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5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E3644-4A2E-4908-91E5-89038BC440BE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9B423-A5AD-4B2D-856D-9B728AC56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11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37F36-7B11-4A6D-9E73-65F7A8D304F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0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23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6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5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3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7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84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8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7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9F5C-5E7F-4A24-BCB0-3947BE415C37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0817-BA2A-48FA-91EF-0D921C3CD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96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Лабораторная работа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21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Указатель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— это указатель, который указывает на объект, владеющий функцией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указывает </a:t>
            </a:r>
            <a:r>
              <a:rPr lang="ru-RU" dirty="0"/>
              <a:t>на объект, для которого вызывается функция-член. </a:t>
            </a:r>
            <a:endParaRPr lang="ru-RU" dirty="0" smtClean="0"/>
          </a:p>
          <a:p>
            <a:r>
              <a:rPr lang="ru-RU" dirty="0"/>
              <a:t>Каждый метод класса при обращении к нему получает </a:t>
            </a:r>
            <a:r>
              <a:rPr lang="ru-RU" dirty="0" smtClean="0"/>
              <a:t>данный указатель </a:t>
            </a:r>
            <a:r>
              <a:rPr lang="ru-RU" dirty="0"/>
              <a:t>в качестве </a:t>
            </a:r>
            <a:r>
              <a:rPr lang="ru-RU" b="1" dirty="0"/>
              <a:t>неявного параметра</a:t>
            </a:r>
            <a:r>
              <a:rPr lang="ru-RU" dirty="0"/>
              <a:t>. Через него методы класса могут </a:t>
            </a:r>
            <a:r>
              <a:rPr lang="ru-RU" dirty="0" smtClean="0"/>
              <a:t>получить </a:t>
            </a:r>
            <a:r>
              <a:rPr lang="ru-RU" dirty="0"/>
              <a:t>доступ к другим членам класса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dirty="0"/>
              <a:t>Он используется явно, например, в том случае, когда выходным </a:t>
            </a:r>
            <a:r>
              <a:rPr lang="ru-RU" dirty="0" smtClean="0"/>
              <a:t>значением для </a:t>
            </a:r>
            <a:r>
              <a:rPr lang="ru-RU" dirty="0"/>
              <a:t>метода является текущий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107347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class x {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. . .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public: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x&amp; f(. . .){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. . .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return *this;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};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593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Конструктор копирования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– это специальный вид конструктора, получающий в качестве единственного параметра указатель на объект этого же класса:</a:t>
            </a:r>
          </a:p>
          <a:p>
            <a:pPr marL="0" indent="0">
              <a:buNone/>
            </a:pPr>
            <a:r>
              <a:rPr lang="ru-RU" dirty="0" smtClean="0"/>
              <a:t>T::T(const T&amp;) { ... /* Тело конструктора */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02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5"/>
          <a:stretch/>
        </p:blipFill>
        <p:spPr bwMode="auto">
          <a:xfrm>
            <a:off x="0" y="1436160"/>
            <a:ext cx="8980581" cy="400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24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</a:t>
            </a:r>
            <a:r>
              <a:rPr lang="en-US" dirty="0" smtClean="0"/>
              <a:t>static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Позволяет описать </a:t>
            </a:r>
            <a:r>
              <a:rPr lang="ru-RU" dirty="0"/>
              <a:t>статические поля и методы </a:t>
            </a:r>
            <a:r>
              <a:rPr lang="ru-RU" dirty="0" smtClean="0"/>
              <a:t>класса. </a:t>
            </a:r>
          </a:p>
          <a:p>
            <a:r>
              <a:rPr lang="ru-RU" b="1" dirty="0" smtClean="0"/>
              <a:t>Статические </a:t>
            </a:r>
            <a:r>
              <a:rPr lang="ru-RU" b="1" dirty="0"/>
              <a:t>поля</a:t>
            </a:r>
            <a:r>
              <a:rPr lang="ru-RU" dirty="0"/>
              <a:t> применяются для хранения данных, общих для всех объектов класса, например, количества объектов или ссылки на </a:t>
            </a:r>
            <a:r>
              <a:rPr lang="ru-RU" dirty="0" smtClean="0"/>
              <a:t>разделяемый </a:t>
            </a:r>
            <a:r>
              <a:rPr lang="ru-RU" dirty="0"/>
              <a:t>всеми объектами ресурс.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/>
              <a:t>поля существуют для всех объектов класса в единственном экземпляре, то есть не дублируются. </a:t>
            </a:r>
            <a:endParaRPr lang="ru-RU" dirty="0" smtClean="0"/>
          </a:p>
          <a:p>
            <a:r>
              <a:rPr lang="ru-RU" dirty="0" smtClean="0"/>
              <a:t>Аналог глобальной переменной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87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190" y="2972594"/>
            <a:ext cx="8229600" cy="2265115"/>
          </a:xfrm>
        </p:spPr>
        <p:txBody>
          <a:bodyPr/>
          <a:lstStyle/>
          <a:p>
            <a:r>
              <a:rPr lang="ru-RU" dirty="0" smtClean="0"/>
              <a:t>Статические поля доступны как через имя класса, так и через имя объекта: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6" y="1124744"/>
            <a:ext cx="28384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68389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30786" y="4761938"/>
            <a:ext cx="88132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 статические поля распространяется действие спецификаторов </a:t>
            </a:r>
            <a:r>
              <a:rPr lang="ru-RU" sz="2400" dirty="0" smtClean="0"/>
              <a:t>доступа</a:t>
            </a:r>
            <a:r>
              <a:rPr lang="ru-RU" sz="2400" dirty="0"/>
              <a:t>, поэтому статические поля, описанные как </a:t>
            </a:r>
            <a:r>
              <a:rPr lang="ru-RU" sz="2400" dirty="0" err="1"/>
              <a:t>private</a:t>
            </a:r>
            <a:r>
              <a:rPr lang="ru-RU" sz="2400" dirty="0"/>
              <a:t>, нельзя </a:t>
            </a:r>
            <a:r>
              <a:rPr lang="ru-RU" sz="2400" dirty="0" smtClean="0"/>
              <a:t>инициализировать </a:t>
            </a:r>
            <a:r>
              <a:rPr lang="ru-RU" sz="2400" dirty="0"/>
              <a:t>с помощью операции доступа к области действия, как описано выше. Им можно присвоить значения только с помощью статических </a:t>
            </a:r>
            <a:r>
              <a:rPr lang="ru-RU" sz="2400" dirty="0" smtClean="0"/>
              <a:t>методов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287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Статические методы могут обращаться непосредственно только к статическим полям и вызывать только другие статические методы класса, поскольку им не передается скрытый указатель </a:t>
            </a:r>
            <a:r>
              <a:rPr lang="en-US" dirty="0" smtClean="0"/>
              <a:t>this.</a:t>
            </a:r>
          </a:p>
          <a:p>
            <a:r>
              <a:rPr lang="ru-RU" dirty="0" smtClean="0"/>
              <a:t>Обращение к статическим методам производится так же, как к статическим полям – либо через имя класса, либо, если хотя бы один объект класса уже создан, через имя объекта.</a:t>
            </a:r>
            <a:endParaRPr lang="en-US" dirty="0" smtClean="0"/>
          </a:p>
          <a:p>
            <a:r>
              <a:rPr lang="ru-RU" dirty="0" smtClean="0"/>
              <a:t>Статические методы не могут быть константными (</a:t>
            </a:r>
            <a:r>
              <a:rPr lang="ru-RU" dirty="0" err="1" smtClean="0"/>
              <a:t>const</a:t>
            </a:r>
            <a:r>
              <a:rPr lang="ru-RU" dirty="0" smtClean="0"/>
              <a:t> ) и виртуальными (</a:t>
            </a:r>
            <a:r>
              <a:rPr lang="ru-RU" dirty="0" err="1" smtClean="0"/>
              <a:t>virtual</a:t>
            </a:r>
            <a:r>
              <a:rPr lang="ru-RU" dirty="0" smtClean="0"/>
              <a:t> 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94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6165304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952875" algn="l"/>
              </a:tabLst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class A {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static 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void f() </a:t>
            </a:r>
            <a:r>
              <a:rPr lang="en-US" dirty="0" err="1" smtClean="0"/>
              <a:t>const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модификатор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запрещающий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// изменять неявные аргументы,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// необходим в связи с тем, что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// имеется объект данного класса с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// описателем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const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if (i &lt; 0) g(i);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"f()"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public: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void g(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&amp; n)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модификатор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для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// параметра–ссылки необходим в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// связи с использованием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// числовой константы 2 при вызове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// данного метода для объекта: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a.g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(2)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i = n;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f();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"g()"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A::i = 1;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инициализация статической переменной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A </a:t>
            </a:r>
            <a:r>
              <a:rPr lang="en-US" dirty="0" err="1" smtClean="0"/>
              <a:t>a</a:t>
            </a:r>
            <a:r>
              <a:rPr lang="en-US" dirty="0" smtClean="0"/>
              <a:t> = A();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a.g</a:t>
            </a:r>
            <a:r>
              <a:rPr lang="en-US" dirty="0" smtClean="0"/>
              <a:t>(2);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return 0;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57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Ключевое слово </a:t>
            </a:r>
            <a:r>
              <a:rPr lang="en-US" dirty="0"/>
              <a:t>mutable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Иногда есть необходимость изменить некий объект внутри класса, гарантируя неприкосновенность остальных элементов. Неприкосновенность можно гарантировать при помощи </a:t>
            </a:r>
            <a:r>
              <a:rPr lang="ru-RU" dirty="0" err="1"/>
              <a:t>const</a:t>
            </a:r>
            <a:r>
              <a:rPr lang="ru-RU" dirty="0"/>
              <a:t>, однако </a:t>
            </a:r>
            <a:r>
              <a:rPr lang="ru-RU" dirty="0" err="1"/>
              <a:t>const</a:t>
            </a:r>
            <a:r>
              <a:rPr lang="ru-RU" dirty="0"/>
              <a:t> запрещает изменение всего.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26228"/>
            <a:ext cx="4392488" cy="415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2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Ключевое слово </a:t>
            </a:r>
            <a:r>
              <a:rPr lang="en-US" dirty="0"/>
              <a:t>mutable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36712"/>
            <a:ext cx="8579296" cy="2908920"/>
          </a:xfrm>
        </p:spPr>
        <p:txBody>
          <a:bodyPr/>
          <a:lstStyle/>
          <a:p>
            <a:r>
              <a:rPr lang="ru-RU" dirty="0"/>
              <a:t>Помочь в данном случае может определение переменной а с ключевым словом </a:t>
            </a:r>
            <a:r>
              <a:rPr lang="ru-RU" dirty="0" err="1"/>
              <a:t>mutable</a:t>
            </a:r>
            <a:r>
              <a:rPr lang="ru-RU" dirty="0"/>
              <a:t>. Внесём исправление в приведённый чуть выше пример: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6845588" cy="40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7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7453367" cy="33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7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Ключевое слово </a:t>
            </a:r>
            <a:r>
              <a:rPr lang="en-US" dirty="0"/>
              <a:t>auto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указать </a:t>
            </a:r>
            <a:r>
              <a:rPr lang="ru-RU" dirty="0"/>
              <a:t>переменной принять соответствующий тип данных, основываясь на инициализируемом значении</a:t>
            </a:r>
          </a:p>
        </p:txBody>
      </p:sp>
    </p:spTree>
    <p:extLst>
      <p:ext uri="{BB962C8B-B14F-4D97-AF65-F5344CB8AC3E}">
        <p14:creationId xmlns:p14="http://schemas.microsoft.com/office/powerpoint/2010/main" val="41991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032448" cy="634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96827"/>
            <a:ext cx="1771823" cy="212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731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auto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присваивать результат выполнения функции: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 smtClean="0"/>
              <a:t>{return </a:t>
            </a:r>
            <a:r>
              <a:rPr lang="en-US" dirty="0" err="1" smtClean="0"/>
              <a:t>a+b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{auto c=sum(3,5);}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23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STL. </a:t>
            </a:r>
            <a:r>
              <a:rPr lang="ru-RU" dirty="0"/>
              <a:t>контейнеры.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i="1" dirty="0" err="1"/>
              <a:t>bitset</a:t>
            </a:r>
            <a:r>
              <a:rPr lang="ru-RU" i="1" dirty="0"/>
              <a:t> множество битов &lt;</a:t>
            </a:r>
            <a:r>
              <a:rPr lang="ru-RU" i="1" dirty="0" err="1"/>
              <a:t>bitset.h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vector</a:t>
            </a:r>
            <a:r>
              <a:rPr lang="ru-RU" i="1" dirty="0"/>
              <a:t> динамический массив &lt;</a:t>
            </a:r>
            <a:r>
              <a:rPr lang="ru-RU" i="1" dirty="0" err="1"/>
              <a:t>vector.h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list</a:t>
            </a:r>
            <a:r>
              <a:rPr lang="ru-RU" i="1" dirty="0"/>
              <a:t> линейный список &lt;</a:t>
            </a:r>
            <a:r>
              <a:rPr lang="ru-RU" i="1" dirty="0" err="1"/>
              <a:t>list.h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dequeдвусторонняя</a:t>
            </a:r>
            <a:r>
              <a:rPr lang="ru-RU" i="1" dirty="0"/>
              <a:t> очередь &lt;</a:t>
            </a:r>
            <a:r>
              <a:rPr lang="ru-RU" i="1" dirty="0" err="1"/>
              <a:t>deque.h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stackстек</a:t>
            </a:r>
            <a:r>
              <a:rPr lang="ru-RU" i="1" dirty="0"/>
              <a:t> &lt;</a:t>
            </a:r>
            <a:r>
              <a:rPr lang="ru-RU" i="1" dirty="0" err="1"/>
              <a:t>stack.h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queueочередь</a:t>
            </a:r>
            <a:r>
              <a:rPr lang="ru-RU" i="1" dirty="0"/>
              <a:t> &lt;</a:t>
            </a:r>
            <a:r>
              <a:rPr lang="ru-RU" i="1" dirty="0" err="1"/>
              <a:t>queue.h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priority_queue</a:t>
            </a:r>
            <a:r>
              <a:rPr lang="ru-RU" i="1" dirty="0"/>
              <a:t> очередь с приоритетом &lt;</a:t>
            </a:r>
            <a:r>
              <a:rPr lang="ru-RU" i="1" dirty="0" err="1"/>
              <a:t>queue.h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mapассоциативный</a:t>
            </a:r>
            <a:r>
              <a:rPr lang="ru-RU" i="1" dirty="0"/>
              <a:t> список для хранения пар ключ / </a:t>
            </a:r>
            <a:r>
              <a:rPr lang="ru-RU" i="1" dirty="0" err="1"/>
              <a:t>зна</a:t>
            </a:r>
            <a:r>
              <a:rPr lang="ru-RU" i="1" dirty="0"/>
              <a:t>-</a:t>
            </a:r>
            <a:endParaRPr lang="ru-RU" dirty="0"/>
          </a:p>
          <a:p>
            <a:r>
              <a:rPr lang="ru-RU" i="1" dirty="0" err="1"/>
              <a:t>чение</a:t>
            </a:r>
            <a:r>
              <a:rPr lang="ru-RU" i="1" dirty="0"/>
              <a:t>, где с каждым ключом связано одно значение &lt;</a:t>
            </a:r>
            <a:r>
              <a:rPr lang="ru-RU" i="1" dirty="0" err="1"/>
              <a:t>map.h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multimap</a:t>
            </a:r>
            <a:r>
              <a:rPr lang="ru-RU" i="1" dirty="0"/>
              <a:t> с каждым ключом связано два или более значений</a:t>
            </a:r>
            <a:endParaRPr lang="ru-RU" dirty="0"/>
          </a:p>
          <a:p>
            <a:r>
              <a:rPr lang="ru-RU" i="1" dirty="0"/>
              <a:t>&lt;</a:t>
            </a:r>
            <a:r>
              <a:rPr lang="ru-RU" i="1" dirty="0" err="1"/>
              <a:t>map.h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set</a:t>
            </a:r>
            <a:r>
              <a:rPr lang="ru-RU" i="1" dirty="0"/>
              <a:t> множество &lt;</a:t>
            </a:r>
            <a:r>
              <a:rPr lang="ru-RU" i="1" dirty="0" err="1"/>
              <a:t>set.h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multisetмножество</a:t>
            </a:r>
            <a:r>
              <a:rPr lang="ru-RU" i="1" dirty="0"/>
              <a:t>, в котором каждый элемент не </a:t>
            </a:r>
            <a:r>
              <a:rPr lang="ru-RU" i="1" dirty="0" err="1"/>
              <a:t>обяза</a:t>
            </a:r>
            <a:r>
              <a:rPr lang="ru-RU" i="1" dirty="0"/>
              <a:t>-</a:t>
            </a:r>
            <a:endParaRPr lang="ru-RU" dirty="0"/>
          </a:p>
          <a:p>
            <a:r>
              <a:rPr lang="ru-RU" i="1" dirty="0" err="1"/>
              <a:t>тельно</a:t>
            </a:r>
            <a:r>
              <a:rPr lang="ru-RU" i="1" dirty="0"/>
              <a:t> уникален &lt;</a:t>
            </a:r>
            <a:r>
              <a:rPr lang="ru-RU" i="1" dirty="0" err="1"/>
              <a:t>set.h</a:t>
            </a:r>
            <a:r>
              <a:rPr lang="ru-RU" i="1" dirty="0"/>
              <a:t>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21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0" y="0"/>
            <a:ext cx="9144000" cy="68580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1400" b="1" dirty="0"/>
              <a:t>Итераторы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begin</a:t>
            </a:r>
            <a:r>
              <a:rPr lang="ru-RU" sz="1400" i="1" dirty="0"/>
              <a:t>()</a:t>
            </a:r>
            <a:r>
              <a:rPr lang="ru-RU" sz="1400" dirty="0"/>
              <a:t> указывает на первый элемент;</a:t>
            </a:r>
          </a:p>
          <a:p>
            <a:pPr marL="0" lvl="0" indent="0">
              <a:buNone/>
            </a:pPr>
            <a:r>
              <a:rPr lang="ru-RU" sz="1400" i="1" dirty="0" err="1"/>
              <a:t>end</a:t>
            </a:r>
            <a:r>
              <a:rPr lang="ru-RU" sz="1400" i="1" dirty="0"/>
              <a:t>() </a:t>
            </a:r>
            <a:r>
              <a:rPr lang="ru-RU" sz="1400" dirty="0"/>
              <a:t>указывает на элемент, следующий за последним;</a:t>
            </a:r>
          </a:p>
          <a:p>
            <a:pPr marL="0" lvl="0" indent="0">
              <a:buNone/>
            </a:pPr>
            <a:r>
              <a:rPr lang="ru-RU" sz="1400" i="1" dirty="0" err="1"/>
              <a:t>rbegin</a:t>
            </a:r>
            <a:r>
              <a:rPr lang="ru-RU" sz="1400" i="1" dirty="0"/>
              <a:t>()</a:t>
            </a:r>
            <a:r>
              <a:rPr lang="ru-RU" sz="1400" dirty="0"/>
              <a:t> указывает на первый элемент в обратной последовательности;</a:t>
            </a:r>
          </a:p>
          <a:p>
            <a:pPr marL="0" lvl="0" indent="0">
              <a:buNone/>
            </a:pPr>
            <a:r>
              <a:rPr lang="ru-RU" sz="1400" i="1" dirty="0" err="1"/>
              <a:t>rend</a:t>
            </a:r>
            <a:r>
              <a:rPr lang="ru-RU" sz="1400" i="1" dirty="0"/>
              <a:t>() </a:t>
            </a:r>
            <a:r>
              <a:rPr lang="ru-RU" sz="1400" dirty="0"/>
              <a:t>указывает на элемент, следующий за последним в обратной последовательности.</a:t>
            </a:r>
          </a:p>
          <a:p>
            <a:pPr marL="0" indent="0">
              <a:buNone/>
            </a:pPr>
            <a:r>
              <a:rPr lang="ru-RU" sz="1400" b="1" dirty="0"/>
              <a:t>Доступ к элементам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front</a:t>
            </a:r>
            <a:r>
              <a:rPr lang="ru-RU" sz="1400" i="1" dirty="0"/>
              <a:t>()</a:t>
            </a:r>
            <a:r>
              <a:rPr lang="ru-RU" sz="1400" dirty="0"/>
              <a:t> ссылка на первый элемент;</a:t>
            </a:r>
          </a:p>
          <a:p>
            <a:pPr marL="0" lvl="0" indent="0">
              <a:buNone/>
            </a:pPr>
            <a:r>
              <a:rPr lang="ru-RU" sz="1400" i="1" dirty="0" err="1"/>
              <a:t>back</a:t>
            </a:r>
            <a:r>
              <a:rPr lang="ru-RU" sz="1400" i="1" dirty="0"/>
              <a:t>() </a:t>
            </a:r>
            <a:r>
              <a:rPr lang="ru-RU" sz="1400" dirty="0"/>
              <a:t>ссылка на последний элемент;</a:t>
            </a:r>
          </a:p>
          <a:p>
            <a:pPr marL="0" lvl="0" indent="0">
              <a:buNone/>
            </a:pPr>
            <a:r>
              <a:rPr lang="ru-RU" sz="1400" i="1" dirty="0" err="1"/>
              <a:t>operator</a:t>
            </a:r>
            <a:r>
              <a:rPr lang="ru-RU" sz="1400" i="1" dirty="0"/>
              <a:t>[](i)</a:t>
            </a:r>
            <a:r>
              <a:rPr lang="ru-RU" sz="1400" dirty="0"/>
              <a:t> доступ по индексу без проверки;</a:t>
            </a:r>
          </a:p>
          <a:p>
            <a:pPr marL="0" lvl="0" indent="0">
              <a:buNone/>
            </a:pPr>
            <a:r>
              <a:rPr lang="ru-RU" sz="1400" i="1" dirty="0" err="1"/>
              <a:t>at</a:t>
            </a:r>
            <a:r>
              <a:rPr lang="ru-RU" sz="1400" i="1" dirty="0"/>
              <a:t>(i) </a:t>
            </a:r>
            <a:r>
              <a:rPr lang="ru-RU" sz="1400" dirty="0"/>
              <a:t>доступ по индексу с проверкой.</a:t>
            </a:r>
          </a:p>
          <a:p>
            <a:pPr marL="0" indent="0">
              <a:buNone/>
            </a:pPr>
            <a:r>
              <a:rPr lang="ru-RU" sz="1400" b="1" dirty="0"/>
              <a:t>Включение элементов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insert</a:t>
            </a:r>
            <a:r>
              <a:rPr lang="ru-RU" sz="1400" i="1" dirty="0"/>
              <a:t>(</a:t>
            </a:r>
            <a:r>
              <a:rPr lang="ru-RU" sz="1400" i="1" dirty="0" err="1"/>
              <a:t>p,x</a:t>
            </a:r>
            <a:r>
              <a:rPr lang="ru-RU" sz="1400" i="1" dirty="0"/>
              <a:t>) </a:t>
            </a:r>
            <a:r>
              <a:rPr lang="ru-RU" sz="1400" dirty="0"/>
              <a:t>добавление </a:t>
            </a:r>
            <a:r>
              <a:rPr lang="ru-RU" sz="1400" i="1" dirty="0"/>
              <a:t>х</a:t>
            </a:r>
            <a:r>
              <a:rPr lang="ru-RU" sz="1400" dirty="0"/>
              <a:t> перед элементом, на который указывает </a:t>
            </a:r>
            <a:r>
              <a:rPr lang="ru-RU" sz="1400" i="1" dirty="0"/>
              <a:t>р;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insert</a:t>
            </a:r>
            <a:r>
              <a:rPr lang="ru-RU" sz="1400" i="1" dirty="0"/>
              <a:t>(</a:t>
            </a:r>
            <a:r>
              <a:rPr lang="ru-RU" sz="1400" i="1" dirty="0" err="1"/>
              <a:t>p,n,x</a:t>
            </a:r>
            <a:r>
              <a:rPr lang="ru-RU" sz="1400" i="1" dirty="0"/>
              <a:t>)</a:t>
            </a:r>
            <a:r>
              <a:rPr lang="ru-RU" sz="1400" dirty="0"/>
              <a:t> добавление </a:t>
            </a:r>
            <a:r>
              <a:rPr lang="ru-RU" sz="1400" i="1" dirty="0"/>
              <a:t>n</a:t>
            </a:r>
            <a:r>
              <a:rPr lang="ru-RU" sz="1400" dirty="0"/>
              <a:t> копий </a:t>
            </a:r>
            <a:r>
              <a:rPr lang="ru-RU" sz="1400" i="1" dirty="0"/>
              <a:t>х</a:t>
            </a:r>
            <a:r>
              <a:rPr lang="ru-RU" sz="1400" dirty="0"/>
              <a:t> перед </a:t>
            </a:r>
            <a:r>
              <a:rPr lang="ru-RU" sz="1400" i="1" dirty="0"/>
              <a:t>р;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insert</a:t>
            </a:r>
            <a:r>
              <a:rPr lang="ru-RU" sz="1400" i="1" dirty="0"/>
              <a:t>(</a:t>
            </a:r>
            <a:r>
              <a:rPr lang="ru-RU" sz="1400" i="1" dirty="0" err="1"/>
              <a:t>p,first,last</a:t>
            </a:r>
            <a:r>
              <a:rPr lang="ru-RU" sz="1400" i="1" dirty="0"/>
              <a:t>)</a:t>
            </a:r>
            <a:r>
              <a:rPr lang="ru-RU" sz="1400" dirty="0"/>
              <a:t> добавление элементов из </a:t>
            </a:r>
            <a:r>
              <a:rPr lang="ru-RU" sz="1400" i="1" dirty="0"/>
              <a:t>[</a:t>
            </a:r>
            <a:r>
              <a:rPr lang="ru-RU" sz="1400" i="1" dirty="0" err="1"/>
              <a:t>first:last</a:t>
            </a:r>
            <a:r>
              <a:rPr lang="ru-RU" sz="1400" i="1" dirty="0"/>
              <a:t>]</a:t>
            </a:r>
            <a:r>
              <a:rPr lang="ru-RU" sz="1400" dirty="0"/>
              <a:t> перед </a:t>
            </a:r>
            <a:r>
              <a:rPr lang="ru-RU" sz="1400" i="1" dirty="0"/>
              <a:t>р;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push_back</a:t>
            </a:r>
            <a:r>
              <a:rPr lang="ru-RU" sz="1400" i="1" dirty="0"/>
              <a:t>(x)</a:t>
            </a:r>
            <a:r>
              <a:rPr lang="ru-RU" sz="1400" dirty="0"/>
              <a:t> добавление </a:t>
            </a:r>
            <a:r>
              <a:rPr lang="ru-RU" sz="1400" i="1" dirty="0"/>
              <a:t>х</a:t>
            </a:r>
            <a:r>
              <a:rPr lang="ru-RU" sz="1400" dirty="0"/>
              <a:t> в конец;</a:t>
            </a:r>
          </a:p>
          <a:p>
            <a:pPr marL="0" lvl="0" indent="0">
              <a:buNone/>
            </a:pPr>
            <a:r>
              <a:rPr lang="ru-RU" sz="1400" i="1" dirty="0" err="1"/>
              <a:t>push_front</a:t>
            </a:r>
            <a:r>
              <a:rPr lang="ru-RU" sz="1400" i="1" dirty="0"/>
              <a:t>(x)</a:t>
            </a:r>
            <a:r>
              <a:rPr lang="ru-RU" sz="1400" dirty="0"/>
              <a:t> добавление нового первого элемента (только для списков и очередей с двумя концами);</a:t>
            </a:r>
          </a:p>
          <a:p>
            <a:pPr marL="0" indent="0">
              <a:buNone/>
            </a:pPr>
            <a:r>
              <a:rPr lang="ru-RU" sz="1400" b="1" dirty="0"/>
              <a:t>Удаление элементов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pop_back</a:t>
            </a:r>
            <a:r>
              <a:rPr lang="ru-RU" sz="1400" i="1" dirty="0"/>
              <a:t>()</a:t>
            </a:r>
            <a:r>
              <a:rPr lang="ru-RU" sz="1400" dirty="0"/>
              <a:t> удаление последнего элемента;</a:t>
            </a:r>
          </a:p>
          <a:p>
            <a:pPr marL="0" lvl="0" indent="0">
              <a:buNone/>
            </a:pPr>
            <a:r>
              <a:rPr lang="ru-RU" sz="1400" i="1" dirty="0" err="1"/>
              <a:t>pop_front</a:t>
            </a:r>
            <a:r>
              <a:rPr lang="ru-RU" sz="1400" i="1" dirty="0"/>
              <a:t>()</a:t>
            </a:r>
            <a:r>
              <a:rPr lang="ru-RU" sz="1400" dirty="0"/>
              <a:t> удаление первого элемента (только для списков и очередей с двумя концами);</a:t>
            </a:r>
          </a:p>
          <a:p>
            <a:pPr marL="0" lvl="0" indent="0">
              <a:buNone/>
            </a:pPr>
            <a:r>
              <a:rPr lang="ru-RU" sz="1400" i="1" dirty="0" err="1"/>
              <a:t>erase</a:t>
            </a:r>
            <a:r>
              <a:rPr lang="ru-RU" sz="1400" i="1" dirty="0"/>
              <a:t>(p)</a:t>
            </a:r>
            <a:r>
              <a:rPr lang="ru-RU" sz="1400" dirty="0"/>
              <a:t> удаление элемента в позиции </a:t>
            </a:r>
            <a:r>
              <a:rPr lang="ru-RU" sz="1400" i="1" dirty="0"/>
              <a:t>р;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erase</a:t>
            </a:r>
            <a:r>
              <a:rPr lang="ru-RU" sz="1400" i="1" dirty="0"/>
              <a:t>(</a:t>
            </a:r>
            <a:r>
              <a:rPr lang="ru-RU" sz="1400" i="1" dirty="0" err="1"/>
              <a:t>first,last</a:t>
            </a:r>
            <a:r>
              <a:rPr lang="ru-RU" sz="1400" i="1" dirty="0"/>
              <a:t>)</a:t>
            </a:r>
            <a:r>
              <a:rPr lang="ru-RU" sz="1400" dirty="0"/>
              <a:t> удаление элементов из </a:t>
            </a:r>
            <a:r>
              <a:rPr lang="ru-RU" sz="1400" i="1" dirty="0"/>
              <a:t>[</a:t>
            </a:r>
            <a:r>
              <a:rPr lang="ru-RU" sz="1400" i="1" dirty="0" err="1"/>
              <a:t>first:last</a:t>
            </a:r>
            <a:r>
              <a:rPr lang="ru-RU" sz="1400" i="1" dirty="0"/>
              <a:t>];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clear</a:t>
            </a:r>
            <a:r>
              <a:rPr lang="ru-RU" sz="1400" i="1" dirty="0"/>
              <a:t>() </a:t>
            </a:r>
            <a:r>
              <a:rPr lang="ru-RU" sz="1400" dirty="0"/>
              <a:t>удаление всех элементов.</a:t>
            </a:r>
          </a:p>
          <a:p>
            <a:pPr marL="0" indent="0">
              <a:buNone/>
            </a:pPr>
            <a:r>
              <a:rPr lang="ru-RU" sz="1400" b="1" dirty="0" smtClean="0"/>
              <a:t>Другие </a:t>
            </a:r>
            <a:r>
              <a:rPr lang="ru-RU" sz="1400" b="1" dirty="0"/>
              <a:t>операции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size</a:t>
            </a:r>
            <a:r>
              <a:rPr lang="ru-RU" sz="1400" i="1" dirty="0"/>
              <a:t>()</a:t>
            </a:r>
            <a:r>
              <a:rPr lang="ru-RU" sz="1400" dirty="0"/>
              <a:t> число элементов;</a:t>
            </a:r>
          </a:p>
          <a:p>
            <a:pPr marL="0" lvl="0" indent="0">
              <a:buNone/>
            </a:pPr>
            <a:r>
              <a:rPr lang="ru-RU" sz="1400" i="1" dirty="0" err="1"/>
              <a:t>empty</a:t>
            </a:r>
            <a:r>
              <a:rPr lang="ru-RU" sz="1400" i="1" dirty="0"/>
              <a:t>() </a:t>
            </a:r>
            <a:r>
              <a:rPr lang="ru-RU" sz="1400" dirty="0"/>
              <a:t>контейнер пуст?;</a:t>
            </a:r>
          </a:p>
          <a:p>
            <a:pPr marL="0" lvl="0" indent="0">
              <a:buNone/>
            </a:pPr>
            <a:r>
              <a:rPr lang="ru-RU" sz="1400" i="1" dirty="0" err="1"/>
              <a:t>capacity</a:t>
            </a:r>
            <a:r>
              <a:rPr lang="ru-RU" sz="1400" i="1" dirty="0"/>
              <a:t>() </a:t>
            </a:r>
            <a:r>
              <a:rPr lang="ru-RU" sz="1400" dirty="0"/>
              <a:t>память, выделенная под вектор (только для векторов);</a:t>
            </a:r>
          </a:p>
          <a:p>
            <a:pPr marL="0" lvl="0" indent="0">
              <a:buNone/>
            </a:pPr>
            <a:r>
              <a:rPr lang="ru-RU" sz="1400" i="1" dirty="0" err="1"/>
              <a:t>reserve</a:t>
            </a:r>
            <a:r>
              <a:rPr lang="ru-RU" sz="1400" i="1" dirty="0"/>
              <a:t>(n)</a:t>
            </a:r>
            <a:r>
              <a:rPr lang="ru-RU" sz="1400" dirty="0"/>
              <a:t> выделяет память для контейнера под n элементов;</a:t>
            </a:r>
          </a:p>
          <a:p>
            <a:pPr marL="0" lvl="0" indent="0">
              <a:buNone/>
            </a:pPr>
            <a:r>
              <a:rPr lang="ru-RU" sz="1400" i="1" dirty="0" err="1"/>
              <a:t>resize</a:t>
            </a:r>
            <a:r>
              <a:rPr lang="ru-RU" sz="1400" i="1" dirty="0"/>
              <a:t>(n)</a:t>
            </a:r>
            <a:r>
              <a:rPr lang="ru-RU" sz="1400" dirty="0"/>
              <a:t> изменяет размер контейнера (только для векторов, списков и очередей с двумя концами);</a:t>
            </a:r>
          </a:p>
          <a:p>
            <a:pPr marL="0" lvl="0" indent="0">
              <a:buNone/>
            </a:pPr>
            <a:r>
              <a:rPr lang="ru-RU" sz="1400" i="1" dirty="0" err="1"/>
              <a:t>swap</a:t>
            </a:r>
            <a:r>
              <a:rPr lang="ru-RU" sz="1400" i="1" dirty="0"/>
              <a:t>(x)</a:t>
            </a:r>
            <a:r>
              <a:rPr lang="ru-RU" sz="1400" dirty="0"/>
              <a:t> обмен местами двух контейнеров;</a:t>
            </a:r>
          </a:p>
          <a:p>
            <a:pPr marL="0" lvl="0" indent="0">
              <a:buNone/>
            </a:pPr>
            <a:r>
              <a:rPr lang="ru-RU" sz="1400" dirty="0"/>
              <a:t>==, !=, &lt; операции сравнения.</a:t>
            </a:r>
          </a:p>
          <a:p>
            <a:pPr marL="0" indent="0">
              <a:buNone/>
            </a:pPr>
            <a:r>
              <a:rPr lang="ru-RU" sz="1400" b="1" dirty="0"/>
              <a:t>Операции присваивания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operator</a:t>
            </a:r>
            <a:r>
              <a:rPr lang="ru-RU" sz="1400" i="1" dirty="0"/>
              <a:t>=(x)</a:t>
            </a:r>
            <a:r>
              <a:rPr lang="ru-RU" sz="1400" dirty="0"/>
              <a:t> контейнеру присваиваются элементы контейнера х;</a:t>
            </a:r>
          </a:p>
          <a:p>
            <a:pPr marL="0" lvl="0" indent="0">
              <a:buNone/>
            </a:pPr>
            <a:r>
              <a:rPr lang="ru-RU" sz="1400" i="1" dirty="0" err="1"/>
              <a:t>assign</a:t>
            </a:r>
            <a:r>
              <a:rPr lang="ru-RU" sz="1400" i="1" dirty="0"/>
              <a:t>(</a:t>
            </a:r>
            <a:r>
              <a:rPr lang="ru-RU" sz="1400" i="1" dirty="0" err="1"/>
              <a:t>n,x</a:t>
            </a:r>
            <a:r>
              <a:rPr lang="ru-RU" sz="1400" i="1" dirty="0"/>
              <a:t>)</a:t>
            </a:r>
            <a:r>
              <a:rPr lang="ru-RU" sz="1400" dirty="0"/>
              <a:t> присваивание контейнеру n копий элементов х (не для ассоциативных контейнеров);</a:t>
            </a:r>
          </a:p>
          <a:p>
            <a:pPr marL="0" lvl="0" indent="0">
              <a:buNone/>
            </a:pPr>
            <a:r>
              <a:rPr lang="ru-RU" sz="1400" i="1" dirty="0" err="1"/>
              <a:t>assign</a:t>
            </a:r>
            <a:r>
              <a:rPr lang="ru-RU" sz="1400" i="1" dirty="0"/>
              <a:t>(</a:t>
            </a:r>
            <a:r>
              <a:rPr lang="ru-RU" sz="1400" i="1" dirty="0" err="1"/>
              <a:t>first,last</a:t>
            </a:r>
            <a:r>
              <a:rPr lang="ru-RU" sz="1400" i="1" dirty="0"/>
              <a:t>)</a:t>
            </a:r>
            <a:r>
              <a:rPr lang="ru-RU" sz="1400" dirty="0"/>
              <a:t> присваивание элементов из диапазона </a:t>
            </a:r>
            <a:r>
              <a:rPr lang="ru-RU" sz="1400" i="1" dirty="0"/>
              <a:t>[</a:t>
            </a:r>
            <a:r>
              <a:rPr lang="ru-RU" sz="1400" i="1" dirty="0" err="1"/>
              <a:t>first:last</a:t>
            </a:r>
            <a:r>
              <a:rPr lang="ru-RU" sz="1400" i="1" dirty="0"/>
              <a:t>].</a:t>
            </a:r>
            <a:endParaRPr lang="ru-RU" sz="1400" dirty="0"/>
          </a:p>
          <a:p>
            <a:pPr marL="0" indent="0">
              <a:buNone/>
            </a:pPr>
            <a:r>
              <a:rPr lang="ru-RU" sz="1400" b="1" dirty="0"/>
              <a:t>Ассоциативные операции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operator</a:t>
            </a:r>
            <a:r>
              <a:rPr lang="ru-RU" sz="1400" i="1" dirty="0"/>
              <a:t>[](k)</a:t>
            </a:r>
            <a:r>
              <a:rPr lang="ru-RU" sz="1400" dirty="0"/>
              <a:t> доступ к элементу с ключом </a:t>
            </a:r>
            <a:r>
              <a:rPr lang="ru-RU" sz="1400" i="1" dirty="0"/>
              <a:t>k;</a:t>
            </a:r>
            <a:endParaRPr lang="ru-RU" sz="1400" dirty="0"/>
          </a:p>
          <a:p>
            <a:pPr marL="0" lvl="0" indent="0">
              <a:buNone/>
            </a:pPr>
            <a:r>
              <a:rPr lang="ru-RU" sz="1400" i="1" dirty="0" err="1"/>
              <a:t>find</a:t>
            </a:r>
            <a:r>
              <a:rPr lang="ru-RU" sz="1400" i="1" dirty="0"/>
              <a:t>(k) </a:t>
            </a:r>
            <a:r>
              <a:rPr lang="ru-RU" sz="1400" dirty="0"/>
              <a:t>находит элемент с ключом </a:t>
            </a:r>
            <a:r>
              <a:rPr lang="ru-RU" sz="1400" i="1" dirty="0"/>
              <a:t>k</a:t>
            </a:r>
            <a:r>
              <a:rPr lang="ru-RU" sz="1400" dirty="0"/>
              <a:t>;</a:t>
            </a:r>
          </a:p>
          <a:p>
            <a:pPr marL="0" lvl="0" indent="0">
              <a:buNone/>
            </a:pPr>
            <a:r>
              <a:rPr lang="ru-RU" sz="1400" i="1" dirty="0" err="1"/>
              <a:t>lower_bound</a:t>
            </a:r>
            <a:r>
              <a:rPr lang="ru-RU" sz="1400" i="1" dirty="0"/>
              <a:t>(k)</a:t>
            </a:r>
            <a:r>
              <a:rPr lang="ru-RU" sz="1400" dirty="0"/>
              <a:t> находит первый элемент с ключом </a:t>
            </a:r>
            <a:r>
              <a:rPr lang="ru-RU" sz="1400" i="1" dirty="0"/>
              <a:t>k</a:t>
            </a:r>
            <a:r>
              <a:rPr lang="ru-RU" sz="1400" dirty="0"/>
              <a:t>;</a:t>
            </a:r>
          </a:p>
          <a:p>
            <a:pPr marL="0" lvl="0" indent="0">
              <a:buNone/>
            </a:pPr>
            <a:r>
              <a:rPr lang="ru-RU" sz="1400" i="1" dirty="0" err="1"/>
              <a:t>upper_bound</a:t>
            </a:r>
            <a:r>
              <a:rPr lang="ru-RU" sz="1400" i="1" dirty="0"/>
              <a:t>(k)</a:t>
            </a:r>
            <a:r>
              <a:rPr lang="ru-RU" sz="1400" dirty="0"/>
              <a:t> находит первый элемент с ключом, большим </a:t>
            </a:r>
            <a:r>
              <a:rPr lang="ru-RU" sz="1400" i="1" dirty="0"/>
              <a:t>k</a:t>
            </a:r>
            <a:r>
              <a:rPr lang="ru-RU" sz="1400" dirty="0"/>
              <a:t>;</a:t>
            </a:r>
          </a:p>
          <a:p>
            <a:pPr marL="0" lvl="0" indent="0">
              <a:buNone/>
            </a:pPr>
            <a:r>
              <a:rPr lang="en-US" sz="1400" i="1" dirty="0" err="1"/>
              <a:t>equal_range</a:t>
            </a:r>
            <a:r>
              <a:rPr lang="en-US" sz="1400" i="1" dirty="0"/>
              <a:t>(k)</a:t>
            </a:r>
            <a:r>
              <a:rPr lang="en-US" sz="1400" dirty="0"/>
              <a:t> </a:t>
            </a:r>
            <a:r>
              <a:rPr lang="ru-RU" sz="1400" dirty="0"/>
              <a:t>находит </a:t>
            </a:r>
            <a:r>
              <a:rPr lang="en-US" sz="1400" i="1" dirty="0" err="1"/>
              <a:t>lower_bound</a:t>
            </a:r>
            <a:r>
              <a:rPr lang="en-US" sz="1400" dirty="0"/>
              <a:t> (</a:t>
            </a:r>
            <a:r>
              <a:rPr lang="ru-RU" sz="1400" dirty="0"/>
              <a:t>нижнюю границу) и </a:t>
            </a:r>
            <a:r>
              <a:rPr lang="ru-RU" sz="1400" i="1" dirty="0" err="1"/>
              <a:t>upper_bound</a:t>
            </a:r>
            <a:r>
              <a:rPr lang="ru-RU" sz="1400" dirty="0"/>
              <a:t> (верхнюю границу) элементов с ключом </a:t>
            </a:r>
            <a:r>
              <a:rPr lang="ru-RU" sz="1400" i="1" dirty="0"/>
              <a:t>k</a:t>
            </a:r>
            <a:r>
              <a:rPr lang="ru-RU" sz="1400" dirty="0"/>
              <a:t>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1623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05900" cy="6858000"/>
          </a:xfrm>
        </p:spPr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ru-RU" sz="3500" b="1" dirty="0" err="1"/>
              <a:t>Немодифицирующие</a:t>
            </a:r>
            <a:r>
              <a:rPr lang="ru-RU" sz="3500" b="1" dirty="0"/>
              <a:t> операции:</a:t>
            </a:r>
            <a:endParaRPr lang="ru-RU" sz="2300" dirty="0"/>
          </a:p>
          <a:p>
            <a:pPr marL="457200" lvl="1" indent="0">
              <a:buNone/>
            </a:pPr>
            <a:r>
              <a:rPr lang="ru-RU" sz="3000" i="1" dirty="0" err="1"/>
              <a:t>for_earch</a:t>
            </a:r>
            <a:r>
              <a:rPr lang="ru-RU" sz="3000" i="1" dirty="0"/>
              <a:t>()</a:t>
            </a:r>
            <a:r>
              <a:rPr lang="ru-RU" sz="3000" dirty="0"/>
              <a:t> выполняет операции для каждого элемента последовательности;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find</a:t>
            </a:r>
            <a:r>
              <a:rPr lang="ru-RU" sz="3000" i="1" dirty="0"/>
              <a:t>()</a:t>
            </a:r>
            <a:r>
              <a:rPr lang="ru-RU" sz="3000" dirty="0"/>
              <a:t> находит первое вхождение значения в последовательность;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find_if</a:t>
            </a:r>
            <a:r>
              <a:rPr lang="ru-RU" sz="3000" i="1" dirty="0"/>
              <a:t>() </a:t>
            </a:r>
            <a:r>
              <a:rPr lang="ru-RU" sz="3000" dirty="0"/>
              <a:t>находит первое соответствие предикату в последовательности; 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count</a:t>
            </a:r>
            <a:r>
              <a:rPr lang="ru-RU" sz="3000" i="1" dirty="0"/>
              <a:t>()</a:t>
            </a:r>
            <a:r>
              <a:rPr lang="ru-RU" sz="3000" dirty="0"/>
              <a:t> подсчитывает количество вхождений значения в последовательность;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count_if</a:t>
            </a:r>
            <a:r>
              <a:rPr lang="ru-RU" sz="3000" i="1" dirty="0"/>
              <a:t>()</a:t>
            </a:r>
            <a:r>
              <a:rPr lang="ru-RU" sz="3000" dirty="0"/>
              <a:t> подсчитывает количество выполнений предиката в последовательности;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search</a:t>
            </a:r>
            <a:r>
              <a:rPr lang="ru-RU" sz="3000" i="1" dirty="0"/>
              <a:t>()</a:t>
            </a:r>
            <a:r>
              <a:rPr lang="ru-RU" sz="3000" dirty="0"/>
              <a:t> находит первое вхождение последовательности как </a:t>
            </a:r>
            <a:r>
              <a:rPr lang="ru-RU" sz="3000" dirty="0" err="1"/>
              <a:t>подпоследовательности</a:t>
            </a:r>
            <a:r>
              <a:rPr lang="ru-RU" sz="3000" dirty="0"/>
              <a:t>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search_n</a:t>
            </a:r>
            <a:r>
              <a:rPr lang="ru-RU" sz="3000" i="1" dirty="0"/>
              <a:t>()</a:t>
            </a:r>
            <a:r>
              <a:rPr lang="ru-RU" sz="3000" dirty="0"/>
              <a:t> находит n-е вхождение значения в последовательность.</a:t>
            </a:r>
            <a:endParaRPr lang="ru-RU" sz="2000" dirty="0"/>
          </a:p>
          <a:p>
            <a:pPr marL="0" indent="0">
              <a:buNone/>
            </a:pPr>
            <a:r>
              <a:rPr lang="ru-RU" sz="3500" b="1" dirty="0"/>
              <a:t>2. Модифицирующие операции.</a:t>
            </a:r>
            <a:endParaRPr lang="ru-RU" sz="2300" dirty="0"/>
          </a:p>
          <a:p>
            <a:pPr marL="0" lvl="0" indent="0">
              <a:buNone/>
            </a:pPr>
            <a:r>
              <a:rPr lang="ru-RU" sz="3500" i="1" dirty="0"/>
              <a:t> </a:t>
            </a:r>
            <a:endParaRPr lang="ru-RU" sz="2300" dirty="0"/>
          </a:p>
          <a:p>
            <a:pPr marL="0" lvl="0" indent="0">
              <a:buNone/>
            </a:pPr>
            <a:r>
              <a:rPr lang="ru-RU" sz="3500" i="1" dirty="0"/>
              <a:t> </a:t>
            </a:r>
            <a:endParaRPr lang="ru-RU" sz="2300" dirty="0"/>
          </a:p>
          <a:p>
            <a:pPr marL="457200" lvl="1" indent="0">
              <a:buNone/>
            </a:pPr>
            <a:r>
              <a:rPr lang="ru-RU" sz="3000" i="1" dirty="0" err="1"/>
              <a:t>copy</a:t>
            </a:r>
            <a:r>
              <a:rPr lang="ru-RU" sz="3000" i="1" dirty="0"/>
              <a:t>() </a:t>
            </a:r>
            <a:r>
              <a:rPr lang="ru-RU" sz="3000" dirty="0"/>
              <a:t>копирует последовательность, начиная с первого элемента;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swap</a:t>
            </a:r>
            <a:r>
              <a:rPr lang="ru-RU" sz="3000" i="1" dirty="0"/>
              <a:t>()</a:t>
            </a:r>
            <a:r>
              <a:rPr lang="ru-RU" sz="3000" dirty="0"/>
              <a:t> меняет местами два элемента;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replace</a:t>
            </a:r>
            <a:r>
              <a:rPr lang="ru-RU" sz="3000" i="1" dirty="0"/>
              <a:t>() </a:t>
            </a:r>
            <a:r>
              <a:rPr lang="ru-RU" sz="3000" dirty="0"/>
              <a:t>заменяет элементы с указанным значением;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replace_if</a:t>
            </a:r>
            <a:r>
              <a:rPr lang="ru-RU" sz="3000" i="1" dirty="0"/>
              <a:t>()</a:t>
            </a:r>
            <a:r>
              <a:rPr lang="ru-RU" sz="3000" dirty="0"/>
              <a:t> заменяет элементы при выполнении предиката;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replace_copy</a:t>
            </a:r>
            <a:r>
              <a:rPr lang="ru-RU" sz="3000" i="1" dirty="0"/>
              <a:t>()</a:t>
            </a:r>
            <a:r>
              <a:rPr lang="ru-RU" sz="3000" dirty="0"/>
              <a:t> копирует последовательность, заменяя элементы с указанным значением;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replace_copy_if</a:t>
            </a:r>
            <a:r>
              <a:rPr lang="ru-RU" sz="3000" i="1" dirty="0"/>
              <a:t>()</a:t>
            </a:r>
            <a:r>
              <a:rPr lang="ru-RU" sz="3000" dirty="0"/>
              <a:t> копирует последовательность, заменяя элементы при выполнении предиката;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fill</a:t>
            </a:r>
            <a:r>
              <a:rPr lang="ru-RU" sz="3000" i="1" dirty="0"/>
              <a:t>()</a:t>
            </a:r>
            <a:r>
              <a:rPr lang="ru-RU" sz="3000" dirty="0"/>
              <a:t> заменяет все элементы данным значением;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remove</a:t>
            </a:r>
            <a:r>
              <a:rPr lang="ru-RU" sz="3000" i="1" dirty="0"/>
              <a:t>()</a:t>
            </a:r>
            <a:r>
              <a:rPr lang="ru-RU" sz="3000" dirty="0"/>
              <a:t> удаляет элементы с данным значением;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remove_if</a:t>
            </a:r>
            <a:r>
              <a:rPr lang="ru-RU" sz="3000" i="1" dirty="0"/>
              <a:t>()</a:t>
            </a:r>
            <a:r>
              <a:rPr lang="ru-RU" sz="3000" dirty="0"/>
              <a:t> удаляет элементы при выполнении предиката;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remove_copy</a:t>
            </a:r>
            <a:r>
              <a:rPr lang="ru-RU" sz="3000" i="1" dirty="0"/>
              <a:t>()</a:t>
            </a:r>
            <a:r>
              <a:rPr lang="ru-RU" sz="3000" dirty="0"/>
              <a:t> копирует последовательность, удаляя элементы с указанным значением; 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remove_copy_if</a:t>
            </a:r>
            <a:r>
              <a:rPr lang="ru-RU" sz="3000" i="1" dirty="0"/>
              <a:t>()</a:t>
            </a:r>
            <a:r>
              <a:rPr lang="ru-RU" sz="3000" dirty="0"/>
              <a:t> копирует последовательность, удаляя элементы при выполнении предиката;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reverse</a:t>
            </a:r>
            <a:r>
              <a:rPr lang="ru-RU" sz="3000" i="1" dirty="0"/>
              <a:t>() </a:t>
            </a:r>
            <a:r>
              <a:rPr lang="ru-RU" sz="3000" dirty="0"/>
              <a:t>меняет порядок следования элементов на обратный;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random_shuffle</a:t>
            </a:r>
            <a:r>
              <a:rPr lang="ru-RU" sz="3000" i="1" dirty="0"/>
              <a:t>()</a:t>
            </a:r>
            <a:r>
              <a:rPr lang="ru-RU" sz="3000" dirty="0"/>
              <a:t> перемещает элементы согласно случайному равномерному распределению (“тасует” последовательность)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transform</a:t>
            </a:r>
            <a:r>
              <a:rPr lang="ru-RU" sz="3000" i="1" dirty="0"/>
              <a:t>() </a:t>
            </a:r>
            <a:r>
              <a:rPr lang="ru-RU" sz="3000" dirty="0"/>
              <a:t>выполняет заданную операцию над каждым элементом последовательности;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unique</a:t>
            </a:r>
            <a:r>
              <a:rPr lang="ru-RU" sz="3000" i="1" dirty="0"/>
              <a:t>() </a:t>
            </a:r>
            <a:r>
              <a:rPr lang="ru-RU" sz="3000" dirty="0"/>
              <a:t>удаляет равные соседние элементы;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unique_copy</a:t>
            </a:r>
            <a:r>
              <a:rPr lang="ru-RU" sz="3000" i="1" dirty="0"/>
              <a:t>() </a:t>
            </a:r>
            <a:r>
              <a:rPr lang="ru-RU" sz="3000" dirty="0"/>
              <a:t>копирует последовательность, удаляя равные соседние элементы.</a:t>
            </a:r>
            <a:endParaRPr lang="ru-RU" sz="2000" dirty="0"/>
          </a:p>
          <a:p>
            <a:pPr marL="0" indent="0">
              <a:buNone/>
            </a:pPr>
            <a:r>
              <a:rPr lang="ru-RU" sz="3500" b="1" dirty="0"/>
              <a:t>3. Сортировка.</a:t>
            </a:r>
            <a:endParaRPr lang="ru-RU" sz="2300" dirty="0"/>
          </a:p>
          <a:p>
            <a:pPr marL="0" lvl="0" indent="0">
              <a:buNone/>
            </a:pPr>
            <a:r>
              <a:rPr lang="ru-RU" sz="3500" dirty="0"/>
              <a:t> </a:t>
            </a:r>
            <a:endParaRPr lang="ru-RU" sz="2300" dirty="0"/>
          </a:p>
          <a:p>
            <a:pPr marL="457200" lvl="1" indent="0">
              <a:buNone/>
            </a:pPr>
            <a:r>
              <a:rPr lang="ru-RU" sz="3000" i="1" dirty="0" err="1"/>
              <a:t>sort</a:t>
            </a:r>
            <a:r>
              <a:rPr lang="ru-RU" sz="3000" i="1" dirty="0"/>
              <a:t>()</a:t>
            </a:r>
            <a:r>
              <a:rPr lang="ru-RU" sz="3000" dirty="0"/>
              <a:t> сортирует последовательность с хорошей средней эффективностью;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partial_sort</a:t>
            </a:r>
            <a:r>
              <a:rPr lang="ru-RU" sz="3000" i="1" dirty="0"/>
              <a:t>()</a:t>
            </a:r>
            <a:r>
              <a:rPr lang="ru-RU" sz="3000" dirty="0"/>
              <a:t> сортирует часть последовательности;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stable_sort</a:t>
            </a:r>
            <a:r>
              <a:rPr lang="ru-RU" sz="3000" i="1" dirty="0"/>
              <a:t>() </a:t>
            </a:r>
            <a:r>
              <a:rPr lang="ru-RU" sz="3000" dirty="0"/>
              <a:t>сортирует последовательность, сохраняя порядок следования равных элементов;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lower_bound</a:t>
            </a:r>
            <a:r>
              <a:rPr lang="ru-RU" sz="3000" i="1" dirty="0"/>
              <a:t>()</a:t>
            </a:r>
            <a:r>
              <a:rPr lang="ru-RU" sz="3000" dirty="0"/>
              <a:t> находит первое вхождение значения в отсортированной последовательности;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upper_bound</a:t>
            </a:r>
            <a:r>
              <a:rPr lang="ru-RU" sz="3000" i="1" dirty="0"/>
              <a:t>() </a:t>
            </a:r>
            <a:r>
              <a:rPr lang="ru-RU" sz="3000" dirty="0"/>
              <a:t>находит первый элемент, больший чем заданное значение;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binary_search</a:t>
            </a:r>
            <a:r>
              <a:rPr lang="ru-RU" sz="3000" i="1" dirty="0"/>
              <a:t>()</a:t>
            </a:r>
            <a:r>
              <a:rPr lang="ru-RU" sz="3000" dirty="0"/>
              <a:t> определяет, есть ли данный элемент в отсортированной последовательности;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merge</a:t>
            </a:r>
            <a:r>
              <a:rPr lang="ru-RU" sz="3000" i="1" dirty="0"/>
              <a:t>() </a:t>
            </a:r>
            <a:r>
              <a:rPr lang="ru-RU" sz="3000" dirty="0"/>
              <a:t>сливает две отсортированные последовательности.</a:t>
            </a:r>
            <a:endParaRPr lang="ru-RU" sz="2000" dirty="0"/>
          </a:p>
          <a:p>
            <a:pPr marL="0" indent="0">
              <a:buNone/>
            </a:pPr>
            <a:r>
              <a:rPr lang="ru-RU" sz="3500" dirty="0"/>
              <a:t> </a:t>
            </a:r>
            <a:endParaRPr lang="ru-RU" sz="2300" dirty="0"/>
          </a:p>
          <a:p>
            <a:pPr marL="0" indent="0">
              <a:buNone/>
            </a:pPr>
            <a:r>
              <a:rPr lang="ru-RU" sz="3500" b="1" dirty="0"/>
              <a:t>4. Работа с множествами.</a:t>
            </a:r>
            <a:endParaRPr lang="ru-RU" sz="2300" dirty="0"/>
          </a:p>
          <a:p>
            <a:pPr marL="0" lvl="0" indent="0">
              <a:buNone/>
            </a:pPr>
            <a:r>
              <a:rPr lang="ru-RU" sz="3500" dirty="0"/>
              <a:t> </a:t>
            </a:r>
            <a:endParaRPr lang="ru-RU" sz="2300" dirty="0"/>
          </a:p>
          <a:p>
            <a:pPr marL="457200" lvl="1" indent="0">
              <a:buNone/>
            </a:pPr>
            <a:r>
              <a:rPr lang="ru-RU" sz="3000" i="1" dirty="0" err="1"/>
              <a:t>includes</a:t>
            </a:r>
            <a:r>
              <a:rPr lang="ru-RU" sz="3000" i="1" dirty="0"/>
              <a:t>()</a:t>
            </a:r>
            <a:r>
              <a:rPr lang="ru-RU" sz="3000" dirty="0"/>
              <a:t> проверка на вхождение;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set_union</a:t>
            </a:r>
            <a:r>
              <a:rPr lang="ru-RU" sz="3000" i="1" dirty="0"/>
              <a:t>()</a:t>
            </a:r>
            <a:r>
              <a:rPr lang="ru-RU" sz="3000" dirty="0"/>
              <a:t> объединение множеств;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set_intersection</a:t>
            </a:r>
            <a:r>
              <a:rPr lang="ru-RU" sz="3000" i="1" dirty="0"/>
              <a:t>()</a:t>
            </a:r>
            <a:r>
              <a:rPr lang="ru-RU" sz="3000" dirty="0"/>
              <a:t> пересечение множеств;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set_difference</a:t>
            </a:r>
            <a:r>
              <a:rPr lang="ru-RU" sz="3000" i="1" dirty="0"/>
              <a:t>()</a:t>
            </a:r>
            <a:r>
              <a:rPr lang="ru-RU" sz="3000" dirty="0"/>
              <a:t> разность множеств.</a:t>
            </a:r>
            <a:endParaRPr lang="ru-RU" sz="2000" dirty="0"/>
          </a:p>
          <a:p>
            <a:pPr marL="0" indent="0">
              <a:buNone/>
            </a:pPr>
            <a:r>
              <a:rPr lang="ru-RU" sz="3500" b="1" dirty="0"/>
              <a:t>5. Минимумы и максимумы.</a:t>
            </a:r>
            <a:endParaRPr lang="ru-RU" sz="2300" dirty="0"/>
          </a:p>
          <a:p>
            <a:pPr marL="457200" lvl="1" indent="0">
              <a:buNone/>
            </a:pPr>
            <a:r>
              <a:rPr lang="ru-RU" sz="3000" i="1" dirty="0" err="1"/>
              <a:t>min</a:t>
            </a:r>
            <a:r>
              <a:rPr lang="ru-RU" sz="3000" i="1" dirty="0"/>
              <a:t>()</a:t>
            </a:r>
            <a:r>
              <a:rPr lang="ru-RU" sz="3000" dirty="0"/>
              <a:t> меньшее из двух;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max</a:t>
            </a:r>
            <a:r>
              <a:rPr lang="ru-RU" sz="3000" i="1" dirty="0"/>
              <a:t>()</a:t>
            </a:r>
            <a:r>
              <a:rPr lang="ru-RU" sz="3000" dirty="0"/>
              <a:t> большее из двух;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min_element</a:t>
            </a:r>
            <a:r>
              <a:rPr lang="ru-RU" sz="3000" i="1" dirty="0"/>
              <a:t>()</a:t>
            </a:r>
            <a:r>
              <a:rPr lang="ru-RU" sz="3000" dirty="0"/>
              <a:t> наименьшее значение в последовательности;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max_element</a:t>
            </a:r>
            <a:r>
              <a:rPr lang="ru-RU" sz="3000" i="1" dirty="0"/>
              <a:t>()</a:t>
            </a:r>
            <a:r>
              <a:rPr lang="ru-RU" sz="3000" dirty="0"/>
              <a:t> наибольшее значение в последовательности.</a:t>
            </a:r>
            <a:endParaRPr lang="ru-RU" sz="2000" dirty="0"/>
          </a:p>
          <a:p>
            <a:pPr marL="0" indent="0">
              <a:buNone/>
            </a:pPr>
            <a:r>
              <a:rPr lang="ru-RU" sz="3500" b="1" dirty="0"/>
              <a:t>6. Перестановки.</a:t>
            </a:r>
            <a:endParaRPr lang="ru-RU" sz="2300" dirty="0"/>
          </a:p>
          <a:p>
            <a:pPr marL="457200" lvl="1" indent="0">
              <a:buNone/>
            </a:pPr>
            <a:r>
              <a:rPr lang="ru-RU" sz="3000" i="1" dirty="0" err="1"/>
              <a:t>next_permutation</a:t>
            </a:r>
            <a:r>
              <a:rPr lang="ru-RU" sz="3000" i="1" dirty="0"/>
              <a:t>()</a:t>
            </a:r>
            <a:r>
              <a:rPr lang="ru-RU" sz="3000" dirty="0"/>
              <a:t> следующая перестановка в лексикографическом порядке;</a:t>
            </a:r>
            <a:endParaRPr lang="ru-RU" sz="2000" dirty="0"/>
          </a:p>
          <a:p>
            <a:pPr marL="457200" lvl="1" indent="0">
              <a:buNone/>
            </a:pPr>
            <a:r>
              <a:rPr lang="ru-RU" sz="3000" i="1" dirty="0" err="1"/>
              <a:t>pred_permutation</a:t>
            </a:r>
            <a:r>
              <a:rPr lang="ru-RU" sz="3000" i="1" dirty="0"/>
              <a:t>()</a:t>
            </a:r>
            <a:r>
              <a:rPr lang="ru-RU" sz="3000" dirty="0"/>
              <a:t> предыдущая перестановка в лексикографическом порядке;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083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872" y="86434"/>
            <a:ext cx="544540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1, 2, 3, 4, 5 };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numbers.front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 // 1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 // 5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871" y="1988840"/>
            <a:ext cx="810478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numbers.begin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numbers.end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"\t";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871" y="3573016"/>
            <a:ext cx="5783635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list1 = { 1, 2, 3, 4, 5 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list2 = { 6, 7, 8, 9};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list1.swap(list2);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list1 = { 6, 7, 8, 9};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list2 = { 1, 2, 3, 4, 5 };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871" y="5466109"/>
            <a:ext cx="81047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1, 2, 3, 4, 5 };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(23);  // { 1, 2, 3, 4, 5, 23 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numbers.push_front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(15); // { 15, 1, 2, 3, 4, 5, 23 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numbers.emplace_back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(24);   // { 15, 1, 2, 3, 4, 5, 23, 24 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numbers.emplace_front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(14);  // { 14, 15, 1, 2, 3, 4, 5, 23, 24 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8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Перегрузка функций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Простейший вид полиморфизма</a:t>
            </a:r>
          </a:p>
          <a:p>
            <a:r>
              <a:rPr lang="ru-RU" dirty="0" smtClean="0"/>
              <a:t>Пример:</a:t>
            </a: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void Swap(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*a,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*b)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{</a:t>
            </a: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c</a:t>
            </a:r>
            <a:r>
              <a:rPr lang="ru-RU" dirty="0">
                <a:solidFill>
                  <a:schemeClr val="tx2"/>
                </a:solidFill>
              </a:rPr>
              <a:t>=*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ru-RU" dirty="0">
                <a:solidFill>
                  <a:schemeClr val="tx2"/>
                </a:solidFill>
              </a:rPr>
              <a:t>;</a:t>
            </a: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ru-RU" dirty="0">
                <a:solidFill>
                  <a:schemeClr val="tx2"/>
                </a:solidFill>
              </a:rPr>
              <a:t>=*</a:t>
            </a: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ru-RU" dirty="0">
                <a:solidFill>
                  <a:schemeClr val="tx2"/>
                </a:solidFill>
              </a:rPr>
              <a:t>;</a:t>
            </a: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	*</a:t>
            </a: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ru-RU" dirty="0">
                <a:solidFill>
                  <a:schemeClr val="tx2"/>
                </a:solidFill>
              </a:rPr>
              <a:t>=</a:t>
            </a: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ru-RU" dirty="0">
                <a:solidFill>
                  <a:schemeClr val="tx2"/>
                </a:solidFill>
              </a:rPr>
              <a:t>;</a:t>
            </a: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}</a:t>
            </a: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 </a:t>
            </a: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void Swap(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&amp;a,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&amp;b)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{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c=a;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	a=b;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	b=c;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46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im0-tub-ru.yandex.net/i?id=28ddca619b5f327c53f49fdd9780e9af&amp;n=33&amp;h=215&amp;w=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332656"/>
            <a:ext cx="8645310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91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Статический полиморфизм реализуется с помощью перегрузки функций и операций.</a:t>
            </a:r>
          </a:p>
          <a:p>
            <a:r>
              <a:rPr lang="ru-RU" dirty="0" smtClean="0"/>
              <a:t>Под </a:t>
            </a:r>
            <a:r>
              <a:rPr lang="ru-RU" b="1" dirty="0" smtClean="0"/>
              <a:t>перегрузкой функций </a:t>
            </a:r>
            <a:r>
              <a:rPr lang="ru-RU" dirty="0" smtClean="0"/>
              <a:t>в С++ понимается описание в одной области видимости нескольких функций с одним и тем же именем.</a:t>
            </a:r>
          </a:p>
          <a:p>
            <a:r>
              <a:rPr lang="ru-RU" dirty="0" smtClean="0"/>
              <a:t>О </a:t>
            </a:r>
            <a:r>
              <a:rPr lang="ru-RU" b="1" dirty="0" smtClean="0"/>
              <a:t>перегрузке операций </a:t>
            </a:r>
            <a:r>
              <a:rPr lang="ru-RU" dirty="0" smtClean="0"/>
              <a:t>в С++ говорят в том случае, если в некоторой области видимости появляется описание функции с именем </a:t>
            </a:r>
            <a:r>
              <a:rPr lang="ru-RU" dirty="0" err="1" smtClean="0"/>
              <a:t>operator</a:t>
            </a:r>
            <a:r>
              <a:rPr lang="ru-RU" dirty="0" smtClean="0"/>
              <a:t> &lt;</a:t>
            </a:r>
            <a:r>
              <a:rPr lang="ru-RU" dirty="0" err="1" smtClean="0"/>
              <a:t>обозначение_операции_С</a:t>
            </a:r>
            <a:r>
              <a:rPr lang="ru-RU" dirty="0" smtClean="0"/>
              <a:t>++&gt;, задающее еще одну интерпретацию заданной операции.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9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бинарных операций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Для перегрузки операций используется ключевое слово </a:t>
            </a:r>
            <a:r>
              <a:rPr lang="ru-RU" dirty="0" err="1" smtClean="0"/>
              <a:t>operator</a:t>
            </a:r>
            <a:r>
              <a:rPr lang="ru-RU" dirty="0" smtClean="0"/>
              <a:t>. Прототип перегруженной операции: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Можно перегружать любые операции языка С++, кроме следующих:</a:t>
            </a:r>
          </a:p>
          <a:p>
            <a:pPr marL="633413" indent="0">
              <a:buNone/>
            </a:pPr>
            <a:r>
              <a:rPr lang="ru-RU" dirty="0" smtClean="0"/>
              <a:t>− . операция выбора члена класса</a:t>
            </a:r>
          </a:p>
          <a:p>
            <a:pPr marL="633413" indent="0">
              <a:buNone/>
            </a:pPr>
            <a:r>
              <a:rPr lang="ru-RU" dirty="0" smtClean="0"/>
              <a:t>− :: операция разрешения области видимости</a:t>
            </a:r>
          </a:p>
          <a:p>
            <a:pPr marL="633413" indent="0">
              <a:buNone/>
            </a:pPr>
            <a:r>
              <a:rPr lang="ru-RU" dirty="0" smtClean="0"/>
              <a:t>− ? : условная операция (например, j = i&gt;0 ? 1 : 0;)</a:t>
            </a:r>
          </a:p>
          <a:p>
            <a:pPr marL="633413" indent="0">
              <a:buNone/>
            </a:pPr>
            <a:r>
              <a:rPr lang="ru-RU" dirty="0" smtClean="0"/>
              <a:t>− .* операция разыменования указателя на член класса</a:t>
            </a:r>
          </a:p>
          <a:p>
            <a:pPr marL="633413" indent="0">
              <a:buNone/>
            </a:pPr>
            <a:r>
              <a:rPr lang="ru-RU" dirty="0" smtClean="0"/>
              <a:t>− # директива препроцессора</a:t>
            </a:r>
          </a:p>
          <a:p>
            <a:pPr marL="633413" indent="0">
              <a:buNone/>
            </a:pPr>
            <a:r>
              <a:rPr lang="ru-RU" dirty="0" smtClean="0"/>
              <a:t>− </a:t>
            </a:r>
            <a:r>
              <a:rPr lang="ru-RU" dirty="0" err="1" smtClean="0"/>
              <a:t>sizeof</a:t>
            </a:r>
            <a:endParaRPr lang="ru-RU" dirty="0" smtClean="0"/>
          </a:p>
          <a:p>
            <a:pPr marL="633413" indent="0">
              <a:buNone/>
            </a:pPr>
            <a:r>
              <a:rPr lang="ru-RU" dirty="0" smtClean="0"/>
              <a:t>− </a:t>
            </a:r>
            <a:r>
              <a:rPr lang="ru-RU" dirty="0" err="1" smtClean="0"/>
              <a:t>typeid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33804"/>
            <a:ext cx="86201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08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Перегрузка операции ‘+’ методом класса: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complex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double re, </a:t>
            </a:r>
            <a:r>
              <a:rPr lang="en-US" dirty="0" err="1" smtClean="0"/>
              <a:t>im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complex(double r=0, double i=0){re=</a:t>
            </a:r>
            <a:r>
              <a:rPr lang="en-US" dirty="0" err="1" smtClean="0"/>
              <a:t>r;im</a:t>
            </a:r>
            <a:r>
              <a:rPr lang="en-US" smtClean="0"/>
              <a:t>=I;}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complex operator +(</a:t>
            </a:r>
            <a:r>
              <a:rPr lang="en-US" dirty="0" err="1" smtClean="0"/>
              <a:t>const</a:t>
            </a:r>
            <a:r>
              <a:rPr lang="en-US" dirty="0" smtClean="0"/>
              <a:t> complex&amp; y);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complex complex::operator +(</a:t>
            </a:r>
            <a:r>
              <a:rPr lang="en-US" dirty="0" err="1" smtClean="0"/>
              <a:t>const</a:t>
            </a:r>
            <a:r>
              <a:rPr lang="en-US" dirty="0" smtClean="0"/>
              <a:t> complex &amp; y){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complex t(re + y.re, </a:t>
            </a:r>
            <a:r>
              <a:rPr lang="en-US" dirty="0" err="1" smtClean="0"/>
              <a:t>im</a:t>
            </a:r>
            <a:r>
              <a:rPr lang="en-US" dirty="0" smtClean="0"/>
              <a:t> + y.im);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return 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2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Перегрузка операции вывода.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complex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re,im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complex(double re2, double im2):re(re2),</a:t>
            </a:r>
            <a:r>
              <a:rPr lang="en-US" dirty="0" err="1" smtClean="0"/>
              <a:t>im</a:t>
            </a:r>
            <a:r>
              <a:rPr lang="en-US" dirty="0" smtClean="0"/>
              <a:t>(im2){}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friend </a:t>
            </a:r>
            <a:r>
              <a:rPr lang="en-US" dirty="0" err="1" smtClean="0"/>
              <a:t>ostream</a:t>
            </a:r>
            <a:r>
              <a:rPr lang="en-US" dirty="0" smtClean="0"/>
              <a:t>&amp; operator&lt;&lt;(</a:t>
            </a:r>
            <a:r>
              <a:rPr lang="en-US" dirty="0" err="1" smtClean="0"/>
              <a:t>ostream</a:t>
            </a:r>
            <a:r>
              <a:rPr lang="en-US" dirty="0" smtClean="0"/>
              <a:t> &amp; out,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err="1" smtClean="0"/>
              <a:t>const</a:t>
            </a:r>
            <a:r>
              <a:rPr lang="en-US" dirty="0" smtClean="0"/>
              <a:t> complex par);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. . .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ostream</a:t>
            </a:r>
            <a:r>
              <a:rPr lang="en-US" dirty="0" smtClean="0"/>
              <a:t>&amp; operator&lt;&lt;(</a:t>
            </a:r>
            <a:r>
              <a:rPr lang="en-US" dirty="0" err="1" smtClean="0"/>
              <a:t>ostream</a:t>
            </a:r>
            <a:r>
              <a:rPr lang="en-US" dirty="0" smtClean="0"/>
              <a:t>&amp; out, </a:t>
            </a:r>
            <a:r>
              <a:rPr lang="en-US" dirty="0" err="1" smtClean="0"/>
              <a:t>const</a:t>
            </a:r>
            <a:r>
              <a:rPr lang="en-US" dirty="0" smtClean="0"/>
              <a:t> complex par){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out &lt;&lt; par.re &lt;&lt; "+" &lt;&lt; par.im &lt;&lt; "i";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return out;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8561" y="5805264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a вызов операции вывода будет выглядеть так:</a:t>
            </a:r>
          </a:p>
          <a:p>
            <a:r>
              <a:rPr lang="ru-RU" sz="2400" b="1" dirty="0" smtClean="0"/>
              <a:t>c1 &lt;&lt; </a:t>
            </a:r>
            <a:r>
              <a:rPr lang="ru-RU" sz="2400" b="1" dirty="0" err="1" smtClean="0"/>
              <a:t>cout</a:t>
            </a:r>
            <a:r>
              <a:rPr lang="ru-RU" sz="2400" b="1" dirty="0" smtClean="0"/>
              <a:t>;      либо так:      c1.operator &lt;&lt; (</a:t>
            </a:r>
            <a:r>
              <a:rPr lang="ru-RU" sz="2400" b="1" dirty="0" err="1" smtClean="0"/>
              <a:t>cout</a:t>
            </a:r>
            <a:r>
              <a:rPr lang="ru-RU" sz="2400" b="1" dirty="0" smtClean="0"/>
              <a:t>);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066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унарных операций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complex &amp; operator++(){// </a:t>
            </a:r>
            <a:r>
              <a:rPr lang="ru-RU" dirty="0" smtClean="0">
                <a:solidFill>
                  <a:srgbClr val="002060"/>
                </a:solidFill>
              </a:rPr>
              <a:t>префиксная форма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++re;</a:t>
            </a:r>
          </a:p>
          <a:p>
            <a:pPr marL="0" indent="0">
              <a:buNone/>
            </a:pPr>
            <a:r>
              <a:rPr lang="en-US" dirty="0" smtClean="0"/>
              <a:t>	return *this;</a:t>
            </a:r>
            <a:r>
              <a:rPr lang="ru-RU" dirty="0" smtClean="0"/>
              <a:t> </a:t>
            </a:r>
            <a:r>
              <a:rPr lang="en-US" dirty="0" smtClean="0"/>
              <a:t>} // </a:t>
            </a:r>
            <a:r>
              <a:rPr lang="ru-RU" dirty="0" smtClean="0">
                <a:solidFill>
                  <a:srgbClr val="002060"/>
                </a:solidFill>
              </a:rPr>
              <a:t>метод класса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/>
              <a:t>complex </a:t>
            </a:r>
            <a:r>
              <a:rPr lang="en-US" b="1" dirty="0"/>
              <a:t>operator</a:t>
            </a:r>
            <a:r>
              <a:rPr lang="en-US" dirty="0"/>
              <a:t>++(</a:t>
            </a:r>
            <a:r>
              <a:rPr lang="en-US" b="1" dirty="0" err="1"/>
              <a:t>int</a:t>
            </a:r>
            <a:r>
              <a:rPr lang="en-US" dirty="0" smtClean="0"/>
              <a:t>){// </a:t>
            </a:r>
            <a:r>
              <a:rPr lang="ru-RU" dirty="0" smtClean="0">
                <a:solidFill>
                  <a:srgbClr val="002060"/>
                </a:solidFill>
              </a:rPr>
              <a:t>постфиксная форма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err="1" smtClean="0"/>
              <a:t>complex</a:t>
            </a:r>
            <a:r>
              <a:rPr lang="ru-RU" dirty="0" smtClean="0"/>
              <a:t> </a:t>
            </a:r>
            <a:r>
              <a:rPr lang="ru-RU" dirty="0" err="1"/>
              <a:t>tmp</a:t>
            </a:r>
            <a:r>
              <a:rPr lang="ru-RU" dirty="0"/>
              <a:t>(*</a:t>
            </a:r>
            <a:r>
              <a:rPr lang="ru-RU" dirty="0" err="1"/>
              <a:t>this</a:t>
            </a:r>
            <a:r>
              <a:rPr lang="ru-RU" dirty="0"/>
              <a:t>);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re++;</a:t>
            </a:r>
            <a:endParaRPr lang="ru-RU" dirty="0"/>
          </a:p>
          <a:p>
            <a:pPr marL="0" indent="0">
              <a:buNone/>
            </a:pPr>
            <a:r>
              <a:rPr lang="en-US" b="1" dirty="0" smtClean="0"/>
              <a:t>	return </a:t>
            </a:r>
            <a:r>
              <a:rPr lang="en-US" dirty="0" err="1"/>
              <a:t>tmp</a:t>
            </a:r>
            <a:r>
              <a:rPr lang="en-US" dirty="0" smtClean="0"/>
              <a:t>; } // </a:t>
            </a:r>
            <a:r>
              <a:rPr lang="ru-RU" dirty="0" smtClean="0">
                <a:solidFill>
                  <a:srgbClr val="002060"/>
                </a:solidFill>
              </a:rPr>
              <a:t>метод класса </a:t>
            </a:r>
            <a:endParaRPr lang="ru-RU" dirty="0" smtClean="0"/>
          </a:p>
          <a:p>
            <a:endParaRPr lang="ru-RU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/>
              <a:t>complex c1, c2;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2060"/>
                </a:solidFill>
              </a:rPr>
              <a:t>// внутри </a:t>
            </a:r>
            <a:r>
              <a:rPr lang="en-US" dirty="0" smtClean="0">
                <a:solidFill>
                  <a:srgbClr val="002060"/>
                </a:solidFill>
              </a:rPr>
              <a:t>main()</a:t>
            </a:r>
          </a:p>
          <a:p>
            <a:pPr marL="0" indent="0">
              <a:buNone/>
            </a:pPr>
            <a:r>
              <a:rPr lang="en-US" dirty="0" smtClean="0"/>
              <a:t>. . .</a:t>
            </a:r>
          </a:p>
          <a:p>
            <a:pPr marL="0" indent="0">
              <a:buNone/>
            </a:pPr>
            <a:r>
              <a:rPr lang="en-US" dirty="0" smtClean="0"/>
              <a:t>c1 = ++c2; // c2 = c2 + 1; c1 = c2;</a:t>
            </a:r>
          </a:p>
          <a:p>
            <a:pPr marL="0" indent="0">
              <a:buNone/>
            </a:pPr>
            <a:r>
              <a:rPr lang="en-US" dirty="0" smtClean="0"/>
              <a:t>c1 = c2++; // c1 = c2; c2 = c2 + 1;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938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1215</Words>
  <Application>Microsoft Office PowerPoint</Application>
  <PresentationFormat>Экран (4:3)</PresentationFormat>
  <Paragraphs>276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Тема Office</vt:lpstr>
      <vt:lpstr>Полиморфизм</vt:lpstr>
      <vt:lpstr>Презентация PowerPoint</vt:lpstr>
      <vt:lpstr>Перегрузка функций </vt:lpstr>
      <vt:lpstr>Презентация PowerPoint</vt:lpstr>
      <vt:lpstr>Статический полиморфизм</vt:lpstr>
      <vt:lpstr>Перегрузка бинарных операций</vt:lpstr>
      <vt:lpstr>Пример: Перегрузка операции ‘+’ методом класса:</vt:lpstr>
      <vt:lpstr>Пример: Перегрузка операции вывода.</vt:lpstr>
      <vt:lpstr>Перегрузка унарных операций</vt:lpstr>
      <vt:lpstr>Указатель this</vt:lpstr>
      <vt:lpstr>Пример:</vt:lpstr>
      <vt:lpstr>Конструктор копирования </vt:lpstr>
      <vt:lpstr>Пример</vt:lpstr>
      <vt:lpstr>Модификатор static</vt:lpstr>
      <vt:lpstr>Пример </vt:lpstr>
      <vt:lpstr>Статические методы</vt:lpstr>
      <vt:lpstr>Пример:</vt:lpstr>
      <vt:lpstr>Ключевое слово mutable </vt:lpstr>
      <vt:lpstr>Ключевое слово mutable </vt:lpstr>
      <vt:lpstr>Ключевое слово auto </vt:lpstr>
      <vt:lpstr>Презентация PowerPoint</vt:lpstr>
      <vt:lpstr>Ключевое слово auto </vt:lpstr>
      <vt:lpstr>STL. контейнеры.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Полиморфизм</dc:title>
  <dc:creator>HP</dc:creator>
  <cp:lastModifiedBy>Elizabeth</cp:lastModifiedBy>
  <cp:revision>6</cp:revision>
  <dcterms:created xsi:type="dcterms:W3CDTF">2018-09-27T07:18:59Z</dcterms:created>
  <dcterms:modified xsi:type="dcterms:W3CDTF">2019-10-07T18:26:51Z</dcterms:modified>
</cp:coreProperties>
</file>