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58" r:id="rId4"/>
    <p:sldId id="261" r:id="rId5"/>
    <p:sldId id="262" r:id="rId6"/>
    <p:sldId id="257" r:id="rId7"/>
    <p:sldId id="266" r:id="rId8"/>
    <p:sldId id="260" r:id="rId9"/>
    <p:sldId id="264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2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BAC9-AD68-417E-AB6A-3B195886BAA1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ABE8-DA34-4AAE-9CCC-10C0A8971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B6821-6A7B-483A-A9C3-C9AFDB3B22F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3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3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4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64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4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2487-58CC-4944-97EE-1AB79EEF47B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8FE2-674F-46DA-B465-E5633068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ru.cppreference.com/w/cpp/string/basic_string/replace" TargetMode="External"/><Relationship Id="rId3" Type="http://schemas.openxmlformats.org/officeDocument/2006/relationships/hyperlink" Target="http://ru.cppreference.com/w/cpp/string/basic_string/back" TargetMode="External"/><Relationship Id="rId7" Type="http://schemas.openxmlformats.org/officeDocument/2006/relationships/hyperlink" Target="http://ru.cppreference.com/w/cpp/string/basic_string/erase" TargetMode="External"/><Relationship Id="rId2" Type="http://schemas.openxmlformats.org/officeDocument/2006/relationships/hyperlink" Target="http://ru.cppreference.com/w/cpp/string/basic_string/fro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cppreference.com/w/cpp/string/basic_string/clear" TargetMode="External"/><Relationship Id="rId5" Type="http://schemas.openxmlformats.org/officeDocument/2006/relationships/hyperlink" Target="http://ru.cppreference.com/w/cpp/string/basic_string/size" TargetMode="External"/><Relationship Id="rId10" Type="http://schemas.openxmlformats.org/officeDocument/2006/relationships/hyperlink" Target="http://ru.cppreference.com/w/cpp/string/basic_string/find" TargetMode="External"/><Relationship Id="rId4" Type="http://schemas.openxmlformats.org/officeDocument/2006/relationships/hyperlink" Target="http://ru.cppreference.com/w/cpp/string/basic_string/empty" TargetMode="External"/><Relationship Id="rId9" Type="http://schemas.openxmlformats.org/officeDocument/2006/relationships/hyperlink" Target="http://ru.cppreference.com/w/cpp/string/basic_string/subst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chrono/c/time" TargetMode="External"/><Relationship Id="rId2" Type="http://schemas.openxmlformats.org/officeDocument/2006/relationships/hyperlink" Target="https://ru.cppreference.com/w/cpp/chrono/time_poi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Наследование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26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наследования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наследование: у класса не более одного класса- предка. </a:t>
            </a:r>
          </a:p>
          <a:p>
            <a:r>
              <a:rPr lang="ru-RU" dirty="0" smtClean="0"/>
              <a:t> Множественное наследование: у класса произвольное количество классов-предков.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Простое (одиночное)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63069"/>
            <a:ext cx="8229600" cy="31630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1" y="1124744"/>
            <a:ext cx="88296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1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A {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/>
              <a:t>C: A {};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 </a:t>
            </a:r>
            <a:r>
              <a:rPr lang="en-US" dirty="0" err="1"/>
              <a:t>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c.x</a:t>
            </a:r>
            <a:r>
              <a:rPr lang="ru-RU" dirty="0" smtClean="0"/>
              <a:t> </a:t>
            </a:r>
            <a:r>
              <a:rPr lang="ru-RU" dirty="0"/>
              <a:t>= 1; // ошибки нет, т.к. наследование – открытое.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9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имен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66843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void f(</a:t>
            </a:r>
            <a:r>
              <a:rPr lang="en-US" dirty="0" err="1"/>
              <a:t>int</a:t>
            </a:r>
            <a:r>
              <a:rPr lang="en-US" dirty="0"/>
              <a:t> x){</a:t>
            </a:r>
            <a:r>
              <a:rPr lang="en-US" dirty="0" err="1"/>
              <a:t>cout</a:t>
            </a:r>
            <a:r>
              <a:rPr lang="en-US" dirty="0"/>
              <a:t>&lt;&lt;"A::f"&lt;&lt;'\n';}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C: public A{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void f(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"C::f" &lt;&lt; '\n';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void g(){</a:t>
            </a:r>
          </a:p>
          <a:p>
            <a:r>
              <a:rPr lang="en-US" dirty="0"/>
              <a:t>		f(1);</a:t>
            </a:r>
          </a:p>
          <a:p>
            <a:r>
              <a:rPr lang="en-US" dirty="0"/>
              <a:t>		A::f(1</a:t>
            </a:r>
            <a:r>
              <a:rPr lang="en-US" dirty="0" smtClean="0"/>
              <a:t>);</a:t>
            </a:r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 smtClean="0"/>
              <a:t>{</a:t>
            </a:r>
            <a:r>
              <a:rPr lang="en-US" dirty="0"/>
              <a:t>	C </a:t>
            </a:r>
            <a:r>
              <a:rPr lang="en-US" dirty="0" err="1"/>
              <a:t>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c.g</a:t>
            </a:r>
            <a:r>
              <a:rPr lang="en-US" dirty="0"/>
              <a:t>();</a:t>
            </a:r>
          </a:p>
          <a:p>
            <a:r>
              <a:rPr lang="en-US" dirty="0"/>
              <a:t>	return 1;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14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u="sng" dirty="0"/>
              <a:t>«</a:t>
            </a:r>
            <a:r>
              <a:rPr lang="ru-RU" b="1" u="sng" dirty="0"/>
              <a:t>Новое свойство</a:t>
            </a:r>
            <a:r>
              <a:rPr lang="ru-RU" u="sng" dirty="0"/>
              <a:t>».</a:t>
            </a:r>
            <a:r>
              <a:rPr lang="ru-RU" dirty="0"/>
              <a:t> Имя определяемого в производном классе метода не совпадает ни с одним из известных в базовом классе. В этом случае это - «новое свойство» объекта, которое объект приобретает в производном классе.</a:t>
            </a:r>
          </a:p>
          <a:p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a 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 </a:t>
            </a:r>
            <a:r>
              <a:rPr lang="ru-RU" dirty="0" err="1"/>
              <a:t>void</a:t>
            </a:r>
            <a:r>
              <a:rPr lang="ru-RU" dirty="0"/>
              <a:t> f() {}};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b : </a:t>
            </a:r>
            <a:r>
              <a:rPr lang="ru-RU" dirty="0" err="1"/>
              <a:t>public</a:t>
            </a:r>
            <a:r>
              <a:rPr lang="ru-RU" dirty="0"/>
              <a:t> a 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newb</a:t>
            </a:r>
            <a:r>
              <a:rPr lang="ru-RU" dirty="0"/>
              <a:t>() {…}}; // </a:t>
            </a:r>
            <a:r>
              <a:rPr lang="ru-RU" dirty="0" err="1"/>
              <a:t>newb</a:t>
            </a:r>
            <a:r>
              <a:rPr lang="ru-RU" dirty="0"/>
              <a:t>() - новое свойство (метод)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89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u="sng" dirty="0"/>
              <a:t>«</a:t>
            </a:r>
            <a:r>
              <a:rPr lang="ru-RU" b="1" u="sng" dirty="0"/>
              <a:t>Полное неявное наследование</a:t>
            </a:r>
            <a:r>
              <a:rPr lang="ru-RU" u="sng" dirty="0"/>
              <a:t>». </a:t>
            </a:r>
            <a:r>
              <a:rPr lang="ru-RU" dirty="0"/>
              <a:t>Если в производном классе метод не переопределяется, то по умолчанию он наследуется из базового класса. Это значит, что будучи применен к объекту производного класса, он будет вызван в базовом. Определенное в базовом классе свойство не меняется.</a:t>
            </a:r>
          </a:p>
          <a:p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a 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 </a:t>
            </a:r>
            <a:r>
              <a:rPr lang="ru-RU" dirty="0" err="1"/>
              <a:t>void</a:t>
            </a:r>
            <a:r>
              <a:rPr lang="ru-RU" dirty="0"/>
              <a:t> f() {}};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 b : </a:t>
            </a:r>
            <a:r>
              <a:rPr lang="ru-RU" dirty="0" err="1"/>
              <a:t>public</a:t>
            </a:r>
            <a:r>
              <a:rPr lang="ru-RU" dirty="0"/>
              <a:t> a{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                           //  f() - унаследованное свойство</a:t>
            </a:r>
          </a:p>
          <a:p>
            <a:pPr marL="0" indent="0">
              <a:buNone/>
            </a:pPr>
            <a:r>
              <a:rPr lang="ru-RU" dirty="0"/>
              <a:t>                                    };          //  эквивалентно </a:t>
            </a:r>
            <a:r>
              <a:rPr lang="ru-RU" dirty="0" err="1"/>
              <a:t>void</a:t>
            </a:r>
            <a:r>
              <a:rPr lang="ru-RU" dirty="0"/>
              <a:t> f() { a::f();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85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u="sng" dirty="0"/>
              <a:t>«</a:t>
            </a:r>
            <a:r>
              <a:rPr lang="ru-RU" b="1" u="sng" dirty="0"/>
              <a:t>Полное перекрытие</a:t>
            </a:r>
            <a:r>
              <a:rPr lang="ru-RU" u="sng" dirty="0"/>
              <a:t>».</a:t>
            </a:r>
            <a:r>
              <a:rPr lang="ru-RU" dirty="0"/>
              <a:t>  Если в производном классе определяется метод, совпадающий с именем с методом базового класса, причем в теле метода отсутствует вызов одноименного метода в базовом классе, то мы имеем дело с полностью переопределенным свойством. В этом случае свойство объекта базового класса в производном классе отвергается и перепрограммируется заново.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a 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 </a:t>
            </a:r>
            <a:r>
              <a:rPr lang="ru-RU" dirty="0" err="1"/>
              <a:t>void</a:t>
            </a:r>
            <a:r>
              <a:rPr lang="ru-RU" dirty="0"/>
              <a:t> f() {} };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b : </a:t>
            </a:r>
            <a:r>
              <a:rPr lang="ru-RU" dirty="0" err="1"/>
              <a:t>public</a:t>
            </a:r>
            <a:r>
              <a:rPr lang="ru-RU" dirty="0"/>
              <a:t> a{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   </a:t>
            </a:r>
            <a:r>
              <a:rPr lang="ru-RU" dirty="0" err="1"/>
              <a:t>void</a:t>
            </a:r>
            <a:r>
              <a:rPr lang="ru-RU" dirty="0"/>
              <a:t> f() {...}         // полностью переопределенное свойство</a:t>
            </a:r>
          </a:p>
        </p:txBody>
      </p:sp>
    </p:spTree>
    <p:extLst>
      <p:ext uri="{BB962C8B-B14F-4D97-AF65-F5344CB8AC3E}">
        <p14:creationId xmlns:p14="http://schemas.microsoft.com/office/powerpoint/2010/main" val="209177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у производного класса имеется несколько базовых классов, то говорят о </a:t>
            </a:r>
            <a:r>
              <a:rPr lang="ru-RU" i="1" dirty="0">
                <a:solidFill>
                  <a:srgbClr val="FF0000"/>
                </a:solidFill>
              </a:rPr>
              <a:t>множественном </a:t>
            </a:r>
            <a:r>
              <a:rPr lang="ru-RU" i="1" dirty="0" smtClean="0">
                <a:solidFill>
                  <a:srgbClr val="FF0000"/>
                </a:solidFill>
              </a:rPr>
              <a:t>наследовании</a:t>
            </a:r>
            <a:r>
              <a:rPr lang="ru-RU" i="1" dirty="0"/>
              <a:t>. </a:t>
            </a:r>
            <a:r>
              <a:rPr lang="ru-RU" dirty="0"/>
              <a:t>Множественное наследование позволяет сочетать в одном производном классе свойства и поведение нескольких классов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3305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5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25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25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 подстановки Барбары Лисков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Наследующий класс должен дополнять, а не замещать поведение базового класса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/>
              <a:t>Если у нас есть класс A (не виртуальный, а вполне реально используемый в коде) и </a:t>
            </a:r>
            <a:r>
              <a:rPr lang="ru-RU" dirty="0" smtClean="0"/>
              <a:t>унаследованный </a:t>
            </a:r>
            <a:r>
              <a:rPr lang="ru-RU" dirty="0"/>
              <a:t>от него класс B, то если мы заменим все использования класса A на B, ничего не должно измениться в работе программы. Ведь класс B всего лишь расширяет функционал класса A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Методы, использующие некий тип, должны иметь возможность использовать его подтипы, не зная об этом</a:t>
            </a:r>
            <a:r>
              <a:rPr lang="ru-RU" dirty="0" smtClean="0"/>
              <a:t>.</a:t>
            </a:r>
          </a:p>
          <a:p>
            <a:r>
              <a:rPr lang="ru-RU" dirty="0"/>
              <a:t>«объекты в программе должны быть заменяемыми на экземпляры их подтипов без изменения правильности выполнения программы.» 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7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отношений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Ассоциация</a:t>
            </a:r>
          </a:p>
          <a:p>
            <a:r>
              <a:rPr lang="ru-RU" dirty="0" smtClean="0"/>
              <a:t>Наследование</a:t>
            </a:r>
          </a:p>
          <a:p>
            <a:r>
              <a:rPr lang="ru-RU" dirty="0" smtClean="0"/>
              <a:t>Агрегация</a:t>
            </a:r>
          </a:p>
          <a:p>
            <a:r>
              <a:rPr lang="ru-RU" dirty="0" smtClean="0"/>
              <a:t>Композиция</a:t>
            </a:r>
          </a:p>
          <a:p>
            <a:r>
              <a:rPr lang="ru-RU" dirty="0" smtClean="0"/>
              <a:t>Дружественные (использование)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33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SRP</a:t>
            </a:r>
            <a:r>
              <a:rPr lang="ru-RU" dirty="0" smtClean="0"/>
              <a:t> - </a:t>
            </a:r>
            <a:r>
              <a:rPr lang="ru-RU" b="1" dirty="0"/>
              <a:t>Принцип единственной </a:t>
            </a:r>
            <a:r>
              <a:rPr lang="ru-RU" b="1" dirty="0" smtClean="0"/>
              <a:t>ответственности - </a:t>
            </a:r>
            <a:r>
              <a:rPr lang="ru-RU" dirty="0"/>
              <a:t>Каждый класс выполняет лишь одну </a:t>
            </a:r>
            <a:r>
              <a:rPr lang="ru-RU" dirty="0" smtClean="0"/>
              <a:t>задачу</a:t>
            </a:r>
          </a:p>
          <a:p>
            <a:r>
              <a:rPr lang="en-US" dirty="0" smtClean="0"/>
              <a:t>OCP</a:t>
            </a:r>
            <a:r>
              <a:rPr lang="ru-RU" dirty="0" smtClean="0"/>
              <a:t> - </a:t>
            </a:r>
            <a:r>
              <a:rPr lang="ru-RU" b="1" dirty="0"/>
              <a:t>Принцип открытости/закрытости </a:t>
            </a:r>
            <a:r>
              <a:rPr lang="ru-RU" b="1" dirty="0" smtClean="0"/>
              <a:t>- </a:t>
            </a:r>
            <a:r>
              <a:rPr lang="ru-RU" dirty="0"/>
              <a:t>«программные сущности … должны быть открыты для расширения, но закрыты для модификации</a:t>
            </a:r>
            <a:r>
              <a:rPr lang="ru-RU" dirty="0" smtClean="0"/>
              <a:t>.»</a:t>
            </a:r>
          </a:p>
          <a:p>
            <a:r>
              <a:rPr lang="en-US" dirty="0" smtClean="0"/>
              <a:t>ISP</a:t>
            </a:r>
            <a:r>
              <a:rPr lang="ru-RU" dirty="0" smtClean="0"/>
              <a:t> - </a:t>
            </a:r>
            <a:r>
              <a:rPr lang="ru-RU" b="1" dirty="0"/>
              <a:t>Принцип </a:t>
            </a:r>
            <a:r>
              <a:rPr lang="ru-RU" b="1" dirty="0" smtClean="0"/>
              <a:t>разделения интерфейса - </a:t>
            </a:r>
            <a:r>
              <a:rPr lang="ru-RU" dirty="0"/>
              <a:t>«много интерфейсов, специально предназначенных для клиентов, лучше, чем один интерфейс общего назначения</a:t>
            </a:r>
            <a:r>
              <a:rPr lang="ru-RU" dirty="0" smtClean="0"/>
              <a:t>.»</a:t>
            </a:r>
          </a:p>
          <a:p>
            <a:r>
              <a:rPr lang="en-US" dirty="0" smtClean="0"/>
              <a:t>DIP</a:t>
            </a:r>
            <a:r>
              <a:rPr lang="ru-RU" dirty="0" smtClean="0"/>
              <a:t> – </a:t>
            </a:r>
            <a:r>
              <a:rPr lang="ru-RU" b="1" dirty="0" smtClean="0"/>
              <a:t>Принцип инверсии зависимостей </a:t>
            </a:r>
            <a:r>
              <a:rPr lang="ru-RU" dirty="0" smtClean="0"/>
              <a:t>- </a:t>
            </a:r>
            <a:r>
              <a:rPr lang="ru-RU" dirty="0"/>
              <a:t>Система должна конструироваться на основе абстракций «сверху вниз»: не абстракции должны формироваться на основе деталей, а детали должны формироваться на основе абстракций.</a:t>
            </a:r>
          </a:p>
        </p:txBody>
      </p:sp>
    </p:spTree>
    <p:extLst>
      <p:ext uri="{BB962C8B-B14F-4D97-AF65-F5344CB8AC3E}">
        <p14:creationId xmlns:p14="http://schemas.microsoft.com/office/powerpoint/2010/main" val="58635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DRY – </a:t>
            </a:r>
            <a:r>
              <a:rPr lang="ru-RU" b="1" dirty="0" smtClean="0"/>
              <a:t>«</a:t>
            </a:r>
            <a:r>
              <a:rPr lang="en-US" b="1" dirty="0" smtClean="0"/>
              <a:t>Don’t </a:t>
            </a:r>
            <a:r>
              <a:rPr lang="en-US" b="1" dirty="0"/>
              <a:t>repeat </a:t>
            </a:r>
            <a:r>
              <a:rPr lang="en-US" b="1" dirty="0" smtClean="0"/>
              <a:t>yourself</a:t>
            </a:r>
            <a:r>
              <a:rPr lang="ru-RU" b="1" dirty="0" smtClean="0"/>
              <a:t>» </a:t>
            </a:r>
            <a:r>
              <a:rPr lang="ru-RU" dirty="0" smtClean="0"/>
              <a:t>- </a:t>
            </a:r>
            <a:r>
              <a:rPr lang="ru-RU" dirty="0"/>
              <a:t> «Каждая часть знания должна иметь единственное, непротиворечивое и авторитетное представление в рамках системы»</a:t>
            </a:r>
            <a:endParaRPr lang="en-US" dirty="0"/>
          </a:p>
          <a:p>
            <a:r>
              <a:rPr lang="en-US" b="1" dirty="0" smtClean="0"/>
              <a:t>KISS</a:t>
            </a:r>
            <a:r>
              <a:rPr lang="ru-RU" b="1" dirty="0" smtClean="0"/>
              <a:t> - </a:t>
            </a:r>
            <a:r>
              <a:rPr lang="en-US" dirty="0"/>
              <a:t>«</a:t>
            </a:r>
            <a:r>
              <a:rPr lang="en-US" b="1" dirty="0"/>
              <a:t>Keep it simple, stupid</a:t>
            </a:r>
            <a:r>
              <a:rPr lang="en-US" dirty="0" smtClean="0"/>
              <a:t>»</a:t>
            </a:r>
            <a:r>
              <a:rPr lang="ru-RU" dirty="0" smtClean="0"/>
              <a:t> - </a:t>
            </a:r>
            <a:r>
              <a:rPr lang="ru-RU" dirty="0"/>
              <a:t>большинство систем работают лучше всего, если они остаются простыми, а не усложняются</a:t>
            </a:r>
            <a:endParaRPr lang="en-US" b="1" dirty="0"/>
          </a:p>
          <a:p>
            <a:r>
              <a:rPr lang="en-US" b="1" dirty="0" smtClean="0"/>
              <a:t>YAGNI</a:t>
            </a:r>
            <a:r>
              <a:rPr lang="ru-RU" b="1" dirty="0" smtClean="0"/>
              <a:t> -</a:t>
            </a:r>
            <a:r>
              <a:rPr lang="en-US" b="1" dirty="0"/>
              <a:t>«You aren't </a:t>
            </a:r>
            <a:r>
              <a:rPr lang="en-US" b="1" dirty="0" err="1"/>
              <a:t>gonna</a:t>
            </a:r>
            <a:r>
              <a:rPr lang="en-US" b="1" dirty="0"/>
              <a:t> need it</a:t>
            </a:r>
            <a:r>
              <a:rPr lang="en-US" b="1" dirty="0" smtClean="0"/>
              <a:t>»</a:t>
            </a:r>
            <a:r>
              <a:rPr lang="ru-RU" b="1" dirty="0" smtClean="0"/>
              <a:t> -  </a:t>
            </a:r>
            <a:r>
              <a:rPr lang="ru-RU" dirty="0"/>
              <a:t>в качестве основной цели и/или ценности декларируется отказ от избыточной функциональности, — то есть отказ добавления функциональности, в которой нет непосредственной надобности.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64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 данных </a:t>
            </a:r>
            <a:r>
              <a:rPr lang="en-US" b="1" dirty="0"/>
              <a:t>pair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информацию сразу о двух объектах</a:t>
            </a:r>
          </a:p>
          <a:p>
            <a:r>
              <a:rPr lang="fr-FR" dirty="0"/>
              <a:t>pair &lt;int, double&gt; p1 (10, 0.011); </a:t>
            </a:r>
            <a:endParaRPr lang="ru-RU" dirty="0" smtClean="0"/>
          </a:p>
          <a:p>
            <a:r>
              <a:rPr lang="en-US" dirty="0"/>
              <a:t> </a:t>
            </a:r>
            <a:r>
              <a:rPr lang="en-US" dirty="0" err="1"/>
              <a:t>cout</a:t>
            </a:r>
            <a:r>
              <a:rPr lang="en-US" dirty="0"/>
              <a:t> &lt;&lt; "- p2 : ( " &lt;&lt; p2.first &lt;&lt; ", " &lt;&lt; p2.second &lt;&lt; " )"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5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STL  -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map</a:t>
            </a:r>
            <a:r>
              <a:rPr lang="ru-RU" dirty="0"/>
              <a:t> — отсортированный ассоциативный контейнер, который содержит пары ключ-значение с неповторяющимися ключами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Multimap</a:t>
            </a:r>
            <a:r>
              <a:rPr lang="en-US" dirty="0" smtClean="0"/>
              <a:t> – </a:t>
            </a:r>
            <a:r>
              <a:rPr lang="ru-RU" dirty="0" smtClean="0"/>
              <a:t>элементы могут повторяться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/>
              <a:t>представляет из себя бинарное дерево поиска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multiset</a:t>
            </a:r>
            <a:r>
              <a:rPr lang="ru-RU" dirty="0" smtClean="0"/>
              <a:t> </a:t>
            </a:r>
            <a:r>
              <a:rPr lang="ru-RU" dirty="0"/>
              <a:t>- такое же бинарное дерево поиска, как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но в нем может содержаться несколько одинаковых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52937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600" y="260648"/>
            <a:ext cx="69127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#include &lt;</a:t>
            </a:r>
            <a:r>
              <a:rPr lang="en-US" sz="1100" dirty="0" err="1" smtClean="0"/>
              <a:t>iostream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#include &lt;string&gt;</a:t>
            </a:r>
          </a:p>
          <a:p>
            <a:r>
              <a:rPr lang="en-US" sz="1100" dirty="0" smtClean="0"/>
              <a:t>#include &lt;map&gt;</a:t>
            </a:r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fstream</a:t>
            </a:r>
            <a:r>
              <a:rPr lang="en-US" sz="1100" dirty="0" smtClean="0"/>
              <a:t>&gt;</a:t>
            </a:r>
          </a:p>
          <a:p>
            <a:endParaRPr lang="en-US" sz="1100" dirty="0" smtClean="0"/>
          </a:p>
          <a:p>
            <a:r>
              <a:rPr lang="en-US" sz="1100" dirty="0" smtClean="0"/>
              <a:t>using namespace </a:t>
            </a:r>
            <a:r>
              <a:rPr lang="en-US" sz="1100" dirty="0" err="1" smtClean="0"/>
              <a:t>std</a:t>
            </a:r>
            <a:r>
              <a:rPr lang="en-US" sz="1100" dirty="0" smtClean="0"/>
              <a:t>;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r>
              <a:rPr lang="en-US" sz="1100" dirty="0" smtClean="0"/>
              <a:t>	{</a:t>
            </a:r>
          </a:p>
          <a:p>
            <a:r>
              <a:rPr lang="en-US" sz="1100" dirty="0" smtClean="0"/>
              <a:t>	map &lt;</a:t>
            </a:r>
            <a:r>
              <a:rPr lang="en-US" sz="1100" dirty="0" err="1" smtClean="0"/>
              <a:t>string,int</a:t>
            </a:r>
            <a:r>
              <a:rPr lang="en-US" sz="1100" dirty="0" smtClean="0"/>
              <a:t>&gt; words;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	string word;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for (</a:t>
            </a:r>
            <a:r>
              <a:rPr lang="en-US" sz="1100" dirty="0" err="1" smtClean="0"/>
              <a:t>int</a:t>
            </a:r>
            <a:r>
              <a:rPr lang="en-US" sz="1100" dirty="0" smtClean="0"/>
              <a:t> i=0;i&lt;5;i++)</a:t>
            </a:r>
          </a:p>
          <a:p>
            <a:r>
              <a:rPr lang="en-US" sz="1100" dirty="0" smtClean="0"/>
              <a:t>	{</a:t>
            </a:r>
          </a:p>
          <a:p>
            <a:r>
              <a:rPr lang="en-US" sz="1100" dirty="0" smtClean="0"/>
              <a:t>			</a:t>
            </a:r>
            <a:r>
              <a:rPr lang="en-US" sz="1100" dirty="0" err="1" smtClean="0"/>
              <a:t>cin</a:t>
            </a:r>
            <a:r>
              <a:rPr lang="en-US" sz="1100" dirty="0" smtClean="0"/>
              <a:t>&gt;&gt;word;</a:t>
            </a:r>
          </a:p>
          <a:p>
            <a:r>
              <a:rPr lang="en-US" sz="1100" dirty="0" smtClean="0"/>
              <a:t>		words[word]++;}</a:t>
            </a:r>
          </a:p>
          <a:p>
            <a:endParaRPr lang="en-US" sz="1100" dirty="0" smtClean="0"/>
          </a:p>
          <a:p>
            <a:r>
              <a:rPr lang="en-US" sz="1100" dirty="0" smtClean="0"/>
              <a:t>		</a:t>
            </a:r>
          </a:p>
          <a:p>
            <a:r>
              <a:rPr lang="en-US" sz="1100" dirty="0" smtClean="0"/>
              <a:t>	</a:t>
            </a:r>
            <a:r>
              <a:rPr lang="en-US" sz="1100" dirty="0" err="1" smtClean="0"/>
              <a:t>int</a:t>
            </a:r>
            <a:r>
              <a:rPr lang="en-US" sz="1100" dirty="0" smtClean="0"/>
              <a:t> count = 0;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	map &lt;</a:t>
            </a:r>
            <a:r>
              <a:rPr lang="en-US" sz="1100" dirty="0" err="1" smtClean="0"/>
              <a:t>string,int</a:t>
            </a:r>
            <a:r>
              <a:rPr lang="en-US" sz="1100" dirty="0" smtClean="0"/>
              <a:t>&gt;::iterator cur;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&lt;&lt;"Words count:"&lt;&lt;</a:t>
            </a:r>
            <a:r>
              <a:rPr lang="en-US" sz="1100" dirty="0" err="1" smtClean="0"/>
              <a:t>endl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	for (cur=</a:t>
            </a:r>
            <a:r>
              <a:rPr lang="en-US" sz="1100" dirty="0" err="1" smtClean="0"/>
              <a:t>words.begin</a:t>
            </a:r>
            <a:r>
              <a:rPr lang="en-US" sz="1100" dirty="0" smtClean="0"/>
              <a:t>();cur!=</a:t>
            </a:r>
            <a:r>
              <a:rPr lang="en-US" sz="1100" dirty="0" err="1" smtClean="0"/>
              <a:t>words.end</a:t>
            </a:r>
            <a:r>
              <a:rPr lang="en-US" sz="1100" dirty="0" smtClean="0"/>
              <a:t>();cur++)</a:t>
            </a:r>
          </a:p>
          <a:p>
            <a:r>
              <a:rPr lang="en-US" sz="1100" dirty="0" smtClean="0"/>
              <a:t>	{</a:t>
            </a:r>
          </a:p>
          <a:p>
            <a:r>
              <a:rPr lang="en-US" sz="1100" dirty="0" smtClean="0"/>
              <a:t>		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&lt;&lt;(*cur).first&lt;&lt;": "&lt;&lt;(*cur).second&lt;&lt;</a:t>
            </a:r>
            <a:r>
              <a:rPr lang="en-US" sz="1100" dirty="0" err="1" smtClean="0"/>
              <a:t>endl;count</a:t>
            </a:r>
            <a:r>
              <a:rPr lang="en-US" sz="1100" dirty="0" smtClean="0"/>
              <a:t>+=(*cur).second;</a:t>
            </a:r>
          </a:p>
          <a:p>
            <a:r>
              <a:rPr lang="en-US" sz="1100" dirty="0" smtClean="0"/>
              <a:t>	}</a:t>
            </a:r>
          </a:p>
          <a:p>
            <a:endParaRPr lang="en-US" sz="1100" dirty="0" smtClean="0"/>
          </a:p>
          <a:p>
            <a:r>
              <a:rPr lang="en-US" sz="1100" dirty="0" smtClean="0"/>
              <a:t>	</a:t>
            </a:r>
          </a:p>
          <a:p>
            <a:r>
              <a:rPr lang="en-US" sz="1100" dirty="0" smtClean="0"/>
              <a:t>	return 0;</a:t>
            </a:r>
          </a:p>
          <a:p>
            <a:r>
              <a:rPr lang="en-US" sz="1100" dirty="0" smtClean="0"/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17128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62068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#include &lt;string&gt;</a:t>
            </a:r>
          </a:p>
          <a:p>
            <a:r>
              <a:rPr lang="en-US" sz="1200" dirty="0" smtClean="0"/>
              <a:t>#include &lt;map&gt;</a:t>
            </a:r>
          </a:p>
          <a:p>
            <a:r>
              <a:rPr lang="en-US" sz="1200" dirty="0" smtClean="0"/>
              <a:t>#include &lt;</a:t>
            </a:r>
            <a:r>
              <a:rPr lang="en-US" sz="1200" dirty="0" err="1" smtClean="0"/>
              <a:t>fstream</a:t>
            </a:r>
            <a:r>
              <a:rPr lang="en-US" sz="1200" dirty="0" smtClean="0"/>
              <a:t>&gt;</a:t>
            </a:r>
          </a:p>
          <a:p>
            <a:endParaRPr lang="en-US" sz="1200" dirty="0" smtClean="0"/>
          </a:p>
          <a:p>
            <a:r>
              <a:rPr lang="en-US" sz="1200" dirty="0" smtClean="0"/>
              <a:t>using namespace </a:t>
            </a:r>
            <a:r>
              <a:rPr lang="en-US" sz="1200" dirty="0" err="1" smtClean="0"/>
              <a:t>std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main 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multimap</a:t>
            </a:r>
            <a:r>
              <a:rPr lang="en-US" sz="1200" dirty="0" smtClean="0"/>
              <a:t>&lt;</a:t>
            </a:r>
            <a:r>
              <a:rPr lang="en-US" sz="1200" dirty="0" err="1" smtClean="0"/>
              <a:t>char,int</a:t>
            </a:r>
            <a:r>
              <a:rPr lang="en-US" sz="1200" dirty="0" smtClean="0"/>
              <a:t>&gt; </a:t>
            </a:r>
            <a:r>
              <a:rPr lang="en-US" sz="1200" dirty="0" err="1" smtClean="0"/>
              <a:t>mymm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mymm.insert</a:t>
            </a:r>
            <a:r>
              <a:rPr lang="en-US" sz="1200" dirty="0" smtClean="0"/>
              <a:t> 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make_pair</a:t>
            </a:r>
            <a:r>
              <a:rPr lang="en-US" sz="1200" dirty="0" smtClean="0"/>
              <a:t>('x',10));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mymm.insert</a:t>
            </a:r>
            <a:r>
              <a:rPr lang="en-US" sz="1200" dirty="0" smtClean="0"/>
              <a:t> 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make_pair</a:t>
            </a:r>
            <a:r>
              <a:rPr lang="en-US" sz="1200" dirty="0" smtClean="0"/>
              <a:t>('y',20));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mymm.insert</a:t>
            </a:r>
            <a:r>
              <a:rPr lang="en-US" sz="1200" dirty="0" smtClean="0"/>
              <a:t> 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make_pair</a:t>
            </a:r>
            <a:r>
              <a:rPr lang="en-US" sz="1200" dirty="0" smtClean="0"/>
              <a:t>('z',30));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mymm.insert</a:t>
            </a:r>
            <a:r>
              <a:rPr lang="en-US" sz="1200" dirty="0" smtClean="0"/>
              <a:t> (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make_pair</a:t>
            </a:r>
            <a:r>
              <a:rPr lang="en-US" sz="1200" dirty="0" smtClean="0"/>
              <a:t>('z',40));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multimap</a:t>
            </a:r>
            <a:r>
              <a:rPr lang="en-US" sz="1200" dirty="0" smtClean="0"/>
              <a:t>&lt;</a:t>
            </a:r>
            <a:r>
              <a:rPr lang="en-US" sz="1200" dirty="0" err="1" smtClean="0"/>
              <a:t>char,int</a:t>
            </a:r>
            <a:r>
              <a:rPr lang="en-US" sz="1200" dirty="0" smtClean="0"/>
              <a:t>&gt;::iterator it = </a:t>
            </a:r>
            <a:r>
              <a:rPr lang="en-US" sz="1200" dirty="0" err="1" smtClean="0"/>
              <a:t>mymm.find</a:t>
            </a:r>
            <a:r>
              <a:rPr lang="en-US" sz="1200" dirty="0" smtClean="0"/>
              <a:t>('x');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mymm.erase</a:t>
            </a:r>
            <a:r>
              <a:rPr lang="en-US" sz="1200" dirty="0" smtClean="0"/>
              <a:t> (it);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mymm.erase</a:t>
            </a:r>
            <a:r>
              <a:rPr lang="en-US" sz="1200" dirty="0" smtClean="0"/>
              <a:t> (</a:t>
            </a:r>
            <a:r>
              <a:rPr lang="en-US" sz="1200" dirty="0" err="1" smtClean="0"/>
              <a:t>mymm.find</a:t>
            </a:r>
            <a:r>
              <a:rPr lang="en-US" sz="1200" dirty="0" smtClean="0"/>
              <a:t>('z'));</a:t>
            </a:r>
          </a:p>
          <a:p>
            <a:endParaRPr lang="en-US" sz="1200" dirty="0" smtClean="0"/>
          </a:p>
          <a:p>
            <a:r>
              <a:rPr lang="en-US" sz="1200" dirty="0" smtClean="0"/>
              <a:t>  // print content: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"elements in </a:t>
            </a:r>
            <a:r>
              <a:rPr lang="en-US" sz="1200" dirty="0" err="1" smtClean="0"/>
              <a:t>mymm</a:t>
            </a:r>
            <a:r>
              <a:rPr lang="en-US" sz="1200" dirty="0" smtClean="0"/>
              <a:t>:" &lt;&lt; '\n';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"y =&gt; " &lt;&lt; </a:t>
            </a:r>
            <a:r>
              <a:rPr lang="en-US" sz="1200" dirty="0" err="1" smtClean="0"/>
              <a:t>mymm.find</a:t>
            </a:r>
            <a:r>
              <a:rPr lang="en-US" sz="1200" dirty="0" smtClean="0"/>
              <a:t>('y')-&gt;second &lt;&lt; '\n';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std</a:t>
            </a:r>
            <a:r>
              <a:rPr lang="en-US" sz="1200" dirty="0" smtClean="0"/>
              <a:t>::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"z =&gt; " &lt;&lt; </a:t>
            </a:r>
            <a:r>
              <a:rPr lang="en-US" sz="1200" dirty="0" err="1" smtClean="0"/>
              <a:t>mymm.find</a:t>
            </a:r>
            <a:r>
              <a:rPr lang="en-US" sz="1200" dirty="0" smtClean="0"/>
              <a:t>('z')-&gt;second &lt;&lt; '\n';</a:t>
            </a:r>
          </a:p>
          <a:p>
            <a:endParaRPr lang="en-US" sz="1200" dirty="0" smtClean="0"/>
          </a:p>
          <a:p>
            <a:r>
              <a:rPr lang="en-US" sz="1200" dirty="0" smtClean="0"/>
              <a:t>  return 0;</a:t>
            </a:r>
          </a:p>
          <a:p>
            <a:r>
              <a:rPr lang="en-US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325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620688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#include &lt;set&gt; </a:t>
            </a:r>
          </a:p>
          <a:p>
            <a:r>
              <a:rPr lang="en-US" sz="1100" dirty="0" smtClean="0"/>
              <a:t>#include &lt;string&gt; </a:t>
            </a:r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iostream</a:t>
            </a:r>
            <a:r>
              <a:rPr lang="en-US" sz="1100" dirty="0" smtClean="0"/>
              <a:t>&gt; </a:t>
            </a:r>
          </a:p>
          <a:p>
            <a:endParaRPr lang="en-US" sz="1100" dirty="0" smtClean="0"/>
          </a:p>
          <a:p>
            <a:r>
              <a:rPr lang="en-US" sz="1100" dirty="0" smtClean="0"/>
              <a:t>using namespace </a:t>
            </a:r>
            <a:r>
              <a:rPr lang="en-US" sz="1100" dirty="0" err="1" smtClean="0"/>
              <a:t>std</a:t>
            </a:r>
            <a:r>
              <a:rPr lang="en-US" sz="1100" dirty="0" smtClean="0"/>
              <a:t>; 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multiset</a:t>
            </a:r>
            <a:r>
              <a:rPr lang="en-US" sz="1100" dirty="0" smtClean="0"/>
              <a:t> &lt;string&gt; S; </a:t>
            </a:r>
          </a:p>
          <a:p>
            <a:endParaRPr lang="en-US" sz="1100" dirty="0" smtClean="0"/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("January");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("January");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("February");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("March");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("April");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S.insert</a:t>
            </a:r>
            <a:r>
              <a:rPr lang="en-US" sz="1100" dirty="0" smtClean="0"/>
              <a:t>("April");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</a:t>
            </a:r>
            <a:r>
              <a:rPr lang="en-US" sz="1100" dirty="0" err="1" smtClean="0"/>
              <a:t>S.size</a:t>
            </a:r>
            <a:r>
              <a:rPr lang="en-US" sz="1100" dirty="0" smtClean="0"/>
              <a:t>()&lt;&lt;'\n'; </a:t>
            </a:r>
          </a:p>
          <a:p>
            <a:endParaRPr lang="en-US" sz="1100" dirty="0" smtClean="0"/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</a:t>
            </a:r>
            <a:r>
              <a:rPr lang="en-US" sz="1100" dirty="0" err="1" smtClean="0"/>
              <a:t>S.count</a:t>
            </a:r>
            <a:r>
              <a:rPr lang="en-US" sz="1100" dirty="0" smtClean="0"/>
              <a:t>("January")&lt;&lt;'\n'; </a:t>
            </a:r>
          </a:p>
          <a:p>
            <a:endParaRPr lang="en-US" sz="1100" dirty="0" smtClean="0"/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S.erase</a:t>
            </a:r>
            <a:r>
              <a:rPr lang="en-US" sz="1100" dirty="0" smtClean="0"/>
              <a:t>("January");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</a:t>
            </a:r>
            <a:r>
              <a:rPr lang="en-US" sz="1100" dirty="0" err="1" smtClean="0"/>
              <a:t>S.count</a:t>
            </a:r>
            <a:r>
              <a:rPr lang="en-US" sz="1100" dirty="0" smtClean="0"/>
              <a:t>("January")&lt;&lt;'\n'; 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S.clear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</a:t>
            </a:r>
            <a:r>
              <a:rPr lang="en-US" sz="1100" dirty="0" err="1" smtClean="0"/>
              <a:t>S.size</a:t>
            </a:r>
            <a:r>
              <a:rPr lang="en-US" sz="1100" dirty="0" smtClean="0"/>
              <a:t>()&lt;&lt;'\n'; 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cin.get</a:t>
            </a:r>
            <a:r>
              <a:rPr lang="en-US" sz="1100" dirty="0" smtClean="0"/>
              <a:t>();</a:t>
            </a:r>
          </a:p>
          <a:p>
            <a:endParaRPr lang="en-US" sz="1100" dirty="0" smtClean="0"/>
          </a:p>
          <a:p>
            <a:r>
              <a:rPr lang="en-US" sz="1100" dirty="0" smtClean="0"/>
              <a:t> return 0; 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14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BOOST C++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BOOST C++</a:t>
            </a:r>
            <a:r>
              <a:rPr lang="ru-RU" dirty="0"/>
              <a:t> - это расширение стандартной библиотеки C</a:t>
            </a:r>
            <a:r>
              <a:rPr lang="ru-RU" dirty="0" smtClean="0"/>
              <a:t>++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www.boost.org</a:t>
            </a:r>
            <a:r>
              <a:rPr lang="en-US" dirty="0" smtClean="0"/>
              <a:t> - </a:t>
            </a:r>
            <a:r>
              <a:rPr lang="ru-RU" dirty="0" smtClean="0"/>
              <a:t>скачать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71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универсальный тип, который может принимать значения разных типов </a:t>
            </a:r>
            <a:r>
              <a:rPr lang="ru-RU" dirty="0" smtClean="0"/>
              <a:t>данных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11560" y="2924944"/>
          <a:ext cx="7776864" cy="3538297"/>
        </p:xfrm>
        <a:graphic>
          <a:graphicData uri="http://schemas.openxmlformats.org/drawingml/2006/table">
            <a:tbl>
              <a:tblPr/>
              <a:tblGrid>
                <a:gridCol w="1080120"/>
                <a:gridCol w="6696744"/>
              </a:tblGrid>
              <a:tr h="3538297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b="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&lt;boost/variant.hpp&gt;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&lt;string&gt;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 latinLnBrk="1"/>
                      <a:r>
                        <a:rPr lang="en-US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boost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variant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'S'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Stroka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3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Двумерная матрица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matrix</a:t>
            </a:r>
            <a:r>
              <a:rPr lang="en-US" dirty="0"/>
              <a:t>&lt;double&gt;</a:t>
            </a:r>
            <a:r>
              <a:rPr lang="en-US" dirty="0" smtClean="0"/>
              <a:t> A(</a:t>
            </a:r>
            <a:r>
              <a:rPr lang="en-US" dirty="0"/>
              <a:t>2</a:t>
            </a:r>
            <a:r>
              <a:rPr lang="en-US" dirty="0" smtClean="0"/>
              <a:t>,</a:t>
            </a:r>
            <a:r>
              <a:rPr lang="en-US" dirty="0"/>
              <a:t>2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A(</a:t>
            </a:r>
            <a:r>
              <a:rPr lang="en-US" dirty="0"/>
              <a:t>0</a:t>
            </a:r>
            <a:r>
              <a:rPr lang="en-US" dirty="0" smtClean="0"/>
              <a:t>,</a:t>
            </a:r>
            <a:r>
              <a:rPr lang="en-US" dirty="0"/>
              <a:t>0</a:t>
            </a:r>
            <a:r>
              <a:rPr lang="en-US" dirty="0" smtClean="0"/>
              <a:t>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A(0,1)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A(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0</a:t>
            </a:r>
            <a:r>
              <a:rPr lang="en-US" dirty="0" smtClean="0"/>
              <a:t>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A(1,1)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83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это отношение между классами типа целое/часть. Агрегируемый класс в той или иной форме является частью агрегата. Объект класса-агрегата может хранить объект агрегируемого класса, или хранить ссылку (указатель) на него.</a:t>
            </a:r>
          </a:p>
          <a:p>
            <a:pPr marL="987425" indent="0">
              <a:buNone/>
            </a:pPr>
            <a:r>
              <a:rPr lang="ru-RU" b="1" dirty="0" err="1" smtClean="0"/>
              <a:t>class</a:t>
            </a:r>
            <a:r>
              <a:rPr lang="ru-RU" b="1" dirty="0" smtClean="0"/>
              <a:t> </a:t>
            </a:r>
            <a:r>
              <a:rPr lang="ru-RU" b="1" dirty="0" err="1" smtClean="0"/>
              <a:t>node</a:t>
            </a:r>
            <a:r>
              <a:rPr lang="ru-RU" b="1" dirty="0" smtClean="0"/>
              <a:t> { . . .};// агрегируемый класс, описывающий</a:t>
            </a:r>
          </a:p>
          <a:p>
            <a:pPr marL="987425" indent="0">
              <a:buNone/>
            </a:pPr>
            <a:r>
              <a:rPr lang="ru-RU" b="1" dirty="0" smtClean="0"/>
              <a:t>// вершину дерева</a:t>
            </a:r>
          </a:p>
          <a:p>
            <a:pPr marL="987425" indent="0">
              <a:buNone/>
            </a:pPr>
            <a:r>
              <a:rPr lang="ru-RU" b="1" dirty="0" err="1" smtClean="0"/>
              <a:t>class</a:t>
            </a:r>
            <a:r>
              <a:rPr lang="ru-RU" b="1" dirty="0" smtClean="0"/>
              <a:t> </a:t>
            </a:r>
            <a:r>
              <a:rPr lang="ru-RU" b="1" dirty="0" err="1" smtClean="0"/>
              <a:t>tree</a:t>
            </a:r>
            <a:r>
              <a:rPr lang="ru-RU" b="1" dirty="0" smtClean="0"/>
              <a:t> { // класс-агрегат, описывающий дерево.</a:t>
            </a:r>
          </a:p>
          <a:p>
            <a:pPr marL="987425" indent="0">
              <a:buNone/>
            </a:pPr>
            <a:r>
              <a:rPr lang="ru-RU" b="1" dirty="0" err="1" smtClean="0"/>
              <a:t>node</a:t>
            </a:r>
            <a:r>
              <a:rPr lang="ru-RU" b="1" dirty="0" smtClean="0"/>
              <a:t>* </a:t>
            </a:r>
            <a:r>
              <a:rPr lang="ru-RU" b="1" dirty="0" err="1" smtClean="0"/>
              <a:t>root</a:t>
            </a:r>
            <a:r>
              <a:rPr lang="ru-RU" b="1" dirty="0" smtClean="0"/>
              <a:t>; // единственным информационным членом</a:t>
            </a:r>
          </a:p>
          <a:p>
            <a:pPr marL="987425" indent="0">
              <a:buNone/>
            </a:pPr>
            <a:r>
              <a:rPr lang="ru-RU" b="1" dirty="0" smtClean="0"/>
              <a:t>// является указатель на выделенную</a:t>
            </a:r>
          </a:p>
          <a:p>
            <a:pPr marL="987425" indent="0">
              <a:buNone/>
            </a:pPr>
            <a:r>
              <a:rPr lang="ru-RU" b="1" dirty="0" smtClean="0"/>
              <a:t>// вершину – корень дерева</a:t>
            </a:r>
          </a:p>
          <a:p>
            <a:pPr marL="987425" indent="0">
              <a:buNone/>
            </a:pPr>
            <a:r>
              <a:rPr lang="ru-RU" b="1" dirty="0" err="1" smtClean="0"/>
              <a:t>public</a:t>
            </a:r>
            <a:r>
              <a:rPr lang="ru-RU" b="1" dirty="0" smtClean="0"/>
              <a:t>:</a:t>
            </a:r>
          </a:p>
          <a:p>
            <a:pPr marL="987425" indent="0">
              <a:buNone/>
            </a:pPr>
            <a:r>
              <a:rPr lang="ru-RU" b="1" dirty="0" err="1" smtClean="0"/>
              <a:t>tree</a:t>
            </a:r>
            <a:r>
              <a:rPr lang="ru-RU" b="1" dirty="0" smtClean="0"/>
              <a:t>(){</a:t>
            </a:r>
            <a:r>
              <a:rPr lang="ru-RU" b="1" dirty="0" err="1" smtClean="0"/>
              <a:t>root</a:t>
            </a:r>
            <a:r>
              <a:rPr lang="ru-RU" b="1" dirty="0" smtClean="0"/>
              <a:t> = </a:t>
            </a:r>
            <a:r>
              <a:rPr lang="en-US" b="1" dirty="0" smtClean="0"/>
              <a:t>NULL</a:t>
            </a:r>
            <a:r>
              <a:rPr lang="ru-RU" b="1" dirty="0" smtClean="0"/>
              <a:t>;}</a:t>
            </a:r>
          </a:p>
          <a:p>
            <a:pPr marL="987425" indent="0">
              <a:buNone/>
            </a:pPr>
            <a:r>
              <a:rPr lang="ru-RU" b="1" dirty="0" smtClean="0"/>
              <a:t>. . .</a:t>
            </a:r>
          </a:p>
          <a:p>
            <a:pPr marL="987425" indent="0">
              <a:buNone/>
            </a:pPr>
            <a:r>
              <a:rPr lang="ru-RU" b="1" dirty="0" smtClean="0"/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529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Spirit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</a:t>
            </a:r>
            <a:r>
              <a:rPr lang="ru-RU" dirty="0"/>
              <a:t>из наиболее сложных частей </a:t>
            </a:r>
            <a:r>
              <a:rPr lang="ru-RU" dirty="0" err="1"/>
              <a:t>Boost</a:t>
            </a:r>
            <a:r>
              <a:rPr lang="ru-RU" dirty="0"/>
              <a:t>, предназначенная для написания синтаксических </a:t>
            </a:r>
            <a:r>
              <a:rPr lang="ru-RU" dirty="0" smtClean="0"/>
              <a:t>анализаторов – для написания </a:t>
            </a:r>
            <a:r>
              <a:rPr lang="ru-RU" dirty="0" err="1" smtClean="0"/>
              <a:t>парсеров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881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Boost.Regex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r>
              <a:rPr lang="en-US" dirty="0" err="1" smtClean="0"/>
              <a:t>Boost.Rege</a:t>
            </a:r>
            <a:r>
              <a:rPr lang="ru-RU" dirty="0" smtClean="0"/>
              <a:t> библиотека </a:t>
            </a:r>
            <a:r>
              <a:rPr lang="ru-RU" dirty="0"/>
              <a:t>работы с регулярными выражениями. Имеет необходимую функциональность для фильтрации, поиска, разбора и обработки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350962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Строки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ru-RU" b="1" dirty="0"/>
              <a:t>класса </a:t>
            </a:r>
            <a:r>
              <a:rPr lang="en-US" b="1" dirty="0"/>
              <a:t>string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 </a:t>
            </a:r>
            <a:r>
              <a:rPr lang="ru-RU" dirty="0" err="1"/>
              <a:t>string</a:t>
            </a:r>
            <a:r>
              <a:rPr lang="ru-RU" dirty="0"/>
              <a:t> предназначен для работы со строками типа </a:t>
            </a:r>
            <a:r>
              <a:rPr lang="ru-RU" dirty="0" err="1"/>
              <a:t>char</a:t>
            </a:r>
            <a:r>
              <a:rPr lang="ru-RU" dirty="0"/>
              <a:t>*, которые представляют собой строку с завершающим нулем. Класс </a:t>
            </a:r>
            <a:r>
              <a:rPr lang="ru-RU" dirty="0" err="1"/>
              <a:t>string</a:t>
            </a:r>
            <a:r>
              <a:rPr lang="ru-RU" dirty="0"/>
              <a:t> был </a:t>
            </a:r>
            <a:r>
              <a:rPr lang="ru-RU" dirty="0" err="1"/>
              <a:t>введенн</a:t>
            </a:r>
            <a:r>
              <a:rPr lang="ru-RU" dirty="0"/>
              <a:t> как альтернативный вариант для работы со строками типа </a:t>
            </a:r>
            <a:r>
              <a:rPr lang="ru-RU" dirty="0" err="1"/>
              <a:t>char</a:t>
            </a:r>
            <a:r>
              <a:rPr lang="ru-RU" dirty="0"/>
              <a:t>*. </a:t>
            </a:r>
            <a:endParaRPr lang="ru-RU" dirty="0" smtClean="0"/>
          </a:p>
          <a:p>
            <a:r>
              <a:rPr lang="en-US" dirty="0"/>
              <a:t>#include</a:t>
            </a:r>
            <a:r>
              <a:rPr lang="en-US" dirty="0" smtClean="0"/>
              <a:t> </a:t>
            </a:r>
            <a:r>
              <a:rPr lang="en-US" dirty="0"/>
              <a:t>&lt;string&gt;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using </a:t>
            </a:r>
            <a:r>
              <a:rPr lang="en-US" dirty="0"/>
              <a:t>namespace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97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возможности, которыми обладает класс </a:t>
            </a:r>
            <a:r>
              <a:rPr lang="ru-RU" dirty="0" err="1" smtClean="0"/>
              <a:t>string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инициализация массивом символов (строкой встроенного типа) или другим объектом типа </a:t>
            </a:r>
            <a:r>
              <a:rPr lang="ru-RU" dirty="0" err="1"/>
              <a:t>string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копирование </a:t>
            </a:r>
            <a:r>
              <a:rPr lang="ru-RU" dirty="0"/>
              <a:t>одной строки в </a:t>
            </a:r>
            <a:r>
              <a:rPr lang="ru-RU" dirty="0" smtClean="0"/>
              <a:t>другую через присваивание. </a:t>
            </a:r>
            <a:r>
              <a:rPr lang="ru-RU" dirty="0"/>
              <a:t>Для встроенного типа приходится использовать функцию </a:t>
            </a:r>
            <a:r>
              <a:rPr lang="ru-RU" dirty="0" err="1"/>
              <a:t>strcpy</a:t>
            </a:r>
            <a:r>
              <a:rPr lang="ru-RU" dirty="0"/>
              <a:t>();</a:t>
            </a:r>
          </a:p>
          <a:p>
            <a:r>
              <a:rPr lang="ru-RU" dirty="0" smtClean="0"/>
              <a:t>сравнение </a:t>
            </a:r>
            <a:r>
              <a:rPr lang="ru-RU" dirty="0"/>
              <a:t>двух строк на равенство. Для встроенного типа используются функции семейства </a:t>
            </a:r>
            <a:r>
              <a:rPr lang="ru-RU" dirty="0" err="1"/>
              <a:t>strcmp</a:t>
            </a:r>
            <a:r>
              <a:rPr lang="ru-RU" dirty="0"/>
              <a:t>();</a:t>
            </a:r>
          </a:p>
          <a:p>
            <a:r>
              <a:rPr lang="ru-RU" dirty="0"/>
              <a:t>конкатенация (сцепление) двух строк, дающая результат либо как третью строку, либо вместо одной из исходных. Для встроенного типа применяется функция </a:t>
            </a:r>
            <a:r>
              <a:rPr lang="ru-RU" dirty="0" err="1"/>
              <a:t>strcat</a:t>
            </a:r>
            <a:r>
              <a:rPr lang="ru-RU" dirty="0"/>
              <a:t>(), однако чтобы получить результат в новой строке, необходимо последовательно задействовать функции </a:t>
            </a:r>
            <a:r>
              <a:rPr lang="ru-RU" dirty="0" err="1"/>
              <a:t>strcpy</a:t>
            </a:r>
            <a:r>
              <a:rPr lang="ru-RU" dirty="0"/>
              <a:t>() и </a:t>
            </a:r>
            <a:r>
              <a:rPr lang="ru-RU" dirty="0" err="1"/>
              <a:t>strcat</a:t>
            </a:r>
            <a:r>
              <a:rPr lang="ru-RU" dirty="0"/>
              <a:t>(), а также позаботиться о выделении памяти;</a:t>
            </a:r>
          </a:p>
          <a:p>
            <a:r>
              <a:rPr lang="ru-RU" dirty="0"/>
              <a:t>встроенные средства определения длины строки (функции-члены класса </a:t>
            </a:r>
            <a:r>
              <a:rPr lang="ru-RU" dirty="0" err="1"/>
              <a:t>size</a:t>
            </a:r>
            <a:r>
              <a:rPr lang="ru-RU" dirty="0"/>
              <a:t>() и </a:t>
            </a:r>
            <a:r>
              <a:rPr lang="ru-RU" dirty="0" err="1"/>
              <a:t>length</a:t>
            </a:r>
            <a:r>
              <a:rPr lang="ru-RU" dirty="0"/>
              <a:t>()). Узнать длину строки встроенного типа можно только вычислением с помощью функции </a:t>
            </a:r>
            <a:r>
              <a:rPr lang="ru-RU" dirty="0" err="1"/>
              <a:t>strlen</a:t>
            </a:r>
            <a:r>
              <a:rPr lang="ru-RU" dirty="0"/>
              <a:t>();</a:t>
            </a:r>
          </a:p>
          <a:p>
            <a:r>
              <a:rPr lang="ru-RU" dirty="0"/>
              <a:t>возможность узнать, пуста ли строка.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734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/>
          <a:lstStyle/>
          <a:p>
            <a:r>
              <a:rPr lang="ru-RU" dirty="0" smtClean="0"/>
              <a:t>Функции  класса </a:t>
            </a:r>
            <a:r>
              <a:rPr lang="en-US" dirty="0" smtClean="0"/>
              <a:t>string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196752"/>
          <a:ext cx="6783070" cy="42672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2" tooltip="cpp/string/basic string/front"/>
                        </a:rPr>
                        <a:t>front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получение первого символа </a:t>
                      </a:r>
                      <a:endParaRPr lang="ru-RU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3" tooltip="cpp/string/basic string/back"/>
                        </a:rPr>
                        <a:t>back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получение последнего символа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47667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https://ru.cppreference.com/w/cpp/string/basic_string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467544" y="1628800"/>
          <a:ext cx="6783070" cy="64008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4" tooltip="cpp/string/basic string/empty"/>
                        </a:rPr>
                        <a:t>empty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проверяет, является ли строка пустой</a:t>
                      </a:r>
                      <a:endParaRPr lang="ru-RU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5" tooltip="cpp/string/basic string/size"/>
                        </a:rPr>
                        <a:t>size</a:t>
                      </a:r>
                      <a:b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5" tooltip="cpp/string/basic string/size"/>
                        </a:rPr>
                      </a:b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5" tooltip="cpp/string/basic string/size"/>
                        </a:rPr>
                        <a:t>length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возвращает количество символов в строке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67544" y="2276872"/>
          <a:ext cx="6783070" cy="21336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6" tooltip="cpp/string/basic string/clear"/>
                        </a:rPr>
                        <a:t>clear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очищает содержимое строки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467544" y="2492896"/>
          <a:ext cx="6783070" cy="21336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7" tooltip="cpp/string/basic string/erase"/>
                        </a:rPr>
                        <a:t>erase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удаление символов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67544" y="2708920"/>
          <a:ext cx="6783070" cy="42672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8" tooltip="cpp/string/basic string/replace"/>
                        </a:rPr>
                        <a:t>replace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заменяет каждое вхождение указанного символа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467544" y="3140968"/>
          <a:ext cx="6783070" cy="21336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9" tooltip="cpp/string/basic string/substr"/>
                        </a:rPr>
                        <a:t>substr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возвращает подстроку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467544" y="3356992"/>
          <a:ext cx="6783070" cy="213360"/>
        </p:xfrm>
        <a:graphic>
          <a:graphicData uri="http://schemas.openxmlformats.org/drawingml/2006/table">
            <a:tbl>
              <a:tblPr/>
              <a:tblGrid>
                <a:gridCol w="2049145"/>
                <a:gridCol w="47339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latin typeface="Courier New"/>
                          <a:hlinkClick r:id="rId10" tooltip="cpp/string/basic string/find"/>
                        </a:rPr>
                        <a:t>find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поиск символов в строке </a:t>
                      </a:r>
                      <a:endParaRPr lang="ru-RU" dirty="0">
                        <a:effectLst/>
                        <a:latin typeface="Verdan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62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ru-RU" dirty="0" err="1" smtClean="0"/>
              <a:t>Прмеры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601" y="764704"/>
            <a:ext cx="8964488" cy="92073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4436" rIns="9144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 "Моя строка\n"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&lt;&lt; "Длина " &lt;&lt;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&lt;&lt; ": " &lt;&lt;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st.size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 &lt;&lt; " символов, включая символ новой строки\n";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9601" y="1988840"/>
            <a:ext cx="6955750" cy="132084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4436" rIns="9144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pc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= ", ";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s1(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s2(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"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s3 = s1 +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pc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+ s2 + "\n";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&lt;&lt; s3;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3645024"/>
            <a:ext cx="5262979" cy="255195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4436" rIns="9144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 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www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google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com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"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str.size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(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i = 0; i &lt;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; i++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(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[i] == '.'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[ i ] = '_';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39952" y="5301208"/>
            <a:ext cx="47449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std</a:t>
            </a:r>
            <a:r>
              <a:rPr lang="en-US" sz="3600" dirty="0"/>
              <a:t>::</a:t>
            </a:r>
            <a:r>
              <a:rPr lang="en-US" sz="3600" dirty="0" err="1"/>
              <a:t>getline</a:t>
            </a:r>
            <a:r>
              <a:rPr lang="en-US" sz="3600" dirty="0"/>
              <a:t>(</a:t>
            </a:r>
            <a:r>
              <a:rPr lang="en-US" sz="3600" dirty="0" err="1"/>
              <a:t>std</a:t>
            </a:r>
            <a:r>
              <a:rPr lang="en-US" sz="3600" dirty="0"/>
              <a:t>::</a:t>
            </a:r>
            <a:r>
              <a:rPr lang="en-US" sz="3600" dirty="0" err="1"/>
              <a:t>cin</a:t>
            </a:r>
            <a:r>
              <a:rPr lang="en-US" sz="3600" dirty="0"/>
              <a:t>, </a:t>
            </a:r>
            <a:r>
              <a:rPr lang="en-US" sz="3600" dirty="0" err="1" smtClean="0"/>
              <a:t>str</a:t>
            </a:r>
            <a:r>
              <a:rPr lang="en-US" sz="3600" dirty="0" smtClean="0"/>
              <a:t>);</a:t>
            </a:r>
          </a:p>
          <a:p>
            <a:r>
              <a:rPr lang="en-US" sz="3600" dirty="0" err="1" smtClean="0"/>
              <a:t>std</a:t>
            </a:r>
            <a:r>
              <a:rPr lang="en-US" sz="3600" dirty="0" smtClean="0"/>
              <a:t>::</a:t>
            </a:r>
            <a:r>
              <a:rPr lang="en-US" sz="3600" dirty="0" err="1" smtClean="0"/>
              <a:t>cin</a:t>
            </a:r>
            <a:r>
              <a:rPr lang="en-US" sz="3600" dirty="0" smtClean="0"/>
              <a:t>&gt;&gt;</a:t>
            </a:r>
            <a:r>
              <a:rPr lang="en-US" sz="3600" dirty="0" err="1" smtClean="0"/>
              <a:t>str</a:t>
            </a:r>
            <a:r>
              <a:rPr lang="en-US" sz="3600" dirty="0" smtClean="0"/>
              <a:t>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35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для работы с датой и временем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 </a:t>
            </a:r>
            <a:r>
              <a:rPr lang="ru-RU" dirty="0" err="1"/>
              <a:t>chrono</a:t>
            </a:r>
            <a:r>
              <a:rPr lang="ru-RU" dirty="0"/>
              <a:t>, гибкая коллекция типов, которые позволяют отслеживать время с различной степенью точности (например, </a:t>
            </a:r>
            <a:r>
              <a:rPr lang="ru-RU" dirty="0" err="1">
                <a:hlinkClick r:id="rId2" tooltip="cpp/chrono/time point"/>
              </a:rPr>
              <a:t>std</a:t>
            </a:r>
            <a:r>
              <a:rPr lang="ru-RU" dirty="0">
                <a:hlinkClick r:id="rId2" tooltip="cpp/chrono/time point"/>
              </a:rPr>
              <a:t>::</a:t>
            </a:r>
            <a:r>
              <a:rPr lang="ru-RU" dirty="0" err="1">
                <a:hlinkClick r:id="rId2" tooltip="cpp/chrono/time point"/>
              </a:rPr>
              <a:t>chrono</a:t>
            </a:r>
            <a:r>
              <a:rPr lang="ru-RU" dirty="0">
                <a:hlinkClick r:id="rId2" tooltip="cpp/chrono/time point"/>
              </a:rPr>
              <a:t>::</a:t>
            </a:r>
            <a:r>
              <a:rPr lang="ru-RU" dirty="0" err="1">
                <a:hlinkClick r:id="rId2" tooltip="cpp/chrono/time point"/>
              </a:rPr>
              <a:t>time_point</a:t>
            </a:r>
            <a:r>
              <a:rPr lang="ru-RU" dirty="0"/>
              <a:t>).</a:t>
            </a:r>
          </a:p>
          <a:p>
            <a:r>
              <a:rPr lang="ru-RU" dirty="0"/>
              <a:t>Библиотека с функциями работы с датой и временем в C-стиле (например, </a:t>
            </a:r>
            <a:r>
              <a:rPr lang="ru-RU" dirty="0" err="1">
                <a:hlinkClick r:id="rId3" tooltip="cpp/chrono/c/time"/>
              </a:rPr>
              <a:t>std</a:t>
            </a:r>
            <a:r>
              <a:rPr lang="ru-RU" dirty="0">
                <a:hlinkClick r:id="rId3" tooltip="cpp/chrono/c/time"/>
              </a:rPr>
              <a:t>::</a:t>
            </a:r>
            <a:r>
              <a:rPr lang="ru-RU" dirty="0" err="1">
                <a:hlinkClick r:id="rId3" tooltip="cpp/chrono/c/time"/>
              </a:rPr>
              <a:t>time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748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Библиотека </a:t>
            </a:r>
            <a:r>
              <a:rPr lang="en-US" b="1" dirty="0" err="1"/>
              <a:t>chrono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1007" y="21226"/>
            <a:ext cx="88924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chrono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ctime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 (n &lt; 3) return 1;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fibonacci</a:t>
            </a:r>
            <a:r>
              <a:rPr lang="en-US" dirty="0" smtClean="0"/>
              <a:t>(n-1) + </a:t>
            </a:r>
            <a:r>
              <a:rPr lang="en-US" dirty="0" err="1" smtClean="0"/>
              <a:t>fibonacci</a:t>
            </a:r>
            <a:r>
              <a:rPr lang="en-US" dirty="0" smtClean="0"/>
              <a:t>(n-2);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time_point</a:t>
            </a:r>
            <a:r>
              <a:rPr lang="en-US" dirty="0" smtClean="0"/>
              <a:t>&lt;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system_clock</a:t>
            </a:r>
            <a:r>
              <a:rPr lang="en-US" dirty="0" smtClean="0"/>
              <a:t>&gt; start, end;</a:t>
            </a:r>
          </a:p>
          <a:p>
            <a:r>
              <a:rPr lang="en-US" dirty="0" smtClean="0"/>
              <a:t>    start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system_clock</a:t>
            </a:r>
            <a:r>
              <a:rPr lang="en-US" dirty="0" smtClean="0"/>
              <a:t>::now();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fibonacci</a:t>
            </a:r>
            <a:r>
              <a:rPr lang="en-US" dirty="0" smtClean="0"/>
              <a:t>(42);</a:t>
            </a:r>
          </a:p>
          <a:p>
            <a:r>
              <a:rPr lang="en-US" dirty="0" smtClean="0"/>
              <a:t>    end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system_clock</a:t>
            </a:r>
            <a:r>
              <a:rPr lang="en-US" dirty="0" smtClean="0"/>
              <a:t>::now();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elapsed_seconds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duration_cast</a:t>
            </a:r>
            <a:r>
              <a:rPr lang="en-US" dirty="0" smtClean="0"/>
              <a:t>&lt;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::seconds&gt;</a:t>
            </a:r>
          </a:p>
          <a:p>
            <a:r>
              <a:rPr lang="en-US" dirty="0" smtClean="0"/>
              <a:t>                             (end-start).count();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end_time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</a:t>
            </a:r>
            <a:r>
              <a:rPr lang="en-US" dirty="0" err="1" smtClean="0"/>
              <a:t>system_clock</a:t>
            </a:r>
            <a:r>
              <a:rPr lang="en-US" dirty="0" smtClean="0"/>
              <a:t>::</a:t>
            </a:r>
            <a:r>
              <a:rPr lang="en-US" dirty="0" err="1" smtClean="0"/>
              <a:t>to_time_t</a:t>
            </a:r>
            <a:r>
              <a:rPr lang="en-US" dirty="0" smtClean="0"/>
              <a:t>(end);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ru-RU" dirty="0" smtClean="0"/>
              <a:t>Вычисления закончены в "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ctime</a:t>
            </a:r>
            <a:r>
              <a:rPr lang="en-US" dirty="0" smtClean="0"/>
              <a:t>(&amp;</a:t>
            </a:r>
            <a:r>
              <a:rPr lang="en-US" dirty="0" err="1" smtClean="0"/>
              <a:t>end_time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&lt;&lt; "</a:t>
            </a:r>
            <a:r>
              <a:rPr lang="ru-RU" dirty="0" smtClean="0"/>
              <a:t>Время выполнения: " &lt;&lt; </a:t>
            </a:r>
            <a:r>
              <a:rPr lang="en-US" dirty="0" err="1" smtClean="0"/>
              <a:t>elapsed_seconds</a:t>
            </a:r>
            <a:r>
              <a:rPr lang="en-US" dirty="0" smtClean="0"/>
              <a:t> &lt;&lt; "s\n";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https://msdn.microsoft.com/ru-ru/library/hh874757.aspx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56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 </a:t>
            </a:r>
            <a:r>
              <a:rPr lang="en-US" dirty="0" err="1"/>
              <a:t>time.h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https://prog-cpp.ru/c-time-date/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76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является специальным видом агрегирования (так называемое сильное агрегирование). Композиция объектов заключается в использовании объектов типов разработанных классов в качестве информационных членов при описании других классов.</a:t>
            </a:r>
          </a:p>
          <a:p>
            <a:pPr marL="1695450" indent="0">
              <a:buNone/>
            </a:pPr>
            <a:r>
              <a:rPr lang="en-US" dirty="0" smtClean="0"/>
              <a:t>class point{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public: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point(){ . . .}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point(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y1){ . . .}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. . .</a:t>
            </a:r>
          </a:p>
          <a:p>
            <a:pPr marL="1695450" indent="0">
              <a:buNone/>
            </a:pPr>
            <a:r>
              <a:rPr lang="en-US" dirty="0" smtClean="0"/>
              <a:t>};</a:t>
            </a:r>
          </a:p>
          <a:p>
            <a:pPr marL="1695450" indent="0">
              <a:buNone/>
            </a:pPr>
            <a:r>
              <a:rPr lang="en-US" dirty="0" smtClean="0"/>
              <a:t>class z1{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point p;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public: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z1(</a:t>
            </a:r>
            <a:r>
              <a:rPr lang="en-US" dirty="0" err="1" smtClean="0"/>
              <a:t>int</a:t>
            </a:r>
            <a:r>
              <a:rPr lang="en-US" dirty="0" smtClean="0"/>
              <a:t> z2){ . . . }</a:t>
            </a:r>
          </a:p>
          <a:p>
            <a:pPr marL="169545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. . .</a:t>
            </a:r>
          </a:p>
          <a:p>
            <a:pPr marL="1695450" indent="0">
              <a:buNone/>
            </a:pPr>
            <a:r>
              <a:rPr lang="en-US" dirty="0" smtClean="0"/>
              <a:t>};</a:t>
            </a:r>
          </a:p>
          <a:p>
            <a:pPr marL="1695450" indent="0">
              <a:buNone/>
            </a:pPr>
            <a:r>
              <a:rPr lang="en-US" dirty="0" smtClean="0"/>
              <a:t>z1* z3 = new z1(1);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9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Чем различаются агрегация и композиция?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ru-RU" dirty="0"/>
              <a:t>Разница между композицией и агрегацией заключается в том, что </a:t>
            </a:r>
            <a:r>
              <a:rPr lang="ru-RU" b="1" dirty="0"/>
              <a:t>в случае композиции</a:t>
            </a:r>
            <a:r>
              <a:rPr lang="ru-RU" dirty="0"/>
              <a:t> </a:t>
            </a:r>
            <a:r>
              <a:rPr lang="ru-RU" b="1" dirty="0"/>
              <a:t>целое явно контролирует время жизни своей составной части</a:t>
            </a:r>
            <a:r>
              <a:rPr lang="ru-RU" dirty="0"/>
              <a:t> (часть не существует без целого), а </a:t>
            </a:r>
            <a:r>
              <a:rPr lang="ru-RU" b="1" dirty="0"/>
              <a:t>в случае агрегации целое хоть и содержит свою составную часть, время их жизни не связано</a:t>
            </a:r>
            <a:r>
              <a:rPr lang="ru-RU" dirty="0"/>
              <a:t> (например, составная часть передается через параметры конструктора).</a:t>
            </a:r>
          </a:p>
        </p:txBody>
      </p:sp>
    </p:spTree>
    <p:extLst>
      <p:ext uri="{BB962C8B-B14F-4D97-AF65-F5344CB8AC3E}">
        <p14:creationId xmlns:p14="http://schemas.microsoft.com/office/powerpoint/2010/main" val="167758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Наследование </a:t>
            </a:r>
            <a:r>
              <a:rPr lang="ru-RU" dirty="0"/>
              <a:t>– отношение между классами, при котором один класс </a:t>
            </a:r>
            <a:r>
              <a:rPr lang="ru-RU" dirty="0" smtClean="0"/>
              <a:t>повторяет </a:t>
            </a:r>
            <a:r>
              <a:rPr lang="ru-RU" dirty="0"/>
              <a:t>структуру и поведение другого класса (</a:t>
            </a:r>
            <a:r>
              <a:rPr lang="ru-RU" i="1" dirty="0"/>
              <a:t>одиночное наследование) </a:t>
            </a:r>
            <a:r>
              <a:rPr lang="ru-RU" dirty="0" smtClean="0"/>
              <a:t>или других </a:t>
            </a:r>
            <a:r>
              <a:rPr lang="ru-RU" dirty="0"/>
              <a:t>(</a:t>
            </a:r>
            <a:r>
              <a:rPr lang="ru-RU" i="1" dirty="0"/>
              <a:t>множественное наследование</a:t>
            </a:r>
            <a:r>
              <a:rPr lang="ru-RU" dirty="0"/>
              <a:t>) классов</a:t>
            </a:r>
            <a:r>
              <a:rPr lang="ru-RU" dirty="0" smtClean="0"/>
              <a:t>.</a:t>
            </a:r>
          </a:p>
          <a:p>
            <a:r>
              <a:rPr lang="ru-RU" dirty="0"/>
              <a:t>В производном классе структура и поведение базового класса (</a:t>
            </a:r>
            <a:r>
              <a:rPr lang="ru-RU" dirty="0" smtClean="0"/>
              <a:t>информационные </a:t>
            </a:r>
            <a:r>
              <a:rPr lang="ru-RU" dirty="0"/>
              <a:t>члены и методы), дополняются и переопределяются. В производном </a:t>
            </a:r>
            <a:r>
              <a:rPr lang="ru-RU" dirty="0" smtClean="0"/>
              <a:t>классе указываются </a:t>
            </a:r>
            <a:r>
              <a:rPr lang="ru-RU" dirty="0"/>
              <a:t>только дополнительные и переопределяемые члены класса. </a:t>
            </a:r>
            <a:r>
              <a:rPr lang="ru-RU" dirty="0" smtClean="0"/>
              <a:t>Производный </a:t>
            </a:r>
            <a:r>
              <a:rPr lang="ru-RU" dirty="0"/>
              <a:t>класс является уточнением базового </a:t>
            </a:r>
            <a:r>
              <a:rPr lang="ru-RU" dirty="0" smtClean="0"/>
              <a:t>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8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Наследование</a:t>
            </a:r>
            <a:r>
              <a:rPr lang="ru-RU" dirty="0" smtClean="0"/>
              <a:t> – возможность порождать один класс от другого. </a:t>
            </a:r>
          </a:p>
          <a:p>
            <a:r>
              <a:rPr lang="ru-RU" dirty="0" smtClean="0"/>
              <a:t> Класс-потомок (подкласс) сохраняет свойства и методы класса-предка (суперкласса). </a:t>
            </a:r>
          </a:p>
          <a:p>
            <a:r>
              <a:rPr lang="ru-RU" dirty="0" smtClean="0"/>
              <a:t> В подкласс могут быть добавлены новые атрибуты и методы. </a:t>
            </a:r>
          </a:p>
          <a:p>
            <a:r>
              <a:rPr lang="ru-RU" dirty="0" smtClean="0"/>
              <a:t>В подклассе может быть перекрыта (изменена) реализация унаследованных методов.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Иерархия классов </a:t>
            </a:r>
            <a:r>
              <a:rPr lang="ru-RU" dirty="0" smtClean="0"/>
              <a:t>– набор классов, связанных отношением наследования.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9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атрибутов и методов класса может быть определена область видимости с помощью спецификаторов: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private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(частный) – видны экземплярам данного класса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protected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(защищенный) – видны экземплярам данного класса и классов- потомков этого класса </a:t>
            </a:r>
          </a:p>
          <a:p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(общедоступный) – видны экземплярам любых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35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наследуемым членам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334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0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1333</Words>
  <Application>Microsoft Office PowerPoint</Application>
  <PresentationFormat>Экран (4:3)</PresentationFormat>
  <Paragraphs>354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inherit</vt:lpstr>
      <vt:lpstr>Verdana</vt:lpstr>
      <vt:lpstr>Тема Office</vt:lpstr>
      <vt:lpstr>Занятие 4</vt:lpstr>
      <vt:lpstr>Виды отношений между классами</vt:lpstr>
      <vt:lpstr>Агрегация</vt:lpstr>
      <vt:lpstr>Композиция</vt:lpstr>
      <vt:lpstr>Чем различаются агрегация и композиция?</vt:lpstr>
      <vt:lpstr>Наследование</vt:lpstr>
      <vt:lpstr>Наследование</vt:lpstr>
      <vt:lpstr>Модификаторы доступа</vt:lpstr>
      <vt:lpstr>Доступ к наследуемым членам</vt:lpstr>
      <vt:lpstr>Виды наследования</vt:lpstr>
      <vt:lpstr>Простое (одиночное) наследование</vt:lpstr>
      <vt:lpstr>Пример</vt:lpstr>
      <vt:lpstr>Перекрытие имен</vt:lpstr>
      <vt:lpstr>Перекрытие имен</vt:lpstr>
      <vt:lpstr>Перекрытие имен</vt:lpstr>
      <vt:lpstr>Перекрытие имен</vt:lpstr>
      <vt:lpstr>Множественное наследование</vt:lpstr>
      <vt:lpstr>Множественное наследование</vt:lpstr>
      <vt:lpstr>Принцип подстановки Барбары Лисков </vt:lpstr>
      <vt:lpstr>Принципы:</vt:lpstr>
      <vt:lpstr>Принципы:</vt:lpstr>
      <vt:lpstr>Тип данных pair </vt:lpstr>
      <vt:lpstr>STL  - контейнеры</vt:lpstr>
      <vt:lpstr>Презентация PowerPoint</vt:lpstr>
      <vt:lpstr>Презентация PowerPoint</vt:lpstr>
      <vt:lpstr>Презентация PowerPoint</vt:lpstr>
      <vt:lpstr>BOOST C++ </vt:lpstr>
      <vt:lpstr>variant</vt:lpstr>
      <vt:lpstr>matrix </vt:lpstr>
      <vt:lpstr>Spirit</vt:lpstr>
      <vt:lpstr>Boost.Regex</vt:lpstr>
      <vt:lpstr>Строки  класса string </vt:lpstr>
      <vt:lpstr>Основные возможности, которыми обладает класс string:</vt:lpstr>
      <vt:lpstr>Функции  класса string</vt:lpstr>
      <vt:lpstr>Прмеры</vt:lpstr>
      <vt:lpstr>Функции для работы с датой и временем </vt:lpstr>
      <vt:lpstr>Библиотека chrono </vt:lpstr>
      <vt:lpstr>библиотека time.h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4</dc:title>
  <dc:creator>HP</dc:creator>
  <cp:lastModifiedBy>Elizabeth</cp:lastModifiedBy>
  <cp:revision>11</cp:revision>
  <dcterms:created xsi:type="dcterms:W3CDTF">2017-10-10T18:48:05Z</dcterms:created>
  <dcterms:modified xsi:type="dcterms:W3CDTF">2019-11-05T20:42:26Z</dcterms:modified>
</cp:coreProperties>
</file>