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80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02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8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4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88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7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6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0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0234-0AF2-4F94-AD03-64D049370F51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DAF7-761C-44EA-9A93-9DE365BD8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0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Виртуальные функции. Абстрактные классы. </a:t>
            </a:r>
            <a:br>
              <a:rPr lang="ru-RU" dirty="0" smtClean="0"/>
            </a:br>
            <a:r>
              <a:rPr lang="ru-RU" dirty="0" smtClean="0"/>
              <a:t>Шаблоны.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Массив объектов разных классов-потомков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абстрактный класс-родитель</a:t>
            </a:r>
          </a:p>
          <a:p>
            <a:r>
              <a:rPr lang="ru-RU" dirty="0" smtClean="0"/>
              <a:t>Создать массив указателей на абстрактный класс</a:t>
            </a:r>
          </a:p>
          <a:p>
            <a:r>
              <a:rPr lang="ru-RU" dirty="0" smtClean="0"/>
              <a:t>Для каждого элемента массива выделить память для объекта класса-потомка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3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260648"/>
            <a:ext cx="8784976" cy="648072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#include &lt;iostream&gt;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using namespace std;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class A{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public: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   A(){}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virtual void print()=0;};</a:t>
            </a:r>
            <a:endParaRPr lang="ru-RU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class A1: public A{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public: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    A1(){}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void print(){cout&lt;&lt;"A1  ";}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class A2: public A{</a:t>
            </a:r>
          </a:p>
          <a:p>
            <a:pPr marL="265113" indent="0">
              <a:buFont typeface="Arial" pitchFamily="34" charset="0"/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pPr marL="265113" indent="0">
              <a:buFont typeface="Arial" pitchFamily="34" charset="0"/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    A2(){}</a:t>
            </a:r>
          </a:p>
          <a:p>
            <a:pPr marL="265113" indent="0">
              <a:buFont typeface="Arial" pitchFamily="34" charset="0"/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void print(){cout&lt;&lt;"A2  ";}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class A3: public A{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    A3(){}</a:t>
            </a:r>
          </a:p>
          <a:p>
            <a:pPr marL="176213" indent="0">
              <a:buFont typeface="Arial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void print(){cout&lt;&lt;"A3  ";}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int main(){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//A Array[10];//</a:t>
            </a:r>
            <a:r>
              <a:rPr lang="ru-RU" smtClean="0">
                <a:solidFill>
                  <a:schemeClr val="accent3">
                    <a:lumMod val="75000"/>
                  </a:schemeClr>
                </a:solidFill>
              </a:rPr>
              <a:t>Выдаст ошибку: попытка создать экземпляры абстрактного класса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A* Ar[10];//</a:t>
            </a:r>
            <a:r>
              <a:rPr lang="ru-RU" smtClean="0">
                <a:solidFill>
                  <a:srgbClr val="FF0000"/>
                </a:solidFill>
              </a:rPr>
              <a:t>массив указателей</a:t>
            </a:r>
          </a:p>
          <a:p>
            <a:pPr marL="354013" indent="-177800">
              <a:buFont typeface="Arial" pitchFamily="34" charset="0"/>
              <a:buNone/>
            </a:pPr>
            <a:endParaRPr lang="ru-RU" smtClean="0">
              <a:solidFill>
                <a:srgbClr val="FF0000"/>
              </a:solidFill>
            </a:endParaRP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Ar[0]=new A1();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Ar[1]=new A1();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Ar[2]=new A2();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Ar[3]=new A3();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Ar[4]=new A1();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Ar[5]=new A1();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Ar[6]=new A2();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Ar[7]=new A3();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Ar[8]=new A3();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Ar[9]=new A1();</a:t>
            </a:r>
          </a:p>
          <a:p>
            <a:pPr marL="354013" indent="-177800">
              <a:buFont typeface="Arial" pitchFamily="34" charset="0"/>
              <a:buNone/>
            </a:pPr>
            <a:endParaRPr lang="ru-RU" smtClean="0"/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for(int i=0;i&lt;10;i++) Ar[i]-&gt;print();</a:t>
            </a:r>
          </a:p>
          <a:p>
            <a:pPr marL="354013" indent="-177800">
              <a:buFont typeface="Arial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delete []Ar;</a:t>
            </a:r>
            <a:r>
              <a:rPr lang="ru-RU" smtClean="0">
                <a:solidFill>
                  <a:srgbClr val="FF0000"/>
                </a:solidFill>
              </a:rPr>
              <a:t> // чистим память</a:t>
            </a:r>
            <a:endParaRPr lang="en-US" smtClean="0">
              <a:solidFill>
                <a:srgbClr val="FF0000"/>
              </a:solidFill>
            </a:endParaRPr>
          </a:p>
          <a:p>
            <a:pPr marL="354013" indent="-177800">
              <a:buFont typeface="Arial" pitchFamily="34" charset="0"/>
              <a:buNone/>
            </a:pPr>
            <a:r>
              <a:rPr lang="en-US" smtClean="0"/>
              <a:t>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17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8072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A{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public: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A(){}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 void print()=0;};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class A1: public A{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public: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A1(){}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void print(){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&lt;&lt;"A1  ";}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class A2: public A{</a:t>
            </a:r>
          </a:p>
          <a:p>
            <a:pPr marL="265113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pPr marL="265113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A2(){}</a:t>
            </a:r>
          </a:p>
          <a:p>
            <a:pPr marL="265113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void print(){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&lt;&lt;"A2  ";}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class A3: public A{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A3(){}</a:t>
            </a:r>
          </a:p>
          <a:p>
            <a:pPr marL="176213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void print(){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&lt;&lt;"A3  ";}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354013" indent="-17780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//A Array[10];//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Выдаст ошибку: попытка создать экземпляры абстрактного класса</a:t>
            </a:r>
          </a:p>
          <a:p>
            <a:pPr marL="354013" indent="-177800">
              <a:buNone/>
            </a:pPr>
            <a:r>
              <a:rPr lang="en-US" dirty="0" smtClean="0">
                <a:solidFill>
                  <a:srgbClr val="FF0000"/>
                </a:solidFill>
              </a:rPr>
              <a:t>A*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[10];//</a:t>
            </a:r>
            <a:r>
              <a:rPr lang="ru-RU" dirty="0" smtClean="0">
                <a:solidFill>
                  <a:srgbClr val="FF0000"/>
                </a:solidFill>
              </a:rPr>
              <a:t>массив указателей</a:t>
            </a:r>
          </a:p>
          <a:p>
            <a:pPr marL="354013" indent="-17780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[0]=new A1();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[1]=new A1();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[2]=new A2();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[3]=new A3();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[4]=new A1();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[5]=new A1();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[6]=new A2();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[7]=new A3();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[8]=new A3();</a:t>
            </a:r>
          </a:p>
          <a:p>
            <a:pPr marL="354013" indent="-17780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[9]=new A1();</a:t>
            </a:r>
          </a:p>
          <a:p>
            <a:pPr marL="354013" indent="-177800">
              <a:buNone/>
            </a:pPr>
            <a:endParaRPr lang="ru-RU" dirty="0" smtClean="0"/>
          </a:p>
          <a:p>
            <a:pPr marL="354013" indent="-17780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i=0;i&lt;10;i++)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[i]-&gt;print();</a:t>
            </a:r>
          </a:p>
          <a:p>
            <a:pPr marL="354013" indent="-177800">
              <a:buNone/>
            </a:pPr>
            <a:r>
              <a:rPr lang="en-US" dirty="0" smtClean="0">
                <a:solidFill>
                  <a:srgbClr val="FF0000"/>
                </a:solidFill>
              </a:rPr>
              <a:t>delete []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ru-RU" dirty="0" smtClean="0">
                <a:solidFill>
                  <a:srgbClr val="FF0000"/>
                </a:solidFill>
              </a:rPr>
              <a:t> // чистим память</a:t>
            </a:r>
            <a:endParaRPr lang="en-US" dirty="0" smtClean="0">
              <a:solidFill>
                <a:srgbClr val="FF0000"/>
              </a:solidFill>
            </a:endParaRPr>
          </a:p>
          <a:p>
            <a:pPr marL="354013" indent="-177800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187624" y="10527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45435" y="4365104"/>
            <a:ext cx="179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Демонстрация</a:t>
            </a:r>
            <a:br>
              <a:rPr lang="ru-RU" b="1" dirty="0" smtClean="0">
                <a:solidFill>
                  <a:srgbClr val="7030A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работы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123728" y="2225165"/>
            <a:ext cx="1224136" cy="311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207167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Классы-</a:t>
            </a:r>
            <a:br>
              <a:rPr lang="ru-RU" b="1" dirty="0" smtClean="0">
                <a:solidFill>
                  <a:srgbClr val="7030A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Потомки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12" name="Прямая со стрелкой 11"/>
          <p:cNvCxnSpPr>
            <a:stCxn id="9" idx="2"/>
          </p:cNvCxnSpPr>
          <p:nvPr/>
        </p:nvCxnSpPr>
        <p:spPr>
          <a:xfrm flipH="1">
            <a:off x="2555776" y="2718001"/>
            <a:ext cx="1440160" cy="10710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131840" y="2636912"/>
            <a:ext cx="864096" cy="2592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6296" y="2071670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Массив указателей на объекты разных классов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6372200" y="2071670"/>
            <a:ext cx="1080120" cy="286949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6732240" y="5011435"/>
            <a:ext cx="936104" cy="361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2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 в С++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8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минимум из двух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min(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 ) 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&lt; b ? a : b; 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min(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 ) 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&lt; b ? a : b;}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 ) 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&lt; b ? a : b;}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95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ru-RU" b="1" dirty="0" smtClean="0"/>
              <a:t>Шаблоны</a:t>
            </a:r>
            <a:r>
              <a:rPr lang="ru-RU" dirty="0"/>
              <a:t>  — средство языка C++, предназначенное для кодирования обобщённых алгоритмов, без привязки к некоторым параметрам (например, типам данных, размерам буферов, значениям по умолчанию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Упрощает код</a:t>
            </a:r>
          </a:p>
          <a:p>
            <a:r>
              <a:rPr lang="ru-RU" dirty="0" smtClean="0"/>
              <a:t>При компиляции создается экземпляр с указанием заданного типа</a:t>
            </a:r>
          </a:p>
          <a:p>
            <a:r>
              <a:rPr lang="ru-RU" dirty="0" smtClean="0"/>
              <a:t>Шаблон класса и шаблон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Type1&gt;  Type1 min (Type1 a, Type1 b) 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&lt; b ? a : b; }</a:t>
            </a:r>
          </a:p>
          <a:p>
            <a:pPr marL="0" indent="0">
              <a:buNone/>
            </a:pPr>
            <a:endParaRPr lang="ru-RU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sv-SE" dirty="0">
                <a:solidFill>
                  <a:prstClr val="black"/>
                </a:solidFill>
                <a:latin typeface="Consolas"/>
              </a:rPr>
              <a:t>std::cout&lt;&lt;min&lt;</a:t>
            </a:r>
            <a:r>
              <a:rPr lang="sv-SE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&gt; (3,5)&lt;&lt;std::endl;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&lt;&lt;min&lt;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(3.2,5.5);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157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различных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Type1,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Type2 &gt;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min (Type1 a, Type2 b) {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(a &lt; b ? a : b)&lt;&lt;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min&lt;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(3,5);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min&lt;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(3.2,5);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min&lt;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(3.2,1);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95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Type1&gt;  Type1 min (Type1 a, Type1 b) 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 &lt; b ? a : b;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dirty="0"/>
              <a:t>Ключевое слово </a:t>
            </a:r>
            <a:r>
              <a:rPr lang="ru-RU" dirty="0" err="1" smtClean="0"/>
              <a:t>typename</a:t>
            </a:r>
            <a:r>
              <a:rPr lang="ru-RU" dirty="0"/>
              <a:t> говорит о том, что в шаблоне будет использоваться встроенный тип данных, такой как: </a:t>
            </a:r>
            <a:r>
              <a:rPr lang="ru-RU" dirty="0" err="1" smtClean="0"/>
              <a:t>int</a:t>
            </a:r>
            <a:r>
              <a:rPr lang="ru-RU" dirty="0"/>
              <a:t>, </a:t>
            </a:r>
            <a:r>
              <a:rPr lang="ru-RU" dirty="0" err="1" smtClean="0"/>
              <a:t>double</a:t>
            </a:r>
            <a:r>
              <a:rPr lang="ru-RU" dirty="0" err="1"/>
              <a:t>,</a:t>
            </a:r>
            <a:r>
              <a:rPr lang="ru-RU" dirty="0" err="1" smtClean="0"/>
              <a:t>float</a:t>
            </a:r>
            <a:r>
              <a:rPr lang="ru-RU" dirty="0"/>
              <a:t>, </a:t>
            </a:r>
            <a:r>
              <a:rPr lang="ru-RU" dirty="0" err="1" smtClean="0"/>
              <a:t>char</a:t>
            </a:r>
            <a:r>
              <a:rPr lang="ru-RU" dirty="0"/>
              <a:t> и т. д. А ключевое слово </a:t>
            </a:r>
            <a:r>
              <a:rPr lang="ru-RU" dirty="0" err="1" smtClean="0"/>
              <a:t>class</a:t>
            </a:r>
            <a:r>
              <a:rPr lang="ru-RU" dirty="0"/>
              <a:t> сообщает компилятору, что в шаблоне функции в качестве параметра будут использоваться пользовательские типы данных, </a:t>
            </a:r>
            <a:r>
              <a:rPr lang="ru-RU" dirty="0" err="1" smtClean="0"/>
              <a:t>тоесть</a:t>
            </a:r>
            <a:r>
              <a:rPr lang="ru-RU" dirty="0" smtClean="0"/>
              <a:t> </a:t>
            </a:r>
            <a:r>
              <a:rPr lang="ru-RU" dirty="0"/>
              <a:t>классы. 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73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ru-RU" dirty="0" smtClean="0"/>
              <a:t>Шаблон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579296" cy="6237312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3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Type1,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Type2 &gt;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Type1 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a;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Type2 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b;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A(Type1 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a, Type2 b)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&gt;a=a;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&gt;b=b;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()	</a:t>
            </a:r>
            <a:endParaRPr lang="en-US" sz="3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6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&lt;&lt;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"enter a and b:"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; </a:t>
            </a:r>
            <a:endParaRPr lang="en-US" sz="3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6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&gt;&gt;a&gt;&gt;b;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600" dirty="0" err="1">
                <a:solidFill>
                  <a:prstClr val="black"/>
                </a:solidFill>
                <a:latin typeface="Consolas"/>
              </a:rPr>
              <a:t>print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6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&lt;&lt;a&lt;&lt;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  "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&lt;&lt;b;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3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ru-RU" sz="3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A&lt;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&gt; a(3,5);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a.print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360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3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1;</a:t>
            </a:r>
          </a:p>
          <a:p>
            <a:pPr marL="0" indent="0">
              <a:buNone/>
            </a:pPr>
            <a:r>
              <a:rPr lang="ru-RU" sz="3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34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С++ реализован механизм позднего связывания, когда разрешение ссылок на функцию происходит на этапе выполнения программы в зависимости от конкретного типа объекта, вызвавшего функцию. Этот механизм реализован с помощью виртуальных методов.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05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SRP</a:t>
            </a:r>
            <a:r>
              <a:rPr lang="ru-RU" dirty="0" smtClean="0"/>
              <a:t> - </a:t>
            </a:r>
            <a:r>
              <a:rPr lang="ru-RU" b="1" dirty="0"/>
              <a:t>Принцип единственной </a:t>
            </a:r>
            <a:r>
              <a:rPr lang="ru-RU" b="1" dirty="0" smtClean="0"/>
              <a:t>ответственности - </a:t>
            </a:r>
            <a:r>
              <a:rPr lang="ru-RU" dirty="0"/>
              <a:t>Каждый класс выполняет лишь одну </a:t>
            </a:r>
            <a:r>
              <a:rPr lang="ru-RU" dirty="0" smtClean="0"/>
              <a:t>задачу</a:t>
            </a:r>
          </a:p>
          <a:p>
            <a:r>
              <a:rPr lang="en-US" dirty="0" smtClean="0"/>
              <a:t>OCP</a:t>
            </a:r>
            <a:r>
              <a:rPr lang="ru-RU" dirty="0" smtClean="0"/>
              <a:t> - </a:t>
            </a:r>
            <a:r>
              <a:rPr lang="ru-RU" b="1" dirty="0"/>
              <a:t>Принцип открытости/закрытости </a:t>
            </a:r>
            <a:r>
              <a:rPr lang="ru-RU" b="1" dirty="0" smtClean="0"/>
              <a:t>- </a:t>
            </a:r>
            <a:r>
              <a:rPr lang="ru-RU" dirty="0"/>
              <a:t>«программные сущности … должны быть открыты для расширения, но закрыты для модификации</a:t>
            </a:r>
            <a:r>
              <a:rPr lang="ru-RU" dirty="0" smtClean="0"/>
              <a:t>.»</a:t>
            </a:r>
          </a:p>
          <a:p>
            <a:r>
              <a:rPr lang="en-US" dirty="0" smtClean="0"/>
              <a:t>ISP</a:t>
            </a:r>
            <a:r>
              <a:rPr lang="ru-RU" dirty="0" smtClean="0"/>
              <a:t> - </a:t>
            </a:r>
            <a:r>
              <a:rPr lang="ru-RU" b="1" dirty="0"/>
              <a:t>Принцип </a:t>
            </a:r>
            <a:r>
              <a:rPr lang="ru-RU" b="1" dirty="0" smtClean="0"/>
              <a:t>разделения интерфейса - </a:t>
            </a:r>
            <a:r>
              <a:rPr lang="ru-RU" dirty="0"/>
              <a:t>«много интерфейсов, специально предназначенных для клиентов, лучше, чем один интерфейс общего назначения</a:t>
            </a:r>
            <a:r>
              <a:rPr lang="ru-RU" dirty="0" smtClean="0"/>
              <a:t>.»</a:t>
            </a:r>
          </a:p>
          <a:p>
            <a:r>
              <a:rPr lang="en-US" dirty="0" smtClean="0"/>
              <a:t>DIP</a:t>
            </a:r>
            <a:r>
              <a:rPr lang="ru-RU" dirty="0" smtClean="0"/>
              <a:t> – </a:t>
            </a:r>
            <a:r>
              <a:rPr lang="ru-RU" b="1" dirty="0" smtClean="0"/>
              <a:t>Принцип инверсии зависимостей </a:t>
            </a:r>
            <a:r>
              <a:rPr lang="ru-RU" dirty="0" smtClean="0"/>
              <a:t>- </a:t>
            </a:r>
            <a:r>
              <a:rPr lang="ru-RU" dirty="0"/>
              <a:t>Система должна конструироваться на основе абстракций «сверху вниз»: не абстракции должны формироваться на основе деталей, а детали должны формироваться на основе абстракций.</a:t>
            </a:r>
          </a:p>
        </p:txBody>
      </p:sp>
    </p:spTree>
    <p:extLst>
      <p:ext uri="{BB962C8B-B14F-4D97-AF65-F5344CB8AC3E}">
        <p14:creationId xmlns:p14="http://schemas.microsoft.com/office/powerpoint/2010/main" val="299129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DRY – </a:t>
            </a:r>
            <a:r>
              <a:rPr lang="ru-RU" b="1" dirty="0" smtClean="0"/>
              <a:t>«</a:t>
            </a:r>
            <a:r>
              <a:rPr lang="en-US" b="1" dirty="0" smtClean="0"/>
              <a:t>Don’t </a:t>
            </a:r>
            <a:r>
              <a:rPr lang="en-US" b="1" dirty="0"/>
              <a:t>repeat </a:t>
            </a:r>
            <a:r>
              <a:rPr lang="en-US" b="1" dirty="0" smtClean="0"/>
              <a:t>yourself</a:t>
            </a:r>
            <a:r>
              <a:rPr lang="ru-RU" b="1" dirty="0" smtClean="0"/>
              <a:t>» </a:t>
            </a:r>
            <a:r>
              <a:rPr lang="ru-RU" dirty="0" smtClean="0"/>
              <a:t>- </a:t>
            </a:r>
            <a:r>
              <a:rPr lang="ru-RU" dirty="0"/>
              <a:t> «Каждая часть знания должна иметь единственное, непротиворечивое и авторитетное представление в рамках системы»</a:t>
            </a:r>
            <a:endParaRPr lang="en-US" dirty="0"/>
          </a:p>
          <a:p>
            <a:r>
              <a:rPr lang="en-US" b="1" dirty="0" smtClean="0"/>
              <a:t>KISS</a:t>
            </a:r>
            <a:r>
              <a:rPr lang="ru-RU" b="1" dirty="0" smtClean="0"/>
              <a:t> - </a:t>
            </a:r>
            <a:r>
              <a:rPr lang="en-US" dirty="0"/>
              <a:t>«</a:t>
            </a:r>
            <a:r>
              <a:rPr lang="en-US" b="1" dirty="0"/>
              <a:t>Keep it simple, stupid</a:t>
            </a:r>
            <a:r>
              <a:rPr lang="en-US" dirty="0" smtClean="0"/>
              <a:t>»</a:t>
            </a:r>
            <a:r>
              <a:rPr lang="ru-RU" dirty="0" smtClean="0"/>
              <a:t> - </a:t>
            </a:r>
            <a:r>
              <a:rPr lang="ru-RU" dirty="0"/>
              <a:t>большинство систем работают лучше всего, если они остаются простыми, а не усложняются</a:t>
            </a:r>
            <a:endParaRPr lang="en-US" b="1" dirty="0"/>
          </a:p>
          <a:p>
            <a:r>
              <a:rPr lang="en-US" b="1" dirty="0" smtClean="0"/>
              <a:t>YAGNI</a:t>
            </a:r>
            <a:r>
              <a:rPr lang="ru-RU" b="1" dirty="0" smtClean="0"/>
              <a:t> -</a:t>
            </a:r>
            <a:r>
              <a:rPr lang="en-US" b="1" dirty="0"/>
              <a:t>«You aren't </a:t>
            </a:r>
            <a:r>
              <a:rPr lang="en-US" b="1" dirty="0" err="1"/>
              <a:t>gonna</a:t>
            </a:r>
            <a:r>
              <a:rPr lang="en-US" b="1" dirty="0"/>
              <a:t> need it</a:t>
            </a:r>
            <a:r>
              <a:rPr lang="en-US" b="1" dirty="0" smtClean="0"/>
              <a:t>»</a:t>
            </a:r>
            <a:r>
              <a:rPr lang="ru-RU" b="1" dirty="0" smtClean="0"/>
              <a:t> -  </a:t>
            </a:r>
            <a:r>
              <a:rPr lang="ru-RU" dirty="0"/>
              <a:t>в качестве основной цели и/или ценности декларируется отказ от избыточной функциональности, — то есть отказ добавления функциональности, в которой нет непосредственной надобности.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8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виртуальным называется метод, ссылка на который разрешается на этапе выполнения программы (перевод красивого английского слова </a:t>
            </a:r>
            <a:r>
              <a:rPr lang="ru-RU" dirty="0" err="1" smtClean="0"/>
              <a:t>virtual</a:t>
            </a:r>
            <a:r>
              <a:rPr lang="ru-RU" dirty="0" smtClean="0"/>
              <a:t> – всего-навсего «фактический», то есть ссылка разрешается по факту вызова).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5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 механизму виртуальных функций обращаются в тех случаях, когда в каждом производном классе требуется свой вариант некоторой компонентной функции. Классы, включающие такие функции, называются полиморфными и играют особую роль в ООП.</a:t>
            </a:r>
          </a:p>
          <a:p>
            <a:r>
              <a:rPr lang="ru-RU" dirty="0"/>
              <a:t>Виртуальные функции предоставляют механизм позднего (отложенного) или динамического связывания. Любая нестатическая функция базового класса может быть сделана виртуальной, для чего используется ключевое слово </a:t>
            </a:r>
            <a:r>
              <a:rPr lang="ru-RU" dirty="0" err="1"/>
              <a:t>virtual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7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Полиморфный  тип (класс),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Тип данных (класс), содержащий хотя бы одну виртуальную функцию, </a:t>
            </a:r>
            <a:r>
              <a:rPr lang="ru-RU" b="1" dirty="0" smtClean="0"/>
              <a:t>называется полиморфным типом (классом)</a:t>
            </a:r>
            <a:r>
              <a:rPr lang="ru-RU" dirty="0" smtClean="0"/>
              <a:t>, а объект этого типа – </a:t>
            </a:r>
            <a:r>
              <a:rPr lang="ru-RU" b="1" dirty="0" smtClean="0"/>
              <a:t>полиморфным объектом.</a:t>
            </a:r>
          </a:p>
          <a:p>
            <a:r>
              <a:rPr lang="ru-RU" dirty="0" smtClean="0"/>
              <a:t>при вызове виртуальной функции через указатель на полиморфный объект осуществляется динамический выбор тела функции в зависимости от текущего тела объекта, а не от типа указателя. Тело функции в таком случае выбирается на этапе выполнения, а не компиляции.</a:t>
            </a:r>
          </a:p>
          <a:p>
            <a:r>
              <a:rPr lang="ru-RU" dirty="0" smtClean="0"/>
              <a:t>Виртуальная функция объявляется описателем </a:t>
            </a:r>
            <a:r>
              <a:rPr lang="ru-RU" dirty="0" err="1" smtClean="0"/>
              <a:t>virtual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Во всех классах-наследниках наследуемая виртуальная функция остается таковой (виртуальной).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30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virtual void f 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"A::f" &lt;&lt; '\n';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class C: public A{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void f 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"C::f" &lt;&lt; '\n';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265113">
              <a:buNone/>
            </a:pPr>
            <a:r>
              <a:rPr lang="en-US" dirty="0" smtClean="0"/>
              <a:t>A a1;</a:t>
            </a:r>
          </a:p>
          <a:p>
            <a:pPr marL="0" indent="265113">
              <a:buNone/>
            </a:pPr>
            <a:r>
              <a:rPr lang="en-US" dirty="0" smtClean="0"/>
              <a:t>A* pa;</a:t>
            </a:r>
          </a:p>
          <a:p>
            <a:pPr marL="0" indent="265113">
              <a:buNone/>
            </a:pPr>
            <a:r>
              <a:rPr lang="en-US" dirty="0" smtClean="0"/>
              <a:t>C c1;</a:t>
            </a:r>
            <a:endParaRPr lang="ru-RU" dirty="0" smtClean="0"/>
          </a:p>
          <a:p>
            <a:pPr marL="0" indent="265113">
              <a:buNone/>
            </a:pPr>
            <a:r>
              <a:rPr lang="en-US" dirty="0" smtClean="0"/>
              <a:t>C* pc;</a:t>
            </a:r>
          </a:p>
          <a:p>
            <a:pPr marL="0" indent="265113">
              <a:buNone/>
            </a:pPr>
            <a:r>
              <a:rPr lang="en-US" dirty="0" smtClean="0"/>
              <a:t>pc = &amp; c1;</a:t>
            </a:r>
          </a:p>
          <a:p>
            <a:pPr marL="0" indent="265113">
              <a:buNone/>
            </a:pPr>
            <a:r>
              <a:rPr lang="en-US" dirty="0" smtClean="0"/>
              <a:t>pc -&gt; f (1); // C::f</a:t>
            </a:r>
          </a:p>
          <a:p>
            <a:pPr marL="0" indent="265113">
              <a:buNone/>
            </a:pPr>
            <a:r>
              <a:rPr lang="en-US" dirty="0" smtClean="0"/>
              <a:t>pa = pc;</a:t>
            </a:r>
          </a:p>
          <a:p>
            <a:pPr marL="0" indent="265113">
              <a:buNone/>
            </a:pPr>
            <a:r>
              <a:rPr lang="en-US" dirty="0" smtClean="0"/>
              <a:t>pa -&gt; f (1); // C::f</a:t>
            </a:r>
          </a:p>
          <a:p>
            <a:pPr marL="0" indent="265113">
              <a:buNone/>
            </a:pPr>
            <a:r>
              <a:rPr lang="en-US" dirty="0" smtClean="0"/>
              <a:t>pc = (C*) &amp; a1;</a:t>
            </a:r>
          </a:p>
          <a:p>
            <a:pPr marL="0" indent="265113">
              <a:buNone/>
            </a:pPr>
            <a:r>
              <a:rPr lang="en-US" dirty="0" smtClean="0"/>
              <a:t>pc -&gt; f (1); // A::f</a:t>
            </a:r>
          </a:p>
          <a:p>
            <a:pPr marL="0" indent="265113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6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Чистая виртуальная 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функция вида: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Такая форма записи функции означает, что данная функция (точнее – метод</a:t>
            </a:r>
          </a:p>
          <a:p>
            <a:pPr marL="0" indent="0">
              <a:buNone/>
            </a:pPr>
            <a:r>
              <a:rPr lang="ru-RU" dirty="0" smtClean="0"/>
              <a:t>класса) не имеет тела, описывающего ее алгоритм.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62059"/>
            <a:ext cx="7200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2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класс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класс, содержащий хотя бы одну чистую виртуальную функцию.</a:t>
            </a:r>
          </a:p>
          <a:p>
            <a:r>
              <a:rPr lang="ru-RU" dirty="0"/>
              <a:t>Механизм абстрактных классов разработан для представления общих понятий, которые в дальнейшем предполагается конкретизировать. При этом построение иерархии классов выполняется по следующей схеме. Во главе иерархии стоит абстрактный базовый класс. Он используется для наследования интерфейса. Производные классы будут конкретизировать и реализовать этот интерфейс. В абстрактном классе объявлены чистые виртуальные функции, которые по сути есть абстрактные методы.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7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Таблица виртуальных функций (</a:t>
            </a:r>
            <a:r>
              <a:rPr lang="en-US" b="1" dirty="0"/>
              <a:t>Virtual Function Table)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Для каждого класса, содержащего виртуальные методы, или унаследованного от класса с виртуальными методами, создается таблица виртуальных функций. Эта таблица предназначена для вызова нужных реализаций виртуальных методов во время исполнения программы. При создании экземпляра класса, указатель на VFT этого класса помещается в самое начало созданного объекта</a:t>
            </a:r>
            <a:r>
              <a:rPr lang="ru-RU" dirty="0" smtClean="0"/>
              <a:t>.</a:t>
            </a:r>
          </a:p>
          <a:p>
            <a:r>
              <a:rPr lang="ru-RU" dirty="0"/>
              <a:t>Как известно, конструирование объекта происходит поэтапно и начинается созданием объекта самого первого класса в иерархии наследования. Во время этого процесса перед вызовом конструктора каждого класса указатель на VFT устанавливается равным указателю на VFT текущего конструируемого класса. Например, у нас есть 3 класса: </a:t>
            </a:r>
            <a:r>
              <a:rPr lang="ru-RU" b="1" dirty="0"/>
              <a:t>A</a:t>
            </a:r>
            <a:r>
              <a:rPr lang="ru-RU" dirty="0"/>
              <a:t>, </a:t>
            </a:r>
            <a:r>
              <a:rPr lang="ru-RU" b="1" dirty="0"/>
              <a:t>B</a:t>
            </a:r>
            <a:r>
              <a:rPr lang="ru-RU" dirty="0"/>
              <a:t>, </a:t>
            </a:r>
            <a:r>
              <a:rPr lang="ru-RU" b="1" dirty="0"/>
              <a:t>C</a:t>
            </a:r>
            <a:r>
              <a:rPr lang="ru-RU" dirty="0"/>
              <a:t> (</a:t>
            </a:r>
            <a:r>
              <a:rPr lang="ru-RU" b="1" dirty="0"/>
              <a:t>B</a:t>
            </a:r>
            <a:r>
              <a:rPr lang="ru-RU" dirty="0"/>
              <a:t> наследуется от </a:t>
            </a:r>
            <a:r>
              <a:rPr lang="ru-RU" b="1" dirty="0"/>
              <a:t>A</a:t>
            </a:r>
            <a:r>
              <a:rPr lang="ru-RU" dirty="0"/>
              <a:t>, </a:t>
            </a:r>
            <a:r>
              <a:rPr lang="ru-RU" b="1" dirty="0"/>
              <a:t>C</a:t>
            </a:r>
            <a:r>
              <a:rPr lang="ru-RU" dirty="0"/>
              <a:t> наследуется от </a:t>
            </a:r>
            <a:r>
              <a:rPr lang="ru-RU" b="1" dirty="0"/>
              <a:t>B</a:t>
            </a:r>
            <a:r>
              <a:rPr lang="ru-RU" dirty="0"/>
              <a:t>). При создании экземпляра </a:t>
            </a:r>
            <a:r>
              <a:rPr lang="ru-RU" b="1" dirty="0"/>
              <a:t>С</a:t>
            </a:r>
            <a:r>
              <a:rPr lang="ru-RU" dirty="0"/>
              <a:t>, произойдут 3 последовательных вызова конструкторов: сначала </a:t>
            </a:r>
            <a:r>
              <a:rPr lang="ru-RU" b="1" dirty="0"/>
              <a:t>A()</a:t>
            </a:r>
            <a:r>
              <a:rPr lang="ru-RU" dirty="0"/>
              <a:t>, затем </a:t>
            </a:r>
            <a:r>
              <a:rPr lang="ru-RU" b="1" dirty="0"/>
              <a:t>B()</a:t>
            </a:r>
            <a:r>
              <a:rPr lang="ru-RU" dirty="0"/>
              <a:t>, и в конце </a:t>
            </a:r>
            <a:r>
              <a:rPr lang="ru-RU" b="1" dirty="0"/>
              <a:t>C()</a:t>
            </a:r>
            <a:r>
              <a:rPr lang="ru-RU" dirty="0"/>
              <a:t>. Перед вызовом конструктора </a:t>
            </a:r>
            <a:r>
              <a:rPr lang="ru-RU" b="1" dirty="0"/>
              <a:t>A()</a:t>
            </a:r>
            <a:r>
              <a:rPr lang="ru-RU" dirty="0"/>
              <a:t> указатель на VFT будет указывать на таблицу класса </a:t>
            </a:r>
            <a:r>
              <a:rPr lang="ru-RU" b="1" dirty="0"/>
              <a:t>A</a:t>
            </a:r>
            <a:r>
              <a:rPr lang="ru-RU" dirty="0"/>
              <a:t>, перед вызовом </a:t>
            </a:r>
            <a:r>
              <a:rPr lang="ru-RU" b="1" dirty="0"/>
              <a:t>B()</a:t>
            </a:r>
            <a:r>
              <a:rPr lang="ru-RU" dirty="0"/>
              <a:t> он станет указывать на таблицу класса </a:t>
            </a:r>
            <a:r>
              <a:rPr lang="ru-RU" b="1" dirty="0"/>
              <a:t>B()</a:t>
            </a:r>
            <a:r>
              <a:rPr lang="ru-RU" dirty="0"/>
              <a:t> и т.д. Аналогичная ситуация при вызове деструкторов, только указатель </a:t>
            </a:r>
            <a:r>
              <a:rPr lang="ru-RU"/>
              <a:t>будет </a:t>
            </a:r>
            <a:r>
              <a:rPr lang="ru-RU" smtClean="0"/>
              <a:t>меняться </a:t>
            </a:r>
            <a:r>
              <a:rPr lang="ru-RU" dirty="0"/>
              <a:t>от таблицы самого младшего класса к самому старшему.</a:t>
            </a:r>
          </a:p>
          <a:p>
            <a:r>
              <a:rPr lang="ru-RU" dirty="0"/>
              <a:t>Из этого факта следует правило: в конструкторах и деструкторах нельзя вызывать виртуальные методы.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02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1168</Words>
  <Application>Microsoft Office PowerPoint</Application>
  <PresentationFormat>Экран (4:3)</PresentationFormat>
  <Paragraphs>217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Тема Office</vt:lpstr>
      <vt:lpstr>Виртуальные функции. Абстрактные классы.  Шаблоны.</vt:lpstr>
      <vt:lpstr>Виртуальные методы</vt:lpstr>
      <vt:lpstr>Презентация PowerPoint</vt:lpstr>
      <vt:lpstr>Презентация PowerPoint</vt:lpstr>
      <vt:lpstr>Полиморфный  тип (класс),</vt:lpstr>
      <vt:lpstr>Пример:</vt:lpstr>
      <vt:lpstr>Чистая виртуальная функция</vt:lpstr>
      <vt:lpstr>Абстрактный класс </vt:lpstr>
      <vt:lpstr>Таблица виртуальных функций (Virtual Function Table) </vt:lpstr>
      <vt:lpstr>Массив объектов разных классов-потомков</vt:lpstr>
      <vt:lpstr>Презентация PowerPoint</vt:lpstr>
      <vt:lpstr>Презентация PowerPoint</vt:lpstr>
      <vt:lpstr>Шаблоны  в С++</vt:lpstr>
      <vt:lpstr>Задача: минимум из двух чисел</vt:lpstr>
      <vt:lpstr>Презентация PowerPoint</vt:lpstr>
      <vt:lpstr>Шаблон функции</vt:lpstr>
      <vt:lpstr>Несколько различных типов</vt:lpstr>
      <vt:lpstr>Презентация PowerPoint</vt:lpstr>
      <vt:lpstr>Шаблон класса</vt:lpstr>
      <vt:lpstr>Принципы:</vt:lpstr>
      <vt:lpstr>Принципы: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5</dc:title>
  <dc:creator>HP</dc:creator>
  <cp:lastModifiedBy>Elizabeth</cp:lastModifiedBy>
  <cp:revision>10</cp:revision>
  <dcterms:created xsi:type="dcterms:W3CDTF">2017-10-17T19:04:45Z</dcterms:created>
  <dcterms:modified xsi:type="dcterms:W3CDTF">2019-11-26T16:18:25Z</dcterms:modified>
</cp:coreProperties>
</file>