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sldIdLst>
    <p:sldId id="256" r:id="rId2"/>
    <p:sldId id="261" r:id="rId3"/>
    <p:sldId id="258" r:id="rId4"/>
    <p:sldId id="257" r:id="rId5"/>
    <p:sldId id="260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8FA"/>
    <a:srgbClr val="F8F9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ABDAD-24D5-46DF-93E5-4EE8C0D43978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36DA7-9BAD-4EE5-9EA8-583E7D2BC7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0960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36DA7-9BAD-4EE5-9EA8-583E7D2BC73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1937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96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21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190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2097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59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4808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668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104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36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082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0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544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9773"/>
          </a:xfrm>
          <a:prstGeom prst="rect">
            <a:avLst/>
          </a:prstGeom>
        </p:spPr>
      </p:pic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885801"/>
              </p:ext>
            </p:extLst>
          </p:nvPr>
        </p:nvGraphicFramePr>
        <p:xfrm>
          <a:off x="668215" y="668216"/>
          <a:ext cx="10832123" cy="55127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6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5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3064">
                <a:tc gridSpan="2">
                  <a:txBody>
                    <a:bodyPr/>
                    <a:lstStyle>
                      <a:defPPr>
                        <a:defRPr lang="ru-RU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2800" cap="none" spc="50" dirty="0">
                          <a:ln w="0"/>
                          <a:solidFill>
                            <a:schemeClr val="bg1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@-@</a:t>
                      </a:r>
                      <a:r>
                        <a:rPr lang="en-US" sz="2800" cap="none" spc="50" dirty="0" err="1">
                          <a:ln w="0"/>
                          <a:solidFill>
                            <a:schemeClr val="bg1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productTitle</a:t>
                      </a:r>
                      <a:r>
                        <a:rPr lang="ru-RU" sz="2800" cap="none" spc="50" dirty="0">
                          <a:ln w="0"/>
                          <a:solidFill>
                            <a:schemeClr val="bg1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@-@</a:t>
                      </a:r>
                    </a:p>
                    <a:p>
                      <a:endParaRPr lang="ru-RU" b="1" cap="none" spc="50" dirty="0">
                        <a:ln w="0"/>
                        <a:solidFill>
                          <a:schemeClr val="bg1"/>
                        </a:solidFill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4856">
                <a:tc>
                  <a:txBody>
                    <a:bodyPr/>
                    <a:lstStyle>
                      <a:defPPr>
                        <a:defRPr lang="ru-RU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cap="none" spc="50" dirty="0">
                          <a:ln w="0"/>
                          <a:solidFill>
                            <a:schemeClr val="bg1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@-@</a:t>
                      </a:r>
                      <a:r>
                        <a:rPr lang="en-US" cap="none" spc="50" dirty="0">
                          <a:ln w="0"/>
                          <a:solidFill>
                            <a:schemeClr val="bg1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product</a:t>
                      </a:r>
                      <a:r>
                        <a:rPr lang="ru-RU" cap="none" spc="50" dirty="0">
                          <a:ln w="0"/>
                          <a:solidFill>
                            <a:schemeClr val="bg1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@-@</a:t>
                      </a:r>
                      <a:endParaRPr lang="ru-RU" b="1" cap="none" spc="50" dirty="0">
                        <a:ln w="0"/>
                        <a:solidFill>
                          <a:schemeClr val="bg1"/>
                        </a:solidFill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</a:endParaRPr>
                    </a:p>
                  </a:txBody>
                  <a:tcPr/>
                </a:tc>
                <a:tc rowSpan="2">
                  <a:txBody>
                    <a:bodyPr/>
                    <a:lstStyle>
                      <a:defPPr>
                        <a:defRPr lang="ru-RU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cap="none" spc="50" dirty="0">
                          <a:ln w="0"/>
                          <a:solidFill>
                            <a:schemeClr val="bg1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@-@</a:t>
                      </a:r>
                      <a:r>
                        <a:rPr lang="en-US" cap="none" spc="50" dirty="0" err="1">
                          <a:ln w="0"/>
                          <a:solidFill>
                            <a:schemeClr val="bg1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productPhoto</a:t>
                      </a:r>
                      <a:r>
                        <a:rPr lang="en-US" cap="none" spc="50" dirty="0">
                          <a:ln w="0"/>
                          <a:solidFill>
                            <a:schemeClr val="bg1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@-@</a:t>
                      </a:r>
                      <a:endParaRPr lang="ru-RU" b="1" cap="none" spc="50" dirty="0">
                        <a:ln w="0"/>
                        <a:solidFill>
                          <a:schemeClr val="bg1"/>
                        </a:solidFill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4856">
                <a:tc>
                  <a:txBody>
                    <a:bodyPr/>
                    <a:lstStyle>
                      <a:defPPr>
                        <a:defRPr lang="ru-RU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cap="none" spc="50" dirty="0">
                          <a:ln w="0"/>
                          <a:solidFill>
                            <a:schemeClr val="bg1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@-@</a:t>
                      </a:r>
                      <a:r>
                        <a:rPr lang="en-US" cap="none" spc="50" dirty="0">
                          <a:ln w="0"/>
                          <a:solidFill>
                            <a:schemeClr val="bg1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technology</a:t>
                      </a:r>
                      <a:r>
                        <a:rPr lang="ru-RU" cap="none" spc="50" dirty="0">
                          <a:ln w="0"/>
                          <a:solidFill>
                            <a:schemeClr val="bg1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@-@</a:t>
                      </a:r>
                    </a:p>
                    <a:p>
                      <a:endParaRPr lang="ru-RU" b="1" cap="none" spc="50" dirty="0">
                        <a:ln w="0"/>
                        <a:solidFill>
                          <a:schemeClr val="bg1"/>
                        </a:solidFill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9683" y="6180992"/>
            <a:ext cx="1105432" cy="59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637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"/>
          <a:stretch/>
        </p:blipFill>
        <p:spPr>
          <a:xfrm>
            <a:off x="2383592" y="4044462"/>
            <a:ext cx="9808408" cy="2804746"/>
          </a:xfrm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978035"/>
              </p:ext>
            </p:extLst>
          </p:nvPr>
        </p:nvGraphicFramePr>
        <p:xfrm>
          <a:off x="683519" y="597876"/>
          <a:ext cx="10876088" cy="44225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38044">
                  <a:extLst>
                    <a:ext uri="{9D8B030D-6E8A-4147-A177-3AD203B41FA5}">
                      <a16:colId xmlns:a16="http://schemas.microsoft.com/office/drawing/2014/main" val="2405844900"/>
                    </a:ext>
                  </a:extLst>
                </a:gridCol>
                <a:gridCol w="5438044">
                  <a:extLst>
                    <a:ext uri="{9D8B030D-6E8A-4147-A177-3AD203B41FA5}">
                      <a16:colId xmlns:a16="http://schemas.microsoft.com/office/drawing/2014/main" val="2158399383"/>
                    </a:ext>
                  </a:extLst>
                </a:gridCol>
              </a:tblGrid>
              <a:tr h="4422531">
                <a:tc>
                  <a:txBody>
                    <a:bodyPr/>
                    <a:lstStyle/>
                    <a:p>
                      <a:r>
                        <a:rPr lang="ru-RU" sz="2400" dirty="0"/>
                        <a:t>Какую проблему решает наш продукт</a:t>
                      </a:r>
                      <a:r>
                        <a:rPr lang="en-US" sz="2400" dirty="0"/>
                        <a:t>:</a:t>
                      </a:r>
                    </a:p>
                    <a:p>
                      <a:r>
                        <a:rPr lang="en-US" dirty="0"/>
                        <a:t>@-@need@-@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Рынок</a:t>
                      </a:r>
                      <a:r>
                        <a:rPr lang="en-US" sz="2400" dirty="0"/>
                        <a:t>:</a:t>
                      </a:r>
                      <a:endParaRPr lang="ru-RU" sz="2400" dirty="0"/>
                    </a:p>
                    <a:p>
                      <a:r>
                        <a:rPr lang="en-US" dirty="0"/>
                        <a:t>@-@market@-@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618732"/>
                  </a:ext>
                </a:extLst>
              </a:tr>
            </a:tbl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93" y="4610820"/>
            <a:ext cx="645391" cy="64332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1142142" y="364134"/>
            <a:ext cx="645391" cy="64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769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1825" t="17091" r="6270" b="12927"/>
          <a:stretch/>
        </p:blipFill>
        <p:spPr>
          <a:xfrm>
            <a:off x="2695" y="0"/>
            <a:ext cx="12189305" cy="6858000"/>
          </a:xfrm>
          <a:prstGeom prst="rect">
            <a:avLst/>
          </a:prstGeom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053390"/>
              </p:ext>
            </p:extLst>
          </p:nvPr>
        </p:nvGraphicFramePr>
        <p:xfrm>
          <a:off x="408562" y="719665"/>
          <a:ext cx="9815208" cy="57103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15208">
                  <a:extLst>
                    <a:ext uri="{9D8B030D-6E8A-4147-A177-3AD203B41FA5}">
                      <a16:colId xmlns:a16="http://schemas.microsoft.com/office/drawing/2014/main" val="3438385251"/>
                    </a:ext>
                  </a:extLst>
                </a:gridCol>
              </a:tblGrid>
              <a:tr h="5710318">
                <a:tc>
                  <a:txBody>
                    <a:bodyPr/>
                    <a:lstStyle/>
                    <a:p>
                      <a:r>
                        <a:rPr lang="ru-RU" sz="2800" dirty="0"/>
                        <a:t>Конкуренция</a:t>
                      </a:r>
                      <a:r>
                        <a:rPr lang="en-US" sz="2800" dirty="0"/>
                        <a:t>:</a:t>
                      </a:r>
                    </a:p>
                    <a:p>
                      <a:r>
                        <a:rPr lang="en-US" dirty="0"/>
                        <a:t>@-@competitors@-@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143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0920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21550" t="15561" r="6425" b="12431"/>
          <a:stretch/>
        </p:blipFill>
        <p:spPr>
          <a:xfrm>
            <a:off x="0" y="0"/>
            <a:ext cx="12192000" cy="6856466"/>
          </a:xfrm>
          <a:prstGeom prst="rect">
            <a:avLst/>
          </a:prstGeom>
        </p:spPr>
      </p:pic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7795369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1965049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168705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991721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691633"/>
              </p:ext>
            </p:extLst>
          </p:nvPr>
        </p:nvGraphicFramePr>
        <p:xfrm>
          <a:off x="398980" y="1113912"/>
          <a:ext cx="11394039" cy="50884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8013">
                  <a:extLst>
                    <a:ext uri="{9D8B030D-6E8A-4147-A177-3AD203B41FA5}">
                      <a16:colId xmlns:a16="http://schemas.microsoft.com/office/drawing/2014/main" val="3895301703"/>
                    </a:ext>
                  </a:extLst>
                </a:gridCol>
                <a:gridCol w="3798013">
                  <a:extLst>
                    <a:ext uri="{9D8B030D-6E8A-4147-A177-3AD203B41FA5}">
                      <a16:colId xmlns:a16="http://schemas.microsoft.com/office/drawing/2014/main" val="3844217"/>
                    </a:ext>
                  </a:extLst>
                </a:gridCol>
                <a:gridCol w="3798013">
                  <a:extLst>
                    <a:ext uri="{9D8B030D-6E8A-4147-A177-3AD203B41FA5}">
                      <a16:colId xmlns:a16="http://schemas.microsoft.com/office/drawing/2014/main" val="1253088493"/>
                    </a:ext>
                  </a:extLst>
                </a:gridCol>
              </a:tblGrid>
              <a:tr h="1886445">
                <a:tc rowSpan="2"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Выручка</a:t>
                      </a:r>
                      <a:r>
                        <a:rPr lang="ru-RU" baseline="0" dirty="0">
                          <a:solidFill>
                            <a:schemeClr val="bg1"/>
                          </a:solidFill>
                        </a:rPr>
                        <a:t> за предыдущие периоды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: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@-@revenue@-@</a:t>
                      </a:r>
                    </a:p>
                    <a:p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Прибыль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: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@-@profit@-@</a:t>
                      </a:r>
                    </a:p>
                    <a:p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Потенциал роста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: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@-@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growthPotential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@-@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173407"/>
                  </a:ext>
                </a:extLst>
              </a:tr>
              <a:tr h="320198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@-@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growthPotentialGraffic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@-@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  <a:p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464248"/>
                  </a:ext>
                </a:extLst>
              </a:tr>
            </a:tbl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029039" y="832385"/>
            <a:ext cx="133918" cy="1139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000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1256" t="15327" r="6552" b="12831"/>
          <a:stretch/>
        </p:blipFill>
        <p:spPr>
          <a:xfrm>
            <a:off x="-19878" y="-11181"/>
            <a:ext cx="12211878" cy="6869181"/>
          </a:xfrm>
          <a:prstGeom prst="rect">
            <a:avLst/>
          </a:prstGeom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356086"/>
              </p:ext>
            </p:extLst>
          </p:nvPr>
        </p:nvGraphicFramePr>
        <p:xfrm>
          <a:off x="433137" y="582205"/>
          <a:ext cx="10507579" cy="65230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1786">
                  <a:extLst>
                    <a:ext uri="{9D8B030D-6E8A-4147-A177-3AD203B41FA5}">
                      <a16:colId xmlns:a16="http://schemas.microsoft.com/office/drawing/2014/main" val="3381896012"/>
                    </a:ext>
                  </a:extLst>
                </a:gridCol>
                <a:gridCol w="9445793">
                  <a:extLst>
                    <a:ext uri="{9D8B030D-6E8A-4147-A177-3AD203B41FA5}">
                      <a16:colId xmlns:a16="http://schemas.microsoft.com/office/drawing/2014/main" val="682317271"/>
                    </a:ext>
                  </a:extLst>
                </a:gridCol>
              </a:tblGrid>
              <a:tr h="36689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@-@</a:t>
                      </a:r>
                      <a:r>
                        <a:rPr lang="en-US" dirty="0" err="1"/>
                        <a:t>teamPhoto</a:t>
                      </a:r>
                      <a:r>
                        <a:rPr lang="en-US" dirty="0"/>
                        <a:t>@-@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5052"/>
                  </a:ext>
                </a:extLst>
              </a:tr>
              <a:tr h="285410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@-@</a:t>
                      </a:r>
                      <a:r>
                        <a:rPr lang="en-US" dirty="0" err="1"/>
                        <a:t>teamDescription</a:t>
                      </a:r>
                      <a:r>
                        <a:rPr lang="en-US" dirty="0"/>
                        <a:t>@-@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881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673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1256" t="15327" r="6552" b="12831"/>
          <a:stretch/>
        </p:blipFill>
        <p:spPr>
          <a:xfrm>
            <a:off x="-19878" y="-11181"/>
            <a:ext cx="12211878" cy="6869181"/>
          </a:xfrm>
          <a:prstGeom prst="rect">
            <a:avLst/>
          </a:prstGeom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509234"/>
              </p:ext>
            </p:extLst>
          </p:nvPr>
        </p:nvGraphicFramePr>
        <p:xfrm>
          <a:off x="433137" y="582205"/>
          <a:ext cx="10507579" cy="65230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1786">
                  <a:extLst>
                    <a:ext uri="{9D8B030D-6E8A-4147-A177-3AD203B41FA5}">
                      <a16:colId xmlns:a16="http://schemas.microsoft.com/office/drawing/2014/main" val="3381896012"/>
                    </a:ext>
                  </a:extLst>
                </a:gridCol>
                <a:gridCol w="9445793">
                  <a:extLst>
                    <a:ext uri="{9D8B030D-6E8A-4147-A177-3AD203B41FA5}">
                      <a16:colId xmlns:a16="http://schemas.microsoft.com/office/drawing/2014/main" val="682317271"/>
                    </a:ext>
                  </a:extLst>
                </a:gridCol>
              </a:tblGrid>
              <a:tr h="36689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Контакты</a:t>
                      </a:r>
                      <a:r>
                        <a:rPr lang="en-US" dirty="0"/>
                        <a:t>:</a:t>
                      </a:r>
                      <a:endParaRPr lang="ru-RU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@-@contacts@-@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5052"/>
                  </a:ext>
                </a:extLst>
              </a:tr>
              <a:tr h="2854102"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881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08087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Words>65</Words>
  <Application>Microsoft Office PowerPoint</Application>
  <PresentationFormat>Широкоэкранный</PresentationFormat>
  <Paragraphs>22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Горбунов</dc:creator>
  <cp:lastModifiedBy>Алексей Ельцов</cp:lastModifiedBy>
  <cp:revision>17</cp:revision>
  <dcterms:created xsi:type="dcterms:W3CDTF">2022-11-19T18:08:12Z</dcterms:created>
  <dcterms:modified xsi:type="dcterms:W3CDTF">2022-11-20T06:58:12Z</dcterms:modified>
</cp:coreProperties>
</file>