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112D78D-C071-45ED-8F91-455D643232C5}" type="datetimeFigureOut">
              <a:rPr lang="en-AU" smtClean="0"/>
              <a:t>29/05/2020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93723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112D78D-C071-45ED-8F91-455D643232C5}" type="datetimeFigureOut">
              <a:rPr lang="en-AU" smtClean="0"/>
              <a:t>29/05/2020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309141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112D78D-C071-45ED-8F91-455D643232C5}" type="datetimeFigureOut">
              <a:rPr lang="en-AU" smtClean="0"/>
              <a:t>29/05/2020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204864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B333BD-1E4E-4518-B1DD-366B644C1489}"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3953560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333BD-1E4E-4518-B1DD-366B644C1489}"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176873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333BD-1E4E-4518-B1DD-366B644C1489}"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214025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333BD-1E4E-4518-B1DD-366B644C1489}"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4273127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333BD-1E4E-4518-B1DD-366B644C1489}"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3240060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333BD-1E4E-4518-B1DD-366B644C1489}"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393081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333BD-1E4E-4518-B1DD-366B644C1489}"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1115616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B333BD-1E4E-4518-B1DD-366B644C1489}"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319899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112D78D-C071-45ED-8F91-455D643232C5}" type="datetimeFigureOut">
              <a:rPr lang="en-AU" smtClean="0"/>
              <a:t>29/05/2020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3268047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B333BD-1E4E-4518-B1DD-366B644C1489}"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2199266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333BD-1E4E-4518-B1DD-366B644C1489}"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58584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333BD-1E4E-4518-B1DD-366B644C1489}"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AC88E-EDB7-4CFC-8883-523992C6651A}" type="slidenum">
              <a:rPr lang="en-US" smtClean="0"/>
              <a:t>‹#›</a:t>
            </a:fld>
            <a:endParaRPr lang="en-US"/>
          </a:p>
        </p:txBody>
      </p:sp>
    </p:spTree>
    <p:extLst>
      <p:ext uri="{BB962C8B-B14F-4D97-AF65-F5344CB8AC3E}">
        <p14:creationId xmlns:p14="http://schemas.microsoft.com/office/powerpoint/2010/main" val="350683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12D78D-C071-45ED-8F91-455D643232C5}" type="datetimeFigureOut">
              <a:rPr lang="en-AU" smtClean="0"/>
              <a:t>29/05/2020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158488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112D78D-C071-45ED-8F91-455D643232C5}" type="datetimeFigureOut">
              <a:rPr lang="en-AU" smtClean="0"/>
              <a:t>29/05/2020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380077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112D78D-C071-45ED-8F91-455D643232C5}" type="datetimeFigureOut">
              <a:rPr lang="en-AU" smtClean="0"/>
              <a:t>29/05/2020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250210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112D78D-C071-45ED-8F91-455D643232C5}" type="datetimeFigureOut">
              <a:rPr lang="en-AU" smtClean="0"/>
              <a:t>29/05/2020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122467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2D78D-C071-45ED-8F91-455D643232C5}" type="datetimeFigureOut">
              <a:rPr lang="en-AU" smtClean="0"/>
              <a:t>29/05/2020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170672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12D78D-C071-45ED-8F91-455D643232C5}" type="datetimeFigureOut">
              <a:rPr lang="en-AU" smtClean="0"/>
              <a:t>29/05/2020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102737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12D78D-C071-45ED-8F91-455D643232C5}" type="datetimeFigureOut">
              <a:rPr lang="en-AU" smtClean="0"/>
              <a:t>29/05/2020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CA7527-0697-4532-A9AD-8DD57F7CF95A}" type="slidenum">
              <a:rPr lang="en-AU" smtClean="0"/>
              <a:t>‹#›</a:t>
            </a:fld>
            <a:endParaRPr lang="en-AU"/>
          </a:p>
        </p:txBody>
      </p:sp>
    </p:spTree>
    <p:extLst>
      <p:ext uri="{BB962C8B-B14F-4D97-AF65-F5344CB8AC3E}">
        <p14:creationId xmlns:p14="http://schemas.microsoft.com/office/powerpoint/2010/main" val="343118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2D78D-C071-45ED-8F91-455D643232C5}" type="datetimeFigureOut">
              <a:rPr lang="en-AU" smtClean="0"/>
              <a:t>29/05/2020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7527-0697-4532-A9AD-8DD57F7CF95A}" type="slidenum">
              <a:rPr lang="en-AU" smtClean="0"/>
              <a:t>‹#›</a:t>
            </a:fld>
            <a:endParaRPr lang="en-AU"/>
          </a:p>
        </p:txBody>
      </p:sp>
    </p:spTree>
    <p:extLst>
      <p:ext uri="{BB962C8B-B14F-4D97-AF65-F5344CB8AC3E}">
        <p14:creationId xmlns:p14="http://schemas.microsoft.com/office/powerpoint/2010/main" val="268807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333BD-1E4E-4518-B1DD-366B644C1489}" type="datetimeFigureOut">
              <a:rPr lang="en-US" smtClean="0"/>
              <a:t>5/29/2020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AC88E-EDB7-4CFC-8883-523992C6651A}" type="slidenum">
              <a:rPr lang="en-US" smtClean="0"/>
              <a:t>‹#›</a:t>
            </a:fld>
            <a:endParaRPr lang="en-US"/>
          </a:p>
        </p:txBody>
      </p:sp>
    </p:spTree>
    <p:extLst>
      <p:ext uri="{BB962C8B-B14F-4D97-AF65-F5344CB8AC3E}">
        <p14:creationId xmlns:p14="http://schemas.microsoft.com/office/powerpoint/2010/main" val="3611149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ealthcareitnews.com/news/270000-patient-records-breached-med-associates-hac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alctraining.com.au/"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a:t>Week 12</a:t>
            </a:r>
            <a:endParaRPr lang="en-AU" dirty="0"/>
          </a:p>
        </p:txBody>
      </p:sp>
      <p:sp>
        <p:nvSpPr>
          <p:cNvPr id="3" name="Subtitle 2"/>
          <p:cNvSpPr>
            <a:spLocks noGrp="1"/>
          </p:cNvSpPr>
          <p:nvPr>
            <p:ph type="subTitle" idx="1"/>
          </p:nvPr>
        </p:nvSpPr>
        <p:spPr/>
        <p:txBody>
          <a:bodyPr/>
          <a:lstStyle/>
          <a:p>
            <a:r>
              <a:rPr lang="en-AU" dirty="0"/>
              <a:t>The Future of Cyber Security</a:t>
            </a:r>
          </a:p>
        </p:txBody>
      </p:sp>
    </p:spTree>
    <p:extLst>
      <p:ext uri="{BB962C8B-B14F-4D97-AF65-F5344CB8AC3E}">
        <p14:creationId xmlns:p14="http://schemas.microsoft.com/office/powerpoint/2010/main" val="110371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Healthcare</a:t>
            </a:r>
          </a:p>
        </p:txBody>
      </p:sp>
      <p:sp>
        <p:nvSpPr>
          <p:cNvPr id="3" name="Content Placeholder 2"/>
          <p:cNvSpPr>
            <a:spLocks noGrp="1"/>
          </p:cNvSpPr>
          <p:nvPr>
            <p:ph idx="1"/>
          </p:nvPr>
        </p:nvSpPr>
        <p:spPr/>
        <p:txBody>
          <a:bodyPr/>
          <a:lstStyle/>
          <a:p>
            <a:r>
              <a:rPr lang="en-AU" dirty="0"/>
              <a:t>Because they are so often the target of cyberattacks, healthcare organizations took a beating once again in 2018. </a:t>
            </a:r>
          </a:p>
          <a:p>
            <a:r>
              <a:rPr lang="en-AU" dirty="0"/>
              <a:t>We saw some significant data breaches last year, such as the attack on </a:t>
            </a:r>
            <a:r>
              <a:rPr lang="en-AU" dirty="0">
                <a:hlinkClick r:id="rId2"/>
              </a:rPr>
              <a:t>Med Associates</a:t>
            </a:r>
            <a:r>
              <a:rPr lang="en-AU" dirty="0"/>
              <a:t> where more than 270,000 patient records were breached.</a:t>
            </a:r>
          </a:p>
          <a:p>
            <a:r>
              <a:rPr lang="en-AU" dirty="0"/>
              <a:t>“When malicious actors gain access to accounts — whether by weak passwords or phishing attacks — they are given the literal keys to the kingdom,” said Justin Jett, director of audit and compliance for </a:t>
            </a:r>
            <a:r>
              <a:rPr lang="en-AU" dirty="0" err="1"/>
              <a:t>Plixer</a:t>
            </a:r>
            <a:r>
              <a:rPr lang="en-AU" dirty="0"/>
              <a:t>.</a:t>
            </a:r>
          </a:p>
        </p:txBody>
      </p:sp>
    </p:spTree>
    <p:extLst>
      <p:ext uri="{BB962C8B-B14F-4D97-AF65-F5344CB8AC3E}">
        <p14:creationId xmlns:p14="http://schemas.microsoft.com/office/powerpoint/2010/main" val="307027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Moving Toward a More Secure Future</a:t>
            </a:r>
            <a:br>
              <a:rPr lang="en-AU" b="1" dirty="0"/>
            </a:br>
            <a:endParaRPr lang="en-AU" dirty="0"/>
          </a:p>
        </p:txBody>
      </p:sp>
      <p:sp>
        <p:nvSpPr>
          <p:cNvPr id="3" name="Content Placeholder 2"/>
          <p:cNvSpPr>
            <a:spLocks noGrp="1"/>
          </p:cNvSpPr>
          <p:nvPr>
            <p:ph idx="1"/>
          </p:nvPr>
        </p:nvSpPr>
        <p:spPr/>
        <p:txBody>
          <a:bodyPr/>
          <a:lstStyle/>
          <a:p>
            <a:r>
              <a:rPr lang="en-AU" dirty="0"/>
              <a:t>The good news is that healthcare providers at hospitals are starting to include cybersecurity requirements in their procurement process. </a:t>
            </a:r>
          </a:p>
          <a:p>
            <a:r>
              <a:rPr lang="en-AU" dirty="0"/>
              <a:t>In fact, some are no longer depending on the medical device manufacturers and instead actively looking for dedicated device security solutions.</a:t>
            </a:r>
          </a:p>
        </p:txBody>
      </p:sp>
    </p:spTree>
    <p:extLst>
      <p:ext uri="{BB962C8B-B14F-4D97-AF65-F5344CB8AC3E}">
        <p14:creationId xmlns:p14="http://schemas.microsoft.com/office/powerpoint/2010/main" val="231238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major threat that we don’t see coming</a:t>
            </a:r>
          </a:p>
        </p:txBody>
      </p:sp>
      <p:sp>
        <p:nvSpPr>
          <p:cNvPr id="3" name="Content Placeholder 2"/>
          <p:cNvSpPr>
            <a:spLocks noGrp="1"/>
          </p:cNvSpPr>
          <p:nvPr>
            <p:ph idx="1"/>
          </p:nvPr>
        </p:nvSpPr>
        <p:spPr/>
        <p:txBody>
          <a:bodyPr/>
          <a:lstStyle/>
          <a:p>
            <a:pPr marL="0" indent="0">
              <a:buNone/>
            </a:pPr>
            <a:r>
              <a:rPr lang="en-AU" u="sng" dirty="0"/>
              <a:t>Legacy Systems and Devices</a:t>
            </a:r>
          </a:p>
          <a:p>
            <a:r>
              <a:rPr lang="en-AU" dirty="0"/>
              <a:t>“When you consider the lengthy development timelines associated with most devices, it can easily be the case that security-related components such as operating systems and microcontrollers cease to be supported by the component vendor soon after a medical device reaches the market,” Healthcare spokesperson said.</a:t>
            </a:r>
          </a:p>
          <a:p>
            <a:r>
              <a:rPr lang="en-AU" dirty="0"/>
              <a:t>As a result, maintenance activities such as security patches are no longer feasible for hospitals. Let’s say that security patches are released by the vendors, however. The time and cost it takes to validate these updates to devices is onerous.</a:t>
            </a:r>
          </a:p>
          <a:p>
            <a:pPr lvl="1"/>
            <a:endParaRPr lang="en-AU" dirty="0"/>
          </a:p>
        </p:txBody>
      </p:sp>
    </p:spTree>
    <p:extLst>
      <p:ext uri="{BB962C8B-B14F-4D97-AF65-F5344CB8AC3E}">
        <p14:creationId xmlns:p14="http://schemas.microsoft.com/office/powerpoint/2010/main" val="233579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Mitigation is the key</a:t>
            </a:r>
          </a:p>
        </p:txBody>
      </p:sp>
      <p:sp>
        <p:nvSpPr>
          <p:cNvPr id="3" name="Content Placeholder 2"/>
          <p:cNvSpPr>
            <a:spLocks noGrp="1"/>
          </p:cNvSpPr>
          <p:nvPr>
            <p:ph idx="1"/>
          </p:nvPr>
        </p:nvSpPr>
        <p:spPr/>
        <p:txBody>
          <a:bodyPr/>
          <a:lstStyle/>
          <a:p>
            <a:r>
              <a:rPr lang="en-AU" dirty="0"/>
              <a:t>By monitoring device </a:t>
            </a:r>
            <a:r>
              <a:rPr lang="en-AU" dirty="0" err="1"/>
              <a:t>behavior</a:t>
            </a:r>
            <a:r>
              <a:rPr lang="en-AU" dirty="0"/>
              <a:t> and understanding what devices do in the context of medical workflows, you can detect anomalies when devices behave suspiciously. </a:t>
            </a:r>
          </a:p>
          <a:p>
            <a:r>
              <a:rPr lang="en-AU" dirty="0"/>
              <a:t>And, of course, early detection enables quicker response.</a:t>
            </a:r>
          </a:p>
        </p:txBody>
      </p:sp>
    </p:spTree>
    <p:extLst>
      <p:ext uri="{BB962C8B-B14F-4D97-AF65-F5344CB8AC3E}">
        <p14:creationId xmlns:p14="http://schemas.microsoft.com/office/powerpoint/2010/main" val="238253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Next Gen authentication is important</a:t>
            </a:r>
          </a:p>
        </p:txBody>
      </p:sp>
      <p:sp>
        <p:nvSpPr>
          <p:cNvPr id="3" name="Content Placeholder 2"/>
          <p:cNvSpPr>
            <a:spLocks noGrp="1"/>
          </p:cNvSpPr>
          <p:nvPr>
            <p:ph idx="1"/>
          </p:nvPr>
        </p:nvSpPr>
        <p:spPr/>
        <p:txBody>
          <a:bodyPr>
            <a:normAutofit fontScale="92500" lnSpcReduction="10000"/>
          </a:bodyPr>
          <a:lstStyle/>
          <a:p>
            <a:r>
              <a:rPr lang="en-AU" dirty="0"/>
              <a:t>To achieve optimal security in today's rapidly evolving computing environment, companies are turning to sophisticated authentication mechanisms. Next-generation authentication is identity and access validation that adapts to protect assets against both static and continuously changing variables. This type of authentication needs to accommodate the following:</a:t>
            </a:r>
          </a:p>
          <a:p>
            <a:r>
              <a:rPr lang="en-AU" dirty="0"/>
              <a:t>The burgeoning of bring-your-own-device (BYOD) trends</a:t>
            </a:r>
          </a:p>
          <a:p>
            <a:r>
              <a:rPr lang="en-AU" dirty="0"/>
              <a:t>The growing reliance on programs and services that are not authorized at the corporate IT level</a:t>
            </a:r>
          </a:p>
          <a:p>
            <a:r>
              <a:rPr lang="en-AU" dirty="0"/>
              <a:t>The explosion of the Internet of Things (</a:t>
            </a:r>
            <a:r>
              <a:rPr lang="en-AU" dirty="0" err="1"/>
              <a:t>IoT</a:t>
            </a:r>
            <a:r>
              <a:rPr lang="en-AU" dirty="0"/>
              <a:t>)</a:t>
            </a:r>
          </a:p>
          <a:p>
            <a:r>
              <a:rPr lang="en-AU" dirty="0"/>
              <a:t>The proliferation of software-as-a-service (SaaS) and other cloud services</a:t>
            </a:r>
          </a:p>
          <a:p>
            <a:pPr marL="0" indent="0">
              <a:buNone/>
            </a:pPr>
            <a:endParaRPr lang="en-AU" dirty="0"/>
          </a:p>
        </p:txBody>
      </p:sp>
    </p:spTree>
    <p:extLst>
      <p:ext uri="{BB962C8B-B14F-4D97-AF65-F5344CB8AC3E}">
        <p14:creationId xmlns:p14="http://schemas.microsoft.com/office/powerpoint/2010/main" val="119441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Security Environment is Multi- Dimensional</a:t>
            </a:r>
          </a:p>
        </p:txBody>
      </p:sp>
      <p:sp>
        <p:nvSpPr>
          <p:cNvPr id="3" name="Content Placeholder 2"/>
          <p:cNvSpPr>
            <a:spLocks noGrp="1"/>
          </p:cNvSpPr>
          <p:nvPr>
            <p:ph idx="1"/>
          </p:nvPr>
        </p:nvSpPr>
        <p:spPr/>
        <p:txBody>
          <a:bodyPr/>
          <a:lstStyle/>
          <a:p>
            <a:r>
              <a:rPr lang="en-AU" dirty="0"/>
              <a:t>Authentication environments can be visualized as rotating, four-dimensional expanses that are composed of time, space, users, and peripherals such as device dimensions. </a:t>
            </a:r>
          </a:p>
          <a:p>
            <a:r>
              <a:rPr lang="en-AU" dirty="0"/>
              <a:t>There are numerous considerations that must be taken into account. For instance, what time did the user log in? From what location? From what device? </a:t>
            </a:r>
          </a:p>
          <a:p>
            <a:r>
              <a:rPr lang="en-AU" dirty="0"/>
              <a:t>Advanced authentication is required to accommodate these multidimensional characteristics.</a:t>
            </a:r>
          </a:p>
        </p:txBody>
      </p:sp>
    </p:spTree>
    <p:extLst>
      <p:ext uri="{BB962C8B-B14F-4D97-AF65-F5344CB8AC3E}">
        <p14:creationId xmlns:p14="http://schemas.microsoft.com/office/powerpoint/2010/main" val="241866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a:t>
            </a:r>
          </a:p>
        </p:txBody>
      </p:sp>
      <p:sp>
        <p:nvSpPr>
          <p:cNvPr id="3" name="Content Placeholder 2"/>
          <p:cNvSpPr>
            <a:spLocks noGrp="1"/>
          </p:cNvSpPr>
          <p:nvPr>
            <p:ph idx="1"/>
          </p:nvPr>
        </p:nvSpPr>
        <p:spPr/>
        <p:txBody>
          <a:bodyPr/>
          <a:lstStyle/>
          <a:p>
            <a:r>
              <a:rPr lang="en-AU" dirty="0"/>
              <a:t>New authentication paradigms combine advanced methods such as context- and risk-based authentication to deliver both increased security and increased user convenience.</a:t>
            </a:r>
          </a:p>
        </p:txBody>
      </p:sp>
    </p:spTree>
    <p:extLst>
      <p:ext uri="{BB962C8B-B14F-4D97-AF65-F5344CB8AC3E}">
        <p14:creationId xmlns:p14="http://schemas.microsoft.com/office/powerpoint/2010/main" val="89203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444" y="141316"/>
            <a:ext cx="3002205" cy="1048270"/>
          </a:xfrm>
          <a:prstGeom prst="rect">
            <a:avLst/>
          </a:prstGeom>
        </p:spPr>
      </p:pic>
      <p:sp>
        <p:nvSpPr>
          <p:cNvPr id="2" name="Title 1"/>
          <p:cNvSpPr>
            <a:spLocks noGrp="1"/>
          </p:cNvSpPr>
          <p:nvPr>
            <p:ph type="ctrTitle"/>
          </p:nvPr>
        </p:nvSpPr>
        <p:spPr>
          <a:xfrm>
            <a:off x="1524000" y="1886989"/>
            <a:ext cx="9144000" cy="1622974"/>
          </a:xfrm>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7111885" y="433388"/>
            <a:ext cx="4152900" cy="1104900"/>
          </a:xfrm>
          <a:prstGeom prst="rect">
            <a:avLst/>
          </a:prstGeom>
        </p:spPr>
      </p:pic>
      <p:pic>
        <p:nvPicPr>
          <p:cNvPr id="6" name="Picture 5"/>
          <p:cNvPicPr>
            <a:picLocks noChangeAspect="1"/>
          </p:cNvPicPr>
          <p:nvPr/>
        </p:nvPicPr>
        <p:blipFill>
          <a:blip r:embed="rId4"/>
          <a:stretch>
            <a:fillRect/>
          </a:stretch>
        </p:blipFill>
        <p:spPr>
          <a:xfrm>
            <a:off x="9188335" y="4596938"/>
            <a:ext cx="1727662" cy="1727662"/>
          </a:xfrm>
          <a:prstGeom prst="rect">
            <a:avLst/>
          </a:prstGeom>
        </p:spPr>
      </p:pic>
      <p:pic>
        <p:nvPicPr>
          <p:cNvPr id="1026" name="Picture 2" descr="SANS Institu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22" y="420736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sc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26900" y="2247063"/>
            <a:ext cx="1641100" cy="1641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7"/>
          <a:stretch>
            <a:fillRect/>
          </a:stretch>
        </p:blipFill>
        <p:spPr>
          <a:xfrm>
            <a:off x="1223212" y="1521375"/>
            <a:ext cx="1731962" cy="1731962"/>
          </a:xfrm>
          <a:prstGeom prst="rect">
            <a:avLst/>
          </a:prstGeom>
        </p:spPr>
      </p:pic>
    </p:spTree>
    <p:extLst>
      <p:ext uri="{BB962C8B-B14F-4D97-AF65-F5344CB8AC3E}">
        <p14:creationId xmlns:p14="http://schemas.microsoft.com/office/powerpoint/2010/main" val="258052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84" y="215496"/>
            <a:ext cx="11353800" cy="1325563"/>
          </a:xfrm>
        </p:spPr>
        <p:txBody>
          <a:bodyPr/>
          <a:lstStyle/>
          <a:p>
            <a:r>
              <a:rPr lang="en-US" dirty="0"/>
              <a:t>What’s available from a Certification perspective?</a:t>
            </a:r>
          </a:p>
        </p:txBody>
      </p:sp>
      <p:sp>
        <p:nvSpPr>
          <p:cNvPr id="3" name="Content Placeholder 2"/>
          <p:cNvSpPr>
            <a:spLocks noGrp="1"/>
          </p:cNvSpPr>
          <p:nvPr>
            <p:ph idx="1"/>
          </p:nvPr>
        </p:nvSpPr>
        <p:spPr>
          <a:xfrm>
            <a:off x="447502" y="1335174"/>
            <a:ext cx="10515600" cy="4351338"/>
          </a:xfrm>
        </p:spPr>
        <p:txBody>
          <a:bodyPr>
            <a:normAutofit fontScale="85000" lnSpcReduction="20000"/>
          </a:bodyPr>
          <a:lstStyle/>
          <a:p>
            <a:pPr marL="0" indent="0">
              <a:buNone/>
            </a:pPr>
            <a:r>
              <a:rPr lang="en-US" b="1" u="sng" dirty="0"/>
              <a:t>ISACA:</a:t>
            </a:r>
          </a:p>
          <a:p>
            <a:pPr>
              <a:buFontTx/>
              <a:buChar char="-"/>
            </a:pPr>
            <a:r>
              <a:rPr lang="en-US" dirty="0"/>
              <a:t>CISM</a:t>
            </a:r>
          </a:p>
          <a:p>
            <a:pPr lvl="1">
              <a:buFontTx/>
              <a:buChar char="-"/>
            </a:pPr>
            <a:r>
              <a:rPr lang="en-US" dirty="0"/>
              <a:t>Certified Information Security Manager, more managerial less techie, more focus on  information security, assurance, risk management and governance.</a:t>
            </a:r>
          </a:p>
          <a:p>
            <a:pPr lvl="1">
              <a:buFontTx/>
              <a:buChar char="-"/>
            </a:pPr>
            <a:endParaRPr lang="en-US" dirty="0"/>
          </a:p>
          <a:p>
            <a:pPr>
              <a:buFontTx/>
              <a:buChar char="-"/>
            </a:pPr>
            <a:r>
              <a:rPr lang="en-US" dirty="0"/>
              <a:t>CISA</a:t>
            </a:r>
          </a:p>
          <a:p>
            <a:pPr lvl="1">
              <a:buFontTx/>
              <a:buChar char="-"/>
            </a:pPr>
            <a:r>
              <a:rPr lang="en-US" dirty="0"/>
              <a:t>The staple for IS Audits, well recognized globally.</a:t>
            </a:r>
          </a:p>
          <a:p>
            <a:pPr lvl="1">
              <a:buFontTx/>
              <a:buChar char="-"/>
            </a:pPr>
            <a:endParaRPr lang="en-US" dirty="0"/>
          </a:p>
          <a:p>
            <a:pPr>
              <a:buFontTx/>
              <a:buChar char="-"/>
            </a:pPr>
            <a:r>
              <a:rPr lang="en-US" dirty="0"/>
              <a:t>CGEIT</a:t>
            </a:r>
          </a:p>
          <a:p>
            <a:pPr lvl="1">
              <a:buFontTx/>
              <a:buChar char="-"/>
            </a:pPr>
            <a:r>
              <a:rPr lang="en-US" dirty="0"/>
              <a:t>Certified in the Governance of Enterprise IT, governance centric people.</a:t>
            </a:r>
          </a:p>
          <a:p>
            <a:pPr lvl="1">
              <a:buFontTx/>
              <a:buChar char="-"/>
            </a:pPr>
            <a:endParaRPr lang="en-US" dirty="0"/>
          </a:p>
          <a:p>
            <a:pPr>
              <a:buFontTx/>
              <a:buChar char="-"/>
            </a:pPr>
            <a:r>
              <a:rPr lang="en-US" dirty="0"/>
              <a:t>CRISC</a:t>
            </a:r>
          </a:p>
          <a:p>
            <a:pPr lvl="1">
              <a:buFontTx/>
              <a:buChar char="-"/>
            </a:pPr>
            <a:r>
              <a:rPr lang="en-US" dirty="0"/>
              <a:t>Certified in Risk and Information Systems Control , the only one that really prepares you for a life in risk (For IT people)</a:t>
            </a:r>
          </a:p>
        </p:txBody>
      </p:sp>
      <p:pic>
        <p:nvPicPr>
          <p:cNvPr id="4" name="Picture 3"/>
          <p:cNvPicPr>
            <a:picLocks noChangeAspect="1"/>
          </p:cNvPicPr>
          <p:nvPr/>
        </p:nvPicPr>
        <p:blipFill>
          <a:blip r:embed="rId2"/>
          <a:stretch>
            <a:fillRect/>
          </a:stretch>
        </p:blipFill>
        <p:spPr>
          <a:xfrm>
            <a:off x="8494923" y="2796633"/>
            <a:ext cx="2999492" cy="1048603"/>
          </a:xfrm>
          <a:prstGeom prst="rect">
            <a:avLst/>
          </a:prstGeom>
        </p:spPr>
      </p:pic>
    </p:spTree>
    <p:extLst>
      <p:ext uri="{BB962C8B-B14F-4D97-AF65-F5344CB8AC3E}">
        <p14:creationId xmlns:p14="http://schemas.microsoft.com/office/powerpoint/2010/main" val="119381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u="sng" dirty="0"/>
              <a:t>ICS2</a:t>
            </a:r>
          </a:p>
          <a:p>
            <a:pPr>
              <a:buFontTx/>
              <a:buChar char="-"/>
            </a:pPr>
            <a:r>
              <a:rPr lang="en-US" dirty="0"/>
              <a:t>CISSP</a:t>
            </a:r>
          </a:p>
          <a:p>
            <a:pPr lvl="1">
              <a:buFontTx/>
              <a:buChar char="-"/>
            </a:pPr>
            <a:r>
              <a:rPr lang="en-US" dirty="0"/>
              <a:t>Certified Information Systems Security Professional</a:t>
            </a:r>
          </a:p>
          <a:p>
            <a:pPr marL="0" indent="0">
              <a:buNone/>
            </a:pPr>
            <a:r>
              <a:rPr lang="en-US" dirty="0"/>
              <a:t>Others:</a:t>
            </a:r>
          </a:p>
          <a:p>
            <a:pPr lvl="0"/>
            <a:r>
              <a:rPr lang="en-US" dirty="0"/>
              <a:t>CompTIA Security +</a:t>
            </a:r>
          </a:p>
          <a:p>
            <a:r>
              <a:rPr lang="en-US" dirty="0"/>
              <a:t>SANS GIAC Security Essentials or any other SANS course </a:t>
            </a:r>
          </a:p>
          <a:p>
            <a:endParaRPr lang="en-US" dirty="0"/>
          </a:p>
        </p:txBody>
      </p:sp>
      <p:pic>
        <p:nvPicPr>
          <p:cNvPr id="4" name="Picture 3"/>
          <p:cNvPicPr>
            <a:picLocks noChangeAspect="1"/>
          </p:cNvPicPr>
          <p:nvPr/>
        </p:nvPicPr>
        <p:blipFill>
          <a:blip r:embed="rId2"/>
          <a:stretch>
            <a:fillRect/>
          </a:stretch>
        </p:blipFill>
        <p:spPr>
          <a:xfrm>
            <a:off x="6096000" y="1453548"/>
            <a:ext cx="1639966" cy="1639966"/>
          </a:xfrm>
          <a:prstGeom prst="rect">
            <a:avLst/>
          </a:prstGeom>
        </p:spPr>
      </p:pic>
      <p:pic>
        <p:nvPicPr>
          <p:cNvPr id="5" name="Picture 4"/>
          <p:cNvPicPr>
            <a:picLocks noChangeAspect="1"/>
          </p:cNvPicPr>
          <p:nvPr/>
        </p:nvPicPr>
        <p:blipFill>
          <a:blip r:embed="rId3"/>
          <a:stretch>
            <a:fillRect/>
          </a:stretch>
        </p:blipFill>
        <p:spPr>
          <a:xfrm>
            <a:off x="9248380" y="2391766"/>
            <a:ext cx="1908213" cy="1908213"/>
          </a:xfrm>
          <a:prstGeom prst="rect">
            <a:avLst/>
          </a:prstGeom>
        </p:spPr>
      </p:pic>
    </p:spTree>
    <p:extLst>
      <p:ext uri="{BB962C8B-B14F-4D97-AF65-F5344CB8AC3E}">
        <p14:creationId xmlns:p14="http://schemas.microsoft.com/office/powerpoint/2010/main" val="331678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Well we will spend more on it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646" y="1690688"/>
            <a:ext cx="6972809" cy="4351338"/>
          </a:xfrm>
        </p:spPr>
      </p:pic>
    </p:spTree>
    <p:extLst>
      <p:ext uri="{BB962C8B-B14F-4D97-AF65-F5344CB8AC3E}">
        <p14:creationId xmlns:p14="http://schemas.microsoft.com/office/powerpoint/2010/main" val="211477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training</a:t>
            </a:r>
          </a:p>
        </p:txBody>
      </p:sp>
      <p:sp>
        <p:nvSpPr>
          <p:cNvPr id="3" name="Content Placeholder 2"/>
          <p:cNvSpPr>
            <a:spLocks noGrp="1"/>
          </p:cNvSpPr>
          <p:nvPr>
            <p:ph idx="1"/>
          </p:nvPr>
        </p:nvSpPr>
        <p:spPr/>
        <p:txBody>
          <a:bodyPr/>
          <a:lstStyle/>
          <a:p>
            <a:r>
              <a:rPr lang="en-US" dirty="0"/>
              <a:t>I find that :</a:t>
            </a:r>
          </a:p>
          <a:p>
            <a:r>
              <a:rPr lang="en-US" dirty="0">
                <a:hlinkClick r:id="rId2"/>
              </a:rPr>
              <a:t>https://www.alctraining.com.au/</a:t>
            </a:r>
            <a:endParaRPr lang="en-US" dirty="0"/>
          </a:p>
          <a:p>
            <a:endParaRPr lang="en-US" dirty="0"/>
          </a:p>
          <a:p>
            <a:pPr>
              <a:buFontTx/>
              <a:buChar char="-"/>
            </a:pPr>
            <a:r>
              <a:rPr lang="en-US" dirty="0"/>
              <a:t>Quite comprehensive courses for prep for the exams. Can be $$$</a:t>
            </a:r>
          </a:p>
          <a:p>
            <a:pPr>
              <a:buFontTx/>
              <a:buChar char="-"/>
            </a:pPr>
            <a:r>
              <a:rPr lang="en-US" dirty="0" err="1"/>
              <a:t>Cybrary</a:t>
            </a:r>
            <a:r>
              <a:rPr lang="en-US" dirty="0"/>
              <a:t> and </a:t>
            </a:r>
            <a:r>
              <a:rPr lang="en-US" dirty="0" err="1"/>
              <a:t>Udemy</a:t>
            </a:r>
            <a:r>
              <a:rPr lang="en-US" dirty="0"/>
              <a:t> offer excellent free resources </a:t>
            </a:r>
          </a:p>
          <a:p>
            <a:pPr marL="0" indent="0">
              <a:buNone/>
            </a:pPr>
            <a:endParaRPr lang="en-US" dirty="0"/>
          </a:p>
          <a:p>
            <a:pPr marL="0" indent="0">
              <a:buNone/>
            </a:pPr>
            <a:r>
              <a:rPr lang="en-US" dirty="0"/>
              <a:t>Memberships: Refer to my first slide, they all have memberships. AICD would be the only one that is considerably more than the others. AISA is the cheapest at $70 or </a:t>
            </a:r>
            <a:r>
              <a:rPr lang="en-US"/>
              <a:t>so bucks</a:t>
            </a:r>
          </a:p>
          <a:p>
            <a:pPr marL="0" indent="0">
              <a:buNone/>
            </a:pPr>
            <a:endParaRPr lang="en-US" dirty="0"/>
          </a:p>
        </p:txBody>
      </p:sp>
    </p:spTree>
    <p:extLst>
      <p:ext uri="{BB962C8B-B14F-4D97-AF65-F5344CB8AC3E}">
        <p14:creationId xmlns:p14="http://schemas.microsoft.com/office/powerpoint/2010/main" val="83395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does security look like for you in the next 5 years?</a:t>
            </a:r>
          </a:p>
        </p:txBody>
      </p:sp>
      <p:sp>
        <p:nvSpPr>
          <p:cNvPr id="3" name="Content Placeholder 2"/>
          <p:cNvSpPr>
            <a:spLocks noGrp="1"/>
          </p:cNvSpPr>
          <p:nvPr>
            <p:ph idx="1"/>
          </p:nvPr>
        </p:nvSpPr>
        <p:spPr/>
        <p:txBody>
          <a:bodyPr/>
          <a:lstStyle/>
          <a:p>
            <a:r>
              <a:rPr lang="en-AU"/>
              <a:t>Discussion</a:t>
            </a:r>
          </a:p>
        </p:txBody>
      </p:sp>
    </p:spTree>
    <p:extLst>
      <p:ext uri="{BB962C8B-B14F-4D97-AF65-F5344CB8AC3E}">
        <p14:creationId xmlns:p14="http://schemas.microsoft.com/office/powerpoint/2010/main" val="377739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There will be more Cyber attacks than ever before </a:t>
            </a:r>
          </a:p>
        </p:txBody>
      </p:sp>
      <p:sp>
        <p:nvSpPr>
          <p:cNvPr id="3" name="Content Placeholder 2"/>
          <p:cNvSpPr>
            <a:spLocks noGrp="1"/>
          </p:cNvSpPr>
          <p:nvPr>
            <p:ph idx="1"/>
          </p:nvPr>
        </p:nvSpPr>
        <p:spPr/>
        <p:txBody>
          <a:bodyPr/>
          <a:lstStyle/>
          <a:p>
            <a:r>
              <a:rPr lang="en-AU" dirty="0"/>
              <a:t>Just because you are a small fish does not mean you will not be a target</a:t>
            </a:r>
          </a:p>
          <a:p>
            <a:r>
              <a:rPr lang="en-AU" dirty="0"/>
              <a:t>The crimes will become more sophisticated and the amount of people who will try to become a criminal will increase</a:t>
            </a:r>
          </a:p>
          <a:p>
            <a:pPr marL="0" indent="0">
              <a:buNone/>
            </a:pPr>
            <a:endParaRPr lang="en-AU" dirty="0"/>
          </a:p>
        </p:txBody>
      </p:sp>
    </p:spTree>
    <p:extLst>
      <p:ext uri="{BB962C8B-B14F-4D97-AF65-F5344CB8AC3E}">
        <p14:creationId xmlns:p14="http://schemas.microsoft.com/office/powerpoint/2010/main" val="365871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effectLst/>
              </a:rPr>
              <a:t>Growing exposure to cyber risk</a:t>
            </a:r>
            <a:br>
              <a:rPr lang="en-AU" b="1" dirty="0">
                <a:effectLst/>
              </a:rPr>
            </a:br>
            <a:endParaRPr lang="en-AU" dirty="0"/>
          </a:p>
        </p:txBody>
      </p:sp>
      <p:sp>
        <p:nvSpPr>
          <p:cNvPr id="3" name="Content Placeholder 2"/>
          <p:cNvSpPr>
            <a:spLocks noGrp="1"/>
          </p:cNvSpPr>
          <p:nvPr>
            <p:ph idx="1"/>
          </p:nvPr>
        </p:nvSpPr>
        <p:spPr/>
        <p:txBody>
          <a:bodyPr/>
          <a:lstStyle/>
          <a:p>
            <a:r>
              <a:rPr lang="en-AU" dirty="0"/>
              <a:t>The permanent expansion of the Internet-enabled world and the amount of connected devices, raise the question of extensive malicious cyber activity. Ever-more people in developing countries are gaining online access, as the global market is becoming more digitalised.</a:t>
            </a:r>
          </a:p>
          <a:p>
            <a:pPr lvl="1"/>
            <a:r>
              <a:rPr lang="en-AU" dirty="0"/>
              <a:t>One of the reasons of the growing trend is smartphone infiltration in many countries. </a:t>
            </a:r>
          </a:p>
          <a:p>
            <a:pPr lvl="1"/>
            <a:r>
              <a:rPr lang="en-AU" dirty="0"/>
              <a:t>Secondly, daily use items such as smart watches, home appliances and self-driving cars are Internet connected. </a:t>
            </a:r>
          </a:p>
          <a:p>
            <a:pPr lvl="1"/>
            <a:r>
              <a:rPr lang="en-AU" dirty="0"/>
              <a:t>These items are likely to be targets for cyber criminals.</a:t>
            </a:r>
          </a:p>
        </p:txBody>
      </p:sp>
    </p:spTree>
    <p:extLst>
      <p:ext uri="{BB962C8B-B14F-4D97-AF65-F5344CB8AC3E}">
        <p14:creationId xmlns:p14="http://schemas.microsoft.com/office/powerpoint/2010/main" val="373045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effectLst/>
              </a:rPr>
              <a:t>Awareness about cyber Risk</a:t>
            </a:r>
            <a:br>
              <a:rPr lang="en-AU" b="1" dirty="0">
                <a:effectLst/>
              </a:rPr>
            </a:br>
            <a:endParaRPr lang="en-AU" dirty="0"/>
          </a:p>
        </p:txBody>
      </p:sp>
      <p:sp>
        <p:nvSpPr>
          <p:cNvPr id="3" name="Content Placeholder 2"/>
          <p:cNvSpPr>
            <a:spLocks noGrp="1"/>
          </p:cNvSpPr>
          <p:nvPr>
            <p:ph idx="1"/>
          </p:nvPr>
        </p:nvSpPr>
        <p:spPr/>
        <p:txBody>
          <a:bodyPr/>
          <a:lstStyle/>
          <a:p>
            <a:r>
              <a:rPr lang="en-AU" dirty="0"/>
              <a:t>On the flip side… Because of the amount of attacks you will find that more people will be </a:t>
            </a:r>
            <a:r>
              <a:rPr lang="en-AU" dirty="0" err="1"/>
              <a:t>atleast</a:t>
            </a:r>
            <a:r>
              <a:rPr lang="en-AU" dirty="0"/>
              <a:t> Risk aware of the potential of Cyber attacks</a:t>
            </a:r>
          </a:p>
        </p:txBody>
      </p:sp>
    </p:spTree>
    <p:extLst>
      <p:ext uri="{BB962C8B-B14F-4D97-AF65-F5344CB8AC3E}">
        <p14:creationId xmlns:p14="http://schemas.microsoft.com/office/powerpoint/2010/main" val="102327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Governments will ramp up Legislation</a:t>
            </a:r>
          </a:p>
        </p:txBody>
      </p:sp>
      <p:sp>
        <p:nvSpPr>
          <p:cNvPr id="3" name="Content Placeholder 2"/>
          <p:cNvSpPr>
            <a:spLocks noGrp="1"/>
          </p:cNvSpPr>
          <p:nvPr>
            <p:ph idx="1"/>
          </p:nvPr>
        </p:nvSpPr>
        <p:spPr/>
        <p:txBody>
          <a:bodyPr/>
          <a:lstStyle/>
          <a:p>
            <a:r>
              <a:rPr lang="en-AU" dirty="0"/>
              <a:t>Governments around the globe have begun implement new laws and regulations to ensure that confidential information stays secure. </a:t>
            </a:r>
          </a:p>
          <a:p>
            <a:r>
              <a:rPr lang="en-AU" dirty="0"/>
              <a:t>New laws will challenge the organisations to spend more in order to increase cyber defence. </a:t>
            </a:r>
          </a:p>
          <a:p>
            <a:r>
              <a:rPr lang="en-AU" dirty="0"/>
              <a:t>The Australian Federal Government has established a mandatory data breach notification scheme in which organisations will be legally obligated to disclose data breaches inside of company. </a:t>
            </a:r>
          </a:p>
          <a:p>
            <a:r>
              <a:rPr lang="en-AU" dirty="0"/>
              <a:t>These laws will be bolstered in the next 10 years also</a:t>
            </a:r>
          </a:p>
        </p:txBody>
      </p:sp>
    </p:spTree>
    <p:extLst>
      <p:ext uri="{BB962C8B-B14F-4D97-AF65-F5344CB8AC3E}">
        <p14:creationId xmlns:p14="http://schemas.microsoft.com/office/powerpoint/2010/main" val="194827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AI and Machine learning can support cyber defence</a:t>
            </a:r>
            <a:br>
              <a:rPr lang="en-AU" b="1" dirty="0"/>
            </a:br>
            <a:endParaRPr lang="en-AU" dirty="0"/>
          </a:p>
        </p:txBody>
      </p:sp>
      <p:sp>
        <p:nvSpPr>
          <p:cNvPr id="3" name="Content Placeholder 2"/>
          <p:cNvSpPr>
            <a:spLocks noGrp="1"/>
          </p:cNvSpPr>
          <p:nvPr>
            <p:ph idx="1"/>
          </p:nvPr>
        </p:nvSpPr>
        <p:spPr/>
        <p:txBody>
          <a:bodyPr/>
          <a:lstStyle/>
          <a:p>
            <a:r>
              <a:rPr lang="en-AU" dirty="0"/>
              <a:t>Ai and Machine learning are able to process huge amount of data and operate at great scale to detect, defend and correct identified vulnerabilities. </a:t>
            </a:r>
          </a:p>
          <a:p>
            <a:r>
              <a:rPr lang="en-AU" dirty="0"/>
              <a:t>Businesses need to act very quickly, because attackers can exploit and support their attacks by AI and machine learning too.</a:t>
            </a:r>
          </a:p>
        </p:txBody>
      </p:sp>
    </p:spTree>
    <p:extLst>
      <p:ext uri="{BB962C8B-B14F-4D97-AF65-F5344CB8AC3E}">
        <p14:creationId xmlns:p14="http://schemas.microsoft.com/office/powerpoint/2010/main" val="170885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Internet of Things (</a:t>
            </a:r>
            <a:r>
              <a:rPr lang="en-AU" b="1" dirty="0" err="1"/>
              <a:t>IoT</a:t>
            </a:r>
            <a:r>
              <a:rPr lang="en-AU" b="1" dirty="0"/>
              <a:t>) – ‘Weak Network’</a:t>
            </a:r>
            <a:br>
              <a:rPr lang="en-AU" b="1" dirty="0"/>
            </a:br>
            <a:endParaRPr lang="en-AU" dirty="0"/>
          </a:p>
        </p:txBody>
      </p:sp>
      <p:sp>
        <p:nvSpPr>
          <p:cNvPr id="3" name="Content Placeholder 2"/>
          <p:cNvSpPr>
            <a:spLocks noGrp="1"/>
          </p:cNvSpPr>
          <p:nvPr>
            <p:ph idx="1"/>
          </p:nvPr>
        </p:nvSpPr>
        <p:spPr/>
        <p:txBody>
          <a:bodyPr/>
          <a:lstStyle/>
          <a:p>
            <a:r>
              <a:rPr lang="en-AU" dirty="0"/>
              <a:t>As companies are launching new sensor packed and internet connected devices, the </a:t>
            </a:r>
            <a:r>
              <a:rPr lang="en-AU" dirty="0" err="1"/>
              <a:t>IoT</a:t>
            </a:r>
            <a:r>
              <a:rPr lang="en-AU" dirty="0"/>
              <a:t> is still weak infrastructure. </a:t>
            </a:r>
          </a:p>
          <a:p>
            <a:r>
              <a:rPr lang="en-AU" dirty="0"/>
              <a:t>All new </a:t>
            </a:r>
            <a:r>
              <a:rPr lang="en-AU" dirty="0" err="1"/>
              <a:t>IoT</a:t>
            </a:r>
            <a:r>
              <a:rPr lang="en-AU" dirty="0"/>
              <a:t> devices lack basic security features, or they aren’t properly configured yet. </a:t>
            </a:r>
          </a:p>
          <a:p>
            <a:r>
              <a:rPr lang="en-AU" dirty="0"/>
              <a:t>Weak cyber security is giving opportunity to cyber criminals’ and an invitation to increase Botnets attacks. </a:t>
            </a:r>
          </a:p>
          <a:p>
            <a:r>
              <a:rPr lang="en-AU" dirty="0"/>
              <a:t>Botnets attacks can ex-filtrate stolen data and recognize further weaknesses.</a:t>
            </a:r>
          </a:p>
        </p:txBody>
      </p:sp>
    </p:spTree>
    <p:extLst>
      <p:ext uri="{BB962C8B-B14F-4D97-AF65-F5344CB8AC3E}">
        <p14:creationId xmlns:p14="http://schemas.microsoft.com/office/powerpoint/2010/main" val="233708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Lack of cyber technicians</a:t>
            </a:r>
            <a:br>
              <a:rPr lang="en-AU" b="1" dirty="0"/>
            </a:br>
            <a:endParaRPr lang="en-AU" dirty="0"/>
          </a:p>
        </p:txBody>
      </p:sp>
      <p:sp>
        <p:nvSpPr>
          <p:cNvPr id="3" name="Content Placeholder 2"/>
          <p:cNvSpPr>
            <a:spLocks noGrp="1"/>
          </p:cNvSpPr>
          <p:nvPr>
            <p:ph idx="1"/>
          </p:nvPr>
        </p:nvSpPr>
        <p:spPr/>
        <p:txBody>
          <a:bodyPr/>
          <a:lstStyle/>
          <a:p>
            <a:r>
              <a:rPr lang="en-AU" dirty="0"/>
              <a:t>Over the next five years, enterprises will need new types of cyber skills in data science and analytics. </a:t>
            </a:r>
          </a:p>
          <a:p>
            <a:r>
              <a:rPr lang="en-AU" dirty="0"/>
              <a:t>As we are witnessing huge changes in cybersecurity and the overall growth in digital information, artificial security intelligence is essential.</a:t>
            </a:r>
          </a:p>
        </p:txBody>
      </p:sp>
    </p:spTree>
    <p:extLst>
      <p:ext uri="{BB962C8B-B14F-4D97-AF65-F5344CB8AC3E}">
        <p14:creationId xmlns:p14="http://schemas.microsoft.com/office/powerpoint/2010/main" val="174810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1112</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Office Theme</vt:lpstr>
      <vt:lpstr>1_Office Theme</vt:lpstr>
      <vt:lpstr>Week 12</vt:lpstr>
      <vt:lpstr>Well we will spend more on it</vt:lpstr>
      <vt:lpstr>There will be more Cyber attacks than ever before </vt:lpstr>
      <vt:lpstr>Growing exposure to cyber risk </vt:lpstr>
      <vt:lpstr>Awareness about cyber Risk </vt:lpstr>
      <vt:lpstr>Governments will ramp up Legislation</vt:lpstr>
      <vt:lpstr>AI and Machine learning can support cyber defence </vt:lpstr>
      <vt:lpstr>Internet of Things (IoT) – ‘Weak Network’ </vt:lpstr>
      <vt:lpstr>Lack of cyber technicians </vt:lpstr>
      <vt:lpstr>Healthcare</vt:lpstr>
      <vt:lpstr>Moving Toward a More Secure Future </vt:lpstr>
      <vt:lpstr>A major threat that we don’t see coming</vt:lpstr>
      <vt:lpstr>Mitigation is the key</vt:lpstr>
      <vt:lpstr>Next Gen authentication is important</vt:lpstr>
      <vt:lpstr>Security Environment is Multi- Dimensional</vt:lpstr>
      <vt:lpstr>So…</vt:lpstr>
      <vt:lpstr>PowerPoint Presentation</vt:lpstr>
      <vt:lpstr>What’s available from a Certification perspective?</vt:lpstr>
      <vt:lpstr>Continued</vt:lpstr>
      <vt:lpstr>Where to get training</vt:lpstr>
      <vt:lpstr>What does security look like for you in the next 5 years?</vt:lpstr>
    </vt:vector>
  </TitlesOfParts>
  <Company>Navitas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dc:title>
  <dc:creator>Matthew Mansour</dc:creator>
  <cp:lastModifiedBy>Matthew Mansour</cp:lastModifiedBy>
  <cp:revision>7</cp:revision>
  <dcterms:created xsi:type="dcterms:W3CDTF">2019-01-30T04:19:29Z</dcterms:created>
  <dcterms:modified xsi:type="dcterms:W3CDTF">2020-05-28T23:58:46Z</dcterms:modified>
</cp:coreProperties>
</file>