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203400"/>
            <a:ext cx="8225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11160" bIns="0" anchor="ctr">
            <a:noAutofit/>
          </a:bodyPr>
          <a:p>
            <a:pPr indent="0"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sz="4400"/>
            </a:br>
            <a:r>
              <a:rPr b="1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«Московский государственный технический университет имени Н.Э. Баумана</a:t>
            </a:r>
            <a:br>
              <a:rPr sz="4400"/>
            </a:br>
            <a:r>
              <a:rPr b="1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(национальный исследовательский университет)»</a:t>
            </a:r>
            <a:br>
              <a:rPr sz="4400"/>
            </a:br>
            <a:r>
              <a:rPr b="1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(МГТУ им. Н.Э. Баумана)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5400" y="1202760"/>
            <a:ext cx="8225640" cy="2549160"/>
          </a:xfrm>
          <a:prstGeom prst="rect">
            <a:avLst/>
          </a:prstGeom>
          <a:noFill/>
          <a:ln w="0">
            <a:noFill/>
          </a:ln>
        </p:spPr>
        <p:txBody>
          <a:bodyPr lIns="0" rIns="0" tIns="25920" bIns="0" anchor="ctr">
            <a:noAutofit/>
          </a:bodyPr>
          <a:p>
            <a:pPr indent="0"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2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Создание информационной системы</a:t>
            </a:r>
            <a:endParaRPr b="0" lang="ru-RU" sz="2900" spc="-1" strike="noStrike">
              <a:latin typeface="Arial"/>
            </a:endParaRPr>
          </a:p>
          <a:p>
            <a:pPr indent="0"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ru" sz="2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настольных игр и игротек</a:t>
            </a:r>
            <a:endParaRPr b="0" lang="ru-RU" sz="2900" spc="-1" strike="noStrike">
              <a:latin typeface="Arial"/>
            </a:endParaRPr>
          </a:p>
        </p:txBody>
      </p:sp>
      <p:pic>
        <p:nvPicPr>
          <p:cNvPr id="78" name="Google Shape;139;p27" descr=""/>
          <p:cNvPicPr/>
          <p:nvPr/>
        </p:nvPicPr>
        <p:blipFill>
          <a:blip r:embed="rId1"/>
          <a:stretch/>
        </p:blipFill>
        <p:spPr>
          <a:xfrm>
            <a:off x="161640" y="119880"/>
            <a:ext cx="819720" cy="1019880"/>
          </a:xfrm>
          <a:prstGeom prst="rect">
            <a:avLst/>
          </a:prstGeom>
          <a:ln w="0">
            <a:noFill/>
          </a:ln>
        </p:spPr>
      </p:pic>
      <p:sp>
        <p:nvSpPr>
          <p:cNvPr id="79" name="Google Shape;140;p27"/>
          <p:cNvSpPr/>
          <p:nvPr/>
        </p:nvSpPr>
        <p:spPr>
          <a:xfrm>
            <a:off x="161640" y="4206240"/>
            <a:ext cx="64746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544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Студент:</a:t>
            </a:r>
            <a:r>
              <a:rPr b="1" lang="ru" sz="18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Маслова Марина Дмитриевна ИУ7-63Б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Научный руководитель:</a:t>
            </a:r>
            <a:r>
              <a:rPr b="1" lang="ru" sz="18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Кузнецова Ольга Владимировна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1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Times New Roman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8B6150-6F3B-4752-9EED-A736BCDC62A0}" type="slidenum">
              <a:rPr b="0" lang="ru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04;p35"/>
          <p:cNvSpPr/>
          <p:nvPr/>
        </p:nvSpPr>
        <p:spPr>
          <a:xfrm>
            <a:off x="203400" y="222480"/>
            <a:ext cx="861876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Средства реализации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7" name="Google Shape;205;p35"/>
          <p:cNvSpPr/>
          <p:nvPr/>
        </p:nvSpPr>
        <p:spPr>
          <a:xfrm>
            <a:off x="466560" y="1396440"/>
            <a:ext cx="77972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Язык программирования: С#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Доступ к данным: Entity Framework Core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Разработка веб-интерфейса: Blazor + Blazorise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Среда разработки: Visual Studio 2022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sldNum" idx="9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CF3774-240B-4110-B871-1E946C9672DC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1;p36"/>
          <p:cNvSpPr/>
          <p:nvPr/>
        </p:nvSpPr>
        <p:spPr>
          <a:xfrm>
            <a:off x="203400" y="222480"/>
            <a:ext cx="861876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Примеры работы программы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sldNum" idx="10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E075B0-EE3E-4BE5-96F7-334EB050B815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599280" y="899280"/>
            <a:ext cx="5241600" cy="241812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59280" y="2505960"/>
            <a:ext cx="5039280" cy="235260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250560" y="885960"/>
            <a:ext cx="3348000" cy="161928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4"/>
          <a:stretch/>
        </p:blipFill>
        <p:spPr>
          <a:xfrm>
            <a:off x="5399280" y="3318120"/>
            <a:ext cx="3419280" cy="147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11;p 1"/>
          <p:cNvSpPr/>
          <p:nvPr/>
        </p:nvSpPr>
        <p:spPr>
          <a:xfrm>
            <a:off x="203400" y="222480"/>
            <a:ext cx="861876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Примеры работы программы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sldNum" idx="11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EA5A77-3764-4C39-A791-DA28C21C0790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59280" y="1943280"/>
            <a:ext cx="6248520" cy="287928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6608520" y="1943280"/>
            <a:ext cx="2238120" cy="287928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59280" y="899280"/>
            <a:ext cx="8459280" cy="8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11;p 2"/>
          <p:cNvSpPr/>
          <p:nvPr/>
        </p:nvSpPr>
        <p:spPr>
          <a:xfrm>
            <a:off x="203400" y="222480"/>
            <a:ext cx="861876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Примеры работы программы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sldNum" idx="12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C282F7-C206-4D66-B403-8411A570DCBF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73160" y="899280"/>
            <a:ext cx="3764520" cy="381528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rcRect l="11534" t="13543" r="0" b="0"/>
          <a:stretch/>
        </p:blipFill>
        <p:spPr>
          <a:xfrm>
            <a:off x="4499280" y="2879280"/>
            <a:ext cx="4139280" cy="177480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rcRect l="0" t="11111" r="0" b="0"/>
          <a:stretch/>
        </p:blipFill>
        <p:spPr>
          <a:xfrm>
            <a:off x="3959280" y="899280"/>
            <a:ext cx="4783320" cy="183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236;p39"/>
          <p:cNvSpPr/>
          <p:nvPr/>
        </p:nvSpPr>
        <p:spPr>
          <a:xfrm>
            <a:off x="203400" y="222480"/>
            <a:ext cx="881424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Результаты эксперимента</a:t>
            </a:r>
            <a:endParaRPr b="0" lang="ru-RU" sz="3600" spc="-1" strike="noStrike">
              <a:latin typeface="Arial"/>
            </a:endParaRPr>
          </a:p>
        </p:txBody>
      </p:sp>
      <p:graphicFrame>
        <p:nvGraphicFramePr>
          <p:cNvPr id="136" name="Google Shape;237;p39"/>
          <p:cNvGraphicFramePr/>
          <p:nvPr/>
        </p:nvGraphicFramePr>
        <p:xfrm>
          <a:off x="305280" y="1325520"/>
          <a:ext cx="3433320" cy="2956320"/>
        </p:xfrm>
        <a:graphic>
          <a:graphicData uri="http://schemas.openxmlformats.org/drawingml/2006/table">
            <a:tbl>
              <a:tblPr/>
              <a:tblGrid>
                <a:gridCol w="986400"/>
                <a:gridCol w="1195920"/>
                <a:gridCol w="1251360"/>
              </a:tblGrid>
              <a:tr h="5180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Times New Roman"/>
                        </a:rPr>
                        <a:t>Число записей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Без индекса, мс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400" spc="-1" strike="noStrike">
                          <a:latin typeface="Times New Roman"/>
                        </a:rPr>
                        <a:t>С индексом, мс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79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10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79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0.062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0.035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79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30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0.100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0.056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79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60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0.127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0.113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79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100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0.195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0.116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79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300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0.455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0.311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6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79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600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0.876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0.628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79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1000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1.378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90" spc="-1" strike="noStrike">
                          <a:latin typeface="Times New Roman"/>
                        </a:rPr>
                        <a:t>1.029</a:t>
                      </a:r>
                      <a:endParaRPr b="0" lang="ru-RU" sz="179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PlaceHolder 1"/>
          <p:cNvSpPr>
            <a:spLocks noGrp="1"/>
          </p:cNvSpPr>
          <p:nvPr>
            <p:ph type="sldNum" idx="13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45FEBF-206C-44BB-8D01-7FE4D1BB3D06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139280" y="1079280"/>
            <a:ext cx="4689720" cy="350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43;p40"/>
          <p:cNvSpPr/>
          <p:nvPr/>
        </p:nvSpPr>
        <p:spPr>
          <a:xfrm>
            <a:off x="359280" y="1562400"/>
            <a:ext cx="8459280" cy="24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проведен анализ предметной области;</a:t>
            </a:r>
            <a:endParaRPr b="0" lang="ru-RU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формализована задача;</a:t>
            </a:r>
            <a:endParaRPr b="0" lang="ru-RU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проведен анализ баз данных и систем управления базами         данных;</a:t>
            </a:r>
            <a:endParaRPr b="0" lang="ru-RU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спроектирована база данных и архитектура приложения;</a:t>
            </a:r>
            <a:endParaRPr b="0" lang="ru-RU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реализована база данных и приложение для доступа к ней;</a:t>
            </a:r>
            <a:endParaRPr b="0" lang="ru-RU" sz="24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</a:t>
            </a: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проведен эксперимент по сравнению времени выполнения       запросов с использованием индексов и без них.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0" name="Google Shape;244;p40"/>
          <p:cNvSpPr/>
          <p:nvPr/>
        </p:nvSpPr>
        <p:spPr>
          <a:xfrm>
            <a:off x="203400" y="222480"/>
            <a:ext cx="409320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Заключение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41" name="Google Shape;245;p40"/>
          <p:cNvSpPr/>
          <p:nvPr/>
        </p:nvSpPr>
        <p:spPr>
          <a:xfrm>
            <a:off x="203400" y="1105200"/>
            <a:ext cx="7976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algn="just">
              <a:lnSpc>
                <a:spcPct val="93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В ходе курсовой работы выполнены следующие задачи: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2" name="Google Shape;246;p40"/>
          <p:cNvSpPr/>
          <p:nvPr/>
        </p:nvSpPr>
        <p:spPr>
          <a:xfrm>
            <a:off x="179280" y="4467600"/>
            <a:ext cx="797652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algn="just">
              <a:lnSpc>
                <a:spcPct val="93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Поставленная цель достигнута.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sldNum" idx="14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108193-D2DB-4F77-BC02-BB998BEF7DC1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6;p28"/>
          <p:cNvSpPr/>
          <p:nvPr/>
        </p:nvSpPr>
        <p:spPr>
          <a:xfrm>
            <a:off x="480600" y="2339280"/>
            <a:ext cx="7977600" cy="31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провести анализ предметной области;</a:t>
            </a:r>
            <a:endParaRPr b="0" lang="ru-RU" sz="22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формализовать задачу;</a:t>
            </a:r>
            <a:endParaRPr b="0" lang="ru-RU" sz="22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провести анализ баз данных и систем управления базами данных;</a:t>
            </a:r>
            <a:endParaRPr b="0" lang="ru-RU" sz="22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спроектировать базу данных и архитектуру приложения;</a:t>
            </a:r>
            <a:endParaRPr b="0" lang="ru-RU" sz="22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реализовать базу данных и приложение для доступа к ней;</a:t>
            </a:r>
            <a:endParaRPr b="0" lang="ru-RU" sz="2200" spc="-1" strike="noStrike">
              <a:latin typeface="Arial"/>
            </a:endParaRPr>
          </a:p>
          <a:p>
            <a:pPr marL="190440" indent="-190440" algn="just">
              <a:lnSpc>
                <a:spcPct val="93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провести эксперимент по сравнению времени выполнения запросов с использованием индексов и без них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" name="Google Shape;147;p28"/>
          <p:cNvSpPr/>
          <p:nvPr/>
        </p:nvSpPr>
        <p:spPr>
          <a:xfrm>
            <a:off x="203400" y="222480"/>
            <a:ext cx="409320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 и задачи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3" name="Google Shape;148;p28"/>
          <p:cNvSpPr/>
          <p:nvPr/>
        </p:nvSpPr>
        <p:spPr>
          <a:xfrm>
            <a:off x="203400" y="870840"/>
            <a:ext cx="8360640" cy="13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 algn="just">
              <a:lnSpc>
                <a:spcPct val="93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Цель:</a:t>
            </a:r>
            <a:r>
              <a:rPr b="0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  проектирование и реализация базы данных настольных игр и игротек, а также разработка приложения доступа к базе данных.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4" name="Google Shape;149;p28"/>
          <p:cNvSpPr/>
          <p:nvPr/>
        </p:nvSpPr>
        <p:spPr>
          <a:xfrm>
            <a:off x="203400" y="1989360"/>
            <a:ext cx="13118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760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Задачи: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sldNum" idx="2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E71EA0-D07E-4939-B387-9C28DDF761CA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55;p29"/>
          <p:cNvSpPr/>
          <p:nvPr/>
        </p:nvSpPr>
        <p:spPr>
          <a:xfrm>
            <a:off x="131400" y="222480"/>
            <a:ext cx="813168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Анализ существующих решений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sldNum" idx="3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43DDC4-E642-43D6-A2A2-ACF514EC3050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graphicFrame>
        <p:nvGraphicFramePr>
          <p:cNvPr id="88" name=""/>
          <p:cNvGraphicFramePr/>
          <p:nvPr/>
        </p:nvGraphicFramePr>
        <p:xfrm>
          <a:off x="200160" y="896400"/>
          <a:ext cx="5410800" cy="3647520"/>
        </p:xfrm>
        <a:graphic>
          <a:graphicData uri="http://schemas.openxmlformats.org/drawingml/2006/table">
            <a:tbl>
              <a:tblPr/>
              <a:tblGrid>
                <a:gridCol w="1809360"/>
                <a:gridCol w="471960"/>
                <a:gridCol w="471960"/>
                <a:gridCol w="461160"/>
                <a:gridCol w="1231920"/>
                <a:gridCol w="493200"/>
                <a:gridCol w="471600"/>
              </a:tblGrid>
              <a:tr h="3470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Решение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К1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К2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К3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К4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К5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К6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10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Hobby Games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  <a:ea typeface="Source Han Sans CN"/>
                        </a:rPr>
                        <a:t>через сторонний ресурс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8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Мосигра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нет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10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Низа Гамс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  <a:ea typeface="Source Han Sans CN"/>
                        </a:rPr>
                        <a:t>через сторонний ресурс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0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BoardGameGeek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через сторонний ресурс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0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Board Game Arena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нет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" name=""/>
          <p:cNvSpPr/>
          <p:nvPr/>
        </p:nvSpPr>
        <p:spPr>
          <a:xfrm>
            <a:off x="5716080" y="899280"/>
            <a:ext cx="3246120" cy="39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К1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наличие информации о настольных играх;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К2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наличие информации об игротеках;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К3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наличие информации об игротеках различных организаторов;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К4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возможность регистрации на игротеку;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К5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ведение рейтингов игроков;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К6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поддержка русского языка.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64;p30"/>
          <p:cNvSpPr/>
          <p:nvPr/>
        </p:nvSpPr>
        <p:spPr>
          <a:xfrm>
            <a:off x="203400" y="222480"/>
            <a:ext cx="826488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Типы пользователей: гость и игрок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sldNum" idx="4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37C468-58F4-483A-9DF5-23D419C443E3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58200" y="1979280"/>
            <a:ext cx="4140360" cy="16862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499280" y="1537920"/>
            <a:ext cx="4140360" cy="260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70;p31"/>
          <p:cNvSpPr/>
          <p:nvPr/>
        </p:nvSpPr>
        <p:spPr>
          <a:xfrm>
            <a:off x="203400" y="222480"/>
            <a:ext cx="861876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Типы пользователей: организатор и администратор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sldNum" idx="5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63F214-3FE8-43D1-9CBB-CCCCCA834392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6480" y="1537920"/>
            <a:ext cx="4317120" cy="26006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504320" y="1537920"/>
            <a:ext cx="4494240" cy="260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77;p32"/>
          <p:cNvSpPr/>
          <p:nvPr/>
        </p:nvSpPr>
        <p:spPr>
          <a:xfrm>
            <a:off x="203400" y="222480"/>
            <a:ext cx="8618760" cy="11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Формализация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данных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sldNum" idx="6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F20EE4-B2F2-4F60-9610-409C82CB0AC8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352440" y="1979280"/>
            <a:ext cx="2886120" cy="19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Сущности: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игротека,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настольная игра,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организатор,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место проведения,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игрок,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пользователь.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780000" y="36360"/>
            <a:ext cx="45133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84;p33"/>
          <p:cNvSpPr/>
          <p:nvPr/>
        </p:nvSpPr>
        <p:spPr>
          <a:xfrm>
            <a:off x="203400" y="222480"/>
            <a:ext cx="861876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Таблицы базы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данных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752640" y="0"/>
            <a:ext cx="4885920" cy="514260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4"/>
          <p:cNvSpPr/>
          <p:nvPr/>
        </p:nvSpPr>
        <p:spPr>
          <a:xfrm>
            <a:off x="855612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CE5942-B94F-4AF9-8113-F9478184C8E3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51280" y="1835280"/>
            <a:ext cx="3167280" cy="26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Таблицы связи: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игротек и игр EventGameRelations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игроков и игр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Favorites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игроков и игротек Registrations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пользователей и игроков/организаторов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Role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98;p34"/>
          <p:cNvSpPr/>
          <p:nvPr/>
        </p:nvSpPr>
        <p:spPr>
          <a:xfrm>
            <a:off x="227520" y="227520"/>
            <a:ext cx="73306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Хранимые процедуры и триггеры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sldNum" idx="7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3CF7B8-96C2-46CF-B513-0BC2F4AEB62A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57080" y="1580040"/>
            <a:ext cx="3202920" cy="21999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4389840" y="1361880"/>
            <a:ext cx="3710160" cy="27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98;p 2"/>
          <p:cNvSpPr/>
          <p:nvPr/>
        </p:nvSpPr>
        <p:spPr>
          <a:xfrm>
            <a:off x="227520" y="227520"/>
            <a:ext cx="84106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73080" bIns="4068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Модель базы данных и выбор СУБД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sldNum" idx="8"/>
          </p:nvPr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9F20BF-41B2-4B08-9A97-2472620FB406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Times New Roman"/>
            </a:endParaRPr>
          </a:p>
        </p:txBody>
      </p:sp>
      <p:sp>
        <p:nvSpPr>
          <p:cNvPr id="112" name="PlaceHolder 6"/>
          <p:cNvSpPr/>
          <p:nvPr/>
        </p:nvSpPr>
        <p:spPr>
          <a:xfrm>
            <a:off x="8555760" y="4748760"/>
            <a:ext cx="5468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3AB38C-2FBF-4D20-B99C-71AB55783CE5}" type="slidenum"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300" spc="-1" strike="noStrike">
              <a:latin typeface="Arial"/>
            </a:endParaRPr>
          </a:p>
        </p:txBody>
      </p:sp>
      <p:graphicFrame>
        <p:nvGraphicFramePr>
          <p:cNvPr id="113" name=""/>
          <p:cNvGraphicFramePr/>
          <p:nvPr/>
        </p:nvGraphicFramePr>
        <p:xfrm>
          <a:off x="612000" y="2194920"/>
          <a:ext cx="3747960" cy="1918080"/>
        </p:xfrm>
        <a:graphic>
          <a:graphicData uri="http://schemas.openxmlformats.org/drawingml/2006/table">
            <a:tbl>
              <a:tblPr/>
              <a:tblGrid>
                <a:gridCol w="2249640"/>
                <a:gridCol w="510120"/>
                <a:gridCol w="478440"/>
                <a:gridCol w="510120"/>
              </a:tblGrid>
              <a:tr h="3448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СУБД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К1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К2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latin typeface="Times New Roman"/>
                        </a:rPr>
                        <a:t>К3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1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Microsoft SQL Server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8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ru-RU" sz="1800" spc="-1" strike="noStrike">
                          <a:latin typeface="Times New Roman"/>
                        </a:rPr>
                        <a:t>PostgreSQL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ru-RU" sz="1800" spc="-1" strike="noStrike">
                          <a:latin typeface="Times New Roman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Oracle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MySQL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" name=""/>
          <p:cNvSpPr/>
          <p:nvPr/>
        </p:nvSpPr>
        <p:spPr>
          <a:xfrm>
            <a:off x="5212440" y="1619280"/>
            <a:ext cx="3246120" cy="26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К1 — бесплатное распространение (логический критерий);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К2 — подробная открытая документация (логический критерий);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К3 — производительность (рейтинг).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539280" y="1259280"/>
            <a:ext cx="377928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Модель базы данных: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реляционная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LibreOffice/7.4.0.3$Linux_X86_64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2022-09-16T13:37:33Z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