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ABFBE0B-8D74-0CC2-58A7-47970F246102}">
  <a:tblStyle styleId="{0ABFBE0B-8D74-0CC2-58A7-47970F246102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ользовательский макет" preserve="0" showMasterPhAnim="0" userDrawn="1">
  <p:cSld name="Пользовательский маке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 hidden="0"/>
          <p:cNvSpPr txBox="1"/>
          <p:nvPr isPhoto="0" userDrawn="0">
            <p:ph type="title" hasCustomPrompt="0"/>
          </p:nvPr>
        </p:nvSpPr>
        <p:spPr bwMode="auto">
          <a:xfrm>
            <a:off x="456480" y="204473"/>
            <a:ext cx="8226641" cy="85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 hidden="0"/>
          <p:cNvSpPr txBox="1"/>
          <p:nvPr isPhoto="0" userDrawn="0">
            <p:ph type="dt" idx="10" hasCustomPrompt="0"/>
          </p:nvPr>
        </p:nvSpPr>
        <p:spPr bwMode="auto">
          <a:xfrm>
            <a:off x="456480" y="4685596"/>
            <a:ext cx="2128297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 hidden="0"/>
          <p:cNvSpPr txBox="1"/>
          <p:nvPr isPhoto="0" userDrawn="0">
            <p:ph type="ftr" idx="11" hasCustomPrompt="0"/>
          </p:nvPr>
        </p:nvSpPr>
        <p:spPr bwMode="auto">
          <a:xfrm>
            <a:off x="3127680" y="4685596"/>
            <a:ext cx="2897325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 hidden="0"/>
          <p:cNvSpPr txBox="1"/>
          <p:nvPr isPhoto="0" userDrawn="0">
            <p:ph type="sldNum" idx="12" hasCustomPrompt="0"/>
          </p:nvPr>
        </p:nvSpPr>
        <p:spPr bwMode="auto">
          <a:xfrm>
            <a:off x="6556320" y="4685596"/>
            <a:ext cx="2128297" cy="3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23" hidden="0"/>
          <p:cNvSpPr/>
          <p:nvPr isPhoto="0" userDrawn="0"/>
        </p:nvSpPr>
        <p:spPr bwMode="auto">
          <a:xfrm>
            <a:off x="4572000" y="-125"/>
            <a:ext cx="4571989" cy="5143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Google Shape;89;p23" hidden="0"/>
          <p:cNvSpPr txBox="1"/>
          <p:nvPr isPhoto="0" userDrawn="0">
            <p:ph type="title" hasCustomPrompt="0"/>
          </p:nvPr>
        </p:nvSpPr>
        <p:spPr bwMode="auto">
          <a:xfrm>
            <a:off x="265500" y="1233175"/>
            <a:ext cx="4045153" cy="148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3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803075"/>
            <a:ext cx="4045153" cy="12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23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075"/>
            <a:ext cx="3836976" cy="369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3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4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575"/>
            <a:ext cx="5998745" cy="6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5" name="Google Shape;95;p24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25" hidden="0"/>
          <p:cNvSpPr txBox="1"/>
          <p:nvPr isPhoto="0" userDrawn="0">
            <p:ph type="title" hasCustomPrompt="1"/>
          </p:nvPr>
        </p:nvSpPr>
        <p:spPr bwMode="auto">
          <a:xfrm>
            <a:off x="311700" y="1106125"/>
            <a:ext cx="8520537" cy="196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98" name="Google Shape;98;p25" hidden="0"/>
          <p:cNvSpPr txBox="1"/>
          <p:nvPr isPhoto="0" userDrawn="0">
            <p:ph type="body" idx="1" hasCustomPrompt="0"/>
          </p:nvPr>
        </p:nvSpPr>
        <p:spPr bwMode="auto">
          <a:xfrm>
            <a:off x="311700" y="3152225"/>
            <a:ext cx="8520537" cy="130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5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5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6" hidden="0"/>
          <p:cNvSpPr txBox="1"/>
          <p:nvPr isPhoto="0" userDrawn="0">
            <p:ph type="ctrTitle" hasCustomPrompt="0"/>
          </p:nvPr>
        </p:nvSpPr>
        <p:spPr bwMode="auto">
          <a:xfrm>
            <a:off x="311709" y="744575"/>
            <a:ext cx="8520537" cy="205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6" hidden="0"/>
          <p:cNvSpPr txBox="1"/>
          <p:nvPr isPhoto="0" userDrawn="0">
            <p:ph type="subTitle" idx="1" hasCustomPrompt="0"/>
          </p:nvPr>
        </p:nvSpPr>
        <p:spPr bwMode="auto">
          <a:xfrm>
            <a:off x="311700" y="2834125"/>
            <a:ext cx="8520537" cy="7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6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17" hidden="0"/>
          <p:cNvSpPr txBox="1"/>
          <p:nvPr isPhoto="0" userDrawn="0">
            <p:ph type="title" hasCustomPrompt="0"/>
          </p:nvPr>
        </p:nvSpPr>
        <p:spPr bwMode="auto">
          <a:xfrm>
            <a:off x="311700" y="2150850"/>
            <a:ext cx="8520537" cy="84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7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8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8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537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8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19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9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3999980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9" hidden="0"/>
          <p:cNvSpPr txBox="1"/>
          <p:nvPr isPhoto="0" userDrawn="0">
            <p:ph type="body" idx="2" hasCustomPrompt="0"/>
          </p:nvPr>
        </p:nvSpPr>
        <p:spPr bwMode="auto">
          <a:xfrm>
            <a:off x="4832399" y="1152475"/>
            <a:ext cx="3999980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9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0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0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1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68" cy="75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21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68" cy="317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21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22" hidden="0"/>
          <p:cNvSpPr txBox="1"/>
          <p:nvPr isPhoto="0" userDrawn="0">
            <p:ph type="title" hasCustomPrompt="0"/>
          </p:nvPr>
        </p:nvSpPr>
        <p:spPr bwMode="auto">
          <a:xfrm>
            <a:off x="490250" y="450150"/>
            <a:ext cx="6367748" cy="409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22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3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537" cy="57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537" cy="341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606" cy="39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26" hidden="0"/>
          <p:cNvSpPr txBox="1"/>
          <p:nvPr isPhoto="0" userDrawn="0">
            <p:ph type="title" hasCustomPrompt="0"/>
          </p:nvPr>
        </p:nvSpPr>
        <p:spPr bwMode="auto">
          <a:xfrm>
            <a:off x="914400" y="204473"/>
            <a:ext cx="8228100" cy="8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75" rIns="0" bIns="0" anchor="ctr" anchorCtr="0">
            <a:noAutofit/>
          </a:bodyPr>
          <a:lstStyle/>
          <a:p>
            <a:pPr marL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pP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(национальный исследовательский университет)»</a:t>
            </a:r>
            <a:b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"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(МГТУ им. Н.Э. Баумана)</a:t>
            </a:r>
            <a:endParaRPr sz="29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" name="Google Shape;106;p26" hidden="0"/>
          <p:cNvSpPr txBox="1"/>
          <p:nvPr isPhoto="0" userDrawn="0">
            <p:ph type="subTitle" idx="4294967295" hasCustomPrompt="0"/>
          </p:nvPr>
        </p:nvSpPr>
        <p:spPr bwMode="auto">
          <a:xfrm>
            <a:off x="456480" y="1203798"/>
            <a:ext cx="8228160" cy="25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75" rIns="0" bIns="0" anchor="ctr" anchorCtr="0">
            <a:noAutofit/>
          </a:bodyPr>
          <a:lstStyle/>
          <a:p>
            <a:pPr marL="0" marR="0" lvl="0" indent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/>
            </a:pPr>
            <a:r>
              <a:rPr lang="ru" sz="2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Обзор методов анализа тональности естественно-языковых текстов</a:t>
            </a:r>
            <a:endParaRPr sz="18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7" name="Google Shape;107;p2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62719" y="120956"/>
            <a:ext cx="822211" cy="102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 hidden="0"/>
          <p:cNvSpPr txBox="1"/>
          <p:nvPr isPhoto="0" userDrawn="0"/>
        </p:nvSpPr>
        <p:spPr bwMode="auto">
          <a:xfrm>
            <a:off x="162715" y="4207110"/>
            <a:ext cx="6477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5325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None/>
              <a:defRPr/>
            </a:pPr>
            <a:r>
              <a:rPr lang="ru" sz="180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Студент:</a:t>
            </a:r>
            <a:r>
              <a:rPr lang="ru" sz="18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" sz="18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Маслова Марина Дмитриевна</a:t>
            </a:r>
            <a:r>
              <a:rPr lang="ru" sz="18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ИУ7-53Б</a:t>
            </a:r>
            <a:endParaRPr sz="1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Arial"/>
              <a:buNone/>
              <a:defRPr/>
            </a:pPr>
            <a:r>
              <a:rPr lang="ru" sz="180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Научный руководитель:</a:t>
            </a:r>
            <a:r>
              <a:rPr lang="ru" sz="18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" sz="1800"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Оленев Антон Александрович</a:t>
            </a:r>
            <a:endParaRPr sz="18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" name="Google Shape;109;p26" hidden="0"/>
          <p:cNvSpPr txBox="1"/>
          <p:nvPr isPhoto="0" userDrawn="0">
            <p:ph type="sldNum" idx="12" hasCustomPrompt="0"/>
          </p:nvPr>
        </p:nvSpPr>
        <p:spPr bwMode="auto">
          <a:xfrm>
            <a:off x="6556320" y="4685596"/>
            <a:ext cx="2128200" cy="35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/>
            </a:pPr>
            <a:fld id="{00000000-1234-1234-1234-123412341234}" type="slidenum">
              <a:rPr lang="ru"/>
              <a:t/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Google Shape;157;p32" hidden="0"/>
          <p:cNvSpPr/>
          <p:nvPr isPhoto="0" userDrawn="0"/>
        </p:nvSpPr>
        <p:spPr bwMode="auto">
          <a:xfrm>
            <a:off x="91350" y="2077201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Анализ тональности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8" name="Google Shape;158;p32" hidden="0"/>
          <p:cNvSpPr/>
          <p:nvPr isPhoto="0" userDrawn="0"/>
        </p:nvSpPr>
        <p:spPr bwMode="auto">
          <a:xfrm>
            <a:off x="1818000" y="1219774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Лингвистический подход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9" name="Google Shape;159;p32" hidden="0"/>
          <p:cNvSpPr/>
          <p:nvPr isPhoto="0" userDrawn="0"/>
        </p:nvSpPr>
        <p:spPr bwMode="auto">
          <a:xfrm>
            <a:off x="1818000" y="3573833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Машинное обучен</a:t>
            </a:r>
            <a:r>
              <a:rPr lang="ru">
                <a:latin typeface="Times New Roman"/>
                <a:ea typeface="Times New Roman"/>
                <a:cs typeface="Times New Roman"/>
              </a:rPr>
              <a:t>и</a:t>
            </a:r>
            <a:r>
              <a:rPr lang="ru">
                <a:latin typeface="Times New Roman"/>
                <a:ea typeface="Times New Roman"/>
                <a:cs typeface="Times New Roman"/>
              </a:rPr>
              <a:t>е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0" name="Google Shape;160;p32" hidden="0"/>
          <p:cNvSpPr/>
          <p:nvPr isPhoto="0" userDrawn="0"/>
        </p:nvSpPr>
        <p:spPr bwMode="auto">
          <a:xfrm>
            <a:off x="1818000" y="2077201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Гибридные методы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1" name="Google Shape;161;p32" hidden="0"/>
          <p:cNvSpPr/>
          <p:nvPr isPhoto="0" userDrawn="0"/>
        </p:nvSpPr>
        <p:spPr bwMode="auto">
          <a:xfrm>
            <a:off x="3582000" y="921288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Методы на основе лексики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" name="Google Shape;162;p32" hidden="0"/>
          <p:cNvSpPr/>
          <p:nvPr isPhoto="0" userDrawn="0"/>
        </p:nvSpPr>
        <p:spPr bwMode="auto">
          <a:xfrm>
            <a:off x="3582000" y="3978520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Обучение с учителем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3" name="Google Shape;163;p32" hidden="0"/>
          <p:cNvSpPr/>
          <p:nvPr isPhoto="0" userDrawn="0"/>
        </p:nvSpPr>
        <p:spPr bwMode="auto">
          <a:xfrm>
            <a:off x="3582000" y="3271421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Обучение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без учителя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4" name="Google Shape;164;p32" hidden="0"/>
          <p:cNvSpPr/>
          <p:nvPr isPhoto="0" userDrawn="0"/>
        </p:nvSpPr>
        <p:spPr bwMode="auto">
          <a:xfrm>
            <a:off x="3582000" y="1508714"/>
            <a:ext cx="1620000" cy="40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Методы на основе правил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5" name="Google Shape;165;p32" hidden="0"/>
          <p:cNvSpPr txBox="1"/>
          <p:nvPr isPhoto="0" userDrawn="0"/>
        </p:nvSpPr>
        <p:spPr bwMode="auto">
          <a:xfrm>
            <a:off x="233725" y="255775"/>
            <a:ext cx="43167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Иерархия методов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66" name="Google Shape;166;p32" hidden="0"/>
          <p:cNvCxnSpPr>
            <a:cxnSpLocks/>
            <a:stCxn id="157" idx="3"/>
            <a:endCxn id="158" idx="1"/>
          </p:cNvCxnSpPr>
          <p:nvPr isPhoto="0" userDrawn="0"/>
        </p:nvCxnSpPr>
        <p:spPr bwMode="auto">
          <a:xfrm rot="10800000" flipH="1">
            <a:off x="1711350" y="1422151"/>
            <a:ext cx="106800" cy="857400"/>
          </a:xfrm>
          <a:prstGeom prst="bentConnector3">
            <a:avLst>
              <a:gd name="adj1" fmla="val 499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32" hidden="0"/>
          <p:cNvCxnSpPr>
            <a:cxnSpLocks/>
            <a:stCxn id="157" idx="3"/>
            <a:endCxn id="160" idx="1"/>
          </p:cNvCxnSpPr>
          <p:nvPr isPhoto="0" userDrawn="0"/>
        </p:nvCxnSpPr>
        <p:spPr bwMode="auto">
          <a:xfrm>
            <a:off x="1711350" y="2279551"/>
            <a:ext cx="106800" cy="600"/>
          </a:xfrm>
          <a:prstGeom prst="bentConnector3">
            <a:avLst>
              <a:gd name="adj1" fmla="val 499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32" hidden="0"/>
          <p:cNvCxnSpPr>
            <a:cxnSpLocks/>
            <a:stCxn id="157" idx="3"/>
            <a:endCxn id="159" idx="1"/>
          </p:cNvCxnSpPr>
          <p:nvPr isPhoto="0" userDrawn="0"/>
        </p:nvCxnSpPr>
        <p:spPr bwMode="auto">
          <a:xfrm>
            <a:off x="1711350" y="2279551"/>
            <a:ext cx="106800" cy="1496700"/>
          </a:xfrm>
          <a:prstGeom prst="bentConnector3">
            <a:avLst>
              <a:gd name="adj1" fmla="val 499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32" hidden="0"/>
          <p:cNvCxnSpPr>
            <a:cxnSpLocks/>
            <a:stCxn id="158" idx="3"/>
            <a:endCxn id="161" idx="1"/>
          </p:cNvCxnSpPr>
          <p:nvPr isPhoto="0" userDrawn="0"/>
        </p:nvCxnSpPr>
        <p:spPr bwMode="auto">
          <a:xfrm rot="10800000" flipH="1">
            <a:off x="3438000" y="1123624"/>
            <a:ext cx="1440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2" hidden="0"/>
          <p:cNvCxnSpPr>
            <a:cxnSpLocks/>
            <a:stCxn id="158" idx="3"/>
            <a:endCxn id="164" idx="1"/>
          </p:cNvCxnSpPr>
          <p:nvPr isPhoto="0" userDrawn="0"/>
        </p:nvCxnSpPr>
        <p:spPr bwMode="auto">
          <a:xfrm>
            <a:off x="3438000" y="1422124"/>
            <a:ext cx="144000" cy="28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32" hidden="0"/>
          <p:cNvCxnSpPr>
            <a:cxnSpLocks/>
            <a:stCxn id="159" idx="3"/>
            <a:endCxn id="163" idx="1"/>
          </p:cNvCxnSpPr>
          <p:nvPr isPhoto="0" userDrawn="0"/>
        </p:nvCxnSpPr>
        <p:spPr bwMode="auto">
          <a:xfrm rot="10800000" flipH="1">
            <a:off x="3438000" y="3473783"/>
            <a:ext cx="144000" cy="30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32" hidden="0"/>
          <p:cNvCxnSpPr>
            <a:cxnSpLocks/>
            <a:stCxn id="159" idx="3"/>
            <a:endCxn id="162" idx="1"/>
          </p:cNvCxnSpPr>
          <p:nvPr isPhoto="0" userDrawn="0"/>
        </p:nvCxnSpPr>
        <p:spPr bwMode="auto">
          <a:xfrm>
            <a:off x="3438000" y="3776183"/>
            <a:ext cx="144000" cy="40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2" hidden="0"/>
          <p:cNvSpPr/>
          <p:nvPr isPhoto="0" userDrawn="0"/>
        </p:nvSpPr>
        <p:spPr bwMode="auto">
          <a:xfrm>
            <a:off x="5346000" y="680663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Методы на основе корпусов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4" name="Google Shape;174;p32" hidden="0"/>
          <p:cNvSpPr/>
          <p:nvPr isPhoto="0" userDrawn="0"/>
        </p:nvSpPr>
        <p:spPr bwMode="auto">
          <a:xfrm>
            <a:off x="5346000" y="26046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k-ближайших соседей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5" name="Google Shape;175;p32" hidden="0"/>
          <p:cNvSpPr/>
          <p:nvPr isPhoto="0" userDrawn="0"/>
        </p:nvSpPr>
        <p:spPr bwMode="auto">
          <a:xfrm>
            <a:off x="5346000" y="3177763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Решающие деревья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6" name="Google Shape;176;p32" hidden="0"/>
          <p:cNvSpPr/>
          <p:nvPr isPhoto="0" userDrawn="0"/>
        </p:nvSpPr>
        <p:spPr bwMode="auto">
          <a:xfrm>
            <a:off x="5346000" y="1903063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Линейные классификаторы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7" name="Google Shape;177;p32" hidden="0"/>
          <p:cNvSpPr/>
          <p:nvPr isPhoto="0" userDrawn="0"/>
        </p:nvSpPr>
        <p:spPr bwMode="auto">
          <a:xfrm>
            <a:off x="5346000" y="1225313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Методы на основе словарей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8" name="Google Shape;178;p32" hidden="0"/>
          <p:cNvSpPr/>
          <p:nvPr isPhoto="0" userDrawn="0"/>
        </p:nvSpPr>
        <p:spPr bwMode="auto">
          <a:xfrm>
            <a:off x="5346000" y="4250838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Вероятностные классификаторы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79" name="Google Shape;179;p32" hidden="0"/>
          <p:cNvCxnSpPr>
            <a:cxnSpLocks/>
            <a:stCxn id="161" idx="3"/>
            <a:endCxn id="173" idx="1"/>
          </p:cNvCxnSpPr>
          <p:nvPr isPhoto="0" userDrawn="0"/>
        </p:nvCxnSpPr>
        <p:spPr bwMode="auto">
          <a:xfrm rot="10800000" flipH="1">
            <a:off x="5202000" y="882138"/>
            <a:ext cx="144000" cy="24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32" hidden="0"/>
          <p:cNvCxnSpPr>
            <a:cxnSpLocks/>
            <a:stCxn id="161" idx="3"/>
            <a:endCxn id="177" idx="1"/>
          </p:cNvCxnSpPr>
          <p:nvPr isPhoto="0" userDrawn="0"/>
        </p:nvCxnSpPr>
        <p:spPr bwMode="auto">
          <a:xfrm>
            <a:off x="5202000" y="1123638"/>
            <a:ext cx="144000" cy="30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2" hidden="0"/>
          <p:cNvCxnSpPr>
            <a:cxnSpLocks/>
            <a:stCxn id="162" idx="3"/>
            <a:endCxn id="174" idx="1"/>
          </p:cNvCxnSpPr>
          <p:nvPr isPhoto="0" userDrawn="0"/>
        </p:nvCxnSpPr>
        <p:spPr bwMode="auto">
          <a:xfrm rot="10800000" flipH="1">
            <a:off x="5202000" y="2806270"/>
            <a:ext cx="144000" cy="13745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32" hidden="0"/>
          <p:cNvCxnSpPr>
            <a:cxnSpLocks/>
            <a:stCxn id="162" idx="3"/>
            <a:endCxn id="176" idx="1"/>
          </p:cNvCxnSpPr>
          <p:nvPr isPhoto="0" userDrawn="0"/>
        </p:nvCxnSpPr>
        <p:spPr bwMode="auto">
          <a:xfrm rot="10800000" flipH="1">
            <a:off x="5202000" y="2104570"/>
            <a:ext cx="144000" cy="207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2" hidden="0"/>
          <p:cNvCxnSpPr>
            <a:cxnSpLocks/>
            <a:stCxn id="162" idx="3"/>
            <a:endCxn id="175" idx="1"/>
          </p:cNvCxnSpPr>
          <p:nvPr isPhoto="0" userDrawn="0"/>
        </p:nvCxnSpPr>
        <p:spPr bwMode="auto">
          <a:xfrm rot="10800000" flipH="1">
            <a:off x="5202000" y="3379270"/>
            <a:ext cx="144000" cy="80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32" hidden="0"/>
          <p:cNvCxnSpPr>
            <a:cxnSpLocks/>
            <a:stCxn id="162" idx="3"/>
            <a:endCxn id="178" idx="1"/>
          </p:cNvCxnSpPr>
          <p:nvPr isPhoto="0" userDrawn="0"/>
        </p:nvCxnSpPr>
        <p:spPr bwMode="auto">
          <a:xfrm>
            <a:off x="5202000" y="4180870"/>
            <a:ext cx="144000" cy="27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32" hidden="0"/>
          <p:cNvSpPr/>
          <p:nvPr isPhoto="0" userDrawn="0"/>
        </p:nvSpPr>
        <p:spPr bwMode="auto">
          <a:xfrm>
            <a:off x="7110000" y="39852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Наивный Байес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6" name="Google Shape;186;p32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7" name="Google Shape;187;p32" hidden="0"/>
          <p:cNvSpPr/>
          <p:nvPr isPhoto="0" userDrawn="0"/>
        </p:nvSpPr>
        <p:spPr bwMode="auto">
          <a:xfrm>
            <a:off x="7110000" y="9228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Семантический подход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8" name="Google Shape;188;p32" hidden="0"/>
          <p:cNvSpPr/>
          <p:nvPr isPhoto="0" userDrawn="0"/>
        </p:nvSpPr>
        <p:spPr bwMode="auto">
          <a:xfrm>
            <a:off x="7110000" y="1413588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Логистическая регрессия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" name="Google Shape;189;p32" hidden="0"/>
          <p:cNvSpPr/>
          <p:nvPr isPhoto="0" userDrawn="0"/>
        </p:nvSpPr>
        <p:spPr bwMode="auto">
          <a:xfrm>
            <a:off x="7110000" y="19044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Метод опорных векторов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0" name="Google Shape;190;p32" hidden="0"/>
          <p:cNvSpPr/>
          <p:nvPr isPhoto="0" userDrawn="0"/>
        </p:nvSpPr>
        <p:spPr bwMode="auto">
          <a:xfrm>
            <a:off x="7110000" y="24246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Нейронные сети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1" name="Google Shape;191;p32" hidden="0"/>
          <p:cNvSpPr/>
          <p:nvPr isPhoto="0" userDrawn="0"/>
        </p:nvSpPr>
        <p:spPr bwMode="auto">
          <a:xfrm>
            <a:off x="7110000" y="2944788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Дерево решений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2" name="Google Shape;192;p32" hidden="0"/>
          <p:cNvSpPr/>
          <p:nvPr isPhoto="0" userDrawn="0"/>
        </p:nvSpPr>
        <p:spPr bwMode="auto">
          <a:xfrm>
            <a:off x="7110000" y="3463225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Случайный лес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3" name="Google Shape;193;p32" hidden="0"/>
          <p:cNvSpPr/>
          <p:nvPr isPhoto="0" userDrawn="0"/>
        </p:nvSpPr>
        <p:spPr bwMode="auto">
          <a:xfrm>
            <a:off x="7110000" y="450720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Максимум энтропии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4" name="Google Shape;194;p32" hidden="0"/>
          <p:cNvSpPr/>
          <p:nvPr isPhoto="0" userDrawn="0"/>
        </p:nvSpPr>
        <p:spPr bwMode="auto">
          <a:xfrm>
            <a:off x="7110000" y="383350"/>
            <a:ext cx="1620000" cy="40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Times New Roman"/>
                <a:ea typeface="Times New Roman"/>
                <a:cs typeface="Times New Roman"/>
              </a:rPr>
              <a:t>Статистический подход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95" name="Google Shape;195;p32" hidden="0"/>
          <p:cNvCxnSpPr>
            <a:cxnSpLocks/>
            <a:stCxn id="173" idx="3"/>
            <a:endCxn id="194" idx="1"/>
          </p:cNvCxnSpPr>
          <p:nvPr isPhoto="0" userDrawn="0"/>
        </p:nvCxnSpPr>
        <p:spPr bwMode="auto">
          <a:xfrm rot="10800000" flipH="1">
            <a:off x="6966000" y="584963"/>
            <a:ext cx="144000" cy="29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2" hidden="0"/>
          <p:cNvCxnSpPr>
            <a:cxnSpLocks/>
            <a:stCxn id="173" idx="3"/>
            <a:endCxn id="187" idx="1"/>
          </p:cNvCxnSpPr>
          <p:nvPr isPhoto="0" userDrawn="0"/>
        </p:nvCxnSpPr>
        <p:spPr bwMode="auto">
          <a:xfrm>
            <a:off x="6966000" y="882263"/>
            <a:ext cx="144000" cy="24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 hidden="0"/>
          <p:cNvCxnSpPr>
            <a:cxnSpLocks/>
            <a:stCxn id="189" idx="1"/>
            <a:endCxn id="176" idx="3"/>
          </p:cNvCxnSpPr>
          <p:nvPr isPhoto="0" userDrawn="0"/>
        </p:nvCxnSpPr>
        <p:spPr bwMode="auto">
          <a:xfrm rot="10800000">
            <a:off x="6966000" y="2104800"/>
            <a:ext cx="1440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2" hidden="0"/>
          <p:cNvCxnSpPr>
            <a:cxnSpLocks/>
            <a:stCxn id="191" idx="1"/>
            <a:endCxn id="175" idx="3"/>
          </p:cNvCxnSpPr>
          <p:nvPr isPhoto="0" userDrawn="0"/>
        </p:nvCxnSpPr>
        <p:spPr bwMode="auto">
          <a:xfrm flipH="1">
            <a:off x="6966000" y="3146388"/>
            <a:ext cx="144000" cy="23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2" hidden="0"/>
          <p:cNvCxnSpPr>
            <a:cxnSpLocks/>
            <a:stCxn id="192" idx="1"/>
            <a:endCxn id="175" idx="3"/>
          </p:cNvCxnSpPr>
          <p:nvPr isPhoto="0" userDrawn="0"/>
        </p:nvCxnSpPr>
        <p:spPr bwMode="auto">
          <a:xfrm rot="10800000">
            <a:off x="6966000" y="3379225"/>
            <a:ext cx="144000" cy="28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2" hidden="0"/>
          <p:cNvCxnSpPr>
            <a:cxnSpLocks/>
            <a:stCxn id="178" idx="3"/>
            <a:endCxn id="185" idx="1"/>
          </p:cNvCxnSpPr>
          <p:nvPr isPhoto="0" userDrawn="0"/>
        </p:nvCxnSpPr>
        <p:spPr bwMode="auto">
          <a:xfrm rot="10800000" flipH="1">
            <a:off x="6966000" y="4186938"/>
            <a:ext cx="144000" cy="26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 hidden="0"/>
          <p:cNvCxnSpPr>
            <a:cxnSpLocks/>
            <a:stCxn id="178" idx="3"/>
            <a:endCxn id="193" idx="1"/>
          </p:cNvCxnSpPr>
          <p:nvPr isPhoto="0" userDrawn="0"/>
        </p:nvCxnSpPr>
        <p:spPr bwMode="auto">
          <a:xfrm>
            <a:off x="6966000" y="4452438"/>
            <a:ext cx="144000" cy="25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 hidden="0"/>
          <p:cNvCxnSpPr>
            <a:cxnSpLocks/>
            <a:stCxn id="188" idx="1"/>
            <a:endCxn id="176" idx="3"/>
          </p:cNvCxnSpPr>
          <p:nvPr isPhoto="0" userDrawn="0"/>
        </p:nvCxnSpPr>
        <p:spPr bwMode="auto">
          <a:xfrm flipH="1">
            <a:off x="6966000" y="1615187"/>
            <a:ext cx="144000" cy="48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2" hidden="0"/>
          <p:cNvCxnSpPr>
            <a:cxnSpLocks/>
            <a:stCxn id="190" idx="1"/>
            <a:endCxn id="176" idx="3"/>
          </p:cNvCxnSpPr>
          <p:nvPr isPhoto="0" userDrawn="0"/>
        </p:nvCxnSpPr>
        <p:spPr bwMode="auto">
          <a:xfrm rot="10800000">
            <a:off x="6966000" y="2104800"/>
            <a:ext cx="144000" cy="521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" name="Google Shape;209;p33" hidden="0"/>
          <p:cNvSpPr txBox="1"/>
          <p:nvPr isPhoto="0" userDrawn="0"/>
        </p:nvSpPr>
        <p:spPr bwMode="auto">
          <a:xfrm>
            <a:off x="204500" y="223425"/>
            <a:ext cx="8816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Критерии оценки методов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" name="Google Shape;210;p33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211" name="Google Shape;211;p33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408000" y="1012900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{0ABFBE0B-8D74-0CC2-58A7-47970F246102}</a:tableStyleId>
                <a:noFill/>
              </a:tblPr>
              <a:tblGrid>
                <a:gridCol w="1135475"/>
                <a:gridCol w="1804550"/>
                <a:gridCol w="1734850"/>
                <a:gridCol w="1734825"/>
              </a:tblGrid>
              <a:tr h="323849">
                <a:tc rowSpan="2" gridSpan="2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Оценка эксперта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15899">
                <a:tc gridSpan="2"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 v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Положительная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Отрицательная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415899">
                <a:tc rowSpan="2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Оценка системы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Положительная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TP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FP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41589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Отрицательная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FN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</a:rPr>
                        <a:t>TN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0000" marR="91425" marT="0" marB="0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33" hidden="0"/>
          <p:cNvSpPr txBox="1"/>
          <p:nvPr isPhoto="0" userDrawn="0"/>
        </p:nvSpPr>
        <p:spPr bwMode="auto">
          <a:xfrm flipH="0" flipV="0">
            <a:off x="1993050" y="2758917"/>
            <a:ext cx="1587021" cy="39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57724" rIns="81624" bIns="40823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Точность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3" name="Google Shape;213;p33" hidden="0"/>
          <p:cNvSpPr txBox="1"/>
          <p:nvPr isPhoto="0" userDrawn="0"/>
        </p:nvSpPr>
        <p:spPr bwMode="auto">
          <a:xfrm>
            <a:off x="1993050" y="3511005"/>
            <a:ext cx="137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Полнота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4" name="Google Shape;214;p33" hidden="0"/>
          <p:cNvSpPr txBox="1"/>
          <p:nvPr isPhoto="0" userDrawn="0"/>
        </p:nvSpPr>
        <p:spPr bwMode="auto">
          <a:xfrm>
            <a:off x="1993050" y="4263117"/>
            <a:ext cx="137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F-мера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03485783" name="" hidden="0"/>
          <p:cNvSpPr/>
          <p:nvPr isPhoto="0" userDrawn="0"/>
        </p:nvSpPr>
        <p:spPr bwMode="auto">
          <a:xfrm flipH="0" flipV="0">
            <a:off x="4407998" y="2640298"/>
            <a:ext cx="2719728" cy="63083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0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precision=</m:t>
                      </m:r>
                      <m:f>
                        <m:f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TP+FP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0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332533450" name="" hidden="0"/>
          <p:cNvSpPr/>
          <p:nvPr isPhoto="0" userDrawn="0"/>
        </p:nvSpPr>
        <p:spPr bwMode="auto">
          <a:xfrm flipH="0" flipV="0">
            <a:off x="4612849" y="3443119"/>
            <a:ext cx="2015293" cy="63083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0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recall=</m:t>
                      </m:r>
                      <m:f>
                        <m:f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TP+FN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0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529212135" name="" hidden="0"/>
          <p:cNvSpPr/>
          <p:nvPr isPhoto="0" userDrawn="0"/>
        </p:nvSpPr>
        <p:spPr bwMode="auto">
          <a:xfrm flipH="0" flipV="0">
            <a:off x="4612849" y="4221871"/>
            <a:ext cx="2492287" cy="71450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0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F=</m:t>
                      </m:r>
                      <m:f>
                        <m:fPr>
                          <m:ctrlPr>
                            <a:rPr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∙precision</m:t>
                          </m:r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∙recall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precision+recall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0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" name="Google Shape;220;p34" hidden="0"/>
          <p:cNvSpPr txBox="1"/>
          <p:nvPr isPhoto="0" userDrawn="0"/>
        </p:nvSpPr>
        <p:spPr bwMode="auto">
          <a:xfrm>
            <a:off x="204500" y="223425"/>
            <a:ext cx="8816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Сравнение методов анализа тональности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1" name="Google Shape;221;p34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955700669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4499" y="1037316"/>
          <a:ext cx="6735258" cy="38226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{0ABFBE0B-8D74-0CC2-58A7-47970F246102}</a:tableStyleId>
              </a:tblPr>
              <a:tblGrid>
                <a:gridCol w="2160000"/>
                <a:gridCol w="648000"/>
                <a:gridCol w="648000"/>
                <a:gridCol w="648000"/>
                <a:gridCol w="1466558"/>
                <a:gridCol w="1152000"/>
              </a:tblGrid>
              <a:tr h="2920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Метод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К1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К2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К3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К4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</a:rPr>
                        <a:t>К5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 основе правил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74.2%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73.7%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73.9%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ручной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 основе словарей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97.6%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88.9%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93.1%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смешанный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 основе корпусов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43.1%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94.3%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59.2%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смешанный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Наивный Байес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75.5%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52.4%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67.9%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Логистическая регрессия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76.9%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80.1%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78.5%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Максимум энтропии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65.2%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98.1%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78.3%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k-ближайших соседей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59.1%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96.1%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73.2%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  <a:round/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Дерево решений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96.7%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64.5%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77.4%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Случайный лес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89.5%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76.5%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82.5%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Опорные векторы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83.8%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83.9%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83.8%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04799"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Нейронные сети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85.3%</a:t>
                      </a:r>
                      <a:endParaRPr lang="en-US" sz="1400" b="0" i="0" u="none" strike="noStrike" cap="none" spc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88.4%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86.8%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автоматический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требуется</a:t>
                      </a:r>
                      <a:endParaRPr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16125901" name="" hidden="0"/>
          <p:cNvSpPr txBox="1"/>
          <p:nvPr isPhoto="0" userDrawn="0"/>
        </p:nvSpPr>
        <p:spPr bwMode="auto">
          <a:xfrm flipH="0" flipV="0">
            <a:off x="7116091" y="3275020"/>
            <a:ext cx="1905827" cy="1584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K1</a:t>
            </a:r>
            <a:r>
              <a:rPr>
                <a:latin typeface="Times New Roman"/>
                <a:ea typeface="Times New Roman"/>
                <a:cs typeface="Times New Roman"/>
              </a:rPr>
              <a:t> — точность;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К2 </a:t>
            </a:r>
            <a:r>
              <a:rPr>
                <a:latin typeface="Times New Roman"/>
                <a:ea typeface="Times New Roman"/>
                <a:cs typeface="Times New Roman"/>
              </a:rPr>
              <a:t>— полнота;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К3</a:t>
            </a:r>
            <a:r>
              <a:rPr>
                <a:latin typeface="Times New Roman"/>
                <a:ea typeface="Times New Roman"/>
                <a:cs typeface="Times New Roman"/>
              </a:rPr>
              <a:t> — F-мера;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К4 </a:t>
            </a:r>
            <a:r>
              <a:rPr>
                <a:latin typeface="Times New Roman"/>
                <a:ea typeface="Times New Roman"/>
                <a:cs typeface="Times New Roman"/>
              </a:rPr>
              <a:t>— способ подготовки данных;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b="1">
                <a:latin typeface="Times New Roman"/>
                <a:ea typeface="Times New Roman"/>
                <a:cs typeface="Times New Roman"/>
              </a:rPr>
              <a:t>К5 </a:t>
            </a:r>
            <a:r>
              <a:rPr>
                <a:latin typeface="Times New Roman"/>
                <a:ea typeface="Times New Roman"/>
                <a:cs typeface="Times New Roman"/>
              </a:rPr>
              <a:t>— повторная настройка.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35" hidden="0"/>
          <p:cNvSpPr txBox="1"/>
          <p:nvPr isPhoto="0" userDrawn="0"/>
        </p:nvSpPr>
        <p:spPr bwMode="auto">
          <a:xfrm>
            <a:off x="600349" y="1808650"/>
            <a:ext cx="78000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рассмотрены основные подходы к анализу тональности;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описаны методы анализа тональности, относящиеся к каждому из подходов;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предложены критерии оценки, по которым проведено сравнение описанных методов;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выделены методы, показывающие лучшие результаты по по предложенным критериям.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" name="Google Shape;232;p35" hidden="0"/>
          <p:cNvSpPr txBox="1"/>
          <p:nvPr isPhoto="0" userDrawn="0"/>
        </p:nvSpPr>
        <p:spPr bwMode="auto">
          <a:xfrm>
            <a:off x="204491" y="223434"/>
            <a:ext cx="40956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Заключение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" name="Google Shape;233;p35" hidden="0"/>
          <p:cNvSpPr txBox="1"/>
          <p:nvPr isPhoto="0" userDrawn="0"/>
        </p:nvSpPr>
        <p:spPr bwMode="auto">
          <a:xfrm>
            <a:off x="204500" y="991451"/>
            <a:ext cx="7979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 ходе научно-исследовательской работы выполнены следующие задачи: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4" name="Google Shape;234;p35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5" name="Google Shape;235;p35" hidden="0"/>
          <p:cNvSpPr txBox="1"/>
          <p:nvPr isPhoto="0" userDrawn="0"/>
        </p:nvSpPr>
        <p:spPr bwMode="auto">
          <a:xfrm>
            <a:off x="342575" y="4414450"/>
            <a:ext cx="79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Поставленная цель достигнута.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27" hidden="0"/>
          <p:cNvSpPr txBox="1"/>
          <p:nvPr isPhoto="0" userDrawn="0"/>
        </p:nvSpPr>
        <p:spPr bwMode="auto">
          <a:xfrm>
            <a:off x="672000" y="2308550"/>
            <a:ext cx="78000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рассмотреть основные подходы к анализу тональности;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описать методы анализа тональности, относящиеся к каждому из подходов;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предложить критерии оценки описанных методов;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сравнить методы по предложенным критериям оценки;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выделить методы, показывающие лучшие результаты по одному или нескольким критериям.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6" name="Google Shape;116;p27" hidden="0"/>
          <p:cNvSpPr txBox="1"/>
          <p:nvPr isPhoto="0" userDrawn="0"/>
        </p:nvSpPr>
        <p:spPr bwMode="auto">
          <a:xfrm>
            <a:off x="204491" y="223434"/>
            <a:ext cx="40956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Цель и задачи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" name="Google Shape;117;p27" hidden="0"/>
          <p:cNvSpPr txBox="1"/>
          <p:nvPr isPhoto="0" userDrawn="0"/>
        </p:nvSpPr>
        <p:spPr bwMode="auto">
          <a:xfrm>
            <a:off x="204500" y="991450"/>
            <a:ext cx="83631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Цель:</a:t>
            </a:r>
            <a:r>
              <a:rPr lang="ru" sz="240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провести классификацию методов анализа естественно-языковых текстов.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8" name="Google Shape;118;p27" hidden="0"/>
          <p:cNvSpPr txBox="1"/>
          <p:nvPr isPhoto="0" userDrawn="0"/>
        </p:nvSpPr>
        <p:spPr bwMode="auto">
          <a:xfrm>
            <a:off x="204500" y="1957250"/>
            <a:ext cx="13143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Arial"/>
              <a:buNone/>
              <a:defRPr/>
            </a:pPr>
            <a:r>
              <a:rPr lang="ru" sz="24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Задачи:</a:t>
            </a:r>
            <a:endParaRPr sz="2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9" name="Google Shape;119;p27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Google Shape;125;p28" hidden="0"/>
          <p:cNvSpPr txBox="1"/>
          <p:nvPr isPhoto="0" userDrawn="0"/>
        </p:nvSpPr>
        <p:spPr bwMode="auto">
          <a:xfrm>
            <a:off x="672000" y="1440775"/>
            <a:ext cx="7800000" cy="2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57725" rIns="81625" bIns="40825" anchor="t" anchorCtr="0">
            <a:noAutofit/>
          </a:bodyPr>
          <a:lstStyle/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Лингвистический подход: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914400" marR="0" lvl="1" indent="-3810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○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 на основе правил,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914400" marR="0" lvl="1" indent="-3810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○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 на основе лексики;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Подход, основанный на машинном обучении: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914400" marR="0" lvl="1" indent="-3810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○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обучение с учителем,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914400" marR="0" lvl="1" indent="-3810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○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обучение без учителя;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500" marR="0" lvl="0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Гибридный подход.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6" name="Google Shape;126;p28" hidden="0"/>
          <p:cNvSpPr txBox="1"/>
          <p:nvPr isPhoto="0" userDrawn="0"/>
        </p:nvSpPr>
        <p:spPr bwMode="auto">
          <a:xfrm>
            <a:off x="204500" y="223425"/>
            <a:ext cx="82674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Основные подходы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" name="Google Shape;127;p28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p29" hidden="0"/>
          <p:cNvSpPr txBox="1"/>
          <p:nvPr isPhoto="0" userDrawn="0"/>
        </p:nvSpPr>
        <p:spPr bwMode="auto">
          <a:xfrm flipH="0" flipV="0">
            <a:off x="671899" y="985649"/>
            <a:ext cx="7970028" cy="379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57724" rIns="81624" bIns="40824" anchor="t" anchorCtr="0">
            <a:noAutofit/>
          </a:bodyPr>
          <a:lstStyle/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</a:t>
            </a: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анализ лексики в тексте на основе заранее созданных словарей, шаблонов и правил.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К нему относят: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методы, основанные на правилах;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методы, основанные на тональных словарях;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методы, основанные на корпусах.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высокая точность в узких предметных областях;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ручная подготовка правил/начального набора слов.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" name="Google Shape;134;p29" hidden="0"/>
          <p:cNvSpPr txBox="1"/>
          <p:nvPr isPhoto="0" userDrawn="0"/>
        </p:nvSpPr>
        <p:spPr bwMode="auto">
          <a:xfrm>
            <a:off x="204500" y="223425"/>
            <a:ext cx="82674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Лингвистический подход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5" name="Google Shape;135;p29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Google Shape;141;p30" hidden="0"/>
          <p:cNvSpPr txBox="1"/>
          <p:nvPr isPhoto="0" userDrawn="0"/>
        </p:nvSpPr>
        <p:spPr bwMode="auto">
          <a:xfrm flipH="0" flipV="0">
            <a:off x="615048" y="942594"/>
            <a:ext cx="8026879" cy="39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Вероятностные классификаторы: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Наивный байесовский классификатор (НБК);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10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 максимума энтропии.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 нахождение наиболее вероятного класса тональности для данного текста.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4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простота реализации;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4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малое число обучающих данных;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ограничение на независимость признаков у НБК.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2" name="Google Shape;142;p30" hidden="0"/>
          <p:cNvSpPr txBox="1"/>
          <p:nvPr isPhoto="0" userDrawn="0"/>
        </p:nvSpPr>
        <p:spPr bwMode="auto">
          <a:xfrm>
            <a:off x="204500" y="223425"/>
            <a:ext cx="8621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Методы на основе машинного обучения 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3" name="Google Shape;143;p30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022156" name="Google Shape;141;p30" hidden="0"/>
          <p:cNvSpPr txBox="1"/>
          <p:nvPr isPhoto="0" userDrawn="0"/>
        </p:nvSpPr>
        <p:spPr bwMode="auto">
          <a:xfrm flipH="0" flipV="0">
            <a:off x="615048" y="819524"/>
            <a:ext cx="8054093" cy="410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Линейные классификаторы: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Логистическая регрессия;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Метод опорных векторов;</a:t>
            </a:r>
            <a:endParaRPr lang="ru"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Нейронные сети</a:t>
            </a:r>
            <a:r>
              <a:rPr lang="ru"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</a:t>
            </a:r>
            <a:r>
              <a:rPr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 построение разделяющей гиперплоскости в пространстве признаков.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высокая точность;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способность к масштабированию;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трудоемкость предварительной обработки.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67669491" name="Google Shape;142;p30" hidden="0"/>
          <p:cNvSpPr txBox="1"/>
          <p:nvPr isPhoto="0" userDrawn="0"/>
        </p:nvSpPr>
        <p:spPr bwMode="auto">
          <a:xfrm>
            <a:off x="204499" y="223425"/>
            <a:ext cx="8621100" cy="5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Методы на основе машинного обучения 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4227878" name="Google Shape;143;p30" hidden="0"/>
          <p:cNvSpPr txBox="1"/>
          <p:nvPr isPhoto="0" userDrawn="0">
            <p:ph type="sldNum" idx="12" hasCustomPrompt="0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1FA1B02-C0DF-9C73-29EA-C43542E10D02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379491" name="Google Shape;141;p30" hidden="0"/>
          <p:cNvSpPr txBox="1"/>
          <p:nvPr isPhoto="0" userDrawn="0"/>
        </p:nvSpPr>
        <p:spPr bwMode="auto">
          <a:xfrm flipH="0" flipV="0">
            <a:off x="615048" y="899506"/>
            <a:ext cx="8054093" cy="38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Классификаторы на основе решающих деревьев: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Дерево решений (ДР);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Случайный лес (СЛ).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 построение дерева/деревьев путем деления текстов обучающей выборки на две группы по каждому признаку.</a:t>
            </a: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4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простота реализации;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зависимость от обучающей выборки в случае ДР;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большие временные затраты в случае СЛ.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62353814" name="Google Shape;142;p30" hidden="0"/>
          <p:cNvSpPr txBox="1"/>
          <p:nvPr isPhoto="0" userDrawn="0"/>
        </p:nvSpPr>
        <p:spPr bwMode="auto">
          <a:xfrm>
            <a:off x="204499" y="223425"/>
            <a:ext cx="8621100" cy="5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Методы на основе машинного обучения 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2494018" name="Google Shape;143;p30" hidden="0"/>
          <p:cNvSpPr txBox="1"/>
          <p:nvPr isPhoto="0" userDrawn="0">
            <p:ph type="sldNum" idx="12" hasCustomPrompt="0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B4F93E05-8E31-04EF-E508-622D68C0E522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217643" name="Google Shape;141;p30" hidden="0"/>
          <p:cNvSpPr txBox="1"/>
          <p:nvPr isPhoto="0" userDrawn="0"/>
        </p:nvSpPr>
        <p:spPr bwMode="auto">
          <a:xfrm flipH="0" flipV="0">
            <a:off x="615048" y="1008363"/>
            <a:ext cx="8013272" cy="360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3" anchor="t" anchorCtr="0">
            <a:noAutofit/>
          </a:bodyPr>
          <a:lstStyle/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k-ближайших соседей.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 поиск расстояния между вектором анализируемого текста и каждым текстом обущающей выборки, выбор тональности по большиству из k текстов с наименьшими расстояниями.</a:t>
            </a: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4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простота реализации;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большое время выполнения в силу полного перебора.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590549" marR="0" lvl="1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190499" marR="0" lvl="0" indent="-292099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Times New Roman"/>
              <a:buChar char="●"/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2342904" name="Google Shape;142;p30" hidden="0"/>
          <p:cNvSpPr txBox="1"/>
          <p:nvPr isPhoto="0" userDrawn="0"/>
        </p:nvSpPr>
        <p:spPr bwMode="auto">
          <a:xfrm>
            <a:off x="204499" y="223425"/>
            <a:ext cx="8621100" cy="5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4" tIns="73073" rIns="81624" bIns="40824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Методы на основе машинного обучения 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78978714" name="Google Shape;143;p30" hidden="0"/>
          <p:cNvSpPr txBox="1"/>
          <p:nvPr isPhoto="0" userDrawn="0">
            <p:ph type="sldNum" idx="12" hasCustomPrompt="0"/>
          </p:nvPr>
        </p:nvSpPr>
        <p:spPr bwMode="auto">
          <a:xfrm>
            <a:off x="8472456" y="4663216"/>
            <a:ext cx="548699" cy="3935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DA6A65A2-B8DC-E4AE-A4EA-C64283A37B23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p31" hidden="0"/>
          <p:cNvSpPr txBox="1"/>
          <p:nvPr isPhoto="0" userDrawn="0"/>
        </p:nvSpPr>
        <p:spPr bwMode="auto">
          <a:xfrm>
            <a:off x="204500" y="223425"/>
            <a:ext cx="8621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73074" rIns="81625" bIns="40825" anchor="t" anchorCtr="0">
            <a:noAutofit/>
          </a:bodyPr>
          <a:lstStyle/>
          <a:p>
            <a: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/>
            </a:pPr>
            <a:r>
              <a:rPr lang="ru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Гибридные методы</a:t>
            </a:r>
            <a:endParaRPr sz="13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1" name="Google Shape;151;p31" hidden="0"/>
          <p:cNvSpPr txBox="1"/>
          <p:nvPr isPhoto="0" userDrawn="0">
            <p:ph type="sldNum" idx="12" hasCustomPrompt="0"/>
          </p:nvPr>
        </p:nvSpPr>
        <p:spPr bwMode="auto">
          <a:xfrm>
            <a:off x="8472457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>
                <a:latin typeface="Times New Roman"/>
                <a:ea typeface="Times New Roman"/>
                <a:cs typeface="Times New Roman"/>
              </a:rPr>
              <a:t/>
            </a:fld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3382921" name="Google Shape;141;p30" hidden="0"/>
          <p:cNvSpPr txBox="1"/>
          <p:nvPr isPhoto="0" userDrawn="0"/>
        </p:nvSpPr>
        <p:spPr bwMode="auto">
          <a:xfrm flipH="0" flipV="0">
            <a:off x="615050" y="1620684"/>
            <a:ext cx="7799998" cy="201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3" tIns="57723" rIns="81623" bIns="40822" anchor="t" anchorCtr="0">
            <a:noAutofit/>
          </a:bodyPr>
          <a:lstStyle/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Идея: объединение двух и более методов.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lvl="1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Достоинства и недостатки:</a:t>
            </a:r>
            <a:endParaRPr sz="240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4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+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преимущества каждого из объединяемых методов;</a:t>
            </a:r>
            <a:endParaRPr lang="ru"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  <a:p>
            <a:pPr marL="750015" marR="0" lvl="2" indent="-349965" algn="just" defTabSz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defRPr/>
            </a:pPr>
            <a:r>
              <a:rPr lang="ru" sz="2400" b="0" i="0" u="none" strike="noStrike" cap="none" spc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недостатки каждого из объединяемых методов.</a:t>
            </a:r>
            <a:endParaRPr sz="2400" b="0" i="0" u="none" strike="noStrike" cap="none" spc="0">
              <a:solidFill>
                <a:srgbClr val="11111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ONLYOFFICE/7.0.0.127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2022-02-13T21:01:11Z</dcterms:modified>
  <cp:category/>
  <cp:contentStatus/>
  <cp:version/>
</cp:coreProperties>
</file>