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62" r:id="rId3"/>
    <p:sldId id="301" r:id="rId4"/>
    <p:sldId id="275" r:id="rId5"/>
    <p:sldId id="259" r:id="rId6"/>
  </p:sldIdLst>
  <p:sldSz cx="9144000" cy="5143500" type="screen16x9"/>
  <p:notesSz cx="6858000" cy="9144000"/>
  <p:embeddedFontLst>
    <p:embeddedFont>
      <p:font typeface="Anaheim" panose="020B0604020202020204" charset="0"/>
      <p:regular r:id="rId8"/>
    </p:embeddedFont>
    <p:embeddedFont>
      <p:font typeface="Barlow" panose="00000500000000000000" pitchFamily="2" charset="0"/>
      <p:regular r:id="rId9"/>
      <p:bold r:id="rId10"/>
      <p:italic r:id="rId11"/>
      <p:boldItalic r:id="rId12"/>
    </p:embeddedFont>
    <p:embeddedFont>
      <p:font typeface="Nunito Light" pitchFamily="2" charset="0"/>
      <p:regular r:id="rId13"/>
      <p:italic r:id="rId14"/>
    </p:embeddedFont>
    <p:embeddedFont>
      <p:font typeface="Overpass Mono" panose="020B0604020202020204" charset="0"/>
      <p:regular r:id="rId15"/>
      <p:bold r:id="rId16"/>
    </p:embeddedFont>
    <p:embeddedFont>
      <p:font typeface="Raleway SemiBold" pitchFamily="2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6FB5D1-1742-4B40-90BD-C9E737D6780D}">
  <a:tblStyle styleId="{146FB5D1-1742-4B40-90BD-C9E737D678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45A2809-8488-45F3-AA24-AE717E68417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860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9" r:id="rId4"/>
    <p:sldLayoutId id="2147483665" r:id="rId5"/>
    <p:sldLayoutId id="214748367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SAE</a:t>
            </a:r>
            <a:br>
              <a:rPr lang="de-DE" dirty="0"/>
            </a:br>
            <a:r>
              <a:rPr lang="de-DE" dirty="0"/>
              <a:t>OpenGL S1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Projektpräsentation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r>
              <a:rPr lang="de-DE" dirty="0"/>
              <a:t>Skalierbare Architektur</a:t>
            </a:r>
          </a:p>
          <a:p>
            <a:pPr marL="285750" indent="-285750" algn="l"/>
            <a:r>
              <a:rPr lang="de-DE" dirty="0"/>
              <a:t>OBJ-</a:t>
            </a:r>
            <a:r>
              <a:rPr lang="de-DE" dirty="0" err="1"/>
              <a:t>Loader</a:t>
            </a:r>
            <a:endParaRPr lang="de-DE" dirty="0"/>
          </a:p>
          <a:p>
            <a:pPr marL="285750" indent="-285750" algn="l"/>
            <a:r>
              <a:rPr lang="de-DE" dirty="0"/>
              <a:t>UI</a:t>
            </a:r>
          </a:p>
          <a:p>
            <a:pPr marL="285750" indent="-285750" algn="l"/>
            <a:r>
              <a:rPr lang="de-DE" dirty="0"/>
              <a:t>Shaders</a:t>
            </a:r>
          </a:p>
          <a:p>
            <a:pPr marL="742950" lvl="1" indent="-285750"/>
            <a:r>
              <a:rPr lang="de-DE" dirty="0"/>
              <a:t>Simpler Metallic Workflow</a:t>
            </a:r>
          </a:p>
          <a:p>
            <a:pPr marL="742950" lvl="1" indent="-285750"/>
            <a:r>
              <a:rPr lang="de-DE" dirty="0"/>
              <a:t>Evtl. Simpler </a:t>
            </a:r>
            <a:r>
              <a:rPr lang="de-DE" dirty="0" err="1"/>
              <a:t>Specular</a:t>
            </a:r>
            <a:r>
              <a:rPr lang="de-DE" dirty="0"/>
              <a:t> Workflow</a:t>
            </a:r>
          </a:p>
          <a:p>
            <a:pPr marL="742950" lvl="1" indent="-285750"/>
            <a:r>
              <a:rPr lang="de-DE" dirty="0" err="1"/>
              <a:t>Skybox</a:t>
            </a:r>
            <a:r>
              <a:rPr lang="de-DE" dirty="0"/>
              <a:t> / </a:t>
            </a:r>
            <a:r>
              <a:rPr lang="de-DE" dirty="0" err="1"/>
              <a:t>Skybox</a:t>
            </a:r>
            <a:r>
              <a:rPr lang="de-DE" dirty="0"/>
              <a:t> Mirror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3719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WAS KONNTE ICH IMPLEMENTIEREN?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>
            <a:spLocks noGrp="1"/>
          </p:cNvSpPr>
          <p:nvPr>
            <p:ph type="title"/>
          </p:nvPr>
        </p:nvSpPr>
        <p:spPr>
          <a:xfrm>
            <a:off x="3423750" y="1012200"/>
            <a:ext cx="2296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</a:t>
            </a:r>
            <a:endParaRPr dirty="0"/>
          </a:p>
        </p:txBody>
      </p:sp>
      <p:sp>
        <p:nvSpPr>
          <p:cNvPr id="457" name="Google Shape;457;p36"/>
          <p:cNvSpPr txBox="1">
            <a:spLocks noGrp="1"/>
          </p:cNvSpPr>
          <p:nvPr>
            <p:ph type="title" idx="5"/>
          </p:nvPr>
        </p:nvSpPr>
        <p:spPr>
          <a:xfrm>
            <a:off x="3423750" y="2909698"/>
            <a:ext cx="2296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GAMEOBJECT</a:t>
            </a:r>
            <a:endParaRPr dirty="0"/>
          </a:p>
        </p:txBody>
      </p:sp>
      <p:sp>
        <p:nvSpPr>
          <p:cNvPr id="3" name="Google Shape;340;p28">
            <a:extLst>
              <a:ext uri="{FF2B5EF4-FFF2-40B4-BE49-F238E27FC236}">
                <a16:creationId xmlns:a16="http://schemas.microsoft.com/office/drawing/2014/main" id="{C0C53068-1514-CD5A-D83A-0D984E80252C}"/>
              </a:ext>
            </a:extLst>
          </p:cNvPr>
          <p:cNvSpPr txBox="1">
            <a:spLocks/>
          </p:cNvSpPr>
          <p:nvPr/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de-CH" dirty="0">
                <a:solidFill>
                  <a:schemeClr val="bg2"/>
                </a:solidFill>
              </a:rPr>
              <a:t>ARCHITEKTUR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93140AE7-F783-8CF4-4548-C615AC6C80DF}"/>
              </a:ext>
            </a:extLst>
          </p:cNvPr>
          <p:cNvSpPr/>
          <p:nvPr/>
        </p:nvSpPr>
        <p:spPr>
          <a:xfrm>
            <a:off x="4514850" y="2435345"/>
            <a:ext cx="114300" cy="457200"/>
          </a:xfrm>
          <a:prstGeom prst="downArrow">
            <a:avLst>
              <a:gd name="adj1" fmla="val 32353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itel 9">
            <a:extLst>
              <a:ext uri="{FF2B5EF4-FFF2-40B4-BE49-F238E27FC236}">
                <a16:creationId xmlns:a16="http://schemas.microsoft.com/office/drawing/2014/main" id="{CF1E9C54-6676-5154-6CA9-DFBBD9390C59}"/>
              </a:ext>
            </a:extLst>
          </p:cNvPr>
          <p:cNvSpPr txBox="1">
            <a:spLocks/>
          </p:cNvSpPr>
          <p:nvPr/>
        </p:nvSpPr>
        <p:spPr>
          <a:xfrm>
            <a:off x="3423750" y="3858404"/>
            <a:ext cx="22965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de-DE" dirty="0"/>
              <a:t>COMPONENT</a:t>
            </a:r>
            <a:endParaRPr lang="de-CH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F0F1BF1D-6395-CA3D-7296-8572D6487491}"/>
              </a:ext>
            </a:extLst>
          </p:cNvPr>
          <p:cNvSpPr/>
          <p:nvPr/>
        </p:nvSpPr>
        <p:spPr>
          <a:xfrm>
            <a:off x="4514850" y="1486639"/>
            <a:ext cx="114300" cy="457200"/>
          </a:xfrm>
          <a:prstGeom prst="downArrow">
            <a:avLst>
              <a:gd name="adj1" fmla="val 32353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Titel 9">
            <a:extLst>
              <a:ext uri="{FF2B5EF4-FFF2-40B4-BE49-F238E27FC236}">
                <a16:creationId xmlns:a16="http://schemas.microsoft.com/office/drawing/2014/main" id="{3ED98600-04CB-A419-9FE5-0065DBBF1E6D}"/>
              </a:ext>
            </a:extLst>
          </p:cNvPr>
          <p:cNvSpPr txBox="1">
            <a:spLocks/>
          </p:cNvSpPr>
          <p:nvPr/>
        </p:nvSpPr>
        <p:spPr>
          <a:xfrm>
            <a:off x="3423750" y="1960992"/>
            <a:ext cx="22965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de-DE"/>
              <a:t>SCENE</a:t>
            </a:r>
            <a:endParaRPr lang="de-CH" dirty="0"/>
          </a:p>
        </p:txBody>
      </p:sp>
      <p:sp>
        <p:nvSpPr>
          <p:cNvPr id="21" name="Pfeil: nach unten 20">
            <a:extLst>
              <a:ext uri="{FF2B5EF4-FFF2-40B4-BE49-F238E27FC236}">
                <a16:creationId xmlns:a16="http://schemas.microsoft.com/office/drawing/2014/main" id="{329C0EF2-0D7E-6839-3590-537418144F0F}"/>
              </a:ext>
            </a:extLst>
          </p:cNvPr>
          <p:cNvSpPr/>
          <p:nvPr/>
        </p:nvSpPr>
        <p:spPr>
          <a:xfrm>
            <a:off x="4514850" y="3366898"/>
            <a:ext cx="114300" cy="457200"/>
          </a:xfrm>
          <a:prstGeom prst="downArrow">
            <a:avLst>
              <a:gd name="adj1" fmla="val 32353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16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ARCHITEKTUR</a:t>
            </a:r>
            <a:endParaRPr dirty="0"/>
          </a:p>
        </p:txBody>
      </p:sp>
      <p:sp>
        <p:nvSpPr>
          <p:cNvPr id="694" name="Google Shape;694;p46"/>
          <p:cNvSpPr txBox="1">
            <a:spLocks noGrp="1"/>
          </p:cNvSpPr>
          <p:nvPr>
            <p:ph type="subTitle" idx="4294967295"/>
          </p:nvPr>
        </p:nvSpPr>
        <p:spPr>
          <a:xfrm flipH="1">
            <a:off x="870575" y="2926050"/>
            <a:ext cx="2435700" cy="442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695" name="Google Shape;695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1316950"/>
            <a:ext cx="2697600" cy="273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Camera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6" name="Google Shape;696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00" y="1603325"/>
            <a:ext cx="2698800" cy="273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/>
              <a:t>Kann eine View und Projektionsmatrix ausgeben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697" name="Google Shape;697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599" y="2180501"/>
            <a:ext cx="3393265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MeshRenderer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8" name="Google Shape;698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24651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/>
              <a:t>Enthält eine Referenz zu einem VAO und den Texturen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699" name="Google Shape;699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39551" y="30975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PointLight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700" name="Google Shape;700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3382100"/>
            <a:ext cx="3044766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/>
              <a:t>Enthält relevante Lichtdaten, die beim Rendern an Shader übergeben werden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701" name="Google Shape;701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75" y="3953551"/>
            <a:ext cx="3325954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MovementController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702" name="Google Shape;702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423815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/>
              <a:t>Ermöglicht es einem GO sich via Inputs zu bewegen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703" name="Google Shape;703;p46"/>
          <p:cNvSpPr/>
          <p:nvPr/>
        </p:nvSpPr>
        <p:spPr>
          <a:xfrm>
            <a:off x="0" y="2610900"/>
            <a:ext cx="110572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978918" y="2465100"/>
            <a:ext cx="2435700" cy="396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COMPONENT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46"/>
          <p:cNvCxnSpPr/>
          <p:nvPr/>
        </p:nvCxnSpPr>
        <p:spPr>
          <a:xfrm rot="10800000" flipH="1">
            <a:off x="3351874" y="1570575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/>
          <p:cNvCxnSpPr/>
          <p:nvPr/>
        </p:nvCxnSpPr>
        <p:spPr>
          <a:xfrm rot="10800000" flipH="1">
            <a:off x="3351874" y="24552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46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de-DE" dirty="0"/>
              <a:t>Daten in ein für OpenGL geeignetes Format bringen</a:t>
            </a:r>
          </a:p>
          <a:p>
            <a:pPr marL="285750" indent="-285750"/>
            <a:r>
              <a:rPr lang="de-DE" dirty="0"/>
              <a:t>Faces mit mehr als 3 Vertices</a:t>
            </a:r>
          </a:p>
          <a:p>
            <a:pPr marL="285750" indent="-285750"/>
            <a:r>
              <a:rPr lang="de-DE" dirty="0"/>
              <a:t>Tangente und </a:t>
            </a:r>
            <a:r>
              <a:rPr lang="de-DE" dirty="0" err="1"/>
              <a:t>Bitangente</a:t>
            </a:r>
            <a:r>
              <a:rPr lang="de-DE" dirty="0"/>
              <a:t> muss selber berechnet werden (für </a:t>
            </a:r>
            <a:r>
              <a:rPr lang="de-DE" dirty="0" err="1"/>
              <a:t>Normalmapping</a:t>
            </a:r>
            <a:r>
              <a:rPr lang="de-DE" dirty="0"/>
              <a:t>)</a:t>
            </a: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805254"/>
            <a:ext cx="4792225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OBJ-LOADER HERAUSFORDERUNGEN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Bildschirmpräsentation (16:9)</PresentationFormat>
  <Paragraphs>30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Anaheim</vt:lpstr>
      <vt:lpstr>Overpass Mono</vt:lpstr>
      <vt:lpstr>Barlow</vt:lpstr>
      <vt:lpstr>Nunito Light</vt:lpstr>
      <vt:lpstr>Arial</vt:lpstr>
      <vt:lpstr>Raleway SemiBold</vt:lpstr>
      <vt:lpstr>Programming Lesson by Slidesgo</vt:lpstr>
      <vt:lpstr>SAE OpenGL S1</vt:lpstr>
      <vt:lpstr>WAS KONNTE ICH IMPLEMENTIEREN?</vt:lpstr>
      <vt:lpstr>GAME</vt:lpstr>
      <vt:lpstr>ARCHITEKTUR</vt:lpstr>
      <vt:lpstr>OBJ-LOADER HERAUSFORDERUNGEN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SAE OpenGL S1</dc:title>
  <cp:lastModifiedBy>Dylan Frosini</cp:lastModifiedBy>
  <cp:revision>2</cp:revision>
  <dcterms:modified xsi:type="dcterms:W3CDTF">2023-08-09T17:48:18Z</dcterms:modified>
</cp:coreProperties>
</file>