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BC6071-10AC-4AFA-BF33-D00C08649D38}" v="249" dt="2022-02-28T19:38:23.666"/>
    <p1510:client id="{40D88963-80B1-4DE3-A632-AA5702121201}" v="52" dt="2022-03-10T12:58:49.076"/>
    <p1510:client id="{49DB4E6B-AF98-4A7B-80A4-5649DACF560C}" v="140" dt="2022-02-28T19:05:09.176"/>
    <p1510:client id="{F52A79AA-F063-478D-B0B1-5C8DEC72823D}" v="44" dt="2022-04-03T14:24:40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jpeg"/><Relationship Id="rId2" Type="http://schemas.openxmlformats.org/officeDocument/2006/relationships/video" Target="https://www.youtube.com/embed/t894eGoymio?feature=oembed" TargetMode="External"/><Relationship Id="rId1" Type="http://schemas.openxmlformats.org/officeDocument/2006/relationships/video" Target="https://www.youtube.com/embed/3X9LvC9WkkQ?feature=oembed" TargetMode="Externa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Johannes Brahms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07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Johannes Brahms a </a:t>
            </a:r>
            <a:r>
              <a:rPr lang="en-US" err="1">
                <a:ea typeface="+mn-lt"/>
                <a:cs typeface="+mn-lt"/>
              </a:rPr>
              <a:t>fost</a:t>
            </a:r>
            <a:r>
              <a:rPr lang="en-US">
                <a:ea typeface="+mn-lt"/>
                <a:cs typeface="+mn-lt"/>
              </a:rPr>
              <a:t> un </a:t>
            </a:r>
            <a:r>
              <a:rPr lang="en-US" err="1">
                <a:ea typeface="+mn-lt"/>
                <a:cs typeface="+mn-lt"/>
              </a:rPr>
              <a:t>compozitor</a:t>
            </a:r>
            <a:r>
              <a:rPr lang="en-US">
                <a:ea typeface="+mn-lt"/>
                <a:cs typeface="+mn-lt"/>
              </a:rPr>
              <a:t> romantic </a:t>
            </a:r>
            <a:r>
              <a:rPr lang="en-US" err="1">
                <a:ea typeface="+mn-lt"/>
                <a:cs typeface="+mn-lt"/>
              </a:rPr>
              <a:t>german</a:t>
            </a:r>
            <a:r>
              <a:rPr lang="en-US">
                <a:ea typeface="+mn-lt"/>
                <a:cs typeface="+mn-lt"/>
              </a:rPr>
              <a:t> care a </a:t>
            </a:r>
            <a:r>
              <a:rPr lang="en-US" err="1">
                <a:ea typeface="+mn-lt"/>
                <a:cs typeface="+mn-lt"/>
              </a:rPr>
              <a:t>trăit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mai</a:t>
            </a:r>
            <a:r>
              <a:rPr lang="en-US">
                <a:ea typeface="+mn-lt"/>
                <a:cs typeface="+mn-lt"/>
              </a:rPr>
              <a:t> mare </a:t>
            </a:r>
            <a:r>
              <a:rPr lang="en-US" err="1">
                <a:ea typeface="+mn-lt"/>
                <a:cs typeface="+mn-lt"/>
              </a:rPr>
              <a:t>parte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vieții</a:t>
            </a:r>
            <a:r>
              <a:rPr lang="en-US">
                <a:ea typeface="+mn-lt"/>
                <a:cs typeface="+mn-lt"/>
              </a:rPr>
              <a:t> sale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u="sng">
                <a:ea typeface="+mn-lt"/>
                <a:cs typeface="+mn-lt"/>
              </a:rPr>
              <a:t>Austria</a:t>
            </a:r>
            <a:r>
              <a:rPr lang="en-US">
                <a:ea typeface="+mn-lt"/>
                <a:cs typeface="+mn-lt"/>
              </a:rPr>
              <a:t>, la Viena.</a:t>
            </a:r>
          </a:p>
          <a:p>
            <a:r>
              <a:rPr lang="en-US">
                <a:ea typeface="+mn-lt"/>
                <a:cs typeface="+mn-lt"/>
              </a:rPr>
              <a:t>El a </a:t>
            </a:r>
            <a:r>
              <a:rPr lang="en-US" err="1">
                <a:ea typeface="+mn-lt"/>
                <a:cs typeface="+mn-lt"/>
              </a:rPr>
              <a:t>fost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nascut</a:t>
            </a:r>
            <a:r>
              <a:rPr lang="en-US">
                <a:ea typeface="+mn-lt"/>
                <a:cs typeface="+mn-lt"/>
              </a:rPr>
              <a:t> pe data de 7 </a:t>
            </a:r>
            <a:r>
              <a:rPr lang="en-US" err="1">
                <a:ea typeface="+mn-lt"/>
                <a:cs typeface="+mn-lt"/>
              </a:rPr>
              <a:t>mai</a:t>
            </a:r>
            <a:r>
              <a:rPr lang="en-US">
                <a:ea typeface="+mn-lt"/>
                <a:cs typeface="+mn-lt"/>
              </a:rPr>
              <a:t> 1833 </a:t>
            </a:r>
            <a:r>
              <a:rPr lang="en-US" err="1">
                <a:ea typeface="+mn-lt"/>
                <a:cs typeface="+mn-lt"/>
              </a:rPr>
              <a:t>si</a:t>
            </a:r>
            <a:r>
              <a:rPr lang="en-US">
                <a:ea typeface="+mn-lt"/>
                <a:cs typeface="+mn-lt"/>
              </a:rPr>
              <a:t> a </a:t>
            </a:r>
            <a:r>
              <a:rPr lang="en-US" err="1">
                <a:ea typeface="+mn-lt"/>
                <a:cs typeface="+mn-lt"/>
              </a:rPr>
              <a:t>murit</a:t>
            </a:r>
            <a:r>
              <a:rPr lang="en-US">
                <a:ea typeface="+mn-lt"/>
                <a:cs typeface="+mn-lt"/>
              </a:rPr>
              <a:t> pe data de 3 </a:t>
            </a:r>
            <a:r>
              <a:rPr lang="en-US" err="1">
                <a:ea typeface="+mn-lt"/>
                <a:cs typeface="+mn-lt"/>
              </a:rPr>
              <a:t>aprilie</a:t>
            </a:r>
            <a:r>
              <a:rPr lang="en-US">
                <a:ea typeface="+mn-lt"/>
                <a:cs typeface="+mn-lt"/>
              </a:rPr>
              <a:t> 1837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C22A-0183-4904-AFD0-C05D3E31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Viața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lui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8707D-0023-4C94-B15C-1DE405E6D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Brahms s-a </a:t>
            </a:r>
            <a:r>
              <a:rPr lang="en-US" err="1">
                <a:ea typeface="+mn-lt"/>
                <a:cs typeface="+mn-lt"/>
              </a:rPr>
              <a:t>născut</a:t>
            </a:r>
            <a:r>
              <a:rPr lang="en-US">
                <a:ea typeface="+mn-lt"/>
                <a:cs typeface="+mn-lt"/>
              </a:rPr>
              <a:t> la Hamburg. </a:t>
            </a:r>
            <a:r>
              <a:rPr lang="en-US" err="1">
                <a:ea typeface="+mn-lt"/>
                <a:cs typeface="+mn-lt"/>
              </a:rPr>
              <a:t>Tatăl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său</a:t>
            </a:r>
            <a:r>
              <a:rPr lang="en-US">
                <a:ea typeface="+mn-lt"/>
                <a:cs typeface="+mn-lt"/>
              </a:rPr>
              <a:t>, care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-a </a:t>
            </a:r>
            <a:r>
              <a:rPr lang="en-US" err="1">
                <a:ea typeface="+mn-lt"/>
                <a:cs typeface="+mn-lt"/>
              </a:rPr>
              <a:t>dat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primele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lecții</a:t>
            </a:r>
            <a:r>
              <a:rPr lang="en-US">
                <a:ea typeface="+mn-lt"/>
                <a:cs typeface="+mn-lt"/>
              </a:rPr>
              <a:t> de </a:t>
            </a:r>
            <a:r>
              <a:rPr lang="en-US" err="1">
                <a:ea typeface="+mn-lt"/>
                <a:cs typeface="+mn-lt"/>
              </a:rPr>
              <a:t>muzică</a:t>
            </a:r>
            <a:r>
              <a:rPr lang="en-US">
                <a:ea typeface="+mn-lt"/>
                <a:cs typeface="+mn-lt"/>
              </a:rPr>
              <a:t>, era </a:t>
            </a:r>
            <a:r>
              <a:rPr lang="en-US" err="1">
                <a:ea typeface="+mn-lt"/>
                <a:cs typeface="+mn-lt"/>
              </a:rPr>
              <a:t>contrabasist</a:t>
            </a:r>
            <a:r>
              <a:rPr lang="en-US">
                <a:ea typeface="+mn-lt"/>
                <a:cs typeface="+mn-lt"/>
              </a:rPr>
              <a:t>. Brahms s-a </a:t>
            </a:r>
            <a:r>
              <a:rPr lang="en-US" err="1">
                <a:ea typeface="+mn-lt"/>
                <a:cs typeface="+mn-lt"/>
              </a:rPr>
              <a:t>remarcat</a:t>
            </a:r>
            <a:r>
              <a:rPr lang="en-US">
                <a:ea typeface="+mn-lt"/>
                <a:cs typeface="+mn-lt"/>
              </a:rPr>
              <a:t> la pian 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ajuta</a:t>
            </a:r>
            <a:r>
              <a:rPr lang="en-US">
                <a:ea typeface="+mn-lt"/>
                <a:cs typeface="+mn-lt"/>
              </a:rPr>
              <a:t> la </a:t>
            </a:r>
            <a:r>
              <a:rPr lang="en-US" err="1">
                <a:ea typeface="+mn-lt"/>
                <a:cs typeface="+mn-lt"/>
              </a:rPr>
              <a:t>suplimentarea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venitului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relativ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scăzut</a:t>
            </a:r>
            <a:r>
              <a:rPr lang="en-US">
                <a:ea typeface="+mn-lt"/>
                <a:cs typeface="+mn-lt"/>
              </a:rPr>
              <a:t> al </a:t>
            </a:r>
            <a:r>
              <a:rPr lang="en-US" err="1">
                <a:ea typeface="+mn-lt"/>
                <a:cs typeface="+mn-lt"/>
              </a:rPr>
              <a:t>familiei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prin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interpretări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restaurante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teatre</a:t>
            </a:r>
            <a:r>
              <a:rPr lang="en-US">
                <a:ea typeface="+mn-lt"/>
                <a:cs typeface="+mn-lt"/>
              </a:rPr>
              <a:t>, precum 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prin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oferirea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lecții</a:t>
            </a:r>
            <a:r>
              <a:rPr lang="en-US">
                <a:ea typeface="+mn-lt"/>
                <a:cs typeface="+mn-lt"/>
              </a:rPr>
              <a:t> de pian. </a:t>
            </a:r>
            <a:r>
              <a:rPr lang="en-US" err="1">
                <a:ea typeface="+mn-lt"/>
                <a:cs typeface="+mn-lt"/>
              </a:rPr>
              <a:t>Deși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povestea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larg-cunoscută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că</a:t>
            </a:r>
            <a:r>
              <a:rPr lang="en-US">
                <a:ea typeface="+mn-lt"/>
                <a:cs typeface="+mn-lt"/>
              </a:rPr>
              <a:t> Brahms a </a:t>
            </a:r>
            <a:r>
              <a:rPr lang="en-US" err="1">
                <a:ea typeface="+mn-lt"/>
                <a:cs typeface="+mn-lt"/>
              </a:rPr>
              <a:t>trebuit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cânte</a:t>
            </a:r>
            <a:r>
              <a:rPr lang="en-US">
                <a:ea typeface="+mn-lt"/>
                <a:cs typeface="+mn-lt"/>
              </a:rPr>
              <a:t> la pian </a:t>
            </a:r>
            <a:r>
              <a:rPr lang="en-US" err="1">
                <a:ea typeface="+mn-lt"/>
                <a:cs typeface="+mn-lt"/>
              </a:rPr>
              <a:t>prin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baruri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bordeluri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studii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recente</a:t>
            </a:r>
            <a:r>
              <a:rPr lang="en-US">
                <a:ea typeface="+mn-lt"/>
                <a:cs typeface="+mn-lt"/>
              </a:rPr>
              <a:t>, precum </a:t>
            </a:r>
            <a:r>
              <a:rPr lang="en-US" err="1">
                <a:ea typeface="+mn-lt"/>
                <a:cs typeface="+mn-lt"/>
              </a:rPr>
              <a:t>cele</a:t>
            </a:r>
            <a:r>
              <a:rPr lang="en-US">
                <a:ea typeface="+mn-lt"/>
                <a:cs typeface="+mn-lt"/>
              </a:rPr>
              <a:t> ale </a:t>
            </a:r>
            <a:r>
              <a:rPr lang="en-US" err="1">
                <a:ea typeface="+mn-lt"/>
                <a:cs typeface="+mn-lt"/>
              </a:rPr>
              <a:t>lui</a:t>
            </a:r>
            <a:r>
              <a:rPr lang="en-US">
                <a:ea typeface="+mn-lt"/>
                <a:cs typeface="+mn-lt"/>
              </a:rPr>
              <a:t> Kurt Hoffman, </a:t>
            </a:r>
            <a:r>
              <a:rPr lang="en-US" err="1">
                <a:ea typeface="+mn-lt"/>
                <a:cs typeface="+mn-lt"/>
              </a:rPr>
              <a:t>sugerează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acest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fapt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probabil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incorect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Într</a:t>
            </a:r>
            <a:r>
              <a:rPr lang="en-US">
                <a:ea typeface="+mn-lt"/>
                <a:cs typeface="+mn-lt"/>
              </a:rPr>
              <a:t>-o </a:t>
            </a:r>
            <a:r>
              <a:rPr lang="en-US" err="1">
                <a:ea typeface="+mn-lt"/>
                <a:cs typeface="+mn-lt"/>
              </a:rPr>
              <a:t>perioadă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învățat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violoncelul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deși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progresul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său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fost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întrerupt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odată</a:t>
            </a:r>
            <a:r>
              <a:rPr lang="en-US">
                <a:ea typeface="+mn-lt"/>
                <a:cs typeface="+mn-lt"/>
              </a:rPr>
              <a:t> cu </a:t>
            </a:r>
            <a:r>
              <a:rPr lang="en-US" err="1">
                <a:ea typeface="+mn-lt"/>
                <a:cs typeface="+mn-lt"/>
              </a:rPr>
              <a:t>sustragerea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instrumentului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chiar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către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profesorul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său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Tânărul</a:t>
            </a:r>
            <a:r>
              <a:rPr lang="en-US">
                <a:ea typeface="+mn-lt"/>
                <a:cs typeface="+mn-lt"/>
              </a:rPr>
              <a:t> Brahms a </a:t>
            </a:r>
            <a:r>
              <a:rPr lang="en-US" err="1">
                <a:ea typeface="+mn-lt"/>
                <a:cs typeface="+mn-lt"/>
              </a:rPr>
              <a:t>interpretat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câteva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concerte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publice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dar</a:t>
            </a:r>
            <a:r>
              <a:rPr lang="en-US">
                <a:ea typeface="+mn-lt"/>
                <a:cs typeface="+mn-lt"/>
              </a:rPr>
              <a:t> nu a </a:t>
            </a:r>
            <a:r>
              <a:rPr lang="en-US" err="1">
                <a:ea typeface="+mn-lt"/>
                <a:cs typeface="+mn-lt"/>
              </a:rPr>
              <a:t>devenit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foarte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cunoscut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drept</a:t>
            </a:r>
            <a:r>
              <a:rPr lang="en-US">
                <a:ea typeface="+mn-lt"/>
                <a:cs typeface="+mn-lt"/>
              </a:rPr>
              <a:t> pianist (</a:t>
            </a:r>
            <a:r>
              <a:rPr lang="en-US" err="1">
                <a:ea typeface="+mn-lt"/>
                <a:cs typeface="+mn-lt"/>
              </a:rPr>
              <a:t>deși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mai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târziu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avea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interpreteze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ambele</a:t>
            </a:r>
            <a:r>
              <a:rPr lang="en-US">
                <a:ea typeface="+mn-lt"/>
                <a:cs typeface="+mn-lt"/>
              </a:rPr>
              <a:t> prime-</a:t>
            </a:r>
            <a:r>
              <a:rPr lang="en-US" err="1">
                <a:ea typeface="+mn-lt"/>
                <a:cs typeface="+mn-lt"/>
              </a:rPr>
              <a:t>audiții</a:t>
            </a:r>
            <a:r>
              <a:rPr lang="en-US">
                <a:ea typeface="+mn-lt"/>
                <a:cs typeface="+mn-lt"/>
              </a:rPr>
              <a:t> ale </a:t>
            </a:r>
            <a:r>
              <a:rPr lang="en-US" err="1">
                <a:ea typeface="+mn-lt"/>
                <a:cs typeface="+mn-lt"/>
              </a:rPr>
              <a:t>lucrărilor</a:t>
            </a:r>
            <a:r>
              <a:rPr lang="en-US">
                <a:ea typeface="+mn-lt"/>
                <a:cs typeface="+mn-lt"/>
              </a:rPr>
              <a:t> sale </a:t>
            </a:r>
            <a:r>
              <a:rPr lang="en-US" err="1">
                <a:ea typeface="+mn-lt"/>
                <a:cs typeface="+mn-lt"/>
              </a:rPr>
              <a:t>Concertul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pentru</a:t>
            </a:r>
            <a:r>
              <a:rPr lang="en-US">
                <a:ea typeface="+mn-lt"/>
                <a:cs typeface="+mn-lt"/>
              </a:rPr>
              <a:t> pian Nr. 1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 1859 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Concertul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pentru</a:t>
            </a:r>
            <a:r>
              <a:rPr lang="en-US">
                <a:ea typeface="+mn-lt"/>
                <a:cs typeface="+mn-lt"/>
              </a:rPr>
              <a:t> pian Nr. 2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 1881).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177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7AD12-CE05-4AC7-B7F8-BB4D1A987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0"/>
            <a:ext cx="10515600" cy="68510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 </a:t>
            </a:r>
            <a:r>
              <a:rPr lang="en-US" err="1">
                <a:ea typeface="+mn-lt"/>
                <a:cs typeface="+mn-lt"/>
              </a:rPr>
              <a:t>început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compună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însă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eforturile</a:t>
            </a:r>
            <a:r>
              <a:rPr lang="en-US">
                <a:ea typeface="+mn-lt"/>
                <a:cs typeface="+mn-lt"/>
              </a:rPr>
              <a:t> sale n-au </a:t>
            </a:r>
            <a:r>
              <a:rPr lang="en-US" err="1">
                <a:ea typeface="+mn-lt"/>
                <a:cs typeface="+mn-lt"/>
              </a:rPr>
              <a:t>primit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atenția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cuvenită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până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 1853, </a:t>
            </a:r>
            <a:r>
              <a:rPr lang="en-US" err="1">
                <a:ea typeface="+mn-lt"/>
                <a:cs typeface="+mn-lt"/>
              </a:rPr>
              <a:t>când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mers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într</a:t>
            </a:r>
            <a:r>
              <a:rPr lang="en-US">
                <a:ea typeface="+mn-lt"/>
                <a:cs typeface="+mn-lt"/>
              </a:rPr>
              <a:t>-un </a:t>
            </a:r>
            <a:r>
              <a:rPr lang="en-US" err="1">
                <a:ea typeface="+mn-lt"/>
                <a:cs typeface="+mn-lt"/>
              </a:rPr>
              <a:t>turneu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concerte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alături</a:t>
            </a:r>
            <a:r>
              <a:rPr lang="en-US">
                <a:ea typeface="+mn-lt"/>
                <a:cs typeface="+mn-lt"/>
              </a:rPr>
              <a:t> de Eduard Reményi.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acest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turneu</a:t>
            </a:r>
            <a:r>
              <a:rPr lang="en-US">
                <a:ea typeface="+mn-lt"/>
                <a:cs typeface="+mn-lt"/>
              </a:rPr>
              <a:t>, a </a:t>
            </a:r>
            <a:r>
              <a:rPr lang="en-US" err="1">
                <a:ea typeface="+mn-lt"/>
                <a:cs typeface="+mn-lt"/>
              </a:rPr>
              <a:t>făcut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cunoștință</a:t>
            </a:r>
            <a:r>
              <a:rPr lang="en-US">
                <a:ea typeface="+mn-lt"/>
                <a:cs typeface="+mn-lt"/>
              </a:rPr>
              <a:t> cu Joseph Joachim, Franz Liszt 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mai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târziu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fost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prezentat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lui</a:t>
            </a:r>
            <a:r>
              <a:rPr lang="en-US">
                <a:ea typeface="+mn-lt"/>
                <a:cs typeface="+mn-lt"/>
              </a:rPr>
              <a:t> Robert Schumann. Reményi s-a </a:t>
            </a:r>
            <a:r>
              <a:rPr lang="en-US" err="1">
                <a:ea typeface="+mn-lt"/>
                <a:cs typeface="+mn-lt"/>
              </a:rPr>
              <a:t>simțit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însă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ofensat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eșecul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lui</a:t>
            </a:r>
            <a:r>
              <a:rPr lang="en-US">
                <a:ea typeface="+mn-lt"/>
                <a:cs typeface="+mn-lt"/>
              </a:rPr>
              <a:t> Brahms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aprecia</a:t>
            </a:r>
            <a:r>
              <a:rPr lang="en-US">
                <a:ea typeface="+mn-lt"/>
                <a:cs typeface="+mn-lt"/>
              </a:rPr>
              <a:t> cu </a:t>
            </a:r>
            <a:r>
              <a:rPr lang="en-US" err="1">
                <a:ea typeface="+mn-lt"/>
                <a:cs typeface="+mn-lt"/>
              </a:rPr>
              <a:t>toată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inima</a:t>
            </a:r>
            <a:r>
              <a:rPr lang="en-US">
                <a:ea typeface="+mn-lt"/>
                <a:cs typeface="+mn-lt"/>
              </a:rPr>
              <a:t> Sonata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B minor a </a:t>
            </a:r>
            <a:r>
              <a:rPr lang="en-US" err="1">
                <a:ea typeface="+mn-lt"/>
                <a:cs typeface="+mn-lt"/>
              </a:rPr>
              <a:t>lui</a:t>
            </a:r>
            <a:r>
              <a:rPr lang="en-US">
                <a:ea typeface="+mn-lt"/>
                <a:cs typeface="+mn-lt"/>
              </a:rPr>
              <a:t> Liszt </a:t>
            </a:r>
            <a:r>
              <a:rPr lang="en-US" err="1">
                <a:ea typeface="+mn-lt"/>
                <a:cs typeface="+mn-lt"/>
              </a:rPr>
              <a:t>într</a:t>
            </a:r>
            <a:r>
              <a:rPr lang="en-US">
                <a:ea typeface="+mn-lt"/>
                <a:cs typeface="+mn-lt"/>
              </a:rPr>
              <a:t>-o </a:t>
            </a:r>
            <a:r>
              <a:rPr lang="en-US" err="1">
                <a:ea typeface="+mn-lt"/>
                <a:cs typeface="+mn-lt"/>
              </a:rPr>
              <a:t>vizită</a:t>
            </a:r>
            <a:r>
              <a:rPr lang="en-US">
                <a:ea typeface="+mn-lt"/>
                <a:cs typeface="+mn-lt"/>
              </a:rPr>
              <a:t> la </a:t>
            </a:r>
            <a:r>
              <a:rPr lang="en-US" err="1">
                <a:ea typeface="+mn-lt"/>
                <a:cs typeface="+mn-lt"/>
              </a:rPr>
              <a:t>Curtea</a:t>
            </a:r>
            <a:r>
              <a:rPr lang="en-US">
                <a:ea typeface="+mn-lt"/>
                <a:cs typeface="+mn-lt"/>
              </a:rPr>
              <a:t> de la Weimar, </a:t>
            </a:r>
            <a:r>
              <a:rPr lang="en-US" err="1">
                <a:ea typeface="+mn-lt"/>
                <a:cs typeface="+mn-lt"/>
              </a:rPr>
              <a:t>unde</a:t>
            </a:r>
            <a:r>
              <a:rPr lang="en-US">
                <a:ea typeface="+mn-lt"/>
                <a:cs typeface="+mn-lt"/>
              </a:rPr>
              <a:t> Liszt era </a:t>
            </a:r>
            <a:r>
              <a:rPr lang="en-US" err="1">
                <a:ea typeface="+mn-lt"/>
                <a:cs typeface="+mn-lt"/>
              </a:rPr>
              <a:t>muzicianul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curții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iar</a:t>
            </a:r>
            <a:r>
              <a:rPr lang="en-US">
                <a:ea typeface="+mn-lt"/>
                <a:cs typeface="+mn-lt"/>
              </a:rPr>
              <a:t> Brahms a </a:t>
            </a:r>
            <a:r>
              <a:rPr lang="en-US" err="1">
                <a:ea typeface="+mn-lt"/>
                <a:cs typeface="+mn-lt"/>
              </a:rPr>
              <a:t>adormit</a:t>
            </a:r>
            <a:r>
              <a:rPr lang="en-US">
                <a:ea typeface="+mn-lt"/>
                <a:cs typeface="+mn-lt"/>
              </a:rPr>
              <a:t> la </a:t>
            </a:r>
            <a:r>
              <a:rPr lang="en-US" err="1">
                <a:ea typeface="+mn-lt"/>
                <a:cs typeface="+mn-lt"/>
              </a:rPr>
              <a:t>una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dintre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operele</a:t>
            </a:r>
            <a:r>
              <a:rPr lang="en-US">
                <a:ea typeface="+mn-lt"/>
                <a:cs typeface="+mn-lt"/>
              </a:rPr>
              <a:t> recent </a:t>
            </a:r>
            <a:r>
              <a:rPr lang="en-US" err="1">
                <a:ea typeface="+mn-lt"/>
                <a:cs typeface="+mn-lt"/>
              </a:rPr>
              <a:t>compuse</a:t>
            </a:r>
            <a:r>
              <a:rPr lang="en-US">
                <a:ea typeface="+mn-lt"/>
                <a:cs typeface="+mn-lt"/>
              </a:rPr>
              <a:t> ale </a:t>
            </a:r>
            <a:r>
              <a:rPr lang="en-US" err="1">
                <a:ea typeface="+mn-lt"/>
                <a:cs typeface="+mn-lt"/>
              </a:rPr>
              <a:t>acestuia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Mulți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dintre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prietenii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lui</a:t>
            </a:r>
            <a:r>
              <a:rPr lang="en-US">
                <a:ea typeface="+mn-lt"/>
                <a:cs typeface="+mn-lt"/>
              </a:rPr>
              <a:t> Brahms au </a:t>
            </a:r>
            <a:r>
              <a:rPr lang="en-US" err="1">
                <a:ea typeface="+mn-lt"/>
                <a:cs typeface="+mn-lt"/>
              </a:rPr>
              <a:t>afirmat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că</a:t>
            </a:r>
            <a:r>
              <a:rPr lang="en-US">
                <a:ea typeface="+mn-lt"/>
                <a:cs typeface="+mn-lt"/>
              </a:rPr>
              <a:t> Reményi, </a:t>
            </a:r>
            <a:r>
              <a:rPr lang="en-US" err="1">
                <a:ea typeface="+mn-lt"/>
                <a:cs typeface="+mn-lt"/>
              </a:rPr>
              <a:t>fiind</a:t>
            </a:r>
            <a:r>
              <a:rPr lang="en-US">
                <a:ea typeface="+mn-lt"/>
                <a:cs typeface="+mn-lt"/>
              </a:rPr>
              <a:t> un </a:t>
            </a:r>
            <a:r>
              <a:rPr lang="en-US" err="1">
                <a:ea typeface="+mn-lt"/>
                <a:cs typeface="+mn-lt"/>
              </a:rPr>
              <a:t>curtezan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șlefuit</a:t>
            </a:r>
            <a:r>
              <a:rPr lang="en-US">
                <a:ea typeface="+mn-lt"/>
                <a:cs typeface="+mn-lt"/>
              </a:rPr>
              <a:t>, se </a:t>
            </a:r>
            <a:r>
              <a:rPr lang="en-US" err="1">
                <a:ea typeface="+mn-lt"/>
                <a:cs typeface="+mn-lt"/>
              </a:rPr>
              <a:t>aștepta</a:t>
            </a:r>
            <a:r>
              <a:rPr lang="en-US">
                <a:ea typeface="+mn-lt"/>
                <a:cs typeface="+mn-lt"/>
              </a:rPr>
              <a:t> ca </a:t>
            </a:r>
            <a:r>
              <a:rPr lang="en-US" err="1">
                <a:ea typeface="+mn-lt"/>
                <a:cs typeface="+mn-lt"/>
              </a:rPr>
              <a:t>tânărul</a:t>
            </a:r>
            <a:r>
              <a:rPr lang="en-US">
                <a:ea typeface="+mn-lt"/>
                <a:cs typeface="+mn-lt"/>
              </a:rPr>
              <a:t> Brahms </a:t>
            </a:r>
            <a:r>
              <a:rPr lang="en-US" err="1">
                <a:ea typeface="+mn-lt"/>
                <a:cs typeface="+mn-lt"/>
              </a:rPr>
              <a:t>să</a:t>
            </a:r>
            <a:r>
              <a:rPr lang="en-US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conformeze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practicii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obișnuite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aplauzelor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politicoase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acordate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piesei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unei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celebrități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însă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acesta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afișat</a:t>
            </a:r>
            <a:r>
              <a:rPr lang="en-US">
                <a:ea typeface="+mn-lt"/>
                <a:cs typeface="+mn-lt"/>
              </a:rPr>
              <a:t> simple </a:t>
            </a:r>
            <a:r>
              <a:rPr lang="en-US" err="1">
                <a:ea typeface="+mn-lt"/>
                <a:cs typeface="+mn-lt"/>
              </a:rPr>
              <a:t>complimente</a:t>
            </a:r>
            <a:r>
              <a:rPr lang="en-US">
                <a:ea typeface="+mn-lt"/>
                <a:cs typeface="+mn-lt"/>
              </a:rPr>
              <a:t> amabile.  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1452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4DA39-A3D0-4FA7-A36B-D3F95661C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8"/>
            <a:ext cx="10687957" cy="6855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I-a </a:t>
            </a:r>
            <a:r>
              <a:rPr lang="en-US" err="1">
                <a:cs typeface="Calibri"/>
              </a:rPr>
              <a:t>spus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lui</a:t>
            </a:r>
            <a:r>
              <a:rPr lang="en-US">
                <a:cs typeface="Calibri"/>
              </a:rPr>
              <a:t> Brahms </a:t>
            </a:r>
            <a:r>
              <a:rPr lang="en-US" err="1">
                <a:cs typeface="Calibri"/>
              </a:rPr>
              <a:t>că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prietenia</a:t>
            </a:r>
            <a:r>
              <a:rPr lang="en-US">
                <a:cs typeface="Calibri"/>
              </a:rPr>
              <a:t> lor </a:t>
            </a:r>
            <a:r>
              <a:rPr lang="en-US" err="1">
                <a:cs typeface="Calibri"/>
              </a:rPr>
              <a:t>trebuie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să</a:t>
            </a:r>
            <a:r>
              <a:rPr lang="en-US">
                <a:cs typeface="Calibri"/>
              </a:rPr>
              <a:t> se </a:t>
            </a:r>
            <a:r>
              <a:rPr lang="en-US" err="1">
                <a:cs typeface="Calibri"/>
              </a:rPr>
              <a:t>sfârșească</a:t>
            </a:r>
            <a:r>
              <a:rPr lang="en-US">
                <a:cs typeface="Calibri"/>
              </a:rPr>
              <a:t>, </a:t>
            </a:r>
            <a:r>
              <a:rPr lang="en-US" err="1">
                <a:cs typeface="Calibri"/>
              </a:rPr>
              <a:t>deși</a:t>
            </a:r>
            <a:r>
              <a:rPr lang="en-US">
                <a:cs typeface="Calibri"/>
              </a:rPr>
              <a:t> nu era </a:t>
            </a:r>
            <a:r>
              <a:rPr lang="en-US" err="1">
                <a:cs typeface="Calibri"/>
              </a:rPr>
              <a:t>clar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dacă</a:t>
            </a:r>
            <a:r>
              <a:rPr lang="en-US">
                <a:cs typeface="Calibri"/>
              </a:rPr>
              <a:t> Liszt se </a:t>
            </a:r>
            <a:r>
              <a:rPr lang="en-US" err="1">
                <a:cs typeface="Calibri"/>
              </a:rPr>
              <a:t>simțise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sau</a:t>
            </a:r>
            <a:r>
              <a:rPr lang="en-US">
                <a:cs typeface="Calibri"/>
              </a:rPr>
              <a:t> nu </a:t>
            </a:r>
            <a:r>
              <a:rPr lang="en-US" err="1">
                <a:cs typeface="Calibri"/>
              </a:rPr>
              <a:t>ofensat</a:t>
            </a:r>
            <a:r>
              <a:rPr lang="en-US">
                <a:cs typeface="Calibri"/>
              </a:rPr>
              <a:t>. Joachim, </a:t>
            </a:r>
            <a:r>
              <a:rPr lang="en-US" err="1">
                <a:cs typeface="Calibri"/>
              </a:rPr>
              <a:t>însă</a:t>
            </a:r>
            <a:r>
              <a:rPr lang="en-US">
                <a:cs typeface="Calibri"/>
              </a:rPr>
              <a:t>, </a:t>
            </a:r>
            <a:r>
              <a:rPr lang="en-US" err="1">
                <a:cs typeface="Calibri"/>
              </a:rPr>
              <a:t>avea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să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devină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unul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dintre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cei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mai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apropiați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prieteni</a:t>
            </a:r>
            <a:r>
              <a:rPr lang="en-US">
                <a:cs typeface="Calibri"/>
              </a:rPr>
              <a:t>, </a:t>
            </a:r>
            <a:r>
              <a:rPr lang="en-US" err="1">
                <a:cs typeface="Calibri"/>
              </a:rPr>
              <a:t>iar</a:t>
            </a:r>
            <a:r>
              <a:rPr lang="en-US">
                <a:cs typeface="Calibri"/>
              </a:rPr>
              <a:t> Schumann, </a:t>
            </a:r>
            <a:r>
              <a:rPr lang="en-US" err="1">
                <a:cs typeface="Calibri"/>
              </a:rPr>
              <a:t>prin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articole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elogioase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despre</a:t>
            </a:r>
            <a:r>
              <a:rPr lang="en-US">
                <a:cs typeface="Calibri"/>
              </a:rPr>
              <a:t> Brahms, a </a:t>
            </a:r>
            <a:r>
              <a:rPr lang="en-US" err="1">
                <a:cs typeface="Calibri"/>
              </a:rPr>
              <a:t>jucat</a:t>
            </a:r>
            <a:r>
              <a:rPr lang="en-US">
                <a:cs typeface="Calibri"/>
              </a:rPr>
              <a:t> un </a:t>
            </a:r>
            <a:r>
              <a:rPr lang="en-US" err="1">
                <a:cs typeface="Calibri"/>
              </a:rPr>
              <a:t>rol</a:t>
            </a:r>
            <a:r>
              <a:rPr lang="en-US">
                <a:cs typeface="Calibri"/>
              </a:rPr>
              <a:t> important </a:t>
            </a:r>
            <a:r>
              <a:rPr lang="en-US" err="1">
                <a:cs typeface="Calibri"/>
              </a:rPr>
              <a:t>în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atragerea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atenției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publicului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asupra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compozițiilor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tânărului</a:t>
            </a:r>
            <a:r>
              <a:rPr lang="en-US">
                <a:cs typeface="Calibri"/>
              </a:rPr>
              <a:t>. Lui Brahms </a:t>
            </a:r>
            <a:r>
              <a:rPr lang="en-US" err="1">
                <a:cs typeface="Calibri"/>
              </a:rPr>
              <a:t>i</a:t>
            </a:r>
            <a:r>
              <a:rPr lang="en-US">
                <a:cs typeface="Calibri"/>
              </a:rPr>
              <a:t>-a </a:t>
            </a:r>
            <a:r>
              <a:rPr lang="en-US" err="1">
                <a:cs typeface="Calibri"/>
              </a:rPr>
              <a:t>fost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prezentată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și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soția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lui</a:t>
            </a:r>
            <a:r>
              <a:rPr lang="en-US">
                <a:cs typeface="Calibri"/>
              </a:rPr>
              <a:t> Schumann, </a:t>
            </a:r>
            <a:r>
              <a:rPr lang="en-US" err="1">
                <a:cs typeface="Calibri"/>
              </a:rPr>
              <a:t>compozitoarea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și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pianista</a:t>
            </a:r>
            <a:r>
              <a:rPr lang="en-US">
                <a:cs typeface="Calibri"/>
              </a:rPr>
              <a:t> Clara, cu 14 ani </a:t>
            </a:r>
            <a:r>
              <a:rPr lang="en-US" err="1">
                <a:cs typeface="Calibri"/>
              </a:rPr>
              <a:t>mai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în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vârstă</a:t>
            </a:r>
            <a:r>
              <a:rPr lang="en-US">
                <a:cs typeface="Calibri"/>
              </a:rPr>
              <a:t>, </a:t>
            </a:r>
            <a:r>
              <a:rPr lang="en-US" err="1">
                <a:cs typeface="Calibri"/>
              </a:rPr>
              <a:t>față</a:t>
            </a:r>
            <a:r>
              <a:rPr lang="en-US">
                <a:cs typeface="Calibri"/>
              </a:rPr>
              <a:t> de care a </a:t>
            </a:r>
            <a:r>
              <a:rPr lang="en-US" err="1">
                <a:cs typeface="Calibri"/>
              </a:rPr>
              <a:t>avut</a:t>
            </a:r>
            <a:r>
              <a:rPr lang="en-US">
                <a:cs typeface="Calibri"/>
              </a:rPr>
              <a:t> o </a:t>
            </a:r>
            <a:r>
              <a:rPr lang="en-US" err="1">
                <a:cs typeface="Calibri"/>
              </a:rPr>
              <a:t>prietenie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afectivă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pasională</a:t>
            </a:r>
            <a:r>
              <a:rPr lang="en-US">
                <a:cs typeface="Calibri"/>
              </a:rPr>
              <a:t>, </a:t>
            </a:r>
            <a:r>
              <a:rPr lang="en-US" err="1">
                <a:cs typeface="Calibri"/>
              </a:rPr>
              <a:t>însă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întotdeauna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platonică</a:t>
            </a:r>
            <a:r>
              <a:rPr lang="en-US">
                <a:cs typeface="Calibri"/>
              </a:rPr>
              <a:t>. Brahms nu s-a </a:t>
            </a:r>
            <a:r>
              <a:rPr lang="en-US" err="1">
                <a:cs typeface="Calibri"/>
              </a:rPr>
              <a:t>căsătorit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niciodată</a:t>
            </a:r>
            <a:r>
              <a:rPr lang="en-US">
                <a:cs typeface="Calibri"/>
              </a:rPr>
              <a:t>.</a:t>
            </a: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266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18B7E-649A-4F87-8F47-747F64E69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8"/>
            <a:ext cx="10515600" cy="6855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 1862 s-a </a:t>
            </a:r>
            <a:r>
              <a:rPr lang="en-US" err="1">
                <a:ea typeface="+mn-lt"/>
                <a:cs typeface="+mn-lt"/>
              </a:rPr>
              <a:t>stabilit</a:t>
            </a:r>
            <a:r>
              <a:rPr lang="en-US">
                <a:ea typeface="+mn-lt"/>
                <a:cs typeface="+mn-lt"/>
              </a:rPr>
              <a:t> permanent la Viena 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început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să</a:t>
            </a:r>
            <a:r>
              <a:rPr lang="en-US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dedice</a:t>
            </a:r>
            <a:r>
              <a:rPr lang="en-US">
                <a:ea typeface="+mn-lt"/>
                <a:cs typeface="+mn-lt"/>
              </a:rPr>
              <a:t> cu </a:t>
            </a:r>
            <a:r>
              <a:rPr lang="en-US" err="1">
                <a:ea typeface="+mn-lt"/>
                <a:cs typeface="+mn-lt"/>
              </a:rPr>
              <a:t>totul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compoziției</a:t>
            </a:r>
            <a:r>
              <a:rPr lang="en-US">
                <a:ea typeface="+mn-lt"/>
                <a:cs typeface="+mn-lt"/>
              </a:rPr>
              <a:t>. Cu </a:t>
            </a:r>
            <a:r>
              <a:rPr lang="en-US" err="1">
                <a:ea typeface="+mn-lt"/>
                <a:cs typeface="+mn-lt"/>
              </a:rPr>
              <a:t>lucrări</a:t>
            </a:r>
            <a:r>
              <a:rPr lang="en-US">
                <a:ea typeface="+mn-lt"/>
                <a:cs typeface="+mn-lt"/>
              </a:rPr>
              <a:t> precum </a:t>
            </a:r>
            <a:r>
              <a:rPr lang="en-US" i="1">
                <a:ea typeface="+mn-lt"/>
                <a:cs typeface="+mn-lt"/>
              </a:rPr>
              <a:t>Un </a:t>
            </a:r>
            <a:r>
              <a:rPr lang="en-US" i="1" err="1">
                <a:ea typeface="+mn-lt"/>
                <a:cs typeface="+mn-lt"/>
              </a:rPr>
              <a:t>Recviem</a:t>
            </a:r>
            <a:r>
              <a:rPr lang="en-US" i="1">
                <a:ea typeface="+mn-lt"/>
                <a:cs typeface="+mn-lt"/>
              </a:rPr>
              <a:t> </a:t>
            </a:r>
            <a:r>
              <a:rPr lang="en-US" i="1" err="1">
                <a:ea typeface="+mn-lt"/>
                <a:cs typeface="+mn-lt"/>
              </a:rPr>
              <a:t>german</a:t>
            </a:r>
            <a:r>
              <a:rPr lang="en-US">
                <a:ea typeface="+mn-lt"/>
                <a:cs typeface="+mn-lt"/>
              </a:rPr>
              <a:t>, Brahms a </a:t>
            </a:r>
            <a:r>
              <a:rPr lang="en-US" err="1">
                <a:ea typeface="+mn-lt"/>
                <a:cs typeface="+mn-lt"/>
              </a:rPr>
              <a:t>dobândit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cele</a:t>
            </a:r>
            <a:r>
              <a:rPr lang="en-US">
                <a:ea typeface="+mn-lt"/>
                <a:cs typeface="+mn-lt"/>
              </a:rPr>
              <a:t> din </a:t>
            </a:r>
            <a:r>
              <a:rPr lang="en-US" err="1">
                <a:ea typeface="+mn-lt"/>
                <a:cs typeface="+mn-lt"/>
              </a:rPr>
              <a:t>urmă</a:t>
            </a:r>
            <a:r>
              <a:rPr lang="en-US">
                <a:ea typeface="+mn-lt"/>
                <a:cs typeface="+mn-lt"/>
              </a:rPr>
              <a:t> o </a:t>
            </a:r>
            <a:r>
              <a:rPr lang="en-US" err="1">
                <a:ea typeface="+mn-lt"/>
                <a:cs typeface="+mn-lt"/>
              </a:rPr>
              <a:t>solidă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reputație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devenit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recunoscut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încă</a:t>
            </a:r>
            <a:r>
              <a:rPr lang="en-US">
                <a:ea typeface="+mn-lt"/>
                <a:cs typeface="+mn-lt"/>
              </a:rPr>
              <a:t> din </a:t>
            </a:r>
            <a:r>
              <a:rPr lang="en-US" err="1">
                <a:ea typeface="+mn-lt"/>
                <a:cs typeface="+mn-lt"/>
              </a:rPr>
              <a:t>timpul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vieții</a:t>
            </a:r>
            <a:r>
              <a:rPr lang="en-US">
                <a:ea typeface="+mn-lt"/>
                <a:cs typeface="+mn-lt"/>
              </a:rPr>
              <a:t> sale </a:t>
            </a:r>
            <a:r>
              <a:rPr lang="en-US" err="1">
                <a:ea typeface="+mn-lt"/>
                <a:cs typeface="+mn-lt"/>
              </a:rPr>
              <a:t>drept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unul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dintre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marii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compozitori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Poate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aceasta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-a </a:t>
            </a:r>
            <a:r>
              <a:rPr lang="en-US" err="1">
                <a:ea typeface="+mn-lt"/>
                <a:cs typeface="+mn-lt"/>
              </a:rPr>
              <a:t>oferit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sfârșit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încrederea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necesară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pentru</a:t>
            </a:r>
            <a:r>
              <a:rPr lang="en-US">
                <a:ea typeface="+mn-lt"/>
                <a:cs typeface="+mn-lt"/>
              </a:rPr>
              <a:t> a termina prima </a:t>
            </a:r>
            <a:r>
              <a:rPr lang="en-US" err="1">
                <a:ea typeface="+mn-lt"/>
                <a:cs typeface="+mn-lt"/>
              </a:rPr>
              <a:t>sa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simfonie</a:t>
            </a:r>
            <a:r>
              <a:rPr lang="en-US">
                <a:ea typeface="+mn-lt"/>
                <a:cs typeface="+mn-lt"/>
              </a:rPr>
              <a:t>; </a:t>
            </a:r>
            <a:r>
              <a:rPr lang="en-US" err="1">
                <a:ea typeface="+mn-lt"/>
                <a:cs typeface="+mn-lt"/>
              </a:rPr>
              <a:t>ea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apărut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1876, </a:t>
            </a:r>
            <a:r>
              <a:rPr lang="en-US" err="1">
                <a:ea typeface="+mn-lt"/>
                <a:cs typeface="+mn-lt"/>
              </a:rPr>
              <a:t>după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aproape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zece</a:t>
            </a:r>
            <a:r>
              <a:rPr lang="en-US">
                <a:ea typeface="+mn-lt"/>
                <a:cs typeface="+mn-lt"/>
              </a:rPr>
              <a:t> ani de </a:t>
            </a:r>
            <a:r>
              <a:rPr lang="en-US" err="1">
                <a:ea typeface="+mn-lt"/>
                <a:cs typeface="+mn-lt"/>
              </a:rPr>
              <a:t>trudă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Celelalte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trei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simfonii</a:t>
            </a:r>
            <a:r>
              <a:rPr lang="en-US">
                <a:ea typeface="+mn-lt"/>
                <a:cs typeface="+mn-lt"/>
              </a:rPr>
              <a:t> au </a:t>
            </a:r>
            <a:r>
              <a:rPr lang="en-US" err="1">
                <a:ea typeface="+mn-lt"/>
                <a:cs typeface="+mn-lt"/>
              </a:rPr>
              <a:t>urmat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apoi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într</a:t>
            </a:r>
            <a:r>
              <a:rPr lang="en-US">
                <a:ea typeface="+mn-lt"/>
                <a:cs typeface="+mn-lt"/>
              </a:rPr>
              <a:t>-o </a:t>
            </a:r>
            <a:r>
              <a:rPr lang="en-US" err="1">
                <a:ea typeface="+mn-lt"/>
                <a:cs typeface="+mn-lt"/>
              </a:rPr>
              <a:t>succesiune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îndestul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rapidă</a:t>
            </a:r>
            <a:r>
              <a:rPr lang="en-US">
                <a:ea typeface="+mn-lt"/>
                <a:cs typeface="+mn-lt"/>
              </a:rPr>
              <a:t> (1877, 1883, 1885).</a:t>
            </a:r>
          </a:p>
        </p:txBody>
      </p:sp>
    </p:spTree>
    <p:extLst>
      <p:ext uri="{BB962C8B-B14F-4D97-AF65-F5344CB8AC3E}">
        <p14:creationId xmlns:p14="http://schemas.microsoft.com/office/powerpoint/2010/main" val="330251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3A460-2E28-43EC-9BC5-8039FD6D3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8"/>
            <a:ext cx="10515600" cy="6855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Brahms </a:t>
            </a:r>
            <a:r>
              <a:rPr lang="en-US" err="1">
                <a:ea typeface="+mn-lt"/>
                <a:cs typeface="+mn-lt"/>
              </a:rPr>
              <a:t>călătorea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adesea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atât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pentru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afaceri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 err="1">
                <a:ea typeface="+mn-lt"/>
                <a:cs typeface="+mn-lt"/>
              </a:rPr>
              <a:t>concerte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turnee</a:t>
            </a:r>
            <a:r>
              <a:rPr lang="en-US">
                <a:ea typeface="+mn-lt"/>
                <a:cs typeface="+mn-lt"/>
              </a:rPr>
              <a:t>), </a:t>
            </a:r>
            <a:r>
              <a:rPr lang="en-US" err="1">
                <a:ea typeface="+mn-lt"/>
                <a:cs typeface="+mn-lt"/>
              </a:rPr>
              <a:t>cât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 din </a:t>
            </a:r>
            <a:r>
              <a:rPr lang="en-US" err="1">
                <a:ea typeface="+mn-lt"/>
                <a:cs typeface="+mn-lt"/>
              </a:rPr>
              <a:t>plăcere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Vizita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deseori</a:t>
            </a:r>
            <a:r>
              <a:rPr lang="en-US">
                <a:ea typeface="+mn-lt"/>
                <a:cs typeface="+mn-lt"/>
              </a:rPr>
              <a:t> Italia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timpul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primăverii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obicei</a:t>
            </a:r>
            <a:r>
              <a:rPr lang="en-US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stabilea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într</a:t>
            </a:r>
            <a:r>
              <a:rPr lang="en-US">
                <a:ea typeface="+mn-lt"/>
                <a:cs typeface="+mn-lt"/>
              </a:rPr>
              <a:t>-o </a:t>
            </a:r>
            <a:r>
              <a:rPr lang="en-US" err="1">
                <a:ea typeface="+mn-lt"/>
                <a:cs typeface="+mn-lt"/>
              </a:rPr>
              <a:t>așezare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rurală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plăcută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care </a:t>
            </a:r>
            <a:r>
              <a:rPr lang="en-US" err="1">
                <a:ea typeface="+mn-lt"/>
                <a:cs typeface="+mn-lt"/>
              </a:rPr>
              <a:t>putea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compune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timpul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verii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Îi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plăcea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mod </a:t>
            </a:r>
            <a:r>
              <a:rPr lang="en-US" err="1">
                <a:ea typeface="+mn-lt"/>
                <a:cs typeface="+mn-lt"/>
              </a:rPr>
              <a:t>deosebit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petreacă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timpul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afară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unde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simțea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putea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gândi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mai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limpede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cs typeface="Calibri"/>
            </a:endParaRPr>
          </a:p>
          <a:p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1890, la </a:t>
            </a:r>
            <a:r>
              <a:rPr lang="en-US" err="1">
                <a:ea typeface="+mn-lt"/>
                <a:cs typeface="+mn-lt"/>
              </a:rPr>
              <a:t>vârsta</a:t>
            </a:r>
            <a:r>
              <a:rPr lang="en-US">
                <a:ea typeface="+mn-lt"/>
                <a:cs typeface="+mn-lt"/>
              </a:rPr>
              <a:t> de 57 de ani, Brahms a </a:t>
            </a:r>
            <a:r>
              <a:rPr lang="en-US" err="1">
                <a:ea typeface="+mn-lt"/>
                <a:cs typeface="+mn-lt"/>
              </a:rPr>
              <a:t>decis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renunțe</a:t>
            </a:r>
            <a:r>
              <a:rPr lang="en-US">
                <a:ea typeface="+mn-lt"/>
                <a:cs typeface="+mn-lt"/>
              </a:rPr>
              <a:t> la </a:t>
            </a:r>
            <a:r>
              <a:rPr lang="en-US" err="1">
                <a:ea typeface="+mn-lt"/>
                <a:cs typeface="+mn-lt"/>
              </a:rPr>
              <a:t>activitatea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compoziție</a:t>
            </a:r>
            <a:r>
              <a:rPr lang="en-US">
                <a:ea typeface="+mn-lt"/>
                <a:cs typeface="+mn-lt"/>
              </a:rPr>
              <a:t>. S-a </a:t>
            </a:r>
            <a:r>
              <a:rPr lang="en-US" err="1">
                <a:ea typeface="+mn-lt"/>
                <a:cs typeface="+mn-lt"/>
              </a:rPr>
              <a:t>dovedit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mai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târziu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însă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că</a:t>
            </a:r>
            <a:r>
              <a:rPr lang="en-US">
                <a:ea typeface="+mn-lt"/>
                <a:cs typeface="+mn-lt"/>
              </a:rPr>
              <a:t> nu 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-a </a:t>
            </a:r>
            <a:r>
              <a:rPr lang="en-US" err="1">
                <a:ea typeface="+mn-lt"/>
                <a:cs typeface="+mn-lt"/>
              </a:rPr>
              <a:t>putut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respecta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decizia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anii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premergători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morții</a:t>
            </a:r>
            <a:r>
              <a:rPr lang="en-US">
                <a:ea typeface="+mn-lt"/>
                <a:cs typeface="+mn-lt"/>
              </a:rPr>
              <a:t> sale a </a:t>
            </a:r>
            <a:r>
              <a:rPr lang="en-US" err="1">
                <a:ea typeface="+mn-lt"/>
                <a:cs typeface="+mn-lt"/>
              </a:rPr>
              <a:t>scris</a:t>
            </a:r>
            <a:r>
              <a:rPr lang="en-US">
                <a:ea typeface="+mn-lt"/>
                <a:cs typeface="+mn-lt"/>
              </a:rPr>
              <a:t> un </a:t>
            </a:r>
            <a:r>
              <a:rPr lang="en-US" err="1">
                <a:ea typeface="+mn-lt"/>
                <a:cs typeface="+mn-lt"/>
              </a:rPr>
              <a:t>număr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capodopere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recunoscute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inclusiv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cele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două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sonate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pentru</a:t>
            </a:r>
            <a:r>
              <a:rPr lang="en-US">
                <a:ea typeface="+mn-lt"/>
                <a:cs typeface="+mn-lt"/>
              </a:rPr>
              <a:t> clarinet  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cele</a:t>
            </a:r>
            <a:r>
              <a:rPr lang="en-US">
                <a:ea typeface="+mn-lt"/>
                <a:cs typeface="+mn-lt"/>
              </a:rPr>
              <a:t> Patru </a:t>
            </a:r>
            <a:r>
              <a:rPr lang="en-US" err="1">
                <a:ea typeface="+mn-lt"/>
                <a:cs typeface="+mn-lt"/>
              </a:rPr>
              <a:t>Melodii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Serioase</a:t>
            </a:r>
            <a:r>
              <a:rPr lang="en-US">
                <a:ea typeface="+mn-lt"/>
                <a:cs typeface="+mn-lt"/>
              </a:rPr>
              <a:t> (</a:t>
            </a:r>
            <a:r>
              <a:rPr lang="en-US" i="1">
                <a:ea typeface="+mn-lt"/>
                <a:cs typeface="+mn-lt"/>
              </a:rPr>
              <a:t>Vier </a:t>
            </a:r>
            <a:r>
              <a:rPr lang="en-US" i="1" err="1">
                <a:ea typeface="+mn-lt"/>
                <a:cs typeface="+mn-lt"/>
              </a:rPr>
              <a:t>ernste</a:t>
            </a:r>
            <a:r>
              <a:rPr lang="en-US" i="1">
                <a:ea typeface="+mn-lt"/>
                <a:cs typeface="+mn-lt"/>
              </a:rPr>
              <a:t> </a:t>
            </a:r>
            <a:r>
              <a:rPr lang="en-US" i="1" err="1">
                <a:ea typeface="+mn-lt"/>
                <a:cs typeface="+mn-lt"/>
              </a:rPr>
              <a:t>Gesänge</a:t>
            </a:r>
            <a:r>
              <a:rPr lang="en-US">
                <a:ea typeface="+mn-lt"/>
                <a:cs typeface="+mn-lt"/>
              </a:rPr>
              <a:t>) 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timpul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terminării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melodiilor</a:t>
            </a:r>
            <a:r>
              <a:rPr lang="en-US">
                <a:ea typeface="+mn-lt"/>
                <a:cs typeface="+mn-lt"/>
              </a:rPr>
              <a:t> din </a:t>
            </a:r>
            <a:r>
              <a:rPr lang="en-US" err="1">
                <a:ea typeface="+mn-lt"/>
                <a:cs typeface="+mn-lt"/>
              </a:rPr>
              <a:t>cadrul</a:t>
            </a:r>
            <a:r>
              <a:rPr lang="en-US">
                <a:ea typeface="+mn-lt"/>
                <a:cs typeface="+mn-lt"/>
              </a:rPr>
              <a:t> Op. 121 Brahms a </a:t>
            </a:r>
            <a:r>
              <a:rPr lang="en-US" err="1">
                <a:ea typeface="+mn-lt"/>
                <a:cs typeface="+mn-lt"/>
              </a:rPr>
              <a:t>căzut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lovit</a:t>
            </a:r>
            <a:r>
              <a:rPr lang="en-US">
                <a:ea typeface="+mn-lt"/>
                <a:cs typeface="+mn-lt"/>
              </a:rPr>
              <a:t> de cancer. </a:t>
            </a:r>
            <a:r>
              <a:rPr lang="en-US" err="1">
                <a:ea typeface="+mn-lt"/>
                <a:cs typeface="+mn-lt"/>
              </a:rPr>
              <a:t>Starea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 s-a </a:t>
            </a:r>
            <a:r>
              <a:rPr lang="en-US" err="1">
                <a:ea typeface="+mn-lt"/>
                <a:cs typeface="+mn-lt"/>
              </a:rPr>
              <a:t>înrăutățit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treptat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 la 3 </a:t>
            </a:r>
            <a:r>
              <a:rPr lang="en-US" err="1">
                <a:ea typeface="+mn-lt"/>
                <a:cs typeface="+mn-lt"/>
              </a:rPr>
              <a:t>aprilie</a:t>
            </a:r>
            <a:r>
              <a:rPr lang="en-US">
                <a:ea typeface="+mn-lt"/>
                <a:cs typeface="+mn-lt"/>
              </a:rPr>
              <a:t> 1897 s-a </a:t>
            </a:r>
            <a:r>
              <a:rPr lang="en-US" err="1">
                <a:ea typeface="+mn-lt"/>
                <a:cs typeface="+mn-lt"/>
              </a:rPr>
              <a:t>stins</a:t>
            </a:r>
            <a:r>
              <a:rPr lang="en-US">
                <a:ea typeface="+mn-lt"/>
                <a:cs typeface="+mn-lt"/>
              </a:rPr>
              <a:t> din </a:t>
            </a:r>
            <a:r>
              <a:rPr lang="en-US" err="1">
                <a:ea typeface="+mn-lt"/>
                <a:cs typeface="+mn-lt"/>
              </a:rPr>
              <a:t>viață</a:t>
            </a:r>
            <a:r>
              <a:rPr lang="en-US">
                <a:ea typeface="+mn-lt"/>
                <a:cs typeface="+mn-lt"/>
              </a:rPr>
              <a:t>. A </a:t>
            </a:r>
            <a:r>
              <a:rPr lang="en-US" err="1">
                <a:ea typeface="+mn-lt"/>
                <a:cs typeface="+mn-lt"/>
              </a:rPr>
              <a:t>fost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înmormântat</a:t>
            </a:r>
            <a:r>
              <a:rPr lang="en-US">
                <a:ea typeface="+mn-lt"/>
                <a:cs typeface="+mn-lt"/>
              </a:rPr>
              <a:t> la </a:t>
            </a:r>
            <a:r>
              <a:rPr lang="en-US" err="1">
                <a:ea typeface="+mn-lt"/>
                <a:cs typeface="+mn-lt"/>
              </a:rPr>
              <a:t>Cimitirul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Centraldin</a:t>
            </a:r>
            <a:r>
              <a:rPr lang="en-US">
                <a:ea typeface="+mn-lt"/>
                <a:cs typeface="+mn-lt"/>
              </a:rPr>
              <a:t> Viena.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7935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978BE-3A22-49D4-B37F-1A7BCD4C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Lucrările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compozitorului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86122-C7CB-4CB1-A39A-E4FF62A39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Brahms a </a:t>
            </a:r>
            <a:r>
              <a:rPr lang="en-US" err="1">
                <a:ea typeface="+mn-lt"/>
                <a:cs typeface="+mn-lt"/>
              </a:rPr>
              <a:t>compus</a:t>
            </a:r>
            <a:r>
              <a:rPr lang="en-US">
                <a:ea typeface="+mn-lt"/>
                <a:cs typeface="+mn-lt"/>
              </a:rPr>
              <a:t> un </a:t>
            </a:r>
            <a:r>
              <a:rPr lang="en-US" err="1">
                <a:ea typeface="+mn-lt"/>
                <a:cs typeface="+mn-lt"/>
              </a:rPr>
              <a:t>număr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opere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importante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pentru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orchestră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inclusiv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patru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simfonii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două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concerte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pentru</a:t>
            </a:r>
            <a:r>
              <a:rPr lang="en-US">
                <a:ea typeface="+mn-lt"/>
                <a:cs typeface="+mn-lt"/>
              </a:rPr>
              <a:t> pian, un concert </a:t>
            </a:r>
            <a:r>
              <a:rPr lang="en-US" err="1">
                <a:ea typeface="+mn-lt"/>
                <a:cs typeface="+mn-lt"/>
              </a:rPr>
              <a:t>pentru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vioară</a:t>
            </a:r>
            <a:r>
              <a:rPr lang="en-US">
                <a:ea typeface="+mn-lt"/>
                <a:cs typeface="+mn-lt"/>
              </a:rPr>
              <a:t>, un </a:t>
            </a:r>
            <a:r>
              <a:rPr lang="en-US" i="1" err="1">
                <a:ea typeface="+mn-lt"/>
                <a:cs typeface="+mn-lt"/>
              </a:rPr>
              <a:t>dublu</a:t>
            </a:r>
            <a:r>
              <a:rPr lang="en-US" i="1">
                <a:ea typeface="+mn-lt"/>
                <a:cs typeface="+mn-lt"/>
              </a:rPr>
              <a:t> concert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pentru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vioară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violoncel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ampla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lucrare</a:t>
            </a:r>
            <a:r>
              <a:rPr lang="en-US">
                <a:ea typeface="+mn-lt"/>
                <a:cs typeface="+mn-lt"/>
              </a:rPr>
              <a:t> vocal-</a:t>
            </a:r>
            <a:r>
              <a:rPr lang="en-US" err="1">
                <a:ea typeface="+mn-lt"/>
                <a:cs typeface="+mn-lt"/>
              </a:rPr>
              <a:t>simfonică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i="1">
                <a:ea typeface="+mn-lt"/>
                <a:cs typeface="+mn-lt"/>
              </a:rPr>
              <a:t>Un </a:t>
            </a:r>
            <a:r>
              <a:rPr lang="en-US" i="1" err="1">
                <a:ea typeface="+mn-lt"/>
                <a:cs typeface="+mn-lt"/>
              </a:rPr>
              <a:t>recviem</a:t>
            </a:r>
            <a:r>
              <a:rPr lang="en-US" i="1">
                <a:ea typeface="+mn-lt"/>
                <a:cs typeface="+mn-lt"/>
              </a:rPr>
              <a:t> </a:t>
            </a:r>
            <a:r>
              <a:rPr lang="en-US" i="1" err="1">
                <a:ea typeface="+mn-lt"/>
                <a:cs typeface="+mn-lt"/>
              </a:rPr>
              <a:t>german</a:t>
            </a:r>
            <a:r>
              <a:rPr lang="en-US">
                <a:ea typeface="+mn-lt"/>
                <a:cs typeface="+mn-lt"/>
              </a:rPr>
              <a:t> (</a:t>
            </a:r>
            <a:r>
              <a:rPr lang="en-US" i="1">
                <a:ea typeface="+mn-lt"/>
                <a:cs typeface="+mn-lt"/>
              </a:rPr>
              <a:t>Ein </a:t>
            </a:r>
            <a:r>
              <a:rPr lang="en-US" i="1" err="1">
                <a:ea typeface="+mn-lt"/>
                <a:cs typeface="+mn-lt"/>
              </a:rPr>
              <a:t>deutsches</a:t>
            </a:r>
            <a:r>
              <a:rPr lang="en-US" i="1">
                <a:ea typeface="+mn-lt"/>
                <a:cs typeface="+mn-lt"/>
              </a:rPr>
              <a:t> Requiem</a:t>
            </a:r>
            <a:r>
              <a:rPr lang="en-US">
                <a:ea typeface="+mn-lt"/>
                <a:cs typeface="+mn-lt"/>
              </a:rPr>
              <a:t>). </a:t>
            </a:r>
            <a:r>
              <a:rPr lang="en-US" err="1">
                <a:ea typeface="+mn-lt"/>
                <a:cs typeface="+mn-lt"/>
              </a:rPr>
              <a:t>Ultimul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dintre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acestea</a:t>
            </a:r>
            <a:r>
              <a:rPr lang="en-US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remarcă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prin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nu</a:t>
            </a:r>
            <a:r>
              <a:rPr lang="en-US">
                <a:ea typeface="+mn-lt"/>
                <a:cs typeface="+mn-lt"/>
              </a:rPr>
              <a:t> fi un </a:t>
            </a:r>
            <a:r>
              <a:rPr lang="en-US" err="1">
                <a:ea typeface="+mn-lt"/>
                <a:cs typeface="+mn-lt"/>
              </a:rPr>
              <a:t>recviem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tradițional</a:t>
            </a:r>
            <a:r>
              <a:rPr lang="en-US">
                <a:ea typeface="+mn-lt"/>
                <a:cs typeface="+mn-lt"/>
              </a:rPr>
              <a:t>, liturgic (</a:t>
            </a:r>
            <a:r>
              <a:rPr lang="en-US" i="1" err="1">
                <a:ea typeface="+mn-lt"/>
                <a:cs typeface="+mn-lt"/>
              </a:rPr>
              <a:t>Missa</a:t>
            </a:r>
            <a:r>
              <a:rPr lang="en-US" i="1">
                <a:ea typeface="+mn-lt"/>
                <a:cs typeface="+mn-lt"/>
              </a:rPr>
              <a:t> pro </a:t>
            </a:r>
            <a:r>
              <a:rPr lang="en-US" i="1" err="1">
                <a:ea typeface="+mn-lt"/>
                <a:cs typeface="+mn-lt"/>
              </a:rPr>
              <a:t>defunctis</a:t>
            </a:r>
            <a:r>
              <a:rPr lang="en-US">
                <a:ea typeface="+mn-lt"/>
                <a:cs typeface="+mn-lt"/>
              </a:rPr>
              <a:t>), ci un </a:t>
            </a:r>
            <a:r>
              <a:rPr lang="en-US" err="1">
                <a:ea typeface="+mn-lt"/>
                <a:cs typeface="+mn-lt"/>
              </a:rPr>
              <a:t>ansamblu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texte</a:t>
            </a:r>
            <a:r>
              <a:rPr lang="en-US">
                <a:ea typeface="+mn-lt"/>
                <a:cs typeface="+mn-lt"/>
              </a:rPr>
              <a:t> pe care Brahms le-a ales din Biblia </a:t>
            </a:r>
            <a:r>
              <a:rPr lang="en-US" err="1">
                <a:ea typeface="+mn-lt"/>
                <a:cs typeface="+mn-lt"/>
              </a:rPr>
              <a:t>lui</a:t>
            </a:r>
            <a:r>
              <a:rPr lang="en-US">
                <a:ea typeface="+mn-lt"/>
                <a:cs typeface="+mn-lt"/>
              </a:rPr>
              <a:t> Luther. De </a:t>
            </a:r>
            <a:r>
              <a:rPr lang="en-US" err="1">
                <a:ea typeface="+mn-lt"/>
                <a:cs typeface="+mn-lt"/>
              </a:rPr>
              <a:t>asemenea</a:t>
            </a:r>
            <a:r>
              <a:rPr lang="en-US">
                <a:ea typeface="+mn-lt"/>
                <a:cs typeface="+mn-lt"/>
              </a:rPr>
              <a:t>, Brahms a </a:t>
            </a:r>
            <a:r>
              <a:rPr lang="en-US" err="1">
                <a:ea typeface="+mn-lt"/>
                <a:cs typeface="+mn-lt"/>
              </a:rPr>
              <a:t>fost</a:t>
            </a:r>
            <a:r>
              <a:rPr lang="en-US">
                <a:ea typeface="+mn-lt"/>
                <a:cs typeface="+mn-lt"/>
              </a:rPr>
              <a:t> un </a:t>
            </a:r>
            <a:r>
              <a:rPr lang="en-US" err="1">
                <a:ea typeface="+mn-lt"/>
                <a:cs typeface="+mn-lt"/>
              </a:rPr>
              <a:t>compozitor</a:t>
            </a:r>
            <a:r>
              <a:rPr lang="en-US">
                <a:ea typeface="+mn-lt"/>
                <a:cs typeface="+mn-lt"/>
              </a:rPr>
              <a:t> prolific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forma </a:t>
            </a:r>
            <a:r>
              <a:rPr lang="en-US" err="1">
                <a:ea typeface="+mn-lt"/>
                <a:cs typeface="+mn-lt"/>
              </a:rPr>
              <a:t>temă</a:t>
            </a:r>
            <a:r>
              <a:rPr lang="en-US">
                <a:ea typeface="+mn-lt"/>
                <a:cs typeface="+mn-lt"/>
              </a:rPr>
              <a:t> cu </a:t>
            </a:r>
            <a:r>
              <a:rPr lang="en-US" err="1">
                <a:ea typeface="+mn-lt"/>
                <a:cs typeface="+mn-lt"/>
              </a:rPr>
              <a:t>variațiuni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compunând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remarcabilele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i="1" err="1">
                <a:ea typeface="+mn-lt"/>
                <a:cs typeface="+mn-lt"/>
              </a:rPr>
              <a:t>Variațiuni</a:t>
            </a:r>
            <a:r>
              <a:rPr lang="en-US" i="1">
                <a:ea typeface="+mn-lt"/>
                <a:cs typeface="+mn-lt"/>
              </a:rPr>
              <a:t> </a:t>
            </a:r>
            <a:r>
              <a:rPr lang="en-US" i="1" err="1">
                <a:ea typeface="+mn-lt"/>
                <a:cs typeface="+mn-lt"/>
              </a:rPr>
              <a:t>și</a:t>
            </a:r>
            <a:r>
              <a:rPr lang="en-US" i="1">
                <a:ea typeface="+mn-lt"/>
                <a:cs typeface="+mn-lt"/>
              </a:rPr>
              <a:t> </a:t>
            </a:r>
            <a:r>
              <a:rPr lang="en-US" i="1" err="1">
                <a:ea typeface="+mn-lt"/>
                <a:cs typeface="+mn-lt"/>
              </a:rPr>
              <a:t>Fugă</a:t>
            </a:r>
            <a:r>
              <a:rPr lang="en-US" i="1">
                <a:ea typeface="+mn-lt"/>
                <a:cs typeface="+mn-lt"/>
              </a:rPr>
              <a:t> </a:t>
            </a:r>
            <a:r>
              <a:rPr lang="en-US" i="1" err="1">
                <a:ea typeface="+mn-lt"/>
                <a:cs typeface="+mn-lt"/>
              </a:rPr>
              <a:t>după</a:t>
            </a:r>
            <a:r>
              <a:rPr lang="en-US" i="1">
                <a:ea typeface="+mn-lt"/>
                <a:cs typeface="+mn-lt"/>
              </a:rPr>
              <a:t> o </a:t>
            </a:r>
            <a:r>
              <a:rPr lang="en-US" i="1" err="1">
                <a:ea typeface="+mn-lt"/>
                <a:cs typeface="+mn-lt"/>
              </a:rPr>
              <a:t>temă</a:t>
            </a:r>
            <a:r>
              <a:rPr lang="en-US" i="1">
                <a:ea typeface="+mn-lt"/>
                <a:cs typeface="+mn-lt"/>
              </a:rPr>
              <a:t> de Haendel</a:t>
            </a:r>
            <a:r>
              <a:rPr lang="en-US">
                <a:ea typeface="+mn-lt"/>
                <a:cs typeface="+mn-lt"/>
              </a:rPr>
              <a:t>, </a:t>
            </a:r>
            <a:r>
              <a:rPr lang="en-US" i="1" err="1">
                <a:ea typeface="+mn-lt"/>
                <a:cs typeface="+mn-lt"/>
              </a:rPr>
              <a:t>Variațiunile</a:t>
            </a:r>
            <a:r>
              <a:rPr lang="en-US" i="1">
                <a:ea typeface="+mn-lt"/>
                <a:cs typeface="+mn-lt"/>
              </a:rPr>
              <a:t> Paganini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i="1" err="1">
                <a:ea typeface="+mn-lt"/>
                <a:cs typeface="+mn-lt"/>
              </a:rPr>
              <a:t>Variațiuni</a:t>
            </a:r>
            <a:r>
              <a:rPr lang="en-US" i="1">
                <a:ea typeface="+mn-lt"/>
                <a:cs typeface="+mn-lt"/>
              </a:rPr>
              <a:t> </a:t>
            </a:r>
            <a:r>
              <a:rPr lang="en-US" i="1" err="1">
                <a:ea typeface="+mn-lt"/>
                <a:cs typeface="+mn-lt"/>
              </a:rPr>
              <a:t>după</a:t>
            </a:r>
            <a:r>
              <a:rPr lang="en-US" i="1">
                <a:ea typeface="+mn-lt"/>
                <a:cs typeface="+mn-lt"/>
              </a:rPr>
              <a:t> o </a:t>
            </a:r>
            <a:r>
              <a:rPr lang="en-US" i="1" err="1">
                <a:ea typeface="+mn-lt"/>
                <a:cs typeface="+mn-lt"/>
              </a:rPr>
              <a:t>temă</a:t>
            </a:r>
            <a:r>
              <a:rPr lang="en-US" i="1">
                <a:ea typeface="+mn-lt"/>
                <a:cs typeface="+mn-lt"/>
              </a:rPr>
              <a:t> de Joseph Haydn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alături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cicluri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mai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puțin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cunoscute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alte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variațiuni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cs typeface="Calibri" panose="020F0502020204030204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14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18561-AA4E-472A-83F5-692314AC8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9" y="-24946"/>
            <a:ext cx="11422743" cy="68278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De </a:t>
            </a:r>
            <a:r>
              <a:rPr lang="en-US" err="1">
                <a:cs typeface="Calibri"/>
              </a:rPr>
              <a:t>asemenea</a:t>
            </a:r>
            <a:r>
              <a:rPr lang="en-US">
                <a:cs typeface="Calibri"/>
              </a:rPr>
              <a:t>, Brahms a </a:t>
            </a:r>
            <a:r>
              <a:rPr lang="en-US" err="1">
                <a:cs typeface="Calibri"/>
              </a:rPr>
              <a:t>compus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și</a:t>
            </a:r>
            <a:r>
              <a:rPr lang="en-US">
                <a:cs typeface="Calibri"/>
              </a:rPr>
              <a:t> un mare </a:t>
            </a:r>
            <a:r>
              <a:rPr lang="en-US" err="1">
                <a:cs typeface="Calibri"/>
              </a:rPr>
              <a:t>număr</a:t>
            </a:r>
            <a:r>
              <a:rPr lang="en-US">
                <a:cs typeface="Calibri"/>
              </a:rPr>
              <a:t> de </a:t>
            </a:r>
            <a:r>
              <a:rPr lang="en-US" err="1">
                <a:cs typeface="Calibri"/>
              </a:rPr>
              <a:t>lucrări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pentru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ansambluri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mici</a:t>
            </a:r>
            <a:r>
              <a:rPr lang="en-US">
                <a:cs typeface="Calibri"/>
              </a:rPr>
              <a:t>. </a:t>
            </a:r>
            <a:r>
              <a:rPr lang="en-US" err="1">
                <a:cs typeface="Calibri"/>
              </a:rPr>
              <a:t>Multele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lucrări</a:t>
            </a:r>
            <a:r>
              <a:rPr lang="en-US">
                <a:cs typeface="Calibri"/>
              </a:rPr>
              <a:t> de </a:t>
            </a:r>
            <a:r>
              <a:rPr lang="en-US" err="1">
                <a:cs typeface="Calibri"/>
              </a:rPr>
              <a:t>muzică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cameră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formează</a:t>
            </a:r>
            <a:r>
              <a:rPr lang="en-US">
                <a:cs typeface="Calibri"/>
              </a:rPr>
              <a:t> o </a:t>
            </a:r>
            <a:r>
              <a:rPr lang="en-US" err="1">
                <a:cs typeface="Calibri"/>
              </a:rPr>
              <a:t>parte</a:t>
            </a:r>
            <a:r>
              <a:rPr lang="en-US">
                <a:cs typeface="Calibri"/>
              </a:rPr>
              <a:t> din </a:t>
            </a:r>
            <a:r>
              <a:rPr lang="en-US" err="1">
                <a:cs typeface="Calibri"/>
              </a:rPr>
              <a:t>nucleul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acestui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repertoriu</a:t>
            </a:r>
            <a:r>
              <a:rPr lang="en-US">
                <a:cs typeface="Calibri"/>
              </a:rPr>
              <a:t>, </a:t>
            </a:r>
            <a:r>
              <a:rPr lang="en-US" err="1">
                <a:cs typeface="Calibri"/>
              </a:rPr>
              <a:t>aidoma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muzicii</a:t>
            </a:r>
            <a:r>
              <a:rPr lang="en-US">
                <a:cs typeface="Calibri"/>
              </a:rPr>
              <a:t> sale </a:t>
            </a:r>
            <a:r>
              <a:rPr lang="en-US" err="1">
                <a:cs typeface="Calibri"/>
              </a:rPr>
              <a:t>pentru</a:t>
            </a:r>
            <a:r>
              <a:rPr lang="en-US">
                <a:cs typeface="Calibri"/>
              </a:rPr>
              <a:t> pian solo. Brahms </a:t>
            </a:r>
            <a:r>
              <a:rPr lang="en-US" err="1">
                <a:cs typeface="Calibri"/>
              </a:rPr>
              <a:t>este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considerat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drept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fiind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printre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cei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mai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mari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compozitori</a:t>
            </a:r>
            <a:r>
              <a:rPr lang="en-US">
                <a:cs typeface="Calibri"/>
              </a:rPr>
              <a:t> de </a:t>
            </a:r>
            <a:r>
              <a:rPr lang="en-US" err="1">
                <a:cs typeface="Calibri"/>
              </a:rPr>
              <a:t>lieduri</a:t>
            </a:r>
            <a:r>
              <a:rPr lang="en-US">
                <a:cs typeface="Calibri"/>
              </a:rPr>
              <a:t>, </a:t>
            </a:r>
            <a:r>
              <a:rPr lang="en-US" err="1">
                <a:cs typeface="Calibri"/>
              </a:rPr>
              <a:t>aparținându-i</a:t>
            </a:r>
            <a:r>
              <a:rPr lang="en-US">
                <a:cs typeface="Calibri"/>
              </a:rPr>
              <a:t> un </a:t>
            </a:r>
            <a:r>
              <a:rPr lang="en-US" err="1">
                <a:cs typeface="Calibri"/>
              </a:rPr>
              <a:t>număr</a:t>
            </a:r>
            <a:r>
              <a:rPr lang="en-US">
                <a:cs typeface="Calibri"/>
              </a:rPr>
              <a:t> de </a:t>
            </a:r>
            <a:r>
              <a:rPr lang="en-US" err="1">
                <a:cs typeface="Calibri"/>
              </a:rPr>
              <a:t>aproape</a:t>
            </a:r>
            <a:r>
              <a:rPr lang="en-US">
                <a:cs typeface="Calibri"/>
              </a:rPr>
              <a:t> 200. A </a:t>
            </a:r>
            <a:r>
              <a:rPr lang="en-US" err="1">
                <a:cs typeface="Calibri"/>
              </a:rPr>
              <a:t>compus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și</a:t>
            </a:r>
            <a:r>
              <a:rPr lang="en-US">
                <a:cs typeface="Calibri"/>
              </a:rPr>
              <a:t> un </a:t>
            </a:r>
            <a:r>
              <a:rPr lang="en-US" err="1">
                <a:cs typeface="Calibri"/>
              </a:rPr>
              <a:t>ciclu</a:t>
            </a:r>
            <a:r>
              <a:rPr lang="en-US">
                <a:cs typeface="Calibri"/>
              </a:rPr>
              <a:t> de </a:t>
            </a:r>
            <a:r>
              <a:rPr lang="en-US" err="1">
                <a:cs typeface="Calibri"/>
              </a:rPr>
              <a:t>preludii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corale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pentru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orgă</a:t>
            </a:r>
            <a:r>
              <a:rPr lang="en-US">
                <a:cs typeface="Calibri"/>
              </a:rPr>
              <a:t> cu </a:t>
            </a:r>
            <a:r>
              <a:rPr lang="en-US" err="1">
                <a:cs typeface="Calibri"/>
              </a:rPr>
              <a:t>puțin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timp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înainte</a:t>
            </a:r>
            <a:r>
              <a:rPr lang="en-US">
                <a:cs typeface="Calibri"/>
              </a:rPr>
              <a:t> de </a:t>
            </a:r>
            <a:r>
              <a:rPr lang="en-US" err="1">
                <a:cs typeface="Calibri"/>
              </a:rPr>
              <a:t>moartea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sa</a:t>
            </a:r>
            <a:r>
              <a:rPr lang="en-US">
                <a:cs typeface="Calibri"/>
              </a:rPr>
              <a:t>, care au </a:t>
            </a:r>
            <a:r>
              <a:rPr lang="en-US" err="1">
                <a:cs typeface="Calibri"/>
              </a:rPr>
              <a:t>devenit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astăzi</a:t>
            </a:r>
            <a:r>
              <a:rPr lang="en-US">
                <a:cs typeface="Calibri"/>
              </a:rPr>
              <a:t> o </a:t>
            </a:r>
            <a:r>
              <a:rPr lang="en-US" err="1">
                <a:cs typeface="Calibri"/>
              </a:rPr>
              <a:t>parte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importantă</a:t>
            </a:r>
            <a:r>
              <a:rPr lang="en-US">
                <a:cs typeface="Calibri"/>
              </a:rPr>
              <a:t> din </a:t>
            </a:r>
            <a:r>
              <a:rPr lang="en-US" err="1">
                <a:cs typeface="Calibri"/>
              </a:rPr>
              <a:t>repertoriul</a:t>
            </a:r>
            <a:r>
              <a:rPr lang="en-US">
                <a:cs typeface="Calibri"/>
              </a:rPr>
              <a:t> standard al </a:t>
            </a:r>
            <a:r>
              <a:rPr lang="en-US" err="1">
                <a:cs typeface="Calibri"/>
              </a:rPr>
              <a:t>orgii</a:t>
            </a:r>
            <a:r>
              <a:rPr lang="en-US">
                <a:cs typeface="Calibri"/>
              </a:rPr>
              <a:t>.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Brahms nu a </a:t>
            </a:r>
            <a:r>
              <a:rPr lang="en-US" err="1">
                <a:cs typeface="Calibri"/>
              </a:rPr>
              <a:t>compus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niciodată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vreo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operă</a:t>
            </a:r>
            <a:r>
              <a:rPr lang="en-US">
                <a:cs typeface="Calibri"/>
              </a:rPr>
              <a:t>, </a:t>
            </a:r>
            <a:r>
              <a:rPr lang="en-US" err="1">
                <a:cs typeface="Calibri"/>
              </a:rPr>
              <a:t>nici</a:t>
            </a:r>
            <a:r>
              <a:rPr lang="en-US">
                <a:cs typeface="Calibri"/>
              </a:rPr>
              <a:t> nu s-a </a:t>
            </a:r>
            <a:r>
              <a:rPr lang="en-US" err="1">
                <a:cs typeface="Calibri"/>
              </a:rPr>
              <a:t>folosit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vreodată</a:t>
            </a:r>
            <a:r>
              <a:rPr lang="en-US">
                <a:cs typeface="Calibri"/>
              </a:rPr>
              <a:t> de forma de poem </a:t>
            </a:r>
            <a:r>
              <a:rPr lang="en-US" err="1">
                <a:cs typeface="Calibri"/>
              </a:rPr>
              <a:t>simfonic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caracteristică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secolului</a:t>
            </a:r>
            <a:r>
              <a:rPr lang="en-US">
                <a:cs typeface="Calibri"/>
              </a:rPr>
              <a:t> al XIX-lea. Brahms era un adept </a:t>
            </a:r>
            <a:r>
              <a:rPr lang="en-US" err="1">
                <a:cs typeface="Calibri"/>
              </a:rPr>
              <a:t>înverșunat</a:t>
            </a:r>
            <a:r>
              <a:rPr lang="en-US">
                <a:cs typeface="Calibri"/>
              </a:rPr>
              <a:t> al </a:t>
            </a:r>
            <a:r>
              <a:rPr lang="en-US" err="1">
                <a:cs typeface="Calibri"/>
              </a:rPr>
              <a:t>muzicii</a:t>
            </a:r>
            <a:r>
              <a:rPr lang="en-US">
                <a:cs typeface="Calibri"/>
              </a:rPr>
              <a:t> absolute – </a:t>
            </a:r>
            <a:r>
              <a:rPr lang="en-US" err="1">
                <a:cs typeface="Calibri"/>
              </a:rPr>
              <a:t>muzică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ce</a:t>
            </a:r>
            <a:r>
              <a:rPr lang="en-US">
                <a:cs typeface="Calibri"/>
              </a:rPr>
              <a:t> nu se </a:t>
            </a:r>
            <a:r>
              <a:rPr lang="en-US" err="1">
                <a:cs typeface="Calibri"/>
              </a:rPr>
              <a:t>bazează</a:t>
            </a:r>
            <a:r>
              <a:rPr lang="en-US">
                <a:cs typeface="Calibri"/>
              </a:rPr>
              <a:t> pe o </a:t>
            </a:r>
            <a:r>
              <a:rPr lang="en-US" err="1">
                <a:cs typeface="Calibri"/>
              </a:rPr>
              <a:t>scenă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concretă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sau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narativă</a:t>
            </a:r>
            <a:r>
              <a:rPr lang="en-US">
                <a:cs typeface="Calibri"/>
              </a:rPr>
              <a:t> precum </a:t>
            </a:r>
            <a:r>
              <a:rPr lang="en-US" err="1">
                <a:cs typeface="Calibri"/>
              </a:rPr>
              <a:t>în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cazul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unui</a:t>
            </a:r>
            <a:r>
              <a:rPr lang="en-US">
                <a:cs typeface="Calibri"/>
              </a:rPr>
              <a:t> poem </a:t>
            </a:r>
            <a:r>
              <a:rPr lang="en-US" err="1">
                <a:cs typeface="Calibri"/>
              </a:rPr>
              <a:t>simfonic</a:t>
            </a:r>
            <a:r>
              <a:rPr lang="en-US">
                <a:cs typeface="Calibri"/>
              </a:rPr>
              <a:t>.</a:t>
            </a: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7F22F-54E8-4B58-BEF1-2500B6E6462A}"/>
              </a:ext>
            </a:extLst>
          </p:cNvPr>
          <p:cNvSpPr txBox="1"/>
          <p:nvPr/>
        </p:nvSpPr>
        <p:spPr>
          <a:xfrm>
            <a:off x="8089900" y="601254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Sursa:Wikipedia.org</a:t>
            </a:r>
          </a:p>
        </p:txBody>
      </p:sp>
    </p:spTree>
    <p:extLst>
      <p:ext uri="{BB962C8B-B14F-4D97-AF65-F5344CB8AC3E}">
        <p14:creationId xmlns:p14="http://schemas.microsoft.com/office/powerpoint/2010/main" val="2757103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20C1-F2C5-420E-9059-53FB9C56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906" y="185831"/>
            <a:ext cx="10515600" cy="1325563"/>
          </a:xfrm>
        </p:spPr>
        <p:txBody>
          <a:bodyPr/>
          <a:lstStyle/>
          <a:p>
            <a:r>
              <a:rPr lang="en-US" dirty="0" err="1">
                <a:cs typeface="Calibri Light"/>
              </a:rPr>
              <a:t>Operele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lui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si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poze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despre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el</a:t>
            </a:r>
            <a:endParaRPr lang="en-US" dirty="0" err="1"/>
          </a:p>
        </p:txBody>
      </p:sp>
      <p:pic>
        <p:nvPicPr>
          <p:cNvPr id="4" name="Online Media 3" title="Johannes Brahms - Hungarian Dance No. 5">
            <a:hlinkClick r:id="" action="ppaction://media"/>
            <a:extLst>
              <a:ext uri="{FF2B5EF4-FFF2-40B4-BE49-F238E27FC236}">
                <a16:creationId xmlns:a16="http://schemas.microsoft.com/office/drawing/2014/main" id="{57DE3DC5-7F77-4258-B695-8D3B423BA84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91780" y="2932101"/>
            <a:ext cx="3800928" cy="2784928"/>
          </a:xfrm>
          <a:prstGeom prst="rect">
            <a:avLst/>
          </a:prstGeom>
        </p:spPr>
      </p:pic>
      <p:pic>
        <p:nvPicPr>
          <p:cNvPr id="5" name="Online Media 4" title="Johannes Brahms - Lullaby">
            <a:hlinkClick r:id="" action="ppaction://media"/>
            <a:extLst>
              <a:ext uri="{FF2B5EF4-FFF2-40B4-BE49-F238E27FC236}">
                <a16:creationId xmlns:a16="http://schemas.microsoft.com/office/drawing/2014/main" id="{7856B54C-C682-4EAE-A852-40C3A973D4EF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5005064" y="3269648"/>
            <a:ext cx="3653692" cy="280376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8A3C62B-77A7-4F8C-A97E-0B518D88E4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4369" y="638828"/>
            <a:ext cx="1734039" cy="2265241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0E03AEA1-0684-49B1-9BC9-6B3A730E66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93412" y="437887"/>
            <a:ext cx="2743200" cy="1536192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846288A3-DCB1-4F1C-AF64-A3FAEA8399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65378" y="2437861"/>
            <a:ext cx="2743200" cy="37837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60ADA5-4715-A342-9551-3A1F67E4ED86}"/>
              </a:ext>
            </a:extLst>
          </p:cNvPr>
          <p:cNvSpPr txBox="1"/>
          <p:nvPr/>
        </p:nvSpPr>
        <p:spPr>
          <a:xfrm>
            <a:off x="555812" y="618564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Surse:Youtube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</a:t>
            </a:r>
            <a:r>
              <a:rPr lang="en-US" dirty="0">
                <a:cs typeface="Calibri"/>
              </a:rPr>
              <a:t> google images</a:t>
            </a:r>
          </a:p>
        </p:txBody>
      </p:sp>
    </p:spTree>
    <p:extLst>
      <p:ext uri="{BB962C8B-B14F-4D97-AF65-F5344CB8AC3E}">
        <p14:creationId xmlns:p14="http://schemas.microsoft.com/office/powerpoint/2010/main" val="27544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Johannes Brahms</vt:lpstr>
      <vt:lpstr>Viața lui</vt:lpstr>
      <vt:lpstr>PowerPoint Presentation</vt:lpstr>
      <vt:lpstr>PowerPoint Presentation</vt:lpstr>
      <vt:lpstr>PowerPoint Presentation</vt:lpstr>
      <vt:lpstr>PowerPoint Presentation</vt:lpstr>
      <vt:lpstr>Lucrările compozitorului</vt:lpstr>
      <vt:lpstr>PowerPoint Presentation</vt:lpstr>
      <vt:lpstr>Operele lui si poze despre 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29</cp:revision>
  <dcterms:created xsi:type="dcterms:W3CDTF">2022-02-28T18:42:25Z</dcterms:created>
  <dcterms:modified xsi:type="dcterms:W3CDTF">2022-04-03T14:25:08Z</dcterms:modified>
</cp:coreProperties>
</file>