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49"/>
    <a:srgbClr val="5EEC3C"/>
    <a:srgbClr val="6C1A00"/>
    <a:srgbClr val="C79E37"/>
    <a:srgbClr val="202E54"/>
    <a:srgbClr val="1D3A00"/>
    <a:srgbClr val="007033"/>
    <a:srgbClr val="990099"/>
    <a:srgbClr val="CC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8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57175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2113635"/>
            <a:ext cx="8231372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7777" y="1061987"/>
            <a:ext cx="4733855" cy="109665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EEC3C"/>
                </a:solidFill>
              </a:rPr>
              <a:t/>
            </a:r>
            <a:br>
              <a:rPr lang="en-US" b="1" dirty="0">
                <a:solidFill>
                  <a:srgbClr val="5EEC3C"/>
                </a:solidFill>
              </a:rPr>
            </a:br>
            <a:r>
              <a:rPr lang="en-US" b="1" dirty="0" smtClean="0">
                <a:solidFill>
                  <a:srgbClr val="5EEC3C"/>
                </a:solidFill>
              </a:rPr>
              <a:t>ĐỀ TÀI: PHẦN MỀM QUẢN 		LÝ </a:t>
            </a:r>
            <a:r>
              <a:rPr lang="en-US" b="1" dirty="0" smtClean="0">
                <a:solidFill>
                  <a:srgbClr val="5EEC3C"/>
                </a:solidFill>
              </a:rPr>
              <a:t>BÁN </a:t>
            </a:r>
            <a:r>
              <a:rPr lang="en-US" b="1" dirty="0" smtClean="0">
                <a:solidFill>
                  <a:srgbClr val="5EEC3C"/>
                </a:solidFill>
              </a:rPr>
              <a:t>HÀNG</a:t>
            </a:r>
            <a:endParaRPr lang="en-US" b="1" dirty="0">
              <a:solidFill>
                <a:srgbClr val="5EEC3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6015" y="60363"/>
            <a:ext cx="5497380" cy="94904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THỰC TẬP CÔNG NGHỆ THÔNG TIN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55" y="2660016"/>
            <a:ext cx="2579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Lớp</a:t>
            </a:r>
            <a:r>
              <a:rPr lang="en-US" sz="2400" dirty="0" smtClean="0">
                <a:solidFill>
                  <a:schemeClr val="bg1"/>
                </a:solidFill>
              </a:rPr>
              <a:t>: 15CNTT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SVTH: Y Hut </a:t>
            </a:r>
            <a:r>
              <a:rPr lang="en-US" sz="2400" dirty="0" err="1" smtClean="0">
                <a:solidFill>
                  <a:schemeClr val="bg1"/>
                </a:solidFill>
              </a:rPr>
              <a:t>Niê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GVHD:Lê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Hữu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Tuấn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281175"/>
            <a:ext cx="8246070" cy="91623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ĐẶC TẢ CHƯƠNG TRÌNH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6871724" cy="183246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4.0,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fr-F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fr-F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fr-F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r-FR" alt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fr-F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F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fr-F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fr-F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fr-F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fr-F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fr-F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fr-F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fr-F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fr-F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fr-FR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fr-F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fr-F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77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9953269">
            <a:off x="986714" y="1222375"/>
            <a:ext cx="457200" cy="457200"/>
          </a:xfrm>
          <a:prstGeom prst="actionButtonBlank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b="0" dirty="0">
                <a:solidFill>
                  <a:srgbClr val="777777"/>
                </a:solidFill>
              </a:rPr>
              <a:t>1</a:t>
            </a:r>
            <a:endParaRPr lang="en-US" altLang="en-US" b="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69339" y="1131888"/>
            <a:ext cx="37338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52352" bIns="38088" anchor="ctr">
            <a:spAutoFit/>
          </a:bodyPr>
          <a:lstStyle>
            <a:lvl1pPr indent="4572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just"/>
            <a:r>
              <a:rPr lang="en-US" altLang="en-US" sz="2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altLang="en-US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000" i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1706404"/>
            <a:ext cx="1092505" cy="10925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6590" y="226634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ND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3335273"/>
            <a:ext cx="1092505" cy="1092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40" y="3335274"/>
            <a:ext cx="1092505" cy="10925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34130" y="394609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946345" y="3943728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6" idx="2"/>
            <a:endCxn id="8" idx="3"/>
          </p:cNvCxnSpPr>
          <p:nvPr/>
        </p:nvCxnSpPr>
        <p:spPr>
          <a:xfrm flipH="1">
            <a:off x="3373930" y="2798909"/>
            <a:ext cx="1133503" cy="1082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9" idx="1"/>
          </p:cNvCxnSpPr>
          <p:nvPr/>
        </p:nvCxnSpPr>
        <p:spPr>
          <a:xfrm>
            <a:off x="4507433" y="2798909"/>
            <a:ext cx="1286207" cy="1082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07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49501" y="1197405"/>
            <a:ext cx="30480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52352" bIns="38088" anchor="ctr">
            <a:spAutoFit/>
          </a:bodyPr>
          <a:lstStyle>
            <a:lvl1pPr indent="4572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l"/>
            <a:r>
              <a:rPr lang="en-US" altLang="en-US" sz="2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000" i="1" dirty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2191494">
            <a:off x="685409" y="1366541"/>
            <a:ext cx="457200" cy="432265"/>
          </a:xfrm>
          <a:prstGeom prst="actionButtonBlank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b="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3555" y="281175"/>
            <a:ext cx="8246070" cy="916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26348" y="1925419"/>
            <a:ext cx="661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NhanVien</a:t>
            </a:r>
            <a:r>
              <a:rPr lang="en-US" dirty="0"/>
              <a:t> (</a:t>
            </a:r>
            <a:r>
              <a:rPr lang="en-US" b="1" u="sng" dirty="0" err="1"/>
              <a:t>MaNV</a:t>
            </a:r>
            <a:r>
              <a:rPr lang="en-US" dirty="0"/>
              <a:t>, </a:t>
            </a:r>
            <a:r>
              <a:rPr lang="en-US" dirty="0" err="1"/>
              <a:t>TenNV</a:t>
            </a:r>
            <a:r>
              <a:rPr lang="en-US" dirty="0"/>
              <a:t>, </a:t>
            </a:r>
            <a:r>
              <a:rPr lang="en-US" dirty="0" err="1"/>
              <a:t>GioiTinh</a:t>
            </a:r>
            <a:r>
              <a:rPr lang="en-US" dirty="0"/>
              <a:t>, </a:t>
            </a:r>
            <a:r>
              <a:rPr lang="en-US" dirty="0" err="1"/>
              <a:t>Ngáyinh</a:t>
            </a:r>
            <a:r>
              <a:rPr lang="en-US" dirty="0"/>
              <a:t>, </a:t>
            </a:r>
            <a:r>
              <a:rPr lang="en-US" dirty="0" err="1"/>
              <a:t>SoDienthoai</a:t>
            </a:r>
            <a:r>
              <a:rPr lang="en-US" dirty="0"/>
              <a:t>, </a:t>
            </a:r>
            <a:r>
              <a:rPr lang="en-US" dirty="0" err="1"/>
              <a:t>MatKhau</a:t>
            </a:r>
            <a:r>
              <a:rPr lang="en-US" dirty="0"/>
              <a:t>).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326334" y="2230829"/>
            <a:ext cx="30480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52352" bIns="38088" anchor="ctr">
            <a:spAutoFit/>
          </a:bodyPr>
          <a:lstStyle>
            <a:lvl1pPr indent="4572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l"/>
            <a:r>
              <a:rPr lang="en-US" altLang="en-US" sz="20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000" i="1" dirty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2191494">
            <a:off x="662242" y="2315776"/>
            <a:ext cx="457200" cy="432265"/>
          </a:xfrm>
          <a:prstGeom prst="actionButtonBlank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b="0" dirty="0" smtClean="0">
                <a:solidFill>
                  <a:schemeClr val="tx1"/>
                </a:solidFill>
              </a:rPr>
              <a:t>3</a:t>
            </a: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6348" y="2777727"/>
            <a:ext cx="625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KhachHang</a:t>
            </a:r>
            <a:r>
              <a:rPr lang="en-US" dirty="0"/>
              <a:t>(</a:t>
            </a:r>
            <a:r>
              <a:rPr lang="en-US" b="1" u="sng" dirty="0" err="1"/>
              <a:t>MaKH</a:t>
            </a:r>
            <a:r>
              <a:rPr lang="en-US" dirty="0"/>
              <a:t>, </a:t>
            </a:r>
            <a:r>
              <a:rPr lang="en-US" dirty="0" err="1"/>
              <a:t>GioiTinh</a:t>
            </a:r>
            <a:r>
              <a:rPr lang="en-US" dirty="0"/>
              <a:t>, </a:t>
            </a:r>
            <a:r>
              <a:rPr lang="en-US" dirty="0" err="1"/>
              <a:t>NamSinh</a:t>
            </a:r>
            <a:r>
              <a:rPr lang="en-US" dirty="0"/>
              <a:t>, SDT, </a:t>
            </a:r>
            <a:r>
              <a:rPr lang="en-US" dirty="0" err="1"/>
              <a:t>DiaChi</a:t>
            </a:r>
            <a:r>
              <a:rPr lang="en-US" dirty="0"/>
              <a:t>, Diem, Email).</a:t>
            </a:r>
          </a:p>
        </p:txBody>
      </p:sp>
      <p:sp>
        <p:nvSpPr>
          <p:cNvPr id="15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9953269">
            <a:off x="673226" y="3236877"/>
            <a:ext cx="503237" cy="433388"/>
          </a:xfrm>
          <a:prstGeom prst="actionButtonBlank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b="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296315" y="3147059"/>
            <a:ext cx="3733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52352" bIns="38088" anchor="ctr">
            <a:spAutoFit/>
          </a:bodyPr>
          <a:lstStyle>
            <a:lvl1pPr indent="4572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just"/>
            <a:r>
              <a:rPr lang="en-US" altLang="en-US" sz="20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0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26348" y="3605174"/>
            <a:ext cx="462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SanPham</a:t>
            </a:r>
            <a:r>
              <a:rPr lang="en-US" dirty="0"/>
              <a:t>(</a:t>
            </a:r>
            <a:r>
              <a:rPr lang="en-US" b="1" u="sng" dirty="0" err="1"/>
              <a:t>MaHang</a:t>
            </a:r>
            <a:r>
              <a:rPr lang="en-US" dirty="0" err="1"/>
              <a:t>,TenHang</a:t>
            </a:r>
            <a:r>
              <a:rPr lang="en-US" dirty="0"/>
              <a:t>, </a:t>
            </a:r>
            <a:r>
              <a:rPr lang="en-US" dirty="0" err="1"/>
              <a:t>DonGia</a:t>
            </a:r>
            <a:r>
              <a:rPr lang="en-US" dirty="0"/>
              <a:t>, </a:t>
            </a:r>
            <a:r>
              <a:rPr lang="en-US" dirty="0" err="1"/>
              <a:t>SoLuong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0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13" grpId="0" animBg="1" autoUpdateAnimBg="0"/>
      <p:bldP spid="1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3310" y="2003220"/>
            <a:ext cx="480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HoaDon</a:t>
            </a:r>
            <a:r>
              <a:rPr lang="en-US" dirty="0"/>
              <a:t>(</a:t>
            </a:r>
            <a:r>
              <a:rPr lang="en-US" b="1" u="sng" dirty="0" err="1"/>
              <a:t>MaHD</a:t>
            </a:r>
            <a:r>
              <a:rPr lang="en-US" dirty="0"/>
              <a:t>, </a:t>
            </a:r>
            <a:r>
              <a:rPr lang="en-US" dirty="0" err="1"/>
              <a:t>NgayLap</a:t>
            </a:r>
            <a:r>
              <a:rPr lang="en-US" dirty="0"/>
              <a:t>, </a:t>
            </a:r>
            <a:r>
              <a:rPr lang="en-US" dirty="0" err="1"/>
              <a:t>NguoiLap</a:t>
            </a:r>
            <a:r>
              <a:rPr lang="en-US" dirty="0"/>
              <a:t>, </a:t>
            </a:r>
            <a:r>
              <a:rPr lang="en-US" dirty="0" err="1"/>
              <a:t>KhachHang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5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9953269">
            <a:off x="1208948" y="1442185"/>
            <a:ext cx="503237" cy="433388"/>
          </a:xfrm>
          <a:prstGeom prst="actionButtonBlank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b="0" dirty="0">
                <a:solidFill>
                  <a:schemeClr val="tx1"/>
                </a:solidFill>
              </a:rPr>
              <a:t>6</a:t>
            </a: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23310" y="1350110"/>
            <a:ext cx="3733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52352" bIns="38088" anchor="ctr">
            <a:spAutoFit/>
          </a:bodyPr>
          <a:lstStyle>
            <a:lvl1pPr indent="4572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just"/>
            <a:r>
              <a:rPr lang="en-US" altLang="en-US" sz="20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0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9258" y="3030066"/>
            <a:ext cx="387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CTHD(</a:t>
            </a:r>
            <a:r>
              <a:rPr lang="en-US" b="1" u="sng" dirty="0" err="1"/>
              <a:t>MaHD</a:t>
            </a:r>
            <a:r>
              <a:rPr lang="en-US" b="1" dirty="0"/>
              <a:t>, </a:t>
            </a:r>
            <a:r>
              <a:rPr lang="en-US" b="1" u="sng" dirty="0" err="1"/>
              <a:t>MaHH</a:t>
            </a:r>
            <a:r>
              <a:rPr lang="en-US" dirty="0"/>
              <a:t>, </a:t>
            </a:r>
            <a:r>
              <a:rPr lang="en-US" dirty="0" err="1"/>
              <a:t>Soluong</a:t>
            </a:r>
            <a:r>
              <a:rPr lang="en-US" dirty="0"/>
              <a:t>, </a:t>
            </a:r>
            <a:r>
              <a:rPr lang="en-US" dirty="0" err="1"/>
              <a:t>DonGia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8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9953269">
            <a:off x="1131341" y="2510629"/>
            <a:ext cx="503237" cy="433388"/>
          </a:xfrm>
          <a:prstGeom prst="actionButtonBlank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b="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670605" y="2529802"/>
            <a:ext cx="3733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52352" bIns="38088" anchor="ctr">
            <a:spAutoFit/>
          </a:bodyPr>
          <a:lstStyle>
            <a:lvl1pPr indent="4572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just"/>
            <a:r>
              <a:rPr lang="en-US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altLang="en-US" sz="20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0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9953269">
            <a:off x="1131341" y="3573828"/>
            <a:ext cx="503237" cy="433388"/>
          </a:xfrm>
          <a:prstGeom prst="actionButtonBlank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b="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745703" y="3481753"/>
            <a:ext cx="3733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52352" bIns="38088" anchor="ctr">
            <a:spAutoFit/>
          </a:bodyPr>
          <a:lstStyle>
            <a:lvl1pPr indent="4572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just"/>
            <a:r>
              <a:rPr lang="en-US" altLang="en-US" sz="20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0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3310" y="3946095"/>
            <a:ext cx="6103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VNI-Times"/>
                <a:ea typeface="SimSun" panose="02010600030101010101" pitchFamily="2" charset="-122"/>
                <a:cs typeface="Times New Roman" panose="02020603050405020304" pitchFamily="18" charset="0"/>
              </a:rPr>
              <a:t>DangNhap</a:t>
            </a:r>
            <a:r>
              <a:rPr lang="en-US" dirty="0">
                <a:latin typeface="VNI-Times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b="1" u="sng" dirty="0" err="1">
                <a:latin typeface="VNI-Times"/>
                <a:ea typeface="SimSun" panose="02010600030101010101" pitchFamily="2" charset="-122"/>
                <a:cs typeface="Times New Roman" panose="02020603050405020304" pitchFamily="18" charset="0"/>
              </a:rPr>
              <a:t>MatKhau</a:t>
            </a:r>
            <a:r>
              <a:rPr lang="en-US" b="1" dirty="0">
                <a:latin typeface="VNI-Times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VNI-Times"/>
                <a:ea typeface="SimSun" panose="02010600030101010101" pitchFamily="2" charset="-122"/>
                <a:cs typeface="Times New Roman" panose="02020603050405020304" pitchFamily="18" charset="0"/>
              </a:rPr>
              <a:t>TenND</a:t>
            </a:r>
            <a:r>
              <a:rPr lang="en-US" dirty="0">
                <a:latin typeface="VNI-Times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VNI-Times"/>
                <a:ea typeface="SimSun" panose="02010600030101010101" pitchFamily="2" charset="-122"/>
                <a:cs typeface="Times New Roman" panose="02020603050405020304" pitchFamily="18" charset="0"/>
              </a:rPr>
              <a:t>HoTen</a:t>
            </a:r>
            <a:r>
              <a:rPr lang="en-US" dirty="0">
                <a:latin typeface="VNI-Times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VNI-Times"/>
                <a:ea typeface="SimSun" panose="02010600030101010101" pitchFamily="2" charset="-122"/>
                <a:cs typeface="Times New Roman" panose="02020603050405020304" pitchFamily="18" charset="0"/>
              </a:rPr>
              <a:t>GioiTinh</a:t>
            </a:r>
            <a:r>
              <a:rPr lang="en-US" dirty="0">
                <a:latin typeface="VNI-Times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VNI-Times"/>
                <a:ea typeface="SimSun" panose="02010600030101010101" pitchFamily="2" charset="-122"/>
                <a:cs typeface="Times New Roman" panose="02020603050405020304" pitchFamily="18" charset="0"/>
              </a:rPr>
              <a:t>SoDienthoai</a:t>
            </a:r>
            <a:r>
              <a:rPr lang="en-US" dirty="0">
                <a:latin typeface="VNI-Times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VNI-Times"/>
                <a:ea typeface="SimSun" panose="02010600030101010101" pitchFamily="2" charset="-122"/>
                <a:cs typeface="Times New Roman" panose="02020603050405020304" pitchFamily="18" charset="0"/>
              </a:rPr>
              <a:t>Email</a:t>
            </a:r>
            <a:r>
              <a:rPr lang="en-US" dirty="0">
                <a:latin typeface="VNI-Times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8" grpId="0" animBg="1" autoUpdateAnimBg="0"/>
      <p:bldP spid="1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281175"/>
            <a:ext cx="8246070" cy="763526"/>
          </a:xfrm>
        </p:spPr>
        <p:txBody>
          <a:bodyPr>
            <a:normAutofit/>
          </a:bodyPr>
          <a:lstStyle/>
          <a:p>
            <a:r>
              <a:rPr lang="en-US" sz="3200" b="1" dirty="0" err="1">
                <a:effectLst/>
              </a:rPr>
              <a:t>Mỗi</a:t>
            </a:r>
            <a:r>
              <a:rPr lang="en-US" sz="3200" b="1" dirty="0">
                <a:effectLst/>
              </a:rPr>
              <a:t> </a:t>
            </a:r>
            <a:r>
              <a:rPr lang="en-US" sz="3200" b="1" dirty="0" err="1">
                <a:effectLst/>
              </a:rPr>
              <a:t>quan</a:t>
            </a:r>
            <a:r>
              <a:rPr lang="en-US" sz="3200" b="1" dirty="0">
                <a:effectLst/>
              </a:rPr>
              <a:t> </a:t>
            </a:r>
            <a:r>
              <a:rPr lang="en-US" sz="3200" b="1" dirty="0" err="1">
                <a:effectLst/>
              </a:rPr>
              <a:t>hệ</a:t>
            </a:r>
            <a:r>
              <a:rPr lang="en-US" sz="3200" b="1" dirty="0">
                <a:effectLst/>
              </a:rPr>
              <a:t> </a:t>
            </a:r>
            <a:r>
              <a:rPr lang="en-US" sz="3200" b="1" dirty="0" err="1">
                <a:effectLst/>
              </a:rPr>
              <a:t>giữa</a:t>
            </a:r>
            <a:r>
              <a:rPr lang="en-US" sz="3200" b="1" dirty="0">
                <a:effectLst/>
              </a:rPr>
              <a:t> </a:t>
            </a:r>
            <a:r>
              <a:rPr lang="en-US" sz="3200" b="1" dirty="0" err="1">
                <a:effectLst/>
              </a:rPr>
              <a:t>các</a:t>
            </a:r>
            <a:r>
              <a:rPr lang="en-US" sz="3200" b="1" dirty="0">
                <a:effectLst/>
              </a:rPr>
              <a:t> </a:t>
            </a:r>
            <a:r>
              <a:rPr lang="en-US" sz="3200" b="1" dirty="0" err="1">
                <a:effectLst/>
              </a:rPr>
              <a:t>thực</a:t>
            </a:r>
            <a:r>
              <a:rPr lang="en-US" sz="3200" b="1" dirty="0">
                <a:effectLst/>
              </a:rPr>
              <a:t> </a:t>
            </a:r>
            <a:r>
              <a:rPr lang="en-US" sz="3200" b="1" dirty="0" err="1">
                <a:effectLst/>
              </a:rPr>
              <a:t>thể</a:t>
            </a:r>
            <a:r>
              <a:rPr lang="en-US" sz="3200" b="1" dirty="0" smtClean="0">
                <a:effectLst/>
              </a:rPr>
              <a:t>.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517900" y="1771451"/>
            <a:ext cx="1068935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30115" y="1771451"/>
            <a:ext cx="1068935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</a:t>
            </a:r>
            <a:endParaRPr lang="en-US" dirty="0"/>
          </a:p>
        </p:txBody>
      </p:sp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586835" y="1924156"/>
            <a:ext cx="2443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3044950" y="1771450"/>
            <a:ext cx="1527050" cy="3054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Lắp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9351" y="1683229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(1,1)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2586835" y="1655520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(1,n)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1517900" y="2993091"/>
            <a:ext cx="1068935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30115" y="2993091"/>
            <a:ext cx="1068935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9351" y="2904869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(1,1)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586835" y="2877160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(1,n)</a:t>
            </a:r>
            <a:endParaRPr lang="en-US" sz="11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86835" y="3145393"/>
            <a:ext cx="2443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17900" y="1133483"/>
            <a:ext cx="40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Mỗi quan hệ giữa Nhân Viên với Hóa Đơn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17900" y="2419045"/>
            <a:ext cx="412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17900" y="4062026"/>
            <a:ext cx="1068935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CTHD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30115" y="4062026"/>
            <a:ext cx="1068935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9351" y="3973804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(n,1)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586835" y="3946095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(1,1)</a:t>
            </a:r>
            <a:endParaRPr lang="en-US" sz="11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586835" y="4205864"/>
            <a:ext cx="2443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17900" y="3516485"/>
            <a:ext cx="454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0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CSDL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03065" y="2266340"/>
            <a:ext cx="1527050" cy="1527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3994" y="24190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HD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655770" y="2724455"/>
            <a:ext cx="12216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09865" y="2894030"/>
            <a:ext cx="53732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u="sng" dirty="0" err="1" smtClean="0"/>
              <a:t>MaHD</a:t>
            </a:r>
            <a:endParaRPr lang="en-US" sz="1050" b="1" u="sng" dirty="0" smtClean="0"/>
          </a:p>
          <a:p>
            <a:pPr algn="ctr"/>
            <a:r>
              <a:rPr lang="en-US" sz="1050" dirty="0" smtClean="0"/>
              <a:t>NV</a:t>
            </a:r>
          </a:p>
          <a:p>
            <a:pPr algn="ctr"/>
            <a:r>
              <a:rPr lang="en-US" sz="1050" dirty="0" smtClean="0"/>
              <a:t>KH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5946345" y="1350109"/>
            <a:ext cx="916230" cy="1281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7093" y="135693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NV</a:t>
            </a:r>
            <a:endParaRPr lang="en-US" sz="16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946345" y="1695492"/>
            <a:ext cx="91623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8583" y="1835244"/>
            <a:ext cx="55175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u="sng" dirty="0" err="1" smtClean="0"/>
              <a:t>MaNV</a:t>
            </a:r>
            <a:endParaRPr lang="en-US" sz="1050" b="1" u="sng" dirty="0" smtClean="0"/>
          </a:p>
          <a:p>
            <a:pPr algn="ctr"/>
            <a:r>
              <a:rPr lang="en-US" sz="1050" dirty="0" err="1" smtClean="0"/>
              <a:t>TenNV</a:t>
            </a:r>
            <a:endParaRPr lang="en-US" sz="1050" dirty="0" smtClean="0"/>
          </a:p>
          <a:p>
            <a:pPr algn="ctr"/>
            <a:r>
              <a:rPr lang="en-US" sz="1050" dirty="0" smtClean="0"/>
              <a:t>…</a:t>
            </a:r>
            <a:endParaRPr lang="en-US" sz="1050" dirty="0"/>
          </a:p>
        </p:txBody>
      </p:sp>
      <p:cxnSp>
        <p:nvCxnSpPr>
          <p:cNvPr id="19" name="Elbow Connector 18"/>
          <p:cNvCxnSpPr>
            <a:stCxn id="9" idx="1"/>
          </p:cNvCxnSpPr>
          <p:nvPr/>
        </p:nvCxnSpPr>
        <p:spPr>
          <a:xfrm rot="10800000" flipV="1">
            <a:off x="5516245" y="1990868"/>
            <a:ext cx="430101" cy="103899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4" idx="6"/>
          </p:cNvCxnSpPr>
          <p:nvPr/>
        </p:nvCxnSpPr>
        <p:spPr>
          <a:xfrm flipH="1">
            <a:off x="5030115" y="3029864"/>
            <a:ext cx="486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52621" y="2140729"/>
            <a:ext cx="65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(1,1)</a:t>
            </a:r>
          </a:p>
          <a:p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383838" y="1651307"/>
            <a:ext cx="568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(n,1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5946345" y="3334380"/>
            <a:ext cx="916230" cy="1281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946345" y="3640685"/>
            <a:ext cx="91623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88176" y="334878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KH</a:t>
            </a:r>
            <a:endParaRPr 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03216" y="3798992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MaKH</a:t>
            </a:r>
            <a:endParaRPr lang="en-US" sz="1200" b="1" dirty="0" smtClean="0"/>
          </a:p>
          <a:p>
            <a:r>
              <a:rPr lang="en-US" sz="1200" dirty="0" err="1" smtClean="0"/>
              <a:t>Tenkh</a:t>
            </a:r>
            <a:endParaRPr lang="en-US" sz="1200" dirty="0"/>
          </a:p>
        </p:txBody>
      </p:sp>
      <p:cxnSp>
        <p:nvCxnSpPr>
          <p:cNvPr id="34" name="Elbow Connector 33"/>
          <p:cNvCxnSpPr/>
          <p:nvPr/>
        </p:nvCxnSpPr>
        <p:spPr>
          <a:xfrm rot="16200000" flipH="1">
            <a:off x="4771567" y="3441118"/>
            <a:ext cx="1433327" cy="91623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44880" y="3653127"/>
            <a:ext cx="537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(n,1)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031161" y="3155476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(1,1)</a:t>
            </a:r>
            <a:endParaRPr lang="en-US" sz="1100" dirty="0"/>
          </a:p>
        </p:txBody>
      </p:sp>
      <p:sp>
        <p:nvSpPr>
          <p:cNvPr id="38" name="Oval 37"/>
          <p:cNvSpPr/>
          <p:nvPr/>
        </p:nvSpPr>
        <p:spPr>
          <a:xfrm>
            <a:off x="2015961" y="1356938"/>
            <a:ext cx="1221640" cy="1147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u="sng" dirty="0" err="1" smtClean="0"/>
              <a:t>MaHD</a:t>
            </a:r>
            <a:endParaRPr lang="en-US" sz="1200" b="1" u="sng" dirty="0" smtClean="0"/>
          </a:p>
          <a:p>
            <a:pPr algn="ctr"/>
            <a:r>
              <a:rPr lang="en-US" sz="1200" b="1" u="sng" dirty="0" err="1" smtClean="0"/>
              <a:t>MaHH</a:t>
            </a:r>
            <a:endParaRPr lang="en-US" sz="1200" b="1" u="sng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2168666" y="1695492"/>
            <a:ext cx="91623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51699" y="1432950"/>
            <a:ext cx="53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CTHD</a:t>
            </a:r>
            <a:endParaRPr lang="en-US" sz="1200" b="1" dirty="0"/>
          </a:p>
        </p:txBody>
      </p:sp>
      <p:cxnSp>
        <p:nvCxnSpPr>
          <p:cNvPr id="43" name="Elbow Connector 42"/>
          <p:cNvCxnSpPr>
            <a:stCxn id="38" idx="6"/>
            <a:endCxn id="4" idx="0"/>
          </p:cNvCxnSpPr>
          <p:nvPr/>
        </p:nvCxnSpPr>
        <p:spPr>
          <a:xfrm>
            <a:off x="3237601" y="1930801"/>
            <a:ext cx="1028989" cy="33553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53470" y="1969152"/>
            <a:ext cx="568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(n,1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222808" y="1645405"/>
            <a:ext cx="568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(1,1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1946763" y="3433109"/>
            <a:ext cx="1374345" cy="1020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err="1"/>
              <a:t>MaHang</a:t>
            </a:r>
            <a:endParaRPr lang="en-US" sz="1400" b="1" u="sng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015961" y="3781572"/>
            <a:ext cx="12216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51270" y="3417086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HangHoa</a:t>
            </a:r>
            <a:endParaRPr lang="en-US" sz="1600" b="1" dirty="0"/>
          </a:p>
        </p:txBody>
      </p:sp>
      <p:cxnSp>
        <p:nvCxnSpPr>
          <p:cNvPr id="51" name="Straight Connector 50"/>
          <p:cNvCxnSpPr>
            <a:stCxn id="48" idx="0"/>
            <a:endCxn id="38" idx="4"/>
          </p:cNvCxnSpPr>
          <p:nvPr/>
        </p:nvCxnSpPr>
        <p:spPr>
          <a:xfrm flipH="1" flipV="1">
            <a:off x="2626781" y="2504663"/>
            <a:ext cx="7154" cy="91242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48290" y="2797212"/>
            <a:ext cx="568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(1,n)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33211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327" y="1349375"/>
            <a:ext cx="6497346" cy="351313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48966" y="281175"/>
            <a:ext cx="8246070" cy="916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CSDL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2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.</a:t>
            </a:r>
            <a:endParaRPr lang="en-US" dirty="0"/>
          </a:p>
        </p:txBody>
      </p:sp>
      <p:sp>
        <p:nvSpPr>
          <p:cNvPr id="5" name="Flowchart: Data 4"/>
          <p:cNvSpPr/>
          <p:nvPr/>
        </p:nvSpPr>
        <p:spPr>
          <a:xfrm>
            <a:off x="1212490" y="1197405"/>
            <a:ext cx="2443280" cy="610820"/>
          </a:xfrm>
          <a:prstGeom prst="flowChartInputOut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MÔ HÌNH 3 LỚP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365195" y="2113635"/>
            <a:ext cx="2137870" cy="763525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1365195" y="3029865"/>
            <a:ext cx="2137870" cy="763525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1365195" y="3946095"/>
            <a:ext cx="2137870" cy="763525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ConTrol</a:t>
            </a:r>
            <a:endParaRPr lang="en-US" dirty="0"/>
          </a:p>
        </p:txBody>
      </p:sp>
      <p:sp>
        <p:nvSpPr>
          <p:cNvPr id="9" name="Up Arrow Callout 8"/>
          <p:cNvSpPr/>
          <p:nvPr/>
        </p:nvSpPr>
        <p:spPr>
          <a:xfrm>
            <a:off x="4419295" y="3029865"/>
            <a:ext cx="2443280" cy="763525"/>
          </a:xfrm>
          <a:prstGeom prst="upArrowCallout">
            <a:avLst>
              <a:gd name="adj1" fmla="val 271375"/>
              <a:gd name="adj2" fmla="val 160000"/>
              <a:gd name="adj3" fmla="val 22278"/>
              <a:gd name="adj4" fmla="val 649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503065" y="2495398"/>
            <a:ext cx="763525" cy="687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3503065" y="3411627"/>
            <a:ext cx="7635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3503065" y="3640685"/>
            <a:ext cx="763525" cy="687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5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05" y="1349375"/>
            <a:ext cx="6333391" cy="3513138"/>
          </a:xfrm>
        </p:spPr>
      </p:pic>
    </p:spTree>
    <p:extLst>
      <p:ext uri="{BB962C8B-B14F-4D97-AF65-F5344CB8AC3E}">
        <p14:creationId xmlns:p14="http://schemas.microsoft.com/office/powerpoint/2010/main" val="1191877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3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9953269">
            <a:off x="876124" y="1325667"/>
            <a:ext cx="411800" cy="410774"/>
          </a:xfrm>
          <a:prstGeom prst="actionButtonBlank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b="0" dirty="0">
                <a:solidFill>
                  <a:srgbClr val="777777"/>
                </a:solidFill>
              </a:rPr>
              <a:t>1</a:t>
            </a:r>
            <a:endParaRPr lang="en-US" altLang="en-US" b="0" dirty="0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905648" y="1350110"/>
            <a:ext cx="1953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10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Giới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thiệu</a:t>
            </a:r>
            <a:endParaRPr lang="en-US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2191494">
            <a:off x="832240" y="1901679"/>
            <a:ext cx="449310" cy="409922"/>
          </a:xfrm>
          <a:prstGeom prst="actionButtonBlank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b="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1979983" y="1937592"/>
            <a:ext cx="3558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10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Một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kiến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thức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liên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quan</a:t>
            </a:r>
            <a:endParaRPr lang="en-US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20575087">
            <a:off x="858631" y="2475076"/>
            <a:ext cx="446788" cy="434744"/>
          </a:xfrm>
          <a:prstGeom prst="actionButtonBlank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1978816" y="2473051"/>
            <a:ext cx="27961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10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Đặc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tả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chương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trình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7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4829" y="3168784"/>
            <a:ext cx="398360" cy="471901"/>
          </a:xfrm>
          <a:prstGeom prst="actionButtonBlank">
            <a:avLst/>
          </a:prstGeom>
          <a:solidFill>
            <a:srgbClr val="FF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b="0" dirty="0">
                <a:solidFill>
                  <a:srgbClr val="777777"/>
                </a:solidFill>
              </a:rPr>
              <a:t>4</a:t>
            </a:r>
            <a:endParaRPr lang="en-US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1873569" y="3129279"/>
            <a:ext cx="366492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10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Phân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tích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thiết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kế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hệ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thống</a:t>
            </a:r>
            <a:endParaRPr lang="en-US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AutoShape 1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20122278">
            <a:off x="883784" y="3867860"/>
            <a:ext cx="457200" cy="457200"/>
          </a:xfrm>
          <a:prstGeom prst="actionButtonBlank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b="0" dirty="0">
                <a:solidFill>
                  <a:srgbClr val="777777"/>
                </a:solidFill>
              </a:rPr>
              <a:t>6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876542" y="3869447"/>
            <a:ext cx="3203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10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Đánh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giá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chương</a:t>
            </a:r>
            <a:r>
              <a:rPr lang="en-US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trình</a:t>
            </a:r>
            <a:endParaRPr lang="en-US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utoUpdateAnimBg="0"/>
      <p:bldP spid="13" grpId="0" animBg="1" autoUpdateAnimBg="0"/>
      <p:bldP spid="14" grpId="0" autoUpdateAnimBg="0"/>
      <p:bldP spid="15" grpId="0" animBg="1" autoUpdateAnimBg="0"/>
      <p:bldP spid="16" grpId="0" autoUpdateAnimBg="0"/>
      <p:bldP spid="17" grpId="0" animBg="1" autoUpdateAnimBg="0"/>
      <p:bldP spid="18" grpId="0" autoUpdateAnimBg="0"/>
      <p:bldP spid="19" grpId="0" animBg="1" autoUpdateAnimBg="0"/>
      <p:bldP spid="2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3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</a:rPr>
              <a:t>GIỚI THIỆU MỤC 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ĐÍCH ĐỀ </a:t>
            </a:r>
            <a:r>
              <a:rPr lang="en-US" altLang="en-US" sz="2400" b="1" dirty="0">
                <a:latin typeface="Times New Roman" panose="02020603050405020304" pitchFamily="18" charset="0"/>
              </a:rPr>
              <a:t>TÀI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6108199" cy="2290575"/>
          </a:xfrm>
        </p:spPr>
        <p:txBody>
          <a:bodyPr>
            <a:normAutofit/>
          </a:bodyPr>
          <a:lstStyle/>
          <a:p>
            <a:pPr>
              <a:buClr>
                <a:srgbClr val="5EEC3C"/>
              </a:buClr>
              <a:buSzPct val="120000"/>
              <a:buFont typeface="Wingdings" panose="05000000000000000000" pitchFamily="2" charset="2"/>
              <a:buChar char="ü"/>
            </a:pP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nay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mẻ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Qúa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trình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hình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thành</a:t>
            </a:r>
            <a:r>
              <a:rPr lang="en-US" sz="2800" b="1" dirty="0" smtClean="0"/>
              <a:t> ý </a:t>
            </a:r>
            <a:r>
              <a:rPr lang="en-US" sz="2800" b="1" dirty="0" err="1" smtClean="0"/>
              <a:t>tưởng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59785" y="1502815"/>
            <a:ext cx="610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94252" y="2113635"/>
            <a:ext cx="50392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Treo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trụ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điên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dừa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LAN.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TV 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Box FPT,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Truyên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338096" y="3640685"/>
            <a:ext cx="5802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hang.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Qúa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trình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hình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thành</a:t>
            </a:r>
            <a:r>
              <a:rPr lang="en-US" sz="2800" b="1" dirty="0" smtClean="0"/>
              <a:t> ý </a:t>
            </a:r>
            <a:r>
              <a:rPr lang="en-US" sz="2800" b="1" dirty="0" err="1" smtClean="0"/>
              <a:t>tưởng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6" name="Oval 5"/>
          <p:cNvSpPr/>
          <p:nvPr/>
        </p:nvSpPr>
        <p:spPr>
          <a:xfrm>
            <a:off x="1517901" y="1655520"/>
            <a:ext cx="1221641" cy="10689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/>
              <a:t>viên</a:t>
            </a:r>
            <a:r>
              <a:rPr lang="en-US" dirty="0"/>
              <a:t> sale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2739542" y="1655519"/>
            <a:ext cx="2901394" cy="1068935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Tìm</a:t>
            </a:r>
            <a:r>
              <a:rPr lang="en-US" sz="1200" dirty="0" smtClean="0"/>
              <a:t> </a:t>
            </a:r>
            <a:r>
              <a:rPr lang="en-US" sz="1200" dirty="0" err="1" smtClean="0"/>
              <a:t>kiếm</a:t>
            </a:r>
            <a:r>
              <a:rPr lang="en-US" sz="1200" dirty="0" smtClean="0"/>
              <a:t>.</a:t>
            </a:r>
          </a:p>
          <a:p>
            <a:pPr algn="ctr"/>
            <a:r>
              <a:rPr lang="en-US" sz="1200" dirty="0" err="1" smtClean="0"/>
              <a:t>Lấy</a:t>
            </a:r>
            <a:r>
              <a:rPr lang="en-US" sz="1200" dirty="0" smtClean="0"/>
              <a:t> </a:t>
            </a:r>
            <a:r>
              <a:rPr lang="en-US" sz="1200" dirty="0" err="1" smtClean="0"/>
              <a:t>thông</a:t>
            </a:r>
            <a:r>
              <a:rPr lang="en-US" sz="1200" dirty="0" smtClean="0"/>
              <a:t> tin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93642" y="1655518"/>
            <a:ext cx="1221640" cy="106893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4"/>
          </p:cNvCxnSpPr>
          <p:nvPr/>
        </p:nvCxnSpPr>
        <p:spPr>
          <a:xfrm>
            <a:off x="2128722" y="2724455"/>
            <a:ext cx="0" cy="76352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7901" y="2874793"/>
            <a:ext cx="1374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Đưa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</a:t>
            </a:r>
            <a:endParaRPr lang="en-US" sz="1400" dirty="0"/>
          </a:p>
        </p:txBody>
      </p:sp>
      <p:sp>
        <p:nvSpPr>
          <p:cNvPr id="14" name="Isosceles Triangle 13"/>
          <p:cNvSpPr/>
          <p:nvPr/>
        </p:nvSpPr>
        <p:spPr>
          <a:xfrm>
            <a:off x="1517900" y="3487980"/>
            <a:ext cx="1221641" cy="9162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4" idx="5"/>
          </p:cNvCxnSpPr>
          <p:nvPr/>
        </p:nvCxnSpPr>
        <p:spPr>
          <a:xfrm>
            <a:off x="2434131" y="3946095"/>
            <a:ext cx="9162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81426" y="3640685"/>
            <a:ext cx="125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Đưa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3350360" y="3487980"/>
            <a:ext cx="1126554" cy="9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algn="ctr"/>
            <a:r>
              <a:rPr lang="en-US" dirty="0" smtClean="0"/>
              <a:t>KT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476914" y="3721512"/>
            <a:ext cx="116402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76914" y="3791023"/>
            <a:ext cx="131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Đi</a:t>
            </a:r>
            <a:r>
              <a:rPr lang="en-US" sz="1400" dirty="0" smtClean="0"/>
              <a:t> </a:t>
            </a:r>
            <a:r>
              <a:rPr lang="en-US" sz="1400" dirty="0" err="1" smtClean="0"/>
              <a:t>Vào</a:t>
            </a:r>
            <a:r>
              <a:rPr lang="en-US" sz="1400" dirty="0" smtClean="0"/>
              <a:t> </a:t>
            </a:r>
            <a:r>
              <a:rPr lang="en-US" sz="1400" dirty="0" err="1" smtClean="0"/>
              <a:t>Xuất</a:t>
            </a:r>
            <a:r>
              <a:rPr lang="en-US" sz="1400" dirty="0" smtClean="0"/>
              <a:t> TB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67145" y="4098800"/>
            <a:ext cx="1173791" cy="1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793641" y="3487978"/>
            <a:ext cx="1221640" cy="916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KHO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419296" y="2724453"/>
            <a:ext cx="916230" cy="9162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8993292">
            <a:off x="4232571" y="2947569"/>
            <a:ext cx="100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Đi</a:t>
            </a:r>
            <a:r>
              <a:rPr lang="en-US" sz="1400" dirty="0" smtClean="0"/>
              <a:t> </a:t>
            </a:r>
            <a:r>
              <a:rPr lang="en-US" sz="1400" dirty="0" err="1" smtClean="0"/>
              <a:t>Lắp</a:t>
            </a:r>
            <a:r>
              <a:rPr lang="en-US" sz="1400" dirty="0" smtClean="0"/>
              <a:t> </a:t>
            </a:r>
            <a:r>
              <a:rPr lang="en-US" sz="1400" dirty="0" err="1" smtClean="0"/>
              <a:t>Đặt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94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7900" y="1502815"/>
            <a:ext cx="4733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(QUẢN LÝ BÁN HÀNG)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95" y="2908785"/>
            <a:ext cx="1068935" cy="1495425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1823309" y="2145260"/>
            <a:ext cx="2137870" cy="763525"/>
          </a:xfrm>
          <a:prstGeom prst="wedgeEllipseCallout">
            <a:avLst>
              <a:gd name="adj1" fmla="val -42558"/>
              <a:gd name="adj2" fmla="val 7200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What?</a:t>
            </a:r>
          </a:p>
          <a:p>
            <a:pPr algn="ctr"/>
            <a:r>
              <a:rPr lang="en-US" sz="1200" dirty="0" err="1" smtClean="0"/>
              <a:t>Kỷ</a:t>
            </a:r>
            <a:r>
              <a:rPr lang="en-US" sz="1200" dirty="0" smtClean="0"/>
              <a:t> </a:t>
            </a:r>
            <a:r>
              <a:rPr lang="en-US" sz="1200" dirty="0" err="1" smtClean="0"/>
              <a:t>thuật</a:t>
            </a:r>
            <a:r>
              <a:rPr lang="en-US" sz="1200" dirty="0" smtClean="0"/>
              <a:t> </a:t>
            </a:r>
            <a:r>
              <a:rPr lang="en-US" sz="1200" dirty="0" err="1" smtClean="0"/>
              <a:t>kéo</a:t>
            </a:r>
            <a:r>
              <a:rPr lang="en-US" sz="1200" dirty="0" smtClean="0"/>
              <a:t> </a:t>
            </a:r>
            <a:r>
              <a:rPr lang="en-US" sz="1200" dirty="0" err="1" smtClean="0"/>
              <a:t>cáp</a:t>
            </a:r>
            <a:r>
              <a:rPr lang="en-US" sz="1200" dirty="0" smtClean="0"/>
              <a:t>. 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721" y="2954141"/>
            <a:ext cx="827723" cy="1665923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4113885" y="2145260"/>
            <a:ext cx="1985165" cy="763525"/>
          </a:xfrm>
          <a:prstGeom prst="wedgeEllipseCallout">
            <a:avLst>
              <a:gd name="adj1" fmla="val 55205"/>
              <a:gd name="adj2" fmla="val 92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Mua</a:t>
            </a:r>
            <a:r>
              <a:rPr lang="en-US" sz="1200" dirty="0" smtClean="0"/>
              <a:t> </a:t>
            </a:r>
            <a:r>
              <a:rPr lang="en-US" sz="1200" dirty="0" err="1" smtClean="0"/>
              <a:t>bán</a:t>
            </a:r>
            <a:r>
              <a:rPr lang="en-US" sz="1200" dirty="0" smtClean="0"/>
              <a:t> </a:t>
            </a:r>
            <a:r>
              <a:rPr lang="en-US" sz="1200" dirty="0" err="1" smtClean="0"/>
              <a:t>thiết</a:t>
            </a:r>
            <a:r>
              <a:rPr lang="en-US" sz="1200" dirty="0" smtClean="0"/>
              <a:t> </a:t>
            </a:r>
            <a:r>
              <a:rPr lang="en-US" sz="1200" dirty="0" err="1" smtClean="0"/>
              <a:t>bị</a:t>
            </a:r>
            <a:r>
              <a:rPr lang="en-US" sz="1200" dirty="0" smtClean="0"/>
              <a:t> </a:t>
            </a:r>
            <a:r>
              <a:rPr lang="en-US" sz="1200" dirty="0" err="1" smtClean="0"/>
              <a:t>wifi</a:t>
            </a:r>
            <a:r>
              <a:rPr lang="en-US" sz="1200" dirty="0" smtClean="0"/>
              <a:t>. </a:t>
            </a:r>
            <a:r>
              <a:rPr lang="en-US" sz="1200" dirty="0" err="1" smtClean="0"/>
              <a:t>Cùng</a:t>
            </a:r>
            <a:r>
              <a:rPr lang="en-US" sz="1200" dirty="0" smtClean="0"/>
              <a:t> </a:t>
            </a:r>
            <a:r>
              <a:rPr lang="en-US" sz="1200" dirty="0" err="1" smtClean="0"/>
              <a:t>sản</a:t>
            </a:r>
            <a:r>
              <a:rPr lang="en-US" sz="1200" dirty="0" smtClean="0"/>
              <a:t> </a:t>
            </a:r>
            <a:r>
              <a:rPr lang="en-US" sz="1200" dirty="0" err="1" smtClean="0"/>
              <a:t>phẩm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90" y="4057793"/>
            <a:ext cx="1815950" cy="102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iên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7900" y="1655520"/>
            <a:ext cx="565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2015.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7900" y="2536239"/>
            <a:ext cx="388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17900" y="3424058"/>
            <a:ext cx="371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2012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/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5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5195" y="1197405"/>
            <a:ext cx="6108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own Arrow Callout 6"/>
          <p:cNvSpPr/>
          <p:nvPr/>
        </p:nvSpPr>
        <p:spPr>
          <a:xfrm>
            <a:off x="2885470" y="1874513"/>
            <a:ext cx="2748690" cy="849942"/>
          </a:xfrm>
          <a:prstGeom prst="downArrowCallout">
            <a:avLst>
              <a:gd name="adj1" fmla="val 25000"/>
              <a:gd name="adj2" fmla="val 161699"/>
              <a:gd name="adj3" fmla="val 27445"/>
              <a:gd name="adj4" fmla="val 6497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Cấu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Trúc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Visual Studio 2015</a:t>
            </a:r>
          </a:p>
        </p:txBody>
      </p:sp>
      <p:sp>
        <p:nvSpPr>
          <p:cNvPr id="9" name="Rectangle 8"/>
          <p:cNvSpPr/>
          <p:nvPr/>
        </p:nvSpPr>
        <p:spPr>
          <a:xfrm>
            <a:off x="3645836" y="3487980"/>
            <a:ext cx="1227957" cy="610820"/>
          </a:xfrm>
          <a:prstGeom prst="rect">
            <a:avLst/>
          </a:prstGeom>
          <a:solidFill>
            <a:srgbClr val="5EE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Forms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2"/>
            <a:endCxn id="9" idx="0"/>
          </p:cNvCxnSpPr>
          <p:nvPr/>
        </p:nvCxnSpPr>
        <p:spPr>
          <a:xfrm>
            <a:off x="4259815" y="2724455"/>
            <a:ext cx="0" cy="7635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673567" y="3487980"/>
            <a:ext cx="1524087" cy="6871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12" idx="0"/>
          </p:cNvCxnSpPr>
          <p:nvPr/>
        </p:nvCxnSpPr>
        <p:spPr>
          <a:xfrm flipH="1">
            <a:off x="2435611" y="2724455"/>
            <a:ext cx="1210225" cy="7635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70637" y="2656996"/>
            <a:ext cx="1374345" cy="9162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5182820" y="3526156"/>
            <a:ext cx="2319416" cy="610820"/>
          </a:xfrm>
          <a:prstGeom prst="diamon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9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670" y="1197405"/>
            <a:ext cx="62609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 </a:t>
            </a:r>
            <a:r>
              <a:rPr lang="vi-VN" sz="1600" dirty="0" smtClean="0">
                <a:latin typeface="+mj-lt"/>
              </a:rPr>
              <a:t>Đây </a:t>
            </a:r>
            <a:r>
              <a:rPr lang="vi-VN" sz="1600" dirty="0">
                <a:latin typeface="+mj-lt"/>
              </a:rPr>
              <a:t>là ngôn ngữ dạng chung, phổ thông được thiết kế để phát </a:t>
            </a:r>
            <a:r>
              <a:rPr lang="vi-VN" sz="1600" dirty="0" smtClean="0">
                <a:latin typeface="+mj-lt"/>
              </a:rPr>
              <a:t>triển</a:t>
            </a:r>
            <a:r>
              <a:rPr lang="en-US" sz="1600" dirty="0" smtClean="0">
                <a:latin typeface="+mj-lt"/>
              </a:rPr>
              <a:t> </a:t>
            </a:r>
            <a:r>
              <a:rPr lang="vi-VN" sz="1600" dirty="0" smtClean="0">
                <a:latin typeface="+mj-lt"/>
              </a:rPr>
              <a:t>ứng </a:t>
            </a:r>
            <a:r>
              <a:rPr lang="vi-VN" sz="1600" dirty="0">
                <a:latin typeface="+mj-lt"/>
              </a:rPr>
              <a:t>dụng trên nền tảng Microsoft và cần có .NET framework trên Windows để hoạt động. C# có thể được xem là một sự kết hợp giao thoa giữa C và C++, tận dụng những yếu tố tốt nhất của 2 ngôn ngữ này để tạo ra một ngôn ngữ có tính hiện đại hơn. Mặc dù .NET framework cũng hỗ trợ một số ngôn ngữ mã hóa khác, C# đã nhanh chóng trở thành một trong những ngôn ngữ phổ biến nhất.</a:t>
            </a:r>
            <a:endParaRPr lang="en-US" sz="1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555" y="3145437"/>
            <a:ext cx="6810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vi-VN" sz="1600" dirty="0" smtClean="0">
                <a:latin typeface="+mj-lt"/>
              </a:rPr>
              <a:t>C </a:t>
            </a:r>
            <a:r>
              <a:rPr lang="vi-VN" sz="1600" dirty="0">
                <a:latin typeface="+mj-lt"/>
              </a:rPr>
              <a:t>sharp tương đối dễ học nhưng cũng là </a:t>
            </a:r>
            <a:r>
              <a:rPr lang="vi-VN" sz="1600" dirty="0" smtClean="0">
                <a:latin typeface="+mj-lt"/>
              </a:rPr>
              <a:t>một</a:t>
            </a:r>
            <a:endParaRPr lang="en-US" sz="1600" dirty="0" smtClean="0">
              <a:latin typeface="+mj-lt"/>
            </a:endParaRPr>
          </a:p>
          <a:p>
            <a:pPr lvl="1"/>
            <a:r>
              <a:rPr lang="vi-VN" sz="1600" dirty="0" smtClean="0">
                <a:latin typeface="+mj-lt"/>
              </a:rPr>
              <a:t>ngôn </a:t>
            </a:r>
            <a:r>
              <a:rPr lang="vi-VN" sz="1600" dirty="0">
                <a:latin typeface="+mj-lt"/>
              </a:rPr>
              <a:t>ngữ khá phức tạp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7081" y="3946095"/>
            <a:ext cx="58027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 sharp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triển</a:t>
            </a:r>
            <a:r>
              <a:rPr lang="en-US" sz="1600" dirty="0"/>
              <a:t> </a:t>
            </a:r>
            <a:r>
              <a:rPr lang="en-US" sz="1600" dirty="0" smtClean="0"/>
              <a:t>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 sharp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triển</a:t>
            </a:r>
            <a:r>
              <a:rPr lang="en-US" sz="1600" dirty="0"/>
              <a:t> </a:t>
            </a:r>
            <a:r>
              <a:rPr lang="en-US" sz="1600" dirty="0" err="1" smtClean="0"/>
              <a:t>ứng</a:t>
            </a:r>
            <a:r>
              <a:rPr lang="en-US" sz="1600" dirty="0" smtClean="0"/>
              <a:t> </a:t>
            </a:r>
            <a:r>
              <a:rPr lang="en-US" sz="1600" dirty="0" err="1" smtClean="0"/>
              <a:t>dụng</a:t>
            </a:r>
            <a:r>
              <a:rPr lang="en-US" sz="1600" dirty="0" smtClean="0"/>
              <a:t>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87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Microsoft Office PowerPoint</Application>
  <PresentationFormat>On-screen Show (16:9)</PresentationFormat>
  <Paragraphs>144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SimSun</vt:lpstr>
      <vt:lpstr>Arial</vt:lpstr>
      <vt:lpstr>Arial Black</vt:lpstr>
      <vt:lpstr>Calibri</vt:lpstr>
      <vt:lpstr>Courier New</vt:lpstr>
      <vt:lpstr>Times New Roman</vt:lpstr>
      <vt:lpstr>VNI-Times</vt:lpstr>
      <vt:lpstr>Wingdings</vt:lpstr>
      <vt:lpstr>Office Theme</vt:lpstr>
      <vt:lpstr> ĐỀ TÀI: PHẦN MỀM QUẢN   LÝ BÁN HÀNG</vt:lpstr>
      <vt:lpstr>NỘI DUNG</vt:lpstr>
      <vt:lpstr>GIỚI THIỆU MỤC ĐÍCH ĐỀ TÀI</vt:lpstr>
      <vt:lpstr>Qúa trình hình thành ý tưởng.</vt:lpstr>
      <vt:lpstr>Qúa trình hình thành ý tưởng.</vt:lpstr>
      <vt:lpstr>Quyết Định.</vt:lpstr>
      <vt:lpstr>Kiến Thức Liên Quan</vt:lpstr>
      <vt:lpstr>Visual Studio 2015</vt:lpstr>
      <vt:lpstr>Ngôn ngữ Lập Trình</vt:lpstr>
      <vt:lpstr>ĐẶC TẢ CHƯƠNG TRÌNH</vt:lpstr>
      <vt:lpstr>Đặc Tả Thông Tin Cần Quản Lý.</vt:lpstr>
      <vt:lpstr>PowerPoint Presentation</vt:lpstr>
      <vt:lpstr>Đặc Tả Thông Tin Cần Quản Lý.</vt:lpstr>
      <vt:lpstr>Mỗi quan hệ giữa các thực thể.</vt:lpstr>
      <vt:lpstr>Mỗi Quan Hệ CSDL</vt:lpstr>
      <vt:lpstr>PowerPoint Presentation</vt:lpstr>
      <vt:lpstr>Thiết Ứng Dụng .</vt:lpstr>
      <vt:lpstr>Giao Diện</vt:lpstr>
      <vt:lpstr>Phương Thức Kết Nối Với 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2019-04-08T06:08:52Z</dcterms:modified>
</cp:coreProperties>
</file>