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sldIdLst>
    <p:sldId id="277" r:id="rId2"/>
    <p:sldId id="276" r:id="rId3"/>
    <p:sldId id="261" r:id="rId4"/>
    <p:sldId id="334" r:id="rId5"/>
    <p:sldId id="302" r:id="rId6"/>
    <p:sldId id="327" r:id="rId7"/>
    <p:sldId id="338" r:id="rId8"/>
    <p:sldId id="335" r:id="rId9"/>
    <p:sldId id="262" r:id="rId10"/>
    <p:sldId id="332" r:id="rId11"/>
    <p:sldId id="306" r:id="rId12"/>
    <p:sldId id="340" r:id="rId13"/>
    <p:sldId id="326" r:id="rId14"/>
    <p:sldId id="316" r:id="rId15"/>
    <p:sldId id="307" r:id="rId16"/>
    <p:sldId id="313" r:id="rId17"/>
    <p:sldId id="257" r:id="rId18"/>
    <p:sldId id="323" r:id="rId19"/>
    <p:sldId id="345" r:id="rId20"/>
    <p:sldId id="336" r:id="rId21"/>
    <p:sldId id="258" r:id="rId22"/>
    <p:sldId id="341" r:id="rId23"/>
    <p:sldId id="260" r:id="rId24"/>
    <p:sldId id="333" r:id="rId25"/>
    <p:sldId id="256" r:id="rId26"/>
    <p:sldId id="324" r:id="rId27"/>
  </p:sldIdLst>
  <p:sldSz cx="12192000" cy="6858000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나눔스퀘어_ac Bold" panose="020B0600000101010101" pitchFamily="50" charset="-127"/>
      <p:bold r:id="rId34"/>
    </p:embeddedFont>
    <p:embeddedFont>
      <p:font typeface="나눔스퀘어_ac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휴먼둥근헤드라인" panose="0203050400010101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542149-46FE-4706-AA65-F9408577FDD3}">
          <p14:sldIdLst>
            <p14:sldId id="277"/>
            <p14:sldId id="276"/>
            <p14:sldId id="261"/>
            <p14:sldId id="334"/>
            <p14:sldId id="302"/>
            <p14:sldId id="327"/>
            <p14:sldId id="338"/>
            <p14:sldId id="335"/>
            <p14:sldId id="262"/>
            <p14:sldId id="332"/>
            <p14:sldId id="306"/>
            <p14:sldId id="340"/>
            <p14:sldId id="326"/>
            <p14:sldId id="316"/>
            <p14:sldId id="307"/>
            <p14:sldId id="313"/>
            <p14:sldId id="257"/>
            <p14:sldId id="323"/>
            <p14:sldId id="345"/>
            <p14:sldId id="336"/>
            <p14:sldId id="258"/>
            <p14:sldId id="341"/>
            <p14:sldId id="260"/>
            <p14:sldId id="333"/>
            <p14:sldId id="256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F56"/>
    <a:srgbClr val="AADA76"/>
    <a:srgbClr val="4D4D4D"/>
    <a:srgbClr val="4C9BD3"/>
    <a:srgbClr val="FFD738"/>
    <a:srgbClr val="DEB71A"/>
    <a:srgbClr val="FFC514"/>
    <a:srgbClr val="FB0D0D"/>
    <a:srgbClr val="FAC29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2" autoAdjust="0"/>
    <p:restoredTop sz="86812" autoAdjust="0"/>
  </p:normalViewPr>
  <p:slideViewPr>
    <p:cSldViewPr snapToGrid="0" showGuides="1">
      <p:cViewPr varScale="1">
        <p:scale>
          <a:sx n="69" d="100"/>
          <a:sy n="69" d="100"/>
        </p:scale>
        <p:origin x="72" y="2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\Desktop\&#47673;&#51008;%20&#441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\Desktop\&#47673;&#51008;%20&#441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&lt;나는 학교를 다니면서 균형잡힌 식사를 하고 있다&gt;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A-4AAA-979A-6DC2B86E2999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8A-4AAA-979A-6DC2B86E2999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8A-4AAA-979A-6DC2B86E2999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8A-4AAA-979A-6DC2B86E2999}"/>
              </c:ext>
            </c:extLst>
          </c:dPt>
          <c:cat>
            <c:strRef>
              <c:f>Sheet1!$A$2:$A$5</c:f>
              <c:strCache>
                <c:ptCount val="3"/>
                <c:pt idx="0">
                  <c:v>그렇지 않다</c:v>
                </c:pt>
                <c:pt idx="2">
                  <c:v>그렇다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8.3000000000000007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C-49E6-980B-9D7F49EDC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실제</a:t>
            </a:r>
            <a:r>
              <a:rPr lang="ko-KR" altLang="en-US" baseline="0"/>
              <a:t> 섭취량과 권장 섭취량 비교 그래프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실제 섭취량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차트!$A$33:$A$36</c:f>
              <c:strCache>
                <c:ptCount val="4"/>
                <c:pt idx="0">
                  <c:v>열량(kcal)</c:v>
                </c:pt>
                <c:pt idx="1">
                  <c:v>나트륨(mg)</c:v>
                </c:pt>
                <c:pt idx="2">
                  <c:v>칼륨(mg)</c:v>
                </c:pt>
                <c:pt idx="3">
                  <c:v>탄수화물(g)</c:v>
                </c:pt>
              </c:strCache>
            </c:strRef>
          </c:cat>
          <c:val>
            <c:numRef>
              <c:f>차트!$B$33:$B$36</c:f>
              <c:numCache>
                <c:formatCode>General</c:formatCode>
                <c:ptCount val="4"/>
                <c:pt idx="0" formatCode="#,##0.00">
                  <c:v>1628.3996</c:v>
                </c:pt>
                <c:pt idx="1">
                  <c:v>2745.982</c:v>
                </c:pt>
                <c:pt idx="2">
                  <c:v>1527.6679999999999</c:v>
                </c:pt>
                <c:pt idx="3">
                  <c:v>210.10391999999999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9-4D85-8130-5E23F9DD1731}"/>
            </c:ext>
          </c:extLst>
        </c:ser>
        <c:ser>
          <c:idx val="1"/>
          <c:order val="1"/>
          <c:tx>
            <c:v>권장 섭취량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차트!$A$33:$A$36</c:f>
              <c:strCache>
                <c:ptCount val="4"/>
                <c:pt idx="0">
                  <c:v>열량(kcal)</c:v>
                </c:pt>
                <c:pt idx="1">
                  <c:v>나트륨(mg)</c:v>
                </c:pt>
                <c:pt idx="2">
                  <c:v>칼륨(mg)</c:v>
                </c:pt>
                <c:pt idx="3">
                  <c:v>탄수화물(g)</c:v>
                </c:pt>
              </c:strCache>
            </c:strRef>
          </c:cat>
          <c:val>
            <c:numRef>
              <c:f>차트!$C$33:$C$36</c:f>
              <c:numCache>
                <c:formatCode>General</c:formatCode>
                <c:ptCount val="4"/>
                <c:pt idx="0">
                  <c:v>2600</c:v>
                </c:pt>
                <c:pt idx="1">
                  <c:v>2000</c:v>
                </c:pt>
                <c:pt idx="2">
                  <c:v>2000</c:v>
                </c:pt>
                <c:pt idx="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79-4D85-8130-5E23F9DD1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047544"/>
        <c:axId val="454049184"/>
      </c:barChart>
      <c:catAx>
        <c:axId val="45404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4049184"/>
        <c:crosses val="autoZero"/>
        <c:auto val="1"/>
        <c:lblAlgn val="ctr"/>
        <c:lblOffset val="100"/>
        <c:noMultiLvlLbl val="0"/>
      </c:catAx>
      <c:valAx>
        <c:axId val="45404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404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실제</a:t>
            </a:r>
            <a:r>
              <a:rPr lang="ko-KR" altLang="en-US" baseline="0" dirty="0"/>
              <a:t> 섭취량과 권장 섭취량 비교 그래프</a:t>
            </a:r>
            <a:endParaRPr lang="ko-KR" altLang="en-US" dirty="0"/>
          </a:p>
        </c:rich>
      </c:tx>
      <c:layout>
        <c:manualLayout>
          <c:xMode val="edge"/>
          <c:yMode val="edge"/>
          <c:x val="0.195430446194225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실제 섭취량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차트!$A$26:$A$28</c:f>
              <c:strCache>
                <c:ptCount val="3"/>
                <c:pt idx="0">
                  <c:v>식이섬유(g)</c:v>
                </c:pt>
                <c:pt idx="1">
                  <c:v>단백질(g)</c:v>
                </c:pt>
                <c:pt idx="2">
                  <c:v>지방(g)</c:v>
                </c:pt>
              </c:strCache>
            </c:strRef>
          </c:cat>
          <c:val>
            <c:numRef>
              <c:f>차트!$B$26:$B$28</c:f>
              <c:numCache>
                <c:formatCode>General</c:formatCode>
                <c:ptCount val="3"/>
                <c:pt idx="0">
                  <c:v>9.3696000000000002</c:v>
                </c:pt>
                <c:pt idx="1">
                  <c:v>70.25264</c:v>
                </c:pt>
                <c:pt idx="2">
                  <c:v>50.688160000000003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5-48D6-8A75-CFC428160204}"/>
            </c:ext>
          </c:extLst>
        </c:ser>
        <c:ser>
          <c:idx val="1"/>
          <c:order val="1"/>
          <c:tx>
            <c:v>권장 섭취량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차트!$A$26:$A$28</c:f>
              <c:strCache>
                <c:ptCount val="3"/>
                <c:pt idx="0">
                  <c:v>식이섬유(g)</c:v>
                </c:pt>
                <c:pt idx="1">
                  <c:v>단백질(g)</c:v>
                </c:pt>
                <c:pt idx="2">
                  <c:v>지방(g)</c:v>
                </c:pt>
              </c:strCache>
            </c:strRef>
          </c:cat>
          <c:val>
            <c:numRef>
              <c:f>차트!$C$26:$C$28</c:f>
              <c:numCache>
                <c:formatCode>General</c:formatCode>
                <c:ptCount val="3"/>
                <c:pt idx="0">
                  <c:v>25</c:v>
                </c:pt>
                <c:pt idx="1">
                  <c:v>65</c:v>
                </c:pt>
                <c:pt idx="2">
                  <c:v>57.5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A5-48D6-8A75-CFC42816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999384"/>
        <c:axId val="455003320"/>
      </c:barChart>
      <c:catAx>
        <c:axId val="45499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5003320"/>
        <c:crosses val="autoZero"/>
        <c:auto val="1"/>
        <c:lblAlgn val="ctr"/>
        <c:lblOffset val="100"/>
        <c:noMultiLvlLbl val="0"/>
      </c:catAx>
      <c:valAx>
        <c:axId val="45500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499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3A9A-AEAE-40D0-8FB8-2F422AE4678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FitFood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이름으로 프로젝트를 설명할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조원이름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부탁드리겠습니다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프로젝트명의 의미는 맞춤의 의미를 가진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음식을 뜻하는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합쳐서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FitFood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9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 흐름도 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ko-KR" altLang="en-US" b="0" dirty="0">
              <a:effectLst/>
            </a:endParaRPr>
          </a:p>
          <a:p>
            <a:pPr rtl="0"/>
            <a:r>
              <a:rPr lang="en-US" altLang="ko-KR" b="0" dirty="0">
                <a:effectLst/>
              </a:rPr>
              <a:t>#</a:t>
            </a:r>
            <a:r>
              <a:rPr lang="ko-KR" altLang="en-US" b="0" dirty="0">
                <a:effectLst/>
              </a:rPr>
              <a:t>클릭</a:t>
            </a:r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서비스를 이용하는 사람에게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 취향이나 인적사항 등을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 데이터를 바탕으로 식당을 추천해줍니다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바탕으로 추천한 식당이나 등록된 식당에 가게 되면 사진을 찍으라고 알림을 보내줍니다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사진을 찍는 것으로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메뉴를 인식하고 먹는 시간을 체크하는 것을 가능하게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그렇게 하여 얻은 식사 데이터를 바탕으로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영양소 섭취 그래프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 추천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섭취 캘린더 등의 서비스를 제공해줍니다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1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주요서비스소개입니다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프로젝트를  세가지 키워드로 말하자면 접근성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건강한 식사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개인화입니다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1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가게추천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음식추천서비스입니다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음식점 추천 서비스는 사용자의 섭취 영양소를 토대로 부족한 영양소를 섭취할 수 있는 학교 주변 음식점의 메뉴를 추천해 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 추천 서비스는 등록되지 않은 음식점에 가서 식사를 하고 싶은 사용자나 집에서 밥을 해 먹는 사용자를 위해 부족한 영양소를 섭취할 수 있는 음식과 레시피를 추천해줍니다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8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개인화입니다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가게추천 음식추천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#version1?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유저로부터 받은 데이터를 바탕으로 개인에게 맞는 정보를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#version2?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사용자의 서비스 이용 기록을 수집합니다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수집한 정보를 바탕으로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영양뿐만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취향이나 현재 위치 등을 유저의 평소 동선 등을 고려한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맞춤별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식사 등을 추천합니다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가게추천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음식추천서비스입니다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음식점 추천 서비스는 사용자의 섭취 영양소를 토대로 부족한 영양소를 섭취할 수 있는 학교 주변 음식점의 메뉴를 추천해 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 추천 서비스는 등록되지 않은 음식점에 가서 식사를 하고 싶은 사용자나 집에서 밥을 해 먹는 사용자를 위해 부족한 영양소를 섭취할 수 있는 음식과 레시피를 추천해줍니다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0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첫번째 키워드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접근성입니다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휴대폰으로 어디서나 쉽게 사용할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식사 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식사시간에 휴대폰을 켜거나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 찍는 것 만으로 쉽게 서비스를 이용할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메뉴인식카메라서비스는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학교 주변 음식점에 식사를 하러 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음식점에 도착하면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통해 자동으로 음식 사진을 찍으라고 알림을 보내줍니다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주문한 음식이 나오면 사용자는 알림을 눌러 바로 음식 사진을 찍습니다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메뉴인식카메라는 어느 음식점의 어떤 메뉴인지 인식하여 그 메뉴의 영양소정보를 저장합니다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8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키워드는 건강한 식사입니다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유저에게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균형잡힌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식생활을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 유저가 입력한 정보를 토대로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이후로는 유저가 식사를 할 때 마다 메뉴를 분석해 영양소가 편향되어 있는지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부족한 영양소는 없는지 알아내어 유저에게 그래프를 통해 알려줍니다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섭취 영양 확인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#version1?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섭취 영양소 데이터에는 섭취 메뉴의 칼로리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탄수화물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단백질 등의 영양소 정보가 쌓입니다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 통해 당일 섭취 영양소 데이터를 바탕으로 권장 섭취량과 비교 그래프를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계속해서 쌓인 데이터는 웹을 통해 섭취 영양소를 영양소별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연별 그래프로 확인이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#version2?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이용하는 것으로 자신의 식사 데이터가 쌓입니다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데이터를 바탕으로 자신이 섭취한 영양소와 권장 섭취량과 비교 그래프를 제작해줍니다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계속해서 쌓인 데이터로 섭취 영양소를 영양소별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연별 그래프로 확인하는 것도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사용기술입니다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36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구축할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Vue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사용하여 현대적인 자바스크립트를 작성하는 일을 시작하는 것을 보다 쉽게 만들어 주는 몇몇 기본적인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스캐폴딩을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포함하고 있기에 프론트 엔드에서는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Vue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 앱은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안드로이드는 물론 아이폰에서도 사용할 수 있게 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이미지 처리 및 인식을 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구축하여 서버로 전송된 데이터를 기반으로 어떤 메뉴인지 정보를 제공하고 추천 알고리즘을 구축하여 사용자에 맞는 리스트를 제공해주려고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1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구축할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Vue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사용하여 현대적인 자바스크립트를 작성하는 일을 시작하는 것을 보다 쉽게 만들어 주는 몇몇 기본적인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스캐폴딩을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포함하고 있기에 프론트 엔드에서는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Vue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 앱은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안드로이드는 물론 아이폰에서도 사용할 수 있게 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이미지 처리 및 인식을 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구축하여 서버로 전송된 데이터를 기반으로 어떤 메뉴인지 정보를 제공하고 추천 알고리즘을 구축하여 사용자에 맞는 리스트를 제공해주려고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3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기획 배경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기대효과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사용기술과 향후계획을 말씀드린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질의응답 시간을 가지며 발표를 마치도록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35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기대효과입니다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1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기대효과입니다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1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이용함으로서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편리한 메뉴선정과 건강한 식습관을 챙길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서비스의 주 타겟 층인 대학생은 대부분 점심시간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저녁시간이 되면 무엇을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먹을지부터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고민합니다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유저에 맞는 레시피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식당을 추천하는 것으로 메뉴 선정에 고민되는 시간을 단축하며 나아가 영양소 또한 챙길 수 있도록 보조할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식사시간을 체크하는 것으로 빨리 먹는 습관을 고쳐 건강한 식습관을 가질 수 있도록 도움을 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활동을 통해 빨리 먹는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습관등을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고칠 수 있도록 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이용하는 것만으로도 건강한 식습관을 가질 수 있도록 도움을 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44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38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진행 현황부터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달간 음식 이미지 인식률과 식단 제공 정확성을 높이기 위해서 더 많은 데이터를 확보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(#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노력하고 있으며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주변에 자주 가는 식당을 선점하여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(#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메뉴의 데이터를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직접 사진을 찍으러 감과 동시에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받아 정확도를 측정한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(#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인식률을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ko-KR" altLang="en-US" b="0" dirty="0">
              <a:effectLst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개발계획은 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중으로 핵심기능 개발할 것이며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월까지 디자인을 보완하고 프로토타입을 제작하여 검증 및 버그 수정을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해나갈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7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발표마치도록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질의응답 타임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13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예상질문에 대한 자료 준비 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제공량과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나오는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제공량이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다를텐데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저울 가지고 다니면서 체크 중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2. 100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식당 다 조사할 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잇나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 대한 계획 말하기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일정 계산해서 각자 역할 분담하기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지금 데이터 모으고 있는 자료수집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모으기 위한 정보조사 패턴조사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없는 가게에서 식사를 할 경우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평일 식사만 제공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주변에서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균형잡힌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영양소 섭취가 가능하냐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근방의 식당으로 균형 잡힌 식단이 가능하다는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Case(before-&gt; after)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보여주기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사진을 찍어야 하나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 찍는 것이 편리하나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음식사진을 찍는 행위 하나로 권장하는 식사 시간을 지킬 수 있는 서비스와 영양소분석 서비스를 동시에 제공받을 수 있음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저녁 다 추천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4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프로젝트를 기획하게 된 배경에 대해서 말씀드리겠습니다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결과를 저희 주변에서도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자취생의 비율이 높은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설문조사를 진행한 결과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자취를 하면서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균형잡힌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식사를 하고 있는가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질문에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학생이 자신의 식생활이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불균형하다고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생각하고 있었고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조의 식단을 조사해 영양소를 계산해본 결과 탄수화물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지방은 이상적인 비율을 크게 벗어나고 권장 섭취량에 비해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나트륨을 많이 섭취하고 칼륨과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식이섬유를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적게 섭취하고 있다는 것을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2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사진은 이상적인 영양소 비율과 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탄수화물 단백질 지방 비율 그리고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20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영양불균형 현황을 나타낸 그래프입니다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그래프에 의하면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이상적인 비율에 비해 탄수화물을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적게 섭취하고 지방은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과다 섭취하는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위의 영양불균형 현황 그래프를 보시면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29.8%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영양불균형자이며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21.7%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영양부족자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8.1%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영양과잉자로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사람이 영양소를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불균형하게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섭취하고 있다는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자료들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청년 가구의 영양 불균형이 심각하다는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4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식사 시간에 관련된 자료입니다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불균형한 영양 섭취 뿐만이 아니라 식사 시간 또한 문제가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같이 저희가 조사한 결과에 따르면 성인의 절반이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채 되지 않는 동안 식사를 한다는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 빠른 식사시간은 지방간과 비만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위염 발생의 원인이 될 수 있습니다</a:t>
            </a:r>
          </a:p>
          <a:p>
            <a:pPr rtl="0"/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결과를 저희 주변에서도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자취생의 비율이 높은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설문조사를 진행한 결과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자취를 하면서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균형잡힌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식사를 하고 있는가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질문에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학생이 자신의 식생활이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불균형하다고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생각하고 있었고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조의 식단을 조사해 영양소를 계산해본 결과 탄수화물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지방은 이상적인 비율을 크게 벗어나고 권장 섭취량에 비해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나트륨을 많이 섭취하고 칼륨과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식이섬유를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적게 섭취하고 있다는 것을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과연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 식당만으로 영양이 바른 식사를 할 수 있는지 식단을 만들어 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그래프를 보시면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앞서보여드린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조원의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주일 식단에 비해 균형 잡힌 식사를 할 수 있다는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자취를 하는 동안 스스로 이와 같은 식단을 유지하는 것은 어려운 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저희는 자취를 하는 영진학생들을 위해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균형잡힌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식생활을 유지하도록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서포트하는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서비스를 기획하기로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1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주요서비스입니다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59C6-0CB9-4C19-B6D8-A8400D36500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1.wav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jpe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jpeg"/><Relationship Id="rId5" Type="http://schemas.microsoft.com/office/2007/relationships/hdphoto" Target="../media/hdphoto4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joins.com/article/21665215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oyangin.tistory.com/479" TargetMode="External"/><Relationship Id="rId5" Type="http://schemas.openxmlformats.org/officeDocument/2006/relationships/hyperlink" Target="https://lifemeal.jp/6519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yobolifeblog.co.kr/349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nga.com/news/article/all/20151217/75412852/3" TargetMode="External"/><Relationship Id="rId5" Type="http://schemas.openxmlformats.org/officeDocument/2006/relationships/hyperlink" Target="http://d.kbs.co.kr/news/view.do?ncd=3074253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음식, 테이블, 플레이트, 실내이(가) 표시된 사진&#10;&#10;자동 생성된 설명">
            <a:extLst>
              <a:ext uri="{FF2B5EF4-FFF2-40B4-BE49-F238E27FC236}">
                <a16:creationId xmlns:a16="http://schemas.microsoft.com/office/drawing/2014/main" id="{7198B8AD-CE75-4BAC-940B-3E2FA1F7AD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5" y="-2667005"/>
            <a:ext cx="6857990" cy="12192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738D2FA-53B4-4A7B-834C-D3032888DC2D}"/>
              </a:ext>
            </a:extLst>
          </p:cNvPr>
          <p:cNvGrpSpPr/>
          <p:nvPr/>
        </p:nvGrpSpPr>
        <p:grpSpPr>
          <a:xfrm>
            <a:off x="2057400" y="1174755"/>
            <a:ext cx="8077200" cy="4508490"/>
            <a:chOff x="1974850" y="431800"/>
            <a:chExt cx="8077200" cy="45084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24F0C0-A345-417E-BCC1-6861C72CE79F}"/>
                </a:ext>
              </a:extLst>
            </p:cNvPr>
            <p:cNvSpPr/>
            <p:nvPr/>
          </p:nvSpPr>
          <p:spPr>
            <a:xfrm>
              <a:off x="2254250" y="654050"/>
              <a:ext cx="7569200" cy="4025900"/>
            </a:xfrm>
            <a:prstGeom prst="rect">
              <a:avLst/>
            </a:prstGeom>
            <a:solidFill>
              <a:srgbClr val="F8D05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6F49DF-B363-48BA-AD74-EA45C1A5A0E7}"/>
                </a:ext>
              </a:extLst>
            </p:cNvPr>
            <p:cNvSpPr/>
            <p:nvPr/>
          </p:nvSpPr>
          <p:spPr>
            <a:xfrm>
              <a:off x="1974850" y="431800"/>
              <a:ext cx="7569200" cy="4025900"/>
            </a:xfrm>
            <a:prstGeom prst="rect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687BC4-0572-4A81-8385-97B96AD4AD00}"/>
                </a:ext>
              </a:extLst>
            </p:cNvPr>
            <p:cNvSpPr/>
            <p:nvPr/>
          </p:nvSpPr>
          <p:spPr>
            <a:xfrm>
              <a:off x="2482850" y="914390"/>
              <a:ext cx="7569200" cy="4025900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8F156-1C2D-4788-8FAC-67556C2E8B1D}"/>
              </a:ext>
            </a:extLst>
          </p:cNvPr>
          <p:cNvSpPr txBox="1"/>
          <p:nvPr/>
        </p:nvSpPr>
        <p:spPr>
          <a:xfrm>
            <a:off x="3893313" y="2819790"/>
            <a:ext cx="4405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FIT FOOD</a:t>
            </a:r>
            <a:endParaRPr lang="ko-KR" altLang="en-US" sz="8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A2440-2445-45B5-8315-DF38FD842B64}"/>
              </a:ext>
            </a:extLst>
          </p:cNvPr>
          <p:cNvSpPr txBox="1"/>
          <p:nvPr/>
        </p:nvSpPr>
        <p:spPr>
          <a:xfrm>
            <a:off x="2753417" y="2597539"/>
            <a:ext cx="381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#AI</a:t>
            </a:r>
            <a:r>
              <a:rPr lang="ko-KR" altLang="en-US" sz="20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기반 식단 컨설팅 서비스 </a:t>
            </a:r>
            <a:r>
              <a:rPr lang="en-US" altLang="ko-KR" sz="20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</a:t>
            </a:r>
            <a:endParaRPr lang="ko-KR" altLang="en-US" sz="2000" b="1" i="1" spc="300" dirty="0">
              <a:solidFill>
                <a:schemeClr val="tx1">
                  <a:lumMod val="75000"/>
                  <a:lumOff val="25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07E00-50DA-454E-AF5B-29CC3E921379}"/>
              </a:ext>
            </a:extLst>
          </p:cNvPr>
          <p:cNvSpPr txBox="1"/>
          <p:nvPr/>
        </p:nvSpPr>
        <p:spPr>
          <a:xfrm>
            <a:off x="4481689" y="4333847"/>
            <a:ext cx="5144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2020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캡스톤디자인</a:t>
            </a:r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3WDJ2</a:t>
            </a:r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조 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코딩노비</a:t>
            </a:r>
            <a:endParaRPr lang="en-US" altLang="ko-KR" sz="1600" b="1" i="1" spc="300" dirty="0">
              <a:solidFill>
                <a:schemeClr val="tx1">
                  <a:lumMod val="75000"/>
                  <a:lumOff val="25000"/>
                </a:schemeClr>
              </a:solidFill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장재일 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변세진</a:t>
            </a:r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이상곤</a:t>
            </a:r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조영준 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현정빈</a:t>
            </a:r>
            <a:r>
              <a:rPr lang="ko-KR" altLang="en-US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권수정</a:t>
            </a:r>
            <a:endParaRPr lang="en-US" altLang="ko-KR" sz="1600" b="1" i="1" spc="300" dirty="0">
              <a:solidFill>
                <a:schemeClr val="tx1">
                  <a:lumMod val="75000"/>
                  <a:lumOff val="25000"/>
                </a:schemeClr>
              </a:solidFill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PM : </a:t>
            </a:r>
            <a:r>
              <a:rPr lang="ko-KR" altLang="en-US" sz="1600" b="1" i="1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윤승훈교수님</a:t>
            </a:r>
            <a:r>
              <a:rPr lang="en-US" altLang="ko-KR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 </a:t>
            </a:r>
            <a:endParaRPr lang="ko-KR" altLang="en-US" sz="1600" b="1" i="1" spc="300" dirty="0">
              <a:solidFill>
                <a:schemeClr val="tx1">
                  <a:lumMod val="75000"/>
                  <a:lumOff val="2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11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8F0425D4-EB11-4905-BAD9-F950846CCE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057" y="3598083"/>
            <a:ext cx="908812" cy="90881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C7A782-08D2-4DC0-A509-DDF1262CB5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983" y="2732492"/>
            <a:ext cx="1147840" cy="11478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EA2BBC-09F0-4AFE-AAF4-D181DD35D80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7920" y="3327236"/>
            <a:ext cx="895280" cy="895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2ABB22-029D-4730-83BD-056BF84595E6}"/>
              </a:ext>
            </a:extLst>
          </p:cNvPr>
          <p:cNvSpPr txBox="1"/>
          <p:nvPr/>
        </p:nvSpPr>
        <p:spPr>
          <a:xfrm>
            <a:off x="2694983" y="425621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촬영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49345D-893C-4CB9-95F3-264C530AB15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61054" y="3365278"/>
            <a:ext cx="705548" cy="70554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E26B72D-D4A4-4ABE-8041-190A855C0C0F}"/>
              </a:ext>
            </a:extLst>
          </p:cNvPr>
          <p:cNvGrpSpPr/>
          <p:nvPr/>
        </p:nvGrpSpPr>
        <p:grpSpPr>
          <a:xfrm>
            <a:off x="9664120" y="1261741"/>
            <a:ext cx="1296406" cy="1196284"/>
            <a:chOff x="9451844" y="1244390"/>
            <a:chExt cx="1296406" cy="119628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CCC651D-32B8-4CC9-86EA-85984AC2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3952" y="1244390"/>
              <a:ext cx="732190" cy="7321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0EE70-3F03-4115-855E-86C725CD499A}"/>
                </a:ext>
              </a:extLst>
            </p:cNvPr>
            <p:cNvSpPr txBox="1"/>
            <p:nvPr/>
          </p:nvSpPr>
          <p:spPr>
            <a:xfrm>
              <a:off x="9451844" y="1979009"/>
              <a:ext cx="1296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65A5EF5-4215-4105-BCF3-9C41169473F9}"/>
              </a:ext>
            </a:extLst>
          </p:cNvPr>
          <p:cNvSpPr txBox="1"/>
          <p:nvPr/>
        </p:nvSpPr>
        <p:spPr>
          <a:xfrm>
            <a:off x="2295794" y="4888433"/>
            <a:ext cx="2234400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메뉴인식카메라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5E0AF8-1063-4547-B969-E9C42612CA46}"/>
              </a:ext>
            </a:extLst>
          </p:cNvPr>
          <p:cNvSpPr txBox="1"/>
          <p:nvPr/>
        </p:nvSpPr>
        <p:spPr>
          <a:xfrm>
            <a:off x="2305921" y="5524715"/>
            <a:ext cx="2214145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먹는 시간 체크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5C3381-ECD6-4A80-A0B0-96436980B6C3}"/>
              </a:ext>
            </a:extLst>
          </p:cNvPr>
          <p:cNvGrpSpPr/>
          <p:nvPr/>
        </p:nvGrpSpPr>
        <p:grpSpPr>
          <a:xfrm>
            <a:off x="8697262" y="2424544"/>
            <a:ext cx="3230826" cy="4087061"/>
            <a:chOff x="8479668" y="2424544"/>
            <a:chExt cx="3189286" cy="4087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6323F-2014-4B08-B9E1-4D7EB96091F3}"/>
                </a:ext>
              </a:extLst>
            </p:cNvPr>
            <p:cNvSpPr txBox="1"/>
            <p:nvPr/>
          </p:nvSpPr>
          <p:spPr>
            <a:xfrm>
              <a:off x="8767633" y="2621765"/>
              <a:ext cx="2604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 &amp; APP</a:t>
              </a:r>
              <a:endParaRPr lang="ko-KR" altLang="en-US" sz="28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0D4217C-89DE-4666-B7B2-1BE10A684FD1}"/>
                </a:ext>
              </a:extLst>
            </p:cNvPr>
            <p:cNvSpPr/>
            <p:nvPr/>
          </p:nvSpPr>
          <p:spPr>
            <a:xfrm>
              <a:off x="8479668" y="2424544"/>
              <a:ext cx="3189286" cy="4087061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7B4034-4F7C-4B2F-8385-6DEA4FC45E63}"/>
                </a:ext>
              </a:extLst>
            </p:cNvPr>
            <p:cNvSpPr txBox="1"/>
            <p:nvPr/>
          </p:nvSpPr>
          <p:spPr>
            <a:xfrm>
              <a:off x="8621915" y="3445069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영양소 섭취 비교 그래프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2C6DAA-D26E-4E7C-BCDC-FE5A49443FCA}"/>
                </a:ext>
              </a:extLst>
            </p:cNvPr>
            <p:cNvSpPr txBox="1"/>
            <p:nvPr/>
          </p:nvSpPr>
          <p:spPr>
            <a:xfrm>
              <a:off x="8621915" y="4008919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음식점 추천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음식 추천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4F6731-B61B-4073-9744-187B10AC4F4B}"/>
                </a:ext>
              </a:extLst>
            </p:cNvPr>
            <p:cNvSpPr txBox="1"/>
            <p:nvPr/>
          </p:nvSpPr>
          <p:spPr>
            <a:xfrm>
              <a:off x="8647644" y="4610042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섭취 캘린더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46463F-E7A0-4129-8360-1DEF2A97103C}"/>
                </a:ext>
              </a:extLst>
            </p:cNvPr>
            <p:cNvSpPr txBox="1"/>
            <p:nvPr/>
          </p:nvSpPr>
          <p:spPr>
            <a:xfrm>
              <a:off x="8617749" y="5173892"/>
              <a:ext cx="2908974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리뷰게시판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18C616-AB39-4641-89A6-438F0DF0390B}"/>
                </a:ext>
              </a:extLst>
            </p:cNvPr>
            <p:cNvSpPr txBox="1"/>
            <p:nvPr/>
          </p:nvSpPr>
          <p:spPr>
            <a:xfrm>
              <a:off x="8617749" y="5787046"/>
              <a:ext cx="2908974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레시피 제공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094A81-0B8D-413C-9E77-F86B3DCA0325}"/>
              </a:ext>
            </a:extLst>
          </p:cNvPr>
          <p:cNvSpPr txBox="1"/>
          <p:nvPr/>
        </p:nvSpPr>
        <p:spPr>
          <a:xfrm>
            <a:off x="3451011" y="37145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서비스흐름도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149461-5B67-4766-9E11-BFEC85D88C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93" y="1400967"/>
            <a:ext cx="1147840" cy="11478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896CEB-8D35-4B35-B7B5-22DFE0582B3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720">
            <a:off x="807108" y="2720672"/>
            <a:ext cx="705548" cy="7055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E087424-4138-4FF7-9471-0CDC2EFB7C3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951330">
            <a:off x="1873603" y="3368194"/>
            <a:ext cx="705548" cy="70554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BC147B0-0772-46EC-96DA-AFB4DDEA894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684" y="3968895"/>
            <a:ext cx="676017" cy="67601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C1FEC1D-0045-4323-8D33-33C894F49781}"/>
              </a:ext>
            </a:extLst>
          </p:cNvPr>
          <p:cNvGrpSpPr/>
          <p:nvPr/>
        </p:nvGrpSpPr>
        <p:grpSpPr>
          <a:xfrm>
            <a:off x="1752511" y="1129132"/>
            <a:ext cx="2666035" cy="962705"/>
            <a:chOff x="1752511" y="1129132"/>
            <a:chExt cx="2666035" cy="962705"/>
          </a:xfrm>
        </p:grpSpPr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EDD53FC6-8F6C-4E22-AC69-342EF7E00A7A}"/>
                </a:ext>
              </a:extLst>
            </p:cNvPr>
            <p:cNvSpPr/>
            <p:nvPr/>
          </p:nvSpPr>
          <p:spPr>
            <a:xfrm flipH="1">
              <a:off x="1752511" y="1129132"/>
              <a:ext cx="2666035" cy="962705"/>
            </a:xfrm>
            <a:prstGeom prst="wedgeRoundRectCallout">
              <a:avLst>
                <a:gd name="adj1" fmla="val 49086"/>
                <a:gd name="adj2" fmla="val 76158"/>
                <a:gd name="adj3" fmla="val 1666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2E30BD-635C-430F-A655-5C3C81DE55F1}"/>
                </a:ext>
              </a:extLst>
            </p:cNvPr>
            <p:cNvSpPr txBox="1"/>
            <p:nvPr/>
          </p:nvSpPr>
          <p:spPr>
            <a:xfrm>
              <a:off x="1863744" y="1282607"/>
              <a:ext cx="2367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음식취향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>
                  <a:latin typeface="+mn-ea"/>
                </a:rPr>
                <a:t>중식</a:t>
              </a:r>
              <a:endParaRPr lang="en-US" altLang="ko-KR" dirty="0">
                <a:latin typeface="+mn-ea"/>
              </a:endParaRPr>
            </a:p>
            <a:p>
              <a:pPr algn="ctr"/>
              <a:r>
                <a:rPr lang="ko-KR" altLang="en-US" dirty="0">
                  <a:latin typeface="+mn-ea"/>
                </a:rPr>
                <a:t>키</a:t>
              </a:r>
              <a:r>
                <a:rPr lang="en-US" altLang="ko-KR" dirty="0">
                  <a:latin typeface="+mn-ea"/>
                </a:rPr>
                <a:t>/</a:t>
              </a:r>
              <a:r>
                <a:rPr lang="ko-KR" altLang="en-US" dirty="0">
                  <a:latin typeface="+mn-ea"/>
                </a:rPr>
                <a:t>몸무게 </a:t>
              </a:r>
              <a:r>
                <a:rPr lang="en-US" altLang="ko-KR" dirty="0">
                  <a:latin typeface="+mn-ea"/>
                </a:rPr>
                <a:t>: 175/68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6B0EA-6248-4EDF-B022-28A01827AD64}"/>
              </a:ext>
            </a:extLst>
          </p:cNvPr>
          <p:cNvSpPr txBox="1"/>
          <p:nvPr/>
        </p:nvSpPr>
        <p:spPr>
          <a:xfrm>
            <a:off x="556976" y="4610042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추천식당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18F6B6-E031-4260-A1E6-7C0D80DAE7DA}"/>
              </a:ext>
            </a:extLst>
          </p:cNvPr>
          <p:cNvGrpSpPr/>
          <p:nvPr/>
        </p:nvGrpSpPr>
        <p:grpSpPr>
          <a:xfrm>
            <a:off x="6239048" y="2328843"/>
            <a:ext cx="1296406" cy="1196284"/>
            <a:chOff x="9451844" y="1244390"/>
            <a:chExt cx="1296406" cy="119628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813FDC8-800B-4DBF-8687-A151066B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3952" y="1244390"/>
              <a:ext cx="732190" cy="73219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D271B7-7EA5-4F6E-AB00-C6D5C11FACFC}"/>
                </a:ext>
              </a:extLst>
            </p:cNvPr>
            <p:cNvSpPr txBox="1"/>
            <p:nvPr/>
          </p:nvSpPr>
          <p:spPr>
            <a:xfrm>
              <a:off x="9451844" y="1979009"/>
              <a:ext cx="1296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67A136A-7699-44E5-BC40-4C1301D4B686}"/>
              </a:ext>
            </a:extLst>
          </p:cNvPr>
          <p:cNvGrpSpPr/>
          <p:nvPr/>
        </p:nvGrpSpPr>
        <p:grpSpPr>
          <a:xfrm>
            <a:off x="5414273" y="3516963"/>
            <a:ext cx="2853810" cy="3078982"/>
            <a:chOff x="8381117" y="2771979"/>
            <a:chExt cx="3460718" cy="30789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86E981-2480-47C3-A422-1F1224D69946}"/>
                </a:ext>
              </a:extLst>
            </p:cNvPr>
            <p:cNvSpPr txBox="1"/>
            <p:nvPr/>
          </p:nvSpPr>
          <p:spPr>
            <a:xfrm>
              <a:off x="8659440" y="2795971"/>
              <a:ext cx="290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28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09720EE-91BD-4785-9F80-66E99F99A5FF}"/>
                </a:ext>
              </a:extLst>
            </p:cNvPr>
            <p:cNvSpPr/>
            <p:nvPr/>
          </p:nvSpPr>
          <p:spPr>
            <a:xfrm>
              <a:off x="8381117" y="2771979"/>
              <a:ext cx="3460718" cy="307898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D9E01C-CC36-4140-942B-0BC68BA3886C}"/>
                </a:ext>
              </a:extLst>
            </p:cNvPr>
            <p:cNvSpPr txBox="1"/>
            <p:nvPr/>
          </p:nvSpPr>
          <p:spPr>
            <a:xfrm>
              <a:off x="8621915" y="3445069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먹은 시간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B0B56F-5F24-4AD5-AD2A-4A14D9B46A03}"/>
                </a:ext>
              </a:extLst>
            </p:cNvPr>
            <p:cNvSpPr txBox="1"/>
            <p:nvPr/>
          </p:nvSpPr>
          <p:spPr>
            <a:xfrm>
              <a:off x="8621915" y="4008919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식사한 음식점 정보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62DFDE-F738-4960-8793-ACB6E03783E0}"/>
                </a:ext>
              </a:extLst>
            </p:cNvPr>
            <p:cNvSpPr txBox="1"/>
            <p:nvPr/>
          </p:nvSpPr>
          <p:spPr>
            <a:xfrm>
              <a:off x="8647644" y="4610042"/>
              <a:ext cx="2904808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식사한 음식 정보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EF022-0C3F-4DAC-84FB-934F638AABD3}"/>
                </a:ext>
              </a:extLst>
            </p:cNvPr>
            <p:cNvSpPr txBox="1"/>
            <p:nvPr/>
          </p:nvSpPr>
          <p:spPr>
            <a:xfrm>
              <a:off x="8617748" y="5211165"/>
              <a:ext cx="2908974" cy="4001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식사한 음식 영양소</a:t>
              </a: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35C85D4-E2BF-4D2F-B2F0-FE829F0764BC}"/>
              </a:ext>
            </a:extLst>
          </p:cNvPr>
          <p:cNvSpPr/>
          <p:nvPr/>
        </p:nvSpPr>
        <p:spPr>
          <a:xfrm rot="10800000">
            <a:off x="2305920" y="1346952"/>
            <a:ext cx="7217145" cy="728743"/>
          </a:xfrm>
          <a:prstGeom prst="rightArrow">
            <a:avLst>
              <a:gd name="adj1" fmla="val 22623"/>
              <a:gd name="adj2" fmla="val 45437"/>
            </a:avLst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60E1B5-D37A-4411-96FE-784BA12B700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254115">
            <a:off x="7959355" y="2135170"/>
            <a:ext cx="705548" cy="7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 animBg="1"/>
      <p:bldP spid="43" grpId="0" animBg="1"/>
      <p:bldP spid="32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CBCF39-801D-42B6-ADE9-6A356D28E36A}"/>
              </a:ext>
            </a:extLst>
          </p:cNvPr>
          <p:cNvGrpSpPr/>
          <p:nvPr/>
        </p:nvGrpSpPr>
        <p:grpSpPr>
          <a:xfrm>
            <a:off x="3336090" y="3394662"/>
            <a:ext cx="3328005" cy="3255933"/>
            <a:chOff x="4809929" y="1447340"/>
            <a:chExt cx="3328005" cy="3255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7415C1-F3B1-4D57-82E1-FBA56E1B707B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solidFill>
              <a:srgbClr val="FFCC0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0860A-BF0C-47B9-BB68-4B0C17B37EEE}"/>
                </a:ext>
              </a:extLst>
            </p:cNvPr>
            <p:cNvSpPr txBox="1"/>
            <p:nvPr/>
          </p:nvSpPr>
          <p:spPr>
            <a:xfrm>
              <a:off x="4809929" y="2756796"/>
              <a:ext cx="3328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0" dirty="0">
                  <a:solidFill>
                    <a:schemeClr val="bg1"/>
                  </a:solidFill>
                </a:rPr>
                <a:t>접근성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634ACD-246B-468B-AA42-F8ED51FB5F2B}"/>
              </a:ext>
            </a:extLst>
          </p:cNvPr>
          <p:cNvGrpSpPr/>
          <p:nvPr/>
        </p:nvGrpSpPr>
        <p:grpSpPr>
          <a:xfrm>
            <a:off x="5966867" y="3394661"/>
            <a:ext cx="3594934" cy="3255933"/>
            <a:chOff x="8316661" y="1447339"/>
            <a:chExt cx="3594934" cy="325593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5402C6C-BA4B-48F1-B2DF-E3715EB77BF5}"/>
                </a:ext>
              </a:extLst>
            </p:cNvPr>
            <p:cNvSpPr/>
            <p:nvPr/>
          </p:nvSpPr>
          <p:spPr>
            <a:xfrm>
              <a:off x="8506942" y="1447339"/>
              <a:ext cx="3214372" cy="3255933"/>
            </a:xfrm>
            <a:prstGeom prst="ellipse">
              <a:avLst/>
            </a:prstGeom>
            <a:solidFill>
              <a:srgbClr val="386584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66BE89-37D8-4B5A-8551-56E989608BC1}"/>
                </a:ext>
              </a:extLst>
            </p:cNvPr>
            <p:cNvSpPr txBox="1"/>
            <p:nvPr/>
          </p:nvSpPr>
          <p:spPr>
            <a:xfrm>
              <a:off x="8316661" y="2714264"/>
              <a:ext cx="3594934" cy="884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0" dirty="0">
                  <a:solidFill>
                    <a:schemeClr val="bg1"/>
                  </a:solidFill>
                </a:rPr>
                <a:t>개인화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51DC2B-E904-4519-A548-E680EA74A643}"/>
              </a:ext>
            </a:extLst>
          </p:cNvPr>
          <p:cNvGrpSpPr/>
          <p:nvPr/>
        </p:nvGrpSpPr>
        <p:grpSpPr>
          <a:xfrm>
            <a:off x="4612561" y="1172129"/>
            <a:ext cx="3328005" cy="3255933"/>
            <a:chOff x="5062954" y="1419420"/>
            <a:chExt cx="2591474" cy="243720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062CAC4-204D-4E8E-A411-47A20680DDEF}"/>
                </a:ext>
              </a:extLst>
            </p:cNvPr>
            <p:cNvSpPr/>
            <p:nvPr/>
          </p:nvSpPr>
          <p:spPr>
            <a:xfrm>
              <a:off x="5088295" y="1419420"/>
              <a:ext cx="2502989" cy="2437204"/>
            </a:xfrm>
            <a:prstGeom prst="ellipse">
              <a:avLst/>
            </a:prstGeom>
            <a:solidFill>
              <a:srgbClr val="92D05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F47F9-BD3E-412A-B45D-412FA3B6F6DB}"/>
                </a:ext>
              </a:extLst>
            </p:cNvPr>
            <p:cNvSpPr txBox="1"/>
            <p:nvPr/>
          </p:nvSpPr>
          <p:spPr>
            <a:xfrm>
              <a:off x="5062954" y="2452104"/>
              <a:ext cx="2591474" cy="43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bg1"/>
                  </a:solidFill>
                </a:rPr>
                <a:t>건강한 식사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89FF0C-38CC-46D4-9A2A-A9F1BDA06A0F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</p:spTree>
    <p:extLst>
      <p:ext uri="{BB962C8B-B14F-4D97-AF65-F5344CB8AC3E}">
        <p14:creationId xmlns:p14="http://schemas.microsoft.com/office/powerpoint/2010/main" val="256505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998EA5-4683-4AC6-9782-F1D162494171}"/>
              </a:ext>
            </a:extLst>
          </p:cNvPr>
          <p:cNvGrpSpPr/>
          <p:nvPr/>
        </p:nvGrpSpPr>
        <p:grpSpPr>
          <a:xfrm>
            <a:off x="545489" y="1198882"/>
            <a:ext cx="2007037" cy="1953392"/>
            <a:chOff x="4753114" y="1447340"/>
            <a:chExt cx="3328004" cy="3255933"/>
          </a:xfrm>
          <a:solidFill>
            <a:srgbClr val="64879F"/>
          </a:solid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5642405-EC10-4401-A858-743FED89CB23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grpFill/>
            <a:ln>
              <a:solidFill>
                <a:srgbClr val="6487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67BB26-5B38-4CE5-9761-EB89D573C2F2}"/>
                </a:ext>
              </a:extLst>
            </p:cNvPr>
            <p:cNvSpPr txBox="1"/>
            <p:nvPr/>
          </p:nvSpPr>
          <p:spPr>
            <a:xfrm>
              <a:off x="4753114" y="2688845"/>
              <a:ext cx="3328004" cy="87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chemeClr val="bg1"/>
                  </a:solidFill>
                </a:rPr>
                <a:t>개인화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432265" y="126124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#4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추천</a:t>
            </a:r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추천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8185B-A654-47F9-B780-1385729B28FC}"/>
              </a:ext>
            </a:extLst>
          </p:cNvPr>
          <p:cNvSpPr txBox="1"/>
          <p:nvPr/>
        </p:nvSpPr>
        <p:spPr>
          <a:xfrm>
            <a:off x="7974245" y="2647086"/>
            <a:ext cx="352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100) X 0.9 X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활동지수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AC315-DD80-4F9A-88F1-323A3BED76C5}"/>
              </a:ext>
            </a:extLst>
          </p:cNvPr>
          <p:cNvSpPr txBox="1"/>
          <p:nvPr/>
        </p:nvSpPr>
        <p:spPr>
          <a:xfrm>
            <a:off x="1244095" y="4514045"/>
            <a:ext cx="260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한국인 영양 섭취 기준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9C609-CC15-41E4-8B01-462BCF977F26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F5EF9D-1280-4DC5-B0C6-E85D6537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9" y="3415205"/>
            <a:ext cx="3509418" cy="9833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3AC000-C27D-4634-8635-3B32465CD57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591" y="3435346"/>
            <a:ext cx="1448031" cy="1448031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AF5AEC-FA10-4E1C-8F70-54069124D487}"/>
              </a:ext>
            </a:extLst>
          </p:cNvPr>
          <p:cNvGrpSpPr/>
          <p:nvPr/>
        </p:nvGrpSpPr>
        <p:grpSpPr>
          <a:xfrm>
            <a:off x="4577097" y="2153817"/>
            <a:ext cx="2666035" cy="962705"/>
            <a:chOff x="1752511" y="1129132"/>
            <a:chExt cx="2666035" cy="962705"/>
          </a:xfrm>
        </p:grpSpPr>
        <p:sp>
          <p:nvSpPr>
            <p:cNvPr id="33" name="말풍선: 모서리가 둥근 사각형 32">
              <a:extLst>
                <a:ext uri="{FF2B5EF4-FFF2-40B4-BE49-F238E27FC236}">
                  <a16:creationId xmlns:a16="http://schemas.microsoft.com/office/drawing/2014/main" id="{66A45920-A7AA-4704-9EDA-642F080DC67B}"/>
                </a:ext>
              </a:extLst>
            </p:cNvPr>
            <p:cNvSpPr/>
            <p:nvPr/>
          </p:nvSpPr>
          <p:spPr>
            <a:xfrm flipH="1">
              <a:off x="1752511" y="1129132"/>
              <a:ext cx="2666035" cy="962705"/>
            </a:xfrm>
            <a:prstGeom prst="wedgeRoundRectCallout">
              <a:avLst>
                <a:gd name="adj1" fmla="val -1943"/>
                <a:gd name="adj2" fmla="val 94691"/>
                <a:gd name="adj3" fmla="val 16667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0E4016-618F-48C1-BA06-768CC55EF7F2}"/>
                </a:ext>
              </a:extLst>
            </p:cNvPr>
            <p:cNvSpPr txBox="1"/>
            <p:nvPr/>
          </p:nvSpPr>
          <p:spPr>
            <a:xfrm>
              <a:off x="1863744" y="1282607"/>
              <a:ext cx="2367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키</a:t>
              </a:r>
              <a:r>
                <a:rPr lang="en-US" altLang="ko-KR" dirty="0">
                  <a:latin typeface="+mn-ea"/>
                </a:rPr>
                <a:t>/</a:t>
              </a:r>
              <a:r>
                <a:rPr lang="ko-KR" altLang="en-US" dirty="0">
                  <a:latin typeface="+mn-ea"/>
                </a:rPr>
                <a:t>몸무게 </a:t>
              </a:r>
              <a:r>
                <a:rPr lang="en-US" altLang="ko-KR" dirty="0">
                  <a:latin typeface="+mn-ea"/>
                </a:rPr>
                <a:t>: 175/68</a:t>
              </a:r>
            </a:p>
            <a:p>
              <a:pPr algn="ctr"/>
              <a:r>
                <a:rPr lang="ko-KR" altLang="en-US" dirty="0">
                  <a:latin typeface="+mn-ea"/>
                </a:rPr>
                <a:t>활동량 </a:t>
              </a:r>
              <a:r>
                <a:rPr lang="en-US" altLang="ko-KR" dirty="0">
                  <a:latin typeface="+mn-ea"/>
                </a:rPr>
                <a:t>: </a:t>
              </a:r>
              <a:r>
                <a:rPr lang="ko-KR" altLang="en-US" dirty="0">
                  <a:latin typeface="+mn-ea"/>
                </a:rPr>
                <a:t>보통</a:t>
              </a:r>
              <a:endParaRPr lang="en-US" altLang="ko-KR" dirty="0">
                <a:latin typeface="+mn-ea"/>
              </a:endParaRP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0FB5144-E93B-47C8-ACA5-2FE2D85CDBF0}"/>
              </a:ext>
            </a:extLst>
          </p:cNvPr>
          <p:cNvSpPr/>
          <p:nvPr/>
        </p:nvSpPr>
        <p:spPr>
          <a:xfrm>
            <a:off x="7474283" y="1943721"/>
            <a:ext cx="4526573" cy="4333987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8C3F56-A10F-46E3-BAD1-1495F50B91FC}"/>
              </a:ext>
            </a:extLst>
          </p:cNvPr>
          <p:cNvSpPr txBox="1"/>
          <p:nvPr/>
        </p:nvSpPr>
        <p:spPr>
          <a:xfrm>
            <a:off x="8446191" y="207645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권장 칼로리 계산식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737B97-A399-4F17-9284-A0C224C50CD2}"/>
              </a:ext>
            </a:extLst>
          </p:cNvPr>
          <p:cNvSpPr txBox="1"/>
          <p:nvPr/>
        </p:nvSpPr>
        <p:spPr>
          <a:xfrm>
            <a:off x="7474284" y="3107609"/>
            <a:ext cx="4282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활동지수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앉아서 활동하는 사람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</a:t>
            </a:r>
          </a:p>
          <a:p>
            <a:pPr marL="457200" indent="-457200" algn="ctr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규칙적인 생활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이상 운동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8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천보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만보 걷기 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하는 경우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30~35</a:t>
            </a:r>
          </a:p>
          <a:p>
            <a:pPr marL="457200" indent="-457200" algn="ctr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신체 활동량이 많은 외부노동자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20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2000" dirty="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87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35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CBCF39-801D-42B6-ADE9-6A356D28E36A}"/>
              </a:ext>
            </a:extLst>
          </p:cNvPr>
          <p:cNvGrpSpPr/>
          <p:nvPr/>
        </p:nvGrpSpPr>
        <p:grpSpPr>
          <a:xfrm>
            <a:off x="545489" y="1198882"/>
            <a:ext cx="2007037" cy="1953392"/>
            <a:chOff x="4753114" y="1447340"/>
            <a:chExt cx="3328004" cy="3255933"/>
          </a:xfrm>
          <a:solidFill>
            <a:srgbClr val="64879F"/>
          </a:solidFill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7415C1-F3B1-4D57-82E1-FBA56E1B707B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grpFill/>
            <a:ln>
              <a:solidFill>
                <a:srgbClr val="6487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0860A-BF0C-47B9-BB68-4B0C17B37EEE}"/>
                </a:ext>
              </a:extLst>
            </p:cNvPr>
            <p:cNvSpPr txBox="1"/>
            <p:nvPr/>
          </p:nvSpPr>
          <p:spPr>
            <a:xfrm>
              <a:off x="4753114" y="2688845"/>
              <a:ext cx="3328004" cy="87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chemeClr val="bg1"/>
                  </a:solidFill>
                </a:rPr>
                <a:t>개인화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432265" y="126124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#4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추천</a:t>
            </a:r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추천</a:t>
            </a:r>
          </a:p>
        </p:txBody>
      </p:sp>
      <p:pic>
        <p:nvPicPr>
          <p:cNvPr id="8" name="그림 7" descr="검은색, 앉아있는, 하얀색, 표지판이(가) 표시된 사진&#10;&#10;자동 생성된 설명">
            <a:extLst>
              <a:ext uri="{FF2B5EF4-FFF2-40B4-BE49-F238E27FC236}">
                <a16:creationId xmlns:a16="http://schemas.microsoft.com/office/drawing/2014/main" id="{27228BCF-1A00-4371-B763-7927F569CA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5644" y="4809299"/>
            <a:ext cx="925547" cy="9255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09C609-CC15-41E4-8B01-462BCF977F26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0E5171-A357-4DFA-9830-408638512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2" y="2508111"/>
            <a:ext cx="908812" cy="908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8E2EE4-5C51-494E-B1FE-0189EABBF5C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8410" y="2290698"/>
            <a:ext cx="1147840" cy="11478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707414-0D28-43B9-947F-D2B93EEA677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347" y="2885442"/>
            <a:ext cx="895280" cy="8952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0185FC-7730-4271-8F71-D5EA8BE4B570}"/>
              </a:ext>
            </a:extLst>
          </p:cNvPr>
          <p:cNvSpPr txBox="1"/>
          <p:nvPr/>
        </p:nvSpPr>
        <p:spPr>
          <a:xfrm>
            <a:off x="1518410" y="381442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촬영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FED2E0-3DD2-4886-9847-EC964794C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012" y="4776525"/>
            <a:ext cx="908812" cy="9088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B459A4-342D-4034-9C36-E014F90DADE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1160" y="4559112"/>
            <a:ext cx="1147840" cy="11478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B6EB91-6207-4DE3-89BF-C39D63CC5A2C}"/>
              </a:ext>
            </a:extLst>
          </p:cNvPr>
          <p:cNvSpPr txBox="1"/>
          <p:nvPr/>
        </p:nvSpPr>
        <p:spPr>
          <a:xfrm>
            <a:off x="1469370" y="6082839"/>
            <a:ext cx="15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리뷰게시판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98936E7-2405-40DD-8AF2-B372AB34655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907" y="4077673"/>
            <a:ext cx="925547" cy="92554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A977CD-67CE-4715-9A5D-456C4BE608A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25465" y="3778561"/>
            <a:ext cx="705548" cy="7055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E13509-D7CF-4DCE-8957-BB1836ABD4C3}"/>
              </a:ext>
            </a:extLst>
          </p:cNvPr>
          <p:cNvSpPr txBox="1"/>
          <p:nvPr/>
        </p:nvSpPr>
        <p:spPr>
          <a:xfrm>
            <a:off x="5372355" y="5125781"/>
            <a:ext cx="10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40E5F1-8809-4536-94FA-2F50C2B5FE6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907" y="3122961"/>
            <a:ext cx="925546" cy="92554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4CE4BA-935E-430E-A371-91CDCD514A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67" y="3508801"/>
            <a:ext cx="925546" cy="92554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5E03104-2C24-4F20-85DE-4DE497A07FA8}"/>
              </a:ext>
            </a:extLst>
          </p:cNvPr>
          <p:cNvSpPr/>
          <p:nvPr/>
        </p:nvSpPr>
        <p:spPr>
          <a:xfrm>
            <a:off x="7169153" y="1943721"/>
            <a:ext cx="4526573" cy="4333987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171F9-084D-4D2D-88F1-33668E9B782D}"/>
              </a:ext>
            </a:extLst>
          </p:cNvPr>
          <p:cNvSpPr txBox="1"/>
          <p:nvPr/>
        </p:nvSpPr>
        <p:spPr>
          <a:xfrm>
            <a:off x="8343453" y="5621174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맞춤형 식사 추천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CD76500-1B00-4EC3-830B-BEB1C1A601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0832" y="4524493"/>
            <a:ext cx="1043148" cy="104314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07EC75-040F-404B-B10F-4F75C8B8A826}"/>
              </a:ext>
            </a:extLst>
          </p:cNvPr>
          <p:cNvSpPr txBox="1"/>
          <p:nvPr/>
        </p:nvSpPr>
        <p:spPr>
          <a:xfrm>
            <a:off x="8370552" y="274592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E2ABF2-3425-47ED-9ADA-4F53D5A64B39}"/>
              </a:ext>
            </a:extLst>
          </p:cNvPr>
          <p:cNvSpPr txBox="1"/>
          <p:nvPr/>
        </p:nvSpPr>
        <p:spPr>
          <a:xfrm>
            <a:off x="9294491" y="241789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영양 밸런스</a:t>
            </a: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A28AD225-6B8A-40B5-8BE2-EFD7CF842A59}"/>
              </a:ext>
            </a:extLst>
          </p:cNvPr>
          <p:cNvSpPr/>
          <p:nvPr/>
        </p:nvSpPr>
        <p:spPr>
          <a:xfrm>
            <a:off x="7741082" y="2134339"/>
            <a:ext cx="3482648" cy="1684836"/>
          </a:xfrm>
          <a:prstGeom prst="cloudCallout">
            <a:avLst>
              <a:gd name="adj1" fmla="val -7320"/>
              <a:gd name="adj2" fmla="val 8911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4DA64C-46E0-4A87-9659-3848BE5305DC}"/>
              </a:ext>
            </a:extLst>
          </p:cNvPr>
          <p:cNvSpPr txBox="1"/>
          <p:nvPr/>
        </p:nvSpPr>
        <p:spPr>
          <a:xfrm>
            <a:off x="9243754" y="305474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위치</a:t>
            </a:r>
          </a:p>
        </p:txBody>
      </p:sp>
    </p:spTree>
    <p:extLst>
      <p:ext uri="{BB962C8B-B14F-4D97-AF65-F5344CB8AC3E}">
        <p14:creationId xmlns:p14="http://schemas.microsoft.com/office/powerpoint/2010/main" val="5933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31" grpId="0"/>
      <p:bldP spid="38" grpId="0"/>
      <p:bldP spid="41" grpId="0" animBg="1"/>
      <p:bldP spid="42" grpId="0"/>
      <p:bldP spid="46" grpId="0"/>
      <p:bldP spid="47" grpId="0"/>
      <p:bldP spid="2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8C2262-D4C5-443D-9C5A-4090AAAE63CD}"/>
              </a:ext>
            </a:extLst>
          </p:cNvPr>
          <p:cNvGrpSpPr/>
          <p:nvPr/>
        </p:nvGrpSpPr>
        <p:grpSpPr>
          <a:xfrm>
            <a:off x="545489" y="1198882"/>
            <a:ext cx="2007037" cy="1953392"/>
            <a:chOff x="4753114" y="1447340"/>
            <a:chExt cx="3328004" cy="3255933"/>
          </a:xfrm>
          <a:solidFill>
            <a:srgbClr val="64879F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D9C9C3B-71FA-43B6-A837-2138587C590F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grpFill/>
            <a:ln>
              <a:solidFill>
                <a:srgbClr val="6487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CDD6D0-CCFD-4E22-B9D2-FDF0C4744972}"/>
                </a:ext>
              </a:extLst>
            </p:cNvPr>
            <p:cNvSpPr txBox="1"/>
            <p:nvPr/>
          </p:nvSpPr>
          <p:spPr>
            <a:xfrm>
              <a:off x="4753114" y="2688845"/>
              <a:ext cx="3328004" cy="87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chemeClr val="bg1"/>
                  </a:solidFill>
                </a:rPr>
                <a:t>개인화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432265" y="126124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#4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추천</a:t>
            </a:r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추천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9231B2-C3B4-4B2A-9DFB-8D537C4ECF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839" y="2268574"/>
            <a:ext cx="1835959" cy="18359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FF6626-CBA2-4218-AA84-85FA55DBFA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691" y="3186553"/>
            <a:ext cx="1628187" cy="1628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9B5D06-9D8A-4130-9ED5-3FE3C5BE37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857" y="3074709"/>
            <a:ext cx="1549844" cy="1549844"/>
          </a:xfrm>
          <a:prstGeom prst="rect">
            <a:avLst/>
          </a:prstGeom>
        </p:spPr>
      </p:pic>
      <p:pic>
        <p:nvPicPr>
          <p:cNvPr id="8" name="그림 7" descr="검은색, 앉아있는, 하얀색, 표지판이(가) 표시된 사진&#10;&#10;자동 생성된 설명">
            <a:extLst>
              <a:ext uri="{FF2B5EF4-FFF2-40B4-BE49-F238E27FC236}">
                <a16:creationId xmlns:a16="http://schemas.microsoft.com/office/drawing/2014/main" id="{27228BCF-1A00-4371-B763-7927F569CAB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176" y="2466941"/>
            <a:ext cx="1835949" cy="1835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141F45-42F8-4D7B-8EB6-3F61162F9105}"/>
              </a:ext>
            </a:extLst>
          </p:cNvPr>
          <p:cNvSpPr txBox="1"/>
          <p:nvPr/>
        </p:nvSpPr>
        <p:spPr>
          <a:xfrm>
            <a:off x="2552526" y="5596759"/>
            <a:ext cx="260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부족한 영양소 섭취 가능한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주변 음식점 메뉴 추천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8185B-A654-47F9-B780-1385729B28FC}"/>
              </a:ext>
            </a:extLst>
          </p:cNvPr>
          <p:cNvSpPr txBox="1"/>
          <p:nvPr/>
        </p:nvSpPr>
        <p:spPr>
          <a:xfrm>
            <a:off x="7448317" y="5596759"/>
            <a:ext cx="282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부족한 영양소 섭취 가능한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음식 추천과 해당 레시피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AC315-DD80-4F9A-88F1-323A3BED76C5}"/>
              </a:ext>
            </a:extLst>
          </p:cNvPr>
          <p:cNvSpPr txBox="1"/>
          <p:nvPr/>
        </p:nvSpPr>
        <p:spPr>
          <a:xfrm>
            <a:off x="3185541" y="5172440"/>
            <a:ext cx="13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추천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B6F83-BCAC-48C0-841A-735DC06EDC23}"/>
              </a:ext>
            </a:extLst>
          </p:cNvPr>
          <p:cNvSpPr txBox="1"/>
          <p:nvPr/>
        </p:nvSpPr>
        <p:spPr>
          <a:xfrm>
            <a:off x="8230150" y="5172440"/>
            <a:ext cx="13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 추천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9C609-CC15-41E4-8B01-462BCF977F26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</p:spTree>
    <p:extLst>
      <p:ext uri="{BB962C8B-B14F-4D97-AF65-F5344CB8AC3E}">
        <p14:creationId xmlns:p14="http://schemas.microsoft.com/office/powerpoint/2010/main" val="251628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CBCF39-801D-42B6-ADE9-6A356D28E36A}"/>
              </a:ext>
            </a:extLst>
          </p:cNvPr>
          <p:cNvGrpSpPr/>
          <p:nvPr/>
        </p:nvGrpSpPr>
        <p:grpSpPr>
          <a:xfrm>
            <a:off x="545488" y="1198882"/>
            <a:ext cx="2007037" cy="1953392"/>
            <a:chOff x="4753114" y="1447340"/>
            <a:chExt cx="3328005" cy="3255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7415C1-F3B1-4D57-82E1-FBA56E1B707B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solidFill>
              <a:srgbClr val="FFCC0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0860A-BF0C-47B9-BB68-4B0C17B37EEE}"/>
                </a:ext>
              </a:extLst>
            </p:cNvPr>
            <p:cNvSpPr txBox="1"/>
            <p:nvPr/>
          </p:nvSpPr>
          <p:spPr>
            <a:xfrm>
              <a:off x="4753114" y="2639999"/>
              <a:ext cx="3328005" cy="87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chemeClr val="bg1"/>
                  </a:solidFill>
                </a:rPr>
                <a:t>접근성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396781" y="122204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메뉴인식카메라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5EF5A-E457-4C1D-B026-A1B3AD012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658" y="2844037"/>
            <a:ext cx="1305311" cy="13053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08AE6E-3026-4121-9958-C0DEB6283E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083" y="2911490"/>
            <a:ext cx="1305311" cy="130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1EC9E-6736-4F79-9C1E-EB87F0BF069F}"/>
              </a:ext>
            </a:extLst>
          </p:cNvPr>
          <p:cNvSpPr txBox="1"/>
          <p:nvPr/>
        </p:nvSpPr>
        <p:spPr>
          <a:xfrm>
            <a:off x="642029" y="5355345"/>
            <a:ext cx="241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GPS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통해 사진촬영 알림 받음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8CE746B-0B8D-43C3-ACB7-C7E6339B5422}"/>
              </a:ext>
            </a:extLst>
          </p:cNvPr>
          <p:cNvSpPr/>
          <p:nvPr/>
        </p:nvSpPr>
        <p:spPr>
          <a:xfrm rot="5400000">
            <a:off x="2950509" y="3814388"/>
            <a:ext cx="500405" cy="43138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BB8889-3C6D-4F5F-9181-3DD6B62FCD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85" y="2829939"/>
            <a:ext cx="1305304" cy="13053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A94819-FC63-430C-8B0D-78729681378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727" y="3301571"/>
            <a:ext cx="889345" cy="8893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B4E751-CAE7-4002-B2E0-BC66DF5D9C3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183" y="2706659"/>
            <a:ext cx="1061905" cy="10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6CB52-A3D6-48FA-BCD6-409E3D44EF8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252" y="3021967"/>
            <a:ext cx="1311906" cy="13119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46C4FB-2141-4E1A-922D-94676B6E064C}"/>
              </a:ext>
            </a:extLst>
          </p:cNvPr>
          <p:cNvSpPr txBox="1"/>
          <p:nvPr/>
        </p:nvSpPr>
        <p:spPr>
          <a:xfrm>
            <a:off x="3796487" y="5376771"/>
            <a:ext cx="195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알림을 눌러 주문한 음식 사진 촬영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B265E4A-6F7F-4AB5-808E-6216522FB503}"/>
              </a:ext>
            </a:extLst>
          </p:cNvPr>
          <p:cNvSpPr/>
          <p:nvPr/>
        </p:nvSpPr>
        <p:spPr>
          <a:xfrm rot="5400000">
            <a:off x="6154173" y="3786891"/>
            <a:ext cx="500405" cy="43138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35B8892-8D55-4A8E-8A97-A8F8B5924E5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2716" y="2088260"/>
            <a:ext cx="2893627" cy="28936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DE23F2-B712-47AE-B99F-5818E11F7754}"/>
              </a:ext>
            </a:extLst>
          </p:cNvPr>
          <p:cNvSpPr txBox="1"/>
          <p:nvPr/>
        </p:nvSpPr>
        <p:spPr>
          <a:xfrm>
            <a:off x="6411447" y="5355345"/>
            <a:ext cx="241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메뉴인식 후 영양소 정보 저장</a:t>
            </a:r>
          </a:p>
        </p:txBody>
      </p:sp>
      <p:pic>
        <p:nvPicPr>
          <p:cNvPr id="29" name="그림 28" descr="테이블, 음식, 플레이트, 목재의이(가) 표시된 사진&#10;&#10;자동 생성된 설명">
            <a:extLst>
              <a:ext uri="{FF2B5EF4-FFF2-40B4-BE49-F238E27FC236}">
                <a16:creationId xmlns:a16="http://schemas.microsoft.com/office/drawing/2014/main" id="{5913A020-D032-4D06-9197-42DE0FA60C81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993344" y="2383987"/>
            <a:ext cx="1410137" cy="2262441"/>
          </a:xfrm>
          <a:prstGeom prst="rect">
            <a:avLst/>
          </a:prstGeom>
        </p:spPr>
      </p:pic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FB7AB90E-B739-4E39-91D8-706B3FE73437}"/>
              </a:ext>
            </a:extLst>
          </p:cNvPr>
          <p:cNvSpPr/>
          <p:nvPr/>
        </p:nvSpPr>
        <p:spPr>
          <a:xfrm flipH="1">
            <a:off x="3893506" y="1138589"/>
            <a:ext cx="2893626" cy="1311861"/>
          </a:xfrm>
          <a:prstGeom prst="wedgeRoundRectCallout">
            <a:avLst>
              <a:gd name="adj1" fmla="val -49546"/>
              <a:gd name="adj2" fmla="val 73466"/>
              <a:gd name="adj3" fmla="val 1666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CC085-EC0F-49DF-B638-81FC08CB5A63}"/>
              </a:ext>
            </a:extLst>
          </p:cNvPr>
          <p:cNvSpPr txBox="1"/>
          <p:nvPr/>
        </p:nvSpPr>
        <p:spPr>
          <a:xfrm>
            <a:off x="4427922" y="1396144"/>
            <a:ext cx="195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뚝불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 err="1">
                <a:latin typeface="+mn-ea"/>
              </a:rPr>
              <a:t>제육뚝불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탄수화물 </a:t>
            </a:r>
            <a:r>
              <a:rPr lang="en-US" altLang="ko-KR" sz="1600" dirty="0">
                <a:latin typeface="+mn-ea"/>
              </a:rPr>
              <a:t>: ..</a:t>
            </a:r>
          </a:p>
          <a:p>
            <a:pPr algn="ctr"/>
            <a:r>
              <a:rPr lang="ko-KR" altLang="en-US" sz="1600" dirty="0">
                <a:latin typeface="+mn-ea"/>
              </a:rPr>
              <a:t>지방</a:t>
            </a:r>
            <a:r>
              <a:rPr lang="en-US" altLang="ko-KR" sz="1600" dirty="0">
                <a:latin typeface="+mn-ea"/>
              </a:rPr>
              <a:t> : ...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55219-E144-4623-BA75-E17B53101057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EF62BF0-61A0-4B28-934B-547423FBEB6E}"/>
              </a:ext>
            </a:extLst>
          </p:cNvPr>
          <p:cNvSpPr/>
          <p:nvPr/>
        </p:nvSpPr>
        <p:spPr>
          <a:xfrm rot="5400000">
            <a:off x="8893906" y="3780754"/>
            <a:ext cx="500405" cy="43138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6844F0-6625-473E-9F41-C9F94637800A}"/>
              </a:ext>
            </a:extLst>
          </p:cNvPr>
          <p:cNvGrpSpPr/>
          <p:nvPr/>
        </p:nvGrpSpPr>
        <p:grpSpPr>
          <a:xfrm>
            <a:off x="9079628" y="2088260"/>
            <a:ext cx="3190222" cy="2893627"/>
            <a:chOff x="10134425" y="2117331"/>
            <a:chExt cx="3190222" cy="28936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269CB57-6AB1-4400-BC63-1A7950DEEF79}"/>
                </a:ext>
              </a:extLst>
            </p:cNvPr>
            <p:cNvGrpSpPr/>
            <p:nvPr/>
          </p:nvGrpSpPr>
          <p:grpSpPr>
            <a:xfrm>
              <a:off x="10134425" y="2117331"/>
              <a:ext cx="3190222" cy="2893627"/>
              <a:chOff x="10692050" y="815326"/>
              <a:chExt cx="5482165" cy="497248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6571563-E831-4CB4-B729-ED8D09D01B8A}"/>
                  </a:ext>
                </a:extLst>
              </p:cNvPr>
              <p:cNvGrpSpPr/>
              <p:nvPr/>
            </p:nvGrpSpPr>
            <p:grpSpPr>
              <a:xfrm>
                <a:off x="10692050" y="815326"/>
                <a:ext cx="5482165" cy="4972489"/>
                <a:chOff x="3914452" y="1344049"/>
                <a:chExt cx="5482165" cy="4972489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D5CAA644-7EA2-4F49-BA6B-97BE6D7F6A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4452" y="1344049"/>
                  <a:ext cx="5482165" cy="4972489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87DEAC7-FD04-48D0-8ED5-2B2FE4CD247B}"/>
                    </a:ext>
                  </a:extLst>
                </p:cNvPr>
                <p:cNvSpPr/>
                <p:nvPr/>
              </p:nvSpPr>
              <p:spPr>
                <a:xfrm>
                  <a:off x="5331113" y="1859280"/>
                  <a:ext cx="2695287" cy="3825240"/>
                </a:xfrm>
                <a:prstGeom prst="rect">
                  <a:avLst/>
                </a:prstGeom>
                <a:solidFill>
                  <a:srgbClr val="AADA76"/>
                </a:solidFill>
                <a:ln>
                  <a:solidFill>
                    <a:srgbClr val="AADA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0A145D-D094-4CE9-AF84-BCBFED604F29}"/>
                    </a:ext>
                  </a:extLst>
                </p:cNvPr>
                <p:cNvSpPr txBox="1"/>
                <p:nvPr/>
              </p:nvSpPr>
              <p:spPr>
                <a:xfrm>
                  <a:off x="5372379" y="1962885"/>
                  <a:ext cx="1690178" cy="424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FF0000"/>
                      </a:solidFill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15:00</a:t>
                  </a:r>
                  <a:endParaRPr lang="ko-KR" altLang="en-US" sz="2000" b="1" dirty="0">
                    <a:solidFill>
                      <a:srgbClr val="FF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  <p:sp>
            <p:nvSpPr>
              <p:cNvPr id="40" name="Button">
                <a:extLst>
                  <a:ext uri="{FF2B5EF4-FFF2-40B4-BE49-F238E27FC236}">
                    <a16:creationId xmlns:a16="http://schemas.microsoft.com/office/drawing/2014/main" id="{BB0C5C35-F7FB-495A-BEE0-A02713176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398" y="1466849"/>
                <a:ext cx="899038" cy="332681"/>
              </a:xfrm>
              <a:prstGeom prst="roundRect">
                <a:avLst>
                  <a:gd name="adj" fmla="val 8776"/>
                </a:avLst>
              </a:prstGeom>
              <a:solidFill>
                <a:schemeClr val="bg1"/>
              </a:solidFill>
              <a:ln w="63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" panose="020B0502040204020203" pitchFamily="34" charset="0"/>
                  </a:rPr>
                  <a:t>식사 종료</a:t>
                </a:r>
                <a:endParaRPr lang="en-US" sz="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3" name="그림 42" descr="테이블, 음식, 플레이트, 목재의이(가) 표시된 사진&#10;&#10;자동 생성된 설명">
              <a:extLst>
                <a:ext uri="{FF2B5EF4-FFF2-40B4-BE49-F238E27FC236}">
                  <a16:creationId xmlns:a16="http://schemas.microsoft.com/office/drawing/2014/main" id="{377FD668-5630-4B6A-B3DB-8CB9DDC4B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9192"/>
            <a:stretch/>
          </p:blipFill>
          <p:spPr>
            <a:xfrm flipH="1">
              <a:off x="11201345" y="2981520"/>
              <a:ext cx="1083405" cy="1238467"/>
            </a:xfrm>
            <a:prstGeom prst="rect">
              <a:avLst/>
            </a:prstGeom>
          </p:spPr>
        </p:pic>
        <p:pic>
          <p:nvPicPr>
            <p:cNvPr id="33" name="그림 9">
              <a:extLst>
                <a:ext uri="{FF2B5EF4-FFF2-40B4-BE49-F238E27FC236}">
                  <a16:creationId xmlns:a16="http://schemas.microsoft.com/office/drawing/2014/main" id="{A60C703F-96AD-4C1D-B97F-77E647F6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62934" y="3716202"/>
              <a:ext cx="960230" cy="86937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EC1BB4-7228-4B4A-8614-EFF5CA0592E7}"/>
              </a:ext>
            </a:extLst>
          </p:cNvPr>
          <p:cNvSpPr txBox="1"/>
          <p:nvPr/>
        </p:nvSpPr>
        <p:spPr>
          <a:xfrm>
            <a:off x="9465409" y="5250331"/>
            <a:ext cx="2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식사 시간 체크</a:t>
            </a:r>
          </a:p>
        </p:txBody>
      </p:sp>
    </p:spTree>
    <p:extLst>
      <p:ext uri="{BB962C8B-B14F-4D97-AF65-F5344CB8AC3E}">
        <p14:creationId xmlns:p14="http://schemas.microsoft.com/office/powerpoint/2010/main" val="310399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6" grpId="0" animBg="1"/>
      <p:bldP spid="23" grpId="0"/>
      <p:bldP spid="24" grpId="0" animBg="1"/>
      <p:bldP spid="28" grpId="0"/>
      <p:bldP spid="30" grpId="0" animBg="1"/>
      <p:bldP spid="32" grpId="0"/>
      <p:bldP spid="31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CBCF39-801D-42B6-ADE9-6A356D28E36A}"/>
              </a:ext>
            </a:extLst>
          </p:cNvPr>
          <p:cNvGrpSpPr/>
          <p:nvPr/>
        </p:nvGrpSpPr>
        <p:grpSpPr>
          <a:xfrm>
            <a:off x="530263" y="1198882"/>
            <a:ext cx="2022262" cy="1953392"/>
            <a:chOff x="4727868" y="1447340"/>
            <a:chExt cx="3353250" cy="3255933"/>
          </a:xfrm>
          <a:solidFill>
            <a:srgbClr val="AADA76"/>
          </a:solidFill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7415C1-F3B1-4D57-82E1-FBA56E1B707B}"/>
                </a:ext>
              </a:extLst>
            </p:cNvPr>
            <p:cNvSpPr/>
            <p:nvPr/>
          </p:nvSpPr>
          <p:spPr>
            <a:xfrm>
              <a:off x="4866746" y="1447340"/>
              <a:ext cx="3214372" cy="3255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0860A-BF0C-47B9-BB68-4B0C17B37EEE}"/>
                </a:ext>
              </a:extLst>
            </p:cNvPr>
            <p:cNvSpPr txBox="1"/>
            <p:nvPr/>
          </p:nvSpPr>
          <p:spPr>
            <a:xfrm>
              <a:off x="4727868" y="2742523"/>
              <a:ext cx="3328004" cy="76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chemeClr val="bg1"/>
                  </a:solidFill>
                </a:rPr>
                <a:t>건강한 식사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386080" y="1255256"/>
            <a:ext cx="3685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#3 </a:t>
            </a:r>
            <a:r>
              <a:rPr lang="ko-KR" altLang="en-US" sz="24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영양소 섭취 비교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B91BC-8E84-4588-8BBC-188EA24D0A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34" y="2943265"/>
            <a:ext cx="1387225" cy="1387225"/>
          </a:xfrm>
          <a:prstGeom prst="rect">
            <a:avLst/>
          </a:prstGeom>
        </p:spPr>
      </p:pic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C400CCD-B389-49A2-9C1D-3B0C44EB64E4}"/>
              </a:ext>
            </a:extLst>
          </p:cNvPr>
          <p:cNvSpPr/>
          <p:nvPr/>
        </p:nvSpPr>
        <p:spPr>
          <a:xfrm rot="5400000">
            <a:off x="3486509" y="3508798"/>
            <a:ext cx="500405" cy="43138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4C0FF10-F055-46DC-BD46-769694CD4423}"/>
              </a:ext>
            </a:extLst>
          </p:cNvPr>
          <p:cNvSpPr/>
          <p:nvPr/>
        </p:nvSpPr>
        <p:spPr>
          <a:xfrm rot="5400000">
            <a:off x="7648243" y="3508798"/>
            <a:ext cx="500405" cy="43138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129A0B-311D-43C8-9184-5BE048474F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917" y="1991589"/>
            <a:ext cx="2716280" cy="27162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7D5220-FB1F-4A48-9B5A-577FAE33EE0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8669" y="3167738"/>
            <a:ext cx="1134563" cy="113456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20B99D-93DD-462A-99E7-4405A6507F0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7011" y="2102940"/>
            <a:ext cx="2604929" cy="260492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2E00A7F-ED35-410D-8BFA-3B6F57D3108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520" y="2360783"/>
            <a:ext cx="1613909" cy="16139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479243-56BF-4C95-8E49-1C8A05C7FAAC}"/>
              </a:ext>
            </a:extLst>
          </p:cNvPr>
          <p:cNvSpPr txBox="1"/>
          <p:nvPr/>
        </p:nvSpPr>
        <p:spPr>
          <a:xfrm>
            <a:off x="1085334" y="5265445"/>
            <a:ext cx="154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영양소 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7D37A-FE98-45D4-A7B9-21665FC6DEED}"/>
              </a:ext>
            </a:extLst>
          </p:cNvPr>
          <p:cNvSpPr txBox="1"/>
          <p:nvPr/>
        </p:nvSpPr>
        <p:spPr>
          <a:xfrm>
            <a:off x="4256380" y="5265447"/>
            <a:ext cx="315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앱을 통해 당일 섭취 영양소 데이터를 바탕으로 권장 섭취량과 비교 그래프 확인 가능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5D08B8-4482-479E-92A8-84F2BC2659C5}"/>
              </a:ext>
            </a:extLst>
          </p:cNvPr>
          <p:cNvSpPr txBox="1"/>
          <p:nvPr/>
        </p:nvSpPr>
        <p:spPr>
          <a:xfrm>
            <a:off x="8449350" y="5323501"/>
            <a:ext cx="328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웹을 통해 섭취 영양소를 영양소별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월별 그래프로 확인 가능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078AB-C5E4-43CB-BE84-D29AC0B502DD}"/>
              </a:ext>
            </a:extLst>
          </p:cNvPr>
          <p:cNvSpPr txBox="1"/>
          <p:nvPr/>
        </p:nvSpPr>
        <p:spPr>
          <a:xfrm>
            <a:off x="3431379" y="37145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서비스소개</a:t>
            </a:r>
          </a:p>
        </p:txBody>
      </p:sp>
    </p:spTree>
    <p:extLst>
      <p:ext uri="{BB962C8B-B14F-4D97-AF65-F5344CB8AC3E}">
        <p14:creationId xmlns:p14="http://schemas.microsoft.com/office/powerpoint/2010/main" val="244360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 animBg="1"/>
      <p:bldP spid="35" grpId="0" animBg="1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, 실내, 테이블, 바닥이(가) 표시된 사진&#10;&#10;자동 생성된 설명">
            <a:extLst>
              <a:ext uri="{FF2B5EF4-FFF2-40B4-BE49-F238E27FC236}">
                <a16:creationId xmlns:a16="http://schemas.microsoft.com/office/drawing/2014/main" id="{AB33A2A5-927F-422C-83A6-50559793C6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F9C9415-8173-4021-A981-22F3DEABB25C}"/>
              </a:ext>
            </a:extLst>
          </p:cNvPr>
          <p:cNvGrpSpPr/>
          <p:nvPr/>
        </p:nvGrpSpPr>
        <p:grpSpPr>
          <a:xfrm>
            <a:off x="0" y="427736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602607-9E80-40AA-AE13-58906E10AF38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54C2-6036-433D-84F0-9C66B43F1FAD}"/>
                </a:ext>
              </a:extLst>
            </p:cNvPr>
            <p:cNvSpPr txBox="1"/>
            <p:nvPr/>
          </p:nvSpPr>
          <p:spPr>
            <a:xfrm>
              <a:off x="335280" y="1664664"/>
              <a:ext cx="242245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사용기술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F43D52-8149-4CFD-A289-E82B74A7001D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3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03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사용기술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01E1A3-B7C9-424B-94A7-8254E0E89135}"/>
              </a:ext>
            </a:extLst>
          </p:cNvPr>
          <p:cNvSpPr/>
          <p:nvPr/>
        </p:nvSpPr>
        <p:spPr>
          <a:xfrm>
            <a:off x="1132335" y="1935709"/>
            <a:ext cx="2936006" cy="42967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BDB4B-BA9D-4F48-9DC4-5F107A78C70A}"/>
              </a:ext>
            </a:extLst>
          </p:cNvPr>
          <p:cNvSpPr txBox="1"/>
          <p:nvPr/>
        </p:nvSpPr>
        <p:spPr>
          <a:xfrm>
            <a:off x="1858669" y="1357909"/>
            <a:ext cx="156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923A2-1B07-4EFE-A611-C4E755A2A882}"/>
              </a:ext>
            </a:extLst>
          </p:cNvPr>
          <p:cNvSpPr txBox="1"/>
          <p:nvPr/>
        </p:nvSpPr>
        <p:spPr>
          <a:xfrm>
            <a:off x="5320970" y="1347464"/>
            <a:ext cx="134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BDB4B-BA9D-4F48-9DC4-5F107A78C70A}"/>
              </a:ext>
            </a:extLst>
          </p:cNvPr>
          <p:cNvSpPr txBox="1"/>
          <p:nvPr/>
        </p:nvSpPr>
        <p:spPr>
          <a:xfrm>
            <a:off x="7677532" y="1388686"/>
            <a:ext cx="375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Learning Server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759" y="2562343"/>
            <a:ext cx="2454745" cy="1374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3120" y="4304208"/>
            <a:ext cx="1442218" cy="1442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1992" y="4485952"/>
            <a:ext cx="1404615" cy="1404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4844E4-88E2-4B77-AE04-A634C15791D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150" y="2026802"/>
            <a:ext cx="2870515" cy="1509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EE1AAA-FE67-44EF-9708-BE308F6A479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9590" y="3673137"/>
            <a:ext cx="1192689" cy="815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1F8699-7815-45E1-8EA5-911F087B3F9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662" y="5074156"/>
            <a:ext cx="1328425" cy="7687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768" y="2145617"/>
            <a:ext cx="2482524" cy="1754317"/>
          </a:xfrm>
          <a:prstGeom prst="rect">
            <a:avLst/>
          </a:prstGeom>
        </p:spPr>
      </p:pic>
      <p:sp>
        <p:nvSpPr>
          <p:cNvPr id="45" name="아래쪽 화살표 32">
            <a:extLst>
              <a:ext uri="{FF2B5EF4-FFF2-40B4-BE49-F238E27FC236}">
                <a16:creationId xmlns:a16="http://schemas.microsoft.com/office/drawing/2014/main" id="{880B56B1-0F3D-4FFA-A957-25EDF72FAD19}"/>
              </a:ext>
            </a:extLst>
          </p:cNvPr>
          <p:cNvSpPr/>
          <p:nvPr/>
        </p:nvSpPr>
        <p:spPr>
          <a:xfrm rot="16200000">
            <a:off x="4098559" y="3379201"/>
            <a:ext cx="214795" cy="978289"/>
          </a:xfrm>
          <a:prstGeom prst="downArrow">
            <a:avLst>
              <a:gd name="adj1" fmla="val 50000"/>
              <a:gd name="adj2" fmla="val 82994"/>
            </a:avLst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B298E9-2DB9-4FC4-A460-4B770FCC9F94}"/>
              </a:ext>
            </a:extLst>
          </p:cNvPr>
          <p:cNvSpPr/>
          <p:nvPr/>
        </p:nvSpPr>
        <p:spPr>
          <a:xfrm>
            <a:off x="540689" y="1178280"/>
            <a:ext cx="11367293" cy="5575793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BF4087E-335A-4CCA-8D8B-B492688A93D1}"/>
              </a:ext>
            </a:extLst>
          </p:cNvPr>
          <p:cNvSpPr/>
          <p:nvPr/>
        </p:nvSpPr>
        <p:spPr>
          <a:xfrm>
            <a:off x="1610590" y="3453998"/>
            <a:ext cx="1939962" cy="1221909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5E0040-F4CD-452D-82C9-60131415A013}"/>
              </a:ext>
            </a:extLst>
          </p:cNvPr>
          <p:cNvSpPr/>
          <p:nvPr/>
        </p:nvSpPr>
        <p:spPr>
          <a:xfrm>
            <a:off x="1608781" y="4847571"/>
            <a:ext cx="1939962" cy="1221909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F0C01E-0813-4D2B-BFBB-5542CC6C8791}"/>
              </a:ext>
            </a:extLst>
          </p:cNvPr>
          <p:cNvSpPr/>
          <p:nvPr/>
        </p:nvSpPr>
        <p:spPr>
          <a:xfrm>
            <a:off x="4466297" y="1932239"/>
            <a:ext cx="2936006" cy="429679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E40D906-EB8A-4333-B32D-E115E06EF334}"/>
              </a:ext>
            </a:extLst>
          </p:cNvPr>
          <p:cNvSpPr/>
          <p:nvPr/>
        </p:nvSpPr>
        <p:spPr>
          <a:xfrm>
            <a:off x="4705770" y="2232089"/>
            <a:ext cx="2482523" cy="158137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49BD7D-6513-4D97-9BD1-F9728C1BBC22}"/>
              </a:ext>
            </a:extLst>
          </p:cNvPr>
          <p:cNvSpPr/>
          <p:nvPr/>
        </p:nvSpPr>
        <p:spPr>
          <a:xfrm>
            <a:off x="4705769" y="4309192"/>
            <a:ext cx="2482523" cy="158137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361BAF-9CB2-4951-87F5-C11F82CAD21A}"/>
              </a:ext>
            </a:extLst>
          </p:cNvPr>
          <p:cNvSpPr/>
          <p:nvPr/>
        </p:nvSpPr>
        <p:spPr>
          <a:xfrm>
            <a:off x="7677533" y="1937899"/>
            <a:ext cx="3755706" cy="429679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77A00F-F7DF-4A6E-A5EF-DC5864FD40AC}"/>
              </a:ext>
            </a:extLst>
          </p:cNvPr>
          <p:cNvSpPr/>
          <p:nvPr/>
        </p:nvSpPr>
        <p:spPr>
          <a:xfrm>
            <a:off x="7859643" y="2384801"/>
            <a:ext cx="3424884" cy="158137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86143F2-B80E-46E4-85CB-25DE42C8C2C7}"/>
              </a:ext>
            </a:extLst>
          </p:cNvPr>
          <p:cNvSpPr/>
          <p:nvPr/>
        </p:nvSpPr>
        <p:spPr>
          <a:xfrm>
            <a:off x="8357783" y="4165051"/>
            <a:ext cx="2428603" cy="1725516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32">
            <a:extLst>
              <a:ext uri="{FF2B5EF4-FFF2-40B4-BE49-F238E27FC236}">
                <a16:creationId xmlns:a16="http://schemas.microsoft.com/office/drawing/2014/main" id="{0865D76D-DB10-4394-BC83-8D51C3395A55}"/>
              </a:ext>
            </a:extLst>
          </p:cNvPr>
          <p:cNvSpPr/>
          <p:nvPr/>
        </p:nvSpPr>
        <p:spPr>
          <a:xfrm rot="5400000">
            <a:off x="4060441" y="3603525"/>
            <a:ext cx="214795" cy="978289"/>
          </a:xfrm>
          <a:prstGeom prst="downArrow">
            <a:avLst>
              <a:gd name="adj1" fmla="val 50000"/>
              <a:gd name="adj2" fmla="val 82994"/>
            </a:avLst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아래쪽 화살표 32">
            <a:extLst>
              <a:ext uri="{FF2B5EF4-FFF2-40B4-BE49-F238E27FC236}">
                <a16:creationId xmlns:a16="http://schemas.microsoft.com/office/drawing/2014/main" id="{0049689B-CBB6-404B-BE9D-120E3980FA16}"/>
              </a:ext>
            </a:extLst>
          </p:cNvPr>
          <p:cNvSpPr/>
          <p:nvPr/>
        </p:nvSpPr>
        <p:spPr>
          <a:xfrm rot="16200000">
            <a:off x="7347682" y="3373688"/>
            <a:ext cx="214795" cy="978289"/>
          </a:xfrm>
          <a:prstGeom prst="downArrow">
            <a:avLst>
              <a:gd name="adj1" fmla="val 50000"/>
              <a:gd name="adj2" fmla="val 82994"/>
            </a:avLst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아래쪽 화살표 32">
            <a:extLst>
              <a:ext uri="{FF2B5EF4-FFF2-40B4-BE49-F238E27FC236}">
                <a16:creationId xmlns:a16="http://schemas.microsoft.com/office/drawing/2014/main" id="{04EA0D1C-AF29-433C-A276-504DD58724EB}"/>
              </a:ext>
            </a:extLst>
          </p:cNvPr>
          <p:cNvSpPr/>
          <p:nvPr/>
        </p:nvSpPr>
        <p:spPr>
          <a:xfrm rot="5400000">
            <a:off x="7304852" y="3603524"/>
            <a:ext cx="214795" cy="978289"/>
          </a:xfrm>
          <a:prstGeom prst="downArrow">
            <a:avLst>
              <a:gd name="adj1" fmla="val 50000"/>
              <a:gd name="adj2" fmla="val 82994"/>
            </a:avLst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A0AA31-043A-41A4-A8FA-BB798D052C23}"/>
              </a:ext>
            </a:extLst>
          </p:cNvPr>
          <p:cNvCxnSpPr>
            <a:cxnSpLocks/>
          </p:cNvCxnSpPr>
          <p:nvPr/>
        </p:nvCxnSpPr>
        <p:spPr>
          <a:xfrm flipV="1">
            <a:off x="1858669" y="4384963"/>
            <a:ext cx="0" cy="768928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257E8BA-228E-4F6C-9D14-B7C2D78DE280}"/>
              </a:ext>
            </a:extLst>
          </p:cNvPr>
          <p:cNvCxnSpPr>
            <a:cxnSpLocks/>
          </p:cNvCxnSpPr>
          <p:nvPr/>
        </p:nvCxnSpPr>
        <p:spPr>
          <a:xfrm flipH="1">
            <a:off x="3678694" y="6029105"/>
            <a:ext cx="4365495" cy="0"/>
          </a:xfrm>
          <a:prstGeom prst="straightConnector1">
            <a:avLst/>
          </a:prstGeom>
          <a:ln w="76200">
            <a:solidFill>
              <a:srgbClr val="FFC514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7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파란색, 컴퓨터이(가) 표시된 사진&#10;&#10;자동 생성된 설명">
            <a:extLst>
              <a:ext uri="{FF2B5EF4-FFF2-40B4-BE49-F238E27FC236}">
                <a16:creationId xmlns:a16="http://schemas.microsoft.com/office/drawing/2014/main" id="{8A762A71-B6F5-4386-B150-6D6607B89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0" r="13879" b="13199"/>
          <a:stretch/>
        </p:blipFill>
        <p:spPr>
          <a:xfrm>
            <a:off x="6896717" y="3769177"/>
            <a:ext cx="4409125" cy="185988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사용기술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음식이(가) 표시된 사진&#10;&#10;자동 생성된 설명">
            <a:extLst>
              <a:ext uri="{FF2B5EF4-FFF2-40B4-BE49-F238E27FC236}">
                <a16:creationId xmlns:a16="http://schemas.microsoft.com/office/drawing/2014/main" id="{57890B7B-CE86-44A7-BD54-FCB42830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23" y="1168563"/>
            <a:ext cx="3994004" cy="21127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0962ABB-37AF-41CF-BCF2-CF1A4A51C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329" y="1103201"/>
            <a:ext cx="4525903" cy="2127999"/>
          </a:xfrm>
          <a:prstGeom prst="rect">
            <a:avLst/>
          </a:prstGeom>
        </p:spPr>
      </p:pic>
      <p:pic>
        <p:nvPicPr>
          <p:cNvPr id="17" name="그림 16" descr="파란색, 컴퓨터이(가) 표시된 사진&#10;&#10;자동 생성된 설명">
            <a:extLst>
              <a:ext uri="{FF2B5EF4-FFF2-40B4-BE49-F238E27FC236}">
                <a16:creationId xmlns:a16="http://schemas.microsoft.com/office/drawing/2014/main" id="{4F7BC466-1958-49F4-86BB-6C214BC89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51" t="33020" r="21491" b="11417"/>
          <a:stretch/>
        </p:blipFill>
        <p:spPr>
          <a:xfrm>
            <a:off x="9810959" y="3582894"/>
            <a:ext cx="1553273" cy="2438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34997" r="18542" b="4350"/>
          <a:stretch/>
        </p:blipFill>
        <p:spPr>
          <a:xfrm>
            <a:off x="1111040" y="3749417"/>
            <a:ext cx="4039449" cy="18302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4" t="34997" r="24104" b="4350"/>
          <a:stretch/>
        </p:blipFill>
        <p:spPr>
          <a:xfrm>
            <a:off x="3984460" y="3494533"/>
            <a:ext cx="1207536" cy="2409171"/>
          </a:xfrm>
          <a:prstGeom prst="rect">
            <a:avLst/>
          </a:prstGeom>
        </p:spPr>
      </p:pic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8CE746B-0B8D-43C3-ACB7-C7E6339B5422}"/>
              </a:ext>
            </a:extLst>
          </p:cNvPr>
          <p:cNvSpPr/>
          <p:nvPr/>
        </p:nvSpPr>
        <p:spPr>
          <a:xfrm rot="5400000">
            <a:off x="5667055" y="3110681"/>
            <a:ext cx="796467" cy="73279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37930-ECD1-4B3A-A31D-642E3FAC9452}"/>
              </a:ext>
            </a:extLst>
          </p:cNvPr>
          <p:cNvSpPr txBox="1"/>
          <p:nvPr/>
        </p:nvSpPr>
        <p:spPr>
          <a:xfrm>
            <a:off x="2118605" y="5953211"/>
            <a:ext cx="843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28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데이터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보다 </a:t>
            </a:r>
            <a:r>
              <a:rPr lang="ko-KR" altLang="en-US" sz="28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10%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4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0065 -0.0502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D7D-9328-45A2-A04A-75C4F932C655}"/>
              </a:ext>
            </a:extLst>
          </p:cNvPr>
          <p:cNvSpPr txBox="1"/>
          <p:nvPr/>
        </p:nvSpPr>
        <p:spPr>
          <a:xfrm>
            <a:off x="622300" y="293469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2B716-A811-451F-A6B0-4D44F26FD65A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CDB1A-2835-4549-A7E1-BE7FF110BD04}"/>
              </a:ext>
            </a:extLst>
          </p:cNvPr>
          <p:cNvSpPr txBox="1"/>
          <p:nvPr/>
        </p:nvSpPr>
        <p:spPr>
          <a:xfrm>
            <a:off x="1446814" y="1338059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EEE-5846-4EBB-9E2C-A7D1D7B1FF9B}"/>
              </a:ext>
            </a:extLst>
          </p:cNvPr>
          <p:cNvSpPr txBox="1"/>
          <p:nvPr/>
        </p:nvSpPr>
        <p:spPr>
          <a:xfrm>
            <a:off x="749300" y="13996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823A-60DF-42D9-802E-FE41BA2FF951}"/>
              </a:ext>
            </a:extLst>
          </p:cNvPr>
          <p:cNvSpPr txBox="1"/>
          <p:nvPr/>
        </p:nvSpPr>
        <p:spPr>
          <a:xfrm>
            <a:off x="1446814" y="2224936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주요서비스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036C-504C-4577-A152-C03B8792F053}"/>
              </a:ext>
            </a:extLst>
          </p:cNvPr>
          <p:cNvSpPr txBox="1"/>
          <p:nvPr/>
        </p:nvSpPr>
        <p:spPr>
          <a:xfrm>
            <a:off x="749300" y="228649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1AEC5-2B03-429A-A226-074A1A293DEE}"/>
              </a:ext>
            </a:extLst>
          </p:cNvPr>
          <p:cNvSpPr txBox="1"/>
          <p:nvPr/>
        </p:nvSpPr>
        <p:spPr>
          <a:xfrm>
            <a:off x="749300" y="32092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3D43-0829-440F-AB1C-74A343001051}"/>
              </a:ext>
            </a:extLst>
          </p:cNvPr>
          <p:cNvSpPr txBox="1"/>
          <p:nvPr/>
        </p:nvSpPr>
        <p:spPr>
          <a:xfrm>
            <a:off x="1446814" y="407041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A51D8-8868-4631-BB19-984597D84E3E}"/>
              </a:ext>
            </a:extLst>
          </p:cNvPr>
          <p:cNvSpPr txBox="1"/>
          <p:nvPr/>
        </p:nvSpPr>
        <p:spPr>
          <a:xfrm>
            <a:off x="749300" y="41319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00E36-79BF-41FD-82F7-7C395B52E0D6}"/>
              </a:ext>
            </a:extLst>
          </p:cNvPr>
          <p:cNvSpPr txBox="1"/>
          <p:nvPr/>
        </p:nvSpPr>
        <p:spPr>
          <a:xfrm>
            <a:off x="1446814" y="493936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기대효과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839E6-40F3-48C5-9EF4-F40B3217A69E}"/>
              </a:ext>
            </a:extLst>
          </p:cNvPr>
          <p:cNvSpPr txBox="1"/>
          <p:nvPr/>
        </p:nvSpPr>
        <p:spPr>
          <a:xfrm>
            <a:off x="749300" y="500091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3453D-5D15-4812-A0C2-4E0DBEDE15F8}"/>
              </a:ext>
            </a:extLst>
          </p:cNvPr>
          <p:cNvSpPr txBox="1"/>
          <p:nvPr/>
        </p:nvSpPr>
        <p:spPr>
          <a:xfrm>
            <a:off x="1446814" y="314767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사용기술</a:t>
            </a:r>
          </a:p>
        </p:txBody>
      </p:sp>
      <p:pic>
        <p:nvPicPr>
          <p:cNvPr id="24" name="그림 23" descr="바닥, 실내, 테이블, 방이(가) 표시된 사진&#10;&#10;자동 생성된 설명">
            <a:extLst>
              <a:ext uri="{FF2B5EF4-FFF2-40B4-BE49-F238E27FC236}">
                <a16:creationId xmlns:a16="http://schemas.microsoft.com/office/drawing/2014/main" id="{1AA65F53-0DD3-4868-9F1C-4640E596BA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9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2577" y="0"/>
            <a:ext cx="592942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9FFA90-7804-4725-8343-6A87FF96061A}"/>
              </a:ext>
            </a:extLst>
          </p:cNvPr>
          <p:cNvSpPr txBox="1"/>
          <p:nvPr/>
        </p:nvSpPr>
        <p:spPr>
          <a:xfrm>
            <a:off x="1455781" y="5791009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DAE2B-A942-4020-95A5-951A5CA616A1}"/>
              </a:ext>
            </a:extLst>
          </p:cNvPr>
          <p:cNvSpPr txBox="1"/>
          <p:nvPr/>
        </p:nvSpPr>
        <p:spPr>
          <a:xfrm>
            <a:off x="758267" y="585256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실내, 주방, 테이블이(가) 표시된 사진&#10;&#10;자동 생성된 설명">
            <a:extLst>
              <a:ext uri="{FF2B5EF4-FFF2-40B4-BE49-F238E27FC236}">
                <a16:creationId xmlns:a16="http://schemas.microsoft.com/office/drawing/2014/main" id="{66DE3728-28DE-4FB8-BF67-BF7DBFDAAD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6BCCAB8-305D-4FEC-B2F7-B70C64EC00DC}"/>
              </a:ext>
            </a:extLst>
          </p:cNvPr>
          <p:cNvGrpSpPr/>
          <p:nvPr/>
        </p:nvGrpSpPr>
        <p:grpSpPr>
          <a:xfrm>
            <a:off x="0" y="98552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8DA87-8B65-4CFF-AC50-1992F2A6108B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8F8603-3BA6-457A-B06D-25C4955C7550}"/>
                </a:ext>
              </a:extLst>
            </p:cNvPr>
            <p:cNvSpPr txBox="1"/>
            <p:nvPr/>
          </p:nvSpPr>
          <p:spPr>
            <a:xfrm>
              <a:off x="256902" y="1710779"/>
              <a:ext cx="130676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시연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542E4-1C21-4C39-839E-B3AA20E29B3F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4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20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앉아있는, 음식, 녹색, 조그만이(가) 표시된 사진&#10;&#10;자동 생성된 설명">
            <a:extLst>
              <a:ext uri="{FF2B5EF4-FFF2-40B4-BE49-F238E27FC236}">
                <a16:creationId xmlns:a16="http://schemas.microsoft.com/office/drawing/2014/main" id="{1A2F4F6A-943B-4229-B29F-AB7D4C817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7" b="165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6BCCAB8-305D-4FEC-B2F7-B70C64EC00DC}"/>
              </a:ext>
            </a:extLst>
          </p:cNvPr>
          <p:cNvGrpSpPr/>
          <p:nvPr/>
        </p:nvGrpSpPr>
        <p:grpSpPr>
          <a:xfrm>
            <a:off x="0" y="98552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8DA87-8B65-4CFF-AC50-1992F2A6108B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8F8603-3BA6-457A-B06D-25C4955C7550}"/>
                </a:ext>
              </a:extLst>
            </p:cNvPr>
            <p:cNvSpPr txBox="1"/>
            <p:nvPr/>
          </p:nvSpPr>
          <p:spPr>
            <a:xfrm>
              <a:off x="256902" y="1710779"/>
              <a:ext cx="242887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기대효과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0542E4-1C21-4C39-839E-B3AA20E29B3F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5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99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기대효과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5A646-69AE-47E9-9F17-2783C658B6D6}"/>
              </a:ext>
            </a:extLst>
          </p:cNvPr>
          <p:cNvSpPr txBox="1"/>
          <p:nvPr/>
        </p:nvSpPr>
        <p:spPr>
          <a:xfrm>
            <a:off x="1850272" y="2516227"/>
            <a:ext cx="8775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균형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잡힌 영양소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적정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식사시간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3200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식사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endParaRPr lang="en-US" altLang="ko-KR" sz="3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Tx/>
              <a:buAutoNum type="arabicPeriod"/>
            </a:pPr>
            <a:r>
              <a:rPr lang="ko-KR" altLang="en-US" sz="3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학습량 ↑ 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연령대에서 </a:t>
            </a:r>
            <a:r>
              <a:rPr lang="ko-KR" altLang="en-US" sz="3600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Tx/>
              <a:buAutoNum type="arabicPeriod"/>
            </a:pPr>
            <a:endParaRPr lang="en-US" altLang="ko-KR" sz="3600" dirty="0">
              <a:solidFill>
                <a:srgbClr val="00B0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4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51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바닥, 실내, 천장, 방이(가) 표시된 사진&#10;&#10;자동 생성된 설명">
            <a:extLst>
              <a:ext uri="{FF2B5EF4-FFF2-40B4-BE49-F238E27FC236}">
                <a16:creationId xmlns:a16="http://schemas.microsoft.com/office/drawing/2014/main" id="{2AB798AE-E42B-4A1C-9F05-0AD513C4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74C273A-D2CE-4084-92F8-050BDC9D4884}"/>
              </a:ext>
            </a:extLst>
          </p:cNvPr>
          <p:cNvGrpSpPr/>
          <p:nvPr/>
        </p:nvGrpSpPr>
        <p:grpSpPr>
          <a:xfrm>
            <a:off x="0" y="98552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CF318D-BB41-4274-80A5-986B579468A6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CED9B5-7E8E-4C12-898F-24EF02DD2A01}"/>
                </a:ext>
              </a:extLst>
            </p:cNvPr>
            <p:cNvSpPr txBox="1"/>
            <p:nvPr/>
          </p:nvSpPr>
          <p:spPr>
            <a:xfrm>
              <a:off x="335280" y="1710779"/>
              <a:ext cx="242887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향후계획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52FEC-41F8-427C-B5F5-38A88166C559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6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93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향후계획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1E509-90C7-4AA1-96B8-F10BA3F836D6}"/>
              </a:ext>
            </a:extLst>
          </p:cNvPr>
          <p:cNvSpPr txBox="1"/>
          <p:nvPr/>
        </p:nvSpPr>
        <p:spPr>
          <a:xfrm>
            <a:off x="5319985" y="3115155"/>
            <a:ext cx="181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&amp; UX</a:t>
            </a:r>
          </a:p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BB523-83B0-4815-B7CD-EB66C92191E7}"/>
              </a:ext>
            </a:extLst>
          </p:cNvPr>
          <p:cNvSpPr txBox="1"/>
          <p:nvPr/>
        </p:nvSpPr>
        <p:spPr>
          <a:xfrm>
            <a:off x="673684" y="3115156"/>
            <a:ext cx="3775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확보 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학습량 ↑ 인식률↑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1AC18-8DB4-4395-8C1D-94C097744264}"/>
              </a:ext>
            </a:extLst>
          </p:cNvPr>
          <p:cNvSpPr txBox="1"/>
          <p:nvPr/>
        </p:nvSpPr>
        <p:spPr>
          <a:xfrm>
            <a:off x="8792889" y="3115155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가게 등록 </a:t>
            </a:r>
            <a:endParaRPr lang="en-US" altLang="ko-KR" sz="36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186396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9DA3DD8-ADD6-404A-A1BC-697CB459A276}"/>
              </a:ext>
            </a:extLst>
          </p:cNvPr>
          <p:cNvGrpSpPr/>
          <p:nvPr/>
        </p:nvGrpSpPr>
        <p:grpSpPr>
          <a:xfrm>
            <a:off x="4939654" y="2489200"/>
            <a:ext cx="2236510" cy="1692364"/>
            <a:chOff x="1239520" y="2336800"/>
            <a:chExt cx="2236510" cy="1692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500CE-E44E-4BEB-A8C4-513FA8F77D49}"/>
                </a:ext>
              </a:extLst>
            </p:cNvPr>
            <p:cNvSpPr txBox="1"/>
            <p:nvPr/>
          </p:nvSpPr>
          <p:spPr>
            <a:xfrm>
              <a:off x="1239520" y="2828835"/>
              <a:ext cx="2236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QNA</a:t>
              </a:r>
              <a:endParaRPr lang="ko-KR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C24CB-8F42-4ED4-B1BA-8552AA9AD19F}"/>
                </a:ext>
              </a:extLst>
            </p:cNvPr>
            <p:cNvSpPr txBox="1"/>
            <p:nvPr/>
          </p:nvSpPr>
          <p:spPr>
            <a:xfrm>
              <a:off x="1239520" y="2336800"/>
              <a:ext cx="1467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Thank You!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97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질의응답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711EB4-AB52-48C6-9003-3120C5444086}"/>
              </a:ext>
            </a:extLst>
          </p:cNvPr>
          <p:cNvGrpSpPr/>
          <p:nvPr/>
        </p:nvGrpSpPr>
        <p:grpSpPr>
          <a:xfrm rot="20952392">
            <a:off x="973588" y="1423688"/>
            <a:ext cx="2755266" cy="4898262"/>
            <a:chOff x="633927" y="1452868"/>
            <a:chExt cx="2755266" cy="4898262"/>
          </a:xfrm>
        </p:grpSpPr>
        <p:pic>
          <p:nvPicPr>
            <p:cNvPr id="12" name="그림 11" descr="음식, 테이블, 앉아있는, 우묵한그릇이(가) 표시된 사진&#10;&#10;자동 생성된 설명">
              <a:extLst>
                <a:ext uri="{FF2B5EF4-FFF2-40B4-BE49-F238E27FC236}">
                  <a16:creationId xmlns:a16="http://schemas.microsoft.com/office/drawing/2014/main" id="{0FD0A089-CDFB-400E-95AE-25FA4430A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437565" y="2524373"/>
              <a:ext cx="4898249" cy="275526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2DB20B-2A8C-48AC-A087-EC46847FE301}"/>
                </a:ext>
              </a:extLst>
            </p:cNvPr>
            <p:cNvSpPr/>
            <p:nvPr/>
          </p:nvSpPr>
          <p:spPr>
            <a:xfrm>
              <a:off x="633927" y="1452868"/>
              <a:ext cx="2755266" cy="4898248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D1672F-1428-403C-82DF-312364EBB6C2}"/>
              </a:ext>
            </a:extLst>
          </p:cNvPr>
          <p:cNvGrpSpPr/>
          <p:nvPr/>
        </p:nvGrpSpPr>
        <p:grpSpPr>
          <a:xfrm rot="272116">
            <a:off x="4031153" y="1320051"/>
            <a:ext cx="2755266" cy="4898248"/>
            <a:chOff x="3630873" y="1452601"/>
            <a:chExt cx="2755266" cy="4898248"/>
          </a:xfrm>
        </p:grpSpPr>
        <p:pic>
          <p:nvPicPr>
            <p:cNvPr id="6" name="그림 5" descr="테이블, 음식, 우묵한그릇, 실내이(가) 표시된 사진&#10;&#10;자동 생성된 설명">
              <a:extLst>
                <a:ext uri="{FF2B5EF4-FFF2-40B4-BE49-F238E27FC236}">
                  <a16:creationId xmlns:a16="http://schemas.microsoft.com/office/drawing/2014/main" id="{8A19BFD2-177C-4830-9FED-4CC557C7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0873" y="1480514"/>
              <a:ext cx="2755265" cy="485267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2B302F-CB9C-4463-8C6E-4B1AB0C4567B}"/>
                </a:ext>
              </a:extLst>
            </p:cNvPr>
            <p:cNvSpPr/>
            <p:nvPr/>
          </p:nvSpPr>
          <p:spPr>
            <a:xfrm>
              <a:off x="3630873" y="1452601"/>
              <a:ext cx="2755266" cy="4898248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F1FF85-B9F6-44CE-9C2C-691C7DEF0EAC}"/>
              </a:ext>
            </a:extLst>
          </p:cNvPr>
          <p:cNvGrpSpPr/>
          <p:nvPr/>
        </p:nvGrpSpPr>
        <p:grpSpPr>
          <a:xfrm rot="21271114">
            <a:off x="6893576" y="1320777"/>
            <a:ext cx="2785806" cy="4880585"/>
            <a:chOff x="6486967" y="1452601"/>
            <a:chExt cx="2785806" cy="489824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1A8DCF-441B-4BB0-955C-06F773FF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6967" y="1452601"/>
              <a:ext cx="2785806" cy="487033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6C5F706-557D-4256-9065-3C3F6D7D3BE5}"/>
                </a:ext>
              </a:extLst>
            </p:cNvPr>
            <p:cNvSpPr/>
            <p:nvPr/>
          </p:nvSpPr>
          <p:spPr>
            <a:xfrm>
              <a:off x="6486967" y="1452601"/>
              <a:ext cx="2755266" cy="4898248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D46F19D-2502-4D45-A861-47C8B9700B2D}"/>
              </a:ext>
            </a:extLst>
          </p:cNvPr>
          <p:cNvGrpSpPr/>
          <p:nvPr/>
        </p:nvGrpSpPr>
        <p:grpSpPr>
          <a:xfrm>
            <a:off x="8537835" y="1609437"/>
            <a:ext cx="3342908" cy="2489419"/>
            <a:chOff x="8590211" y="2113485"/>
            <a:chExt cx="3342908" cy="2489419"/>
          </a:xfrm>
        </p:grpSpPr>
        <p:pic>
          <p:nvPicPr>
            <p:cNvPr id="23" name="그림 22" descr="실내, 테이블, 음식, 앉아있는이(가) 표시된 사진&#10;&#10;자동 생성된 설명">
              <a:extLst>
                <a:ext uri="{FF2B5EF4-FFF2-40B4-BE49-F238E27FC236}">
                  <a16:creationId xmlns:a16="http://schemas.microsoft.com/office/drawing/2014/main" id="{BF1CA382-1BD4-434C-8C02-8EED1EDC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98687">
              <a:off x="8616178" y="2115198"/>
              <a:ext cx="3316941" cy="2487706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F895D5-8A66-425A-A921-D2D81FDA6135}"/>
                </a:ext>
              </a:extLst>
            </p:cNvPr>
            <p:cNvSpPr/>
            <p:nvPr/>
          </p:nvSpPr>
          <p:spPr>
            <a:xfrm rot="796148">
              <a:off x="8590211" y="2113485"/>
              <a:ext cx="3335822" cy="2475146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0A5970-836C-4EBC-970D-D18A33875681}"/>
              </a:ext>
            </a:extLst>
          </p:cNvPr>
          <p:cNvGrpSpPr/>
          <p:nvPr/>
        </p:nvGrpSpPr>
        <p:grpSpPr>
          <a:xfrm>
            <a:off x="2253241" y="1609438"/>
            <a:ext cx="8882431" cy="4641270"/>
            <a:chOff x="1662114" y="1452881"/>
            <a:chExt cx="8882431" cy="464127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D51706C-8D5E-40B8-9203-C050A36E6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2114" y="1452881"/>
              <a:ext cx="8882431" cy="464127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97AED9-46C9-4F15-8D5E-9761D5AD0948}"/>
                </a:ext>
              </a:extLst>
            </p:cNvPr>
            <p:cNvSpPr/>
            <p:nvPr/>
          </p:nvSpPr>
          <p:spPr>
            <a:xfrm>
              <a:off x="1662114" y="1487875"/>
              <a:ext cx="8882431" cy="4606275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21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벤치, 실내, 천장이(가) 표시된 사진&#10;&#10;자동 생성된 설명">
            <a:extLst>
              <a:ext uri="{FF2B5EF4-FFF2-40B4-BE49-F238E27FC236}">
                <a16:creationId xmlns:a16="http://schemas.microsoft.com/office/drawing/2014/main" id="{D3190EEB-BC58-4B30-984B-0DE9DF49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D4C55E0-AEBD-4CCA-8F6B-77110CED3830}"/>
              </a:ext>
            </a:extLst>
          </p:cNvPr>
          <p:cNvGrpSpPr/>
          <p:nvPr/>
        </p:nvGrpSpPr>
        <p:grpSpPr>
          <a:xfrm>
            <a:off x="0" y="98552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C4D9EE-68F5-4CDA-92BB-CDABBA258AAD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2BEC5D-0D1F-4DC7-8ABB-355112FA7DB3}"/>
                </a:ext>
              </a:extLst>
            </p:cNvPr>
            <p:cNvSpPr txBox="1"/>
            <p:nvPr/>
          </p:nvSpPr>
          <p:spPr>
            <a:xfrm>
              <a:off x="335280" y="1710779"/>
              <a:ext cx="242245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기획배경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AFB07D-F3EE-4C69-8360-99FE22ADDE34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1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64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기획배경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5986D6-BD28-4656-92A2-5F71C9F8B299}"/>
              </a:ext>
            </a:extLst>
          </p:cNvPr>
          <p:cNvGrpSpPr/>
          <p:nvPr/>
        </p:nvGrpSpPr>
        <p:grpSpPr>
          <a:xfrm>
            <a:off x="1367036" y="1217355"/>
            <a:ext cx="9457928" cy="5324365"/>
            <a:chOff x="859427" y="1820715"/>
            <a:chExt cx="5280647" cy="4021285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36018FBA-DF22-4BFE-846A-FD834CCC4BE4}"/>
                </a:ext>
              </a:extLst>
            </p:cNvPr>
            <p:cNvGraphicFramePr/>
            <p:nvPr/>
          </p:nvGraphicFramePr>
          <p:xfrm>
            <a:off x="859427" y="2368409"/>
            <a:ext cx="5236573" cy="34735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B0F39E-D079-4BC8-BC27-9FAE2AB58A8C}"/>
                </a:ext>
              </a:extLst>
            </p:cNvPr>
            <p:cNvSpPr txBox="1"/>
            <p:nvPr/>
          </p:nvSpPr>
          <p:spPr>
            <a:xfrm>
              <a:off x="903501" y="1820715"/>
              <a:ext cx="52365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&lt; </a:t>
              </a:r>
              <a:r>
                <a:rPr lang="ko-KR" altLang="en-US" sz="3200" b="1" dirty="0"/>
                <a:t>나는 학교를 다니면서 균형 잡힌 식사를 하고 있다 </a:t>
              </a:r>
              <a:r>
                <a:rPr lang="en-US" altLang="ko-KR" sz="3200" b="1" dirty="0"/>
                <a:t>&gt;</a:t>
              </a:r>
              <a:endParaRPr lang="ko-KR" altLang="en-US" sz="3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3DDF6A-57A9-4F9F-B59F-7837490B39B4}"/>
                </a:ext>
              </a:extLst>
            </p:cNvPr>
            <p:cNvSpPr txBox="1"/>
            <p:nvPr/>
          </p:nvSpPr>
          <p:spPr>
            <a:xfrm>
              <a:off x="3499751" y="3744904"/>
              <a:ext cx="1325315" cy="7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83%</a:t>
              </a:r>
            </a:p>
            <a:p>
              <a:r>
                <a:rPr lang="ko-KR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그렇지 않다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43DB3-2D4C-4DBF-967C-B785BA43E682}"/>
                </a:ext>
              </a:extLst>
            </p:cNvPr>
            <p:cNvSpPr txBox="1"/>
            <p:nvPr/>
          </p:nvSpPr>
          <p:spPr>
            <a:xfrm>
              <a:off x="5158949" y="2245131"/>
              <a:ext cx="834943" cy="30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[ 3WDJ ]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95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기획배경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01E1A3-B7C9-424B-94A7-8254E0E89135}"/>
              </a:ext>
            </a:extLst>
          </p:cNvPr>
          <p:cNvSpPr/>
          <p:nvPr/>
        </p:nvSpPr>
        <p:spPr>
          <a:xfrm>
            <a:off x="659058" y="1452880"/>
            <a:ext cx="11126542" cy="5063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AA4033CD-2681-45BB-B420-976BD33B89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1360" y="2171680"/>
            <a:ext cx="5069590" cy="3024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53364E-9108-44CC-B679-61954EBB73C9}"/>
              </a:ext>
            </a:extLst>
          </p:cNvPr>
          <p:cNvSpPr txBox="1"/>
          <p:nvPr/>
        </p:nvSpPr>
        <p:spPr>
          <a:xfrm>
            <a:off x="3479840" y="5815204"/>
            <a:ext cx="58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청년 가구의 </a:t>
            </a:r>
            <a:r>
              <a:rPr lang="ko-KR" altLang="en-US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영양 불균형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04F93-A278-4E05-9C92-F1F27BC4AE90}"/>
              </a:ext>
            </a:extLst>
          </p:cNvPr>
          <p:cNvSpPr txBox="1"/>
          <p:nvPr/>
        </p:nvSpPr>
        <p:spPr>
          <a:xfrm>
            <a:off x="1612835" y="1734800"/>
            <a:ext cx="23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&lt;20</a:t>
            </a:r>
            <a:r>
              <a:rPr lang="ko-KR" altLang="en-US" b="1" dirty="0"/>
              <a:t>대 영양밸런스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55D972-EB49-4BDC-9190-41D054CEF025}"/>
              </a:ext>
            </a:extLst>
          </p:cNvPr>
          <p:cNvSpPr txBox="1"/>
          <p:nvPr/>
        </p:nvSpPr>
        <p:spPr>
          <a:xfrm>
            <a:off x="7479268" y="1765543"/>
            <a:ext cx="266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&lt;20</a:t>
            </a:r>
            <a:r>
              <a:rPr lang="ko-KR" altLang="en-US" b="1" dirty="0"/>
              <a:t>대 영양불균형 현황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AD88C1E-A72A-4D99-86AE-8488C15B89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516" r="-522"/>
          <a:stretch/>
        </p:blipFill>
        <p:spPr>
          <a:xfrm>
            <a:off x="7591304" y="2231933"/>
            <a:ext cx="2850554" cy="2994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1C982C-C402-4177-98B4-3FE1A626683D}"/>
              </a:ext>
            </a:extLst>
          </p:cNvPr>
          <p:cNvSpPr/>
          <p:nvPr/>
        </p:nvSpPr>
        <p:spPr>
          <a:xfrm>
            <a:off x="1669794" y="2171680"/>
            <a:ext cx="5061156" cy="2994741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D5913A-0C35-4294-A2D8-886CEAFE84BC}"/>
              </a:ext>
            </a:extLst>
          </p:cNvPr>
          <p:cNvSpPr/>
          <p:nvPr/>
        </p:nvSpPr>
        <p:spPr>
          <a:xfrm>
            <a:off x="7560133" y="2178049"/>
            <a:ext cx="2881725" cy="2994741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9437-997B-43F1-A579-880E712540FD}"/>
              </a:ext>
            </a:extLst>
          </p:cNvPr>
          <p:cNvSpPr txBox="1"/>
          <p:nvPr/>
        </p:nvSpPr>
        <p:spPr>
          <a:xfrm>
            <a:off x="1637874" y="5221977"/>
            <a:ext cx="43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라이프밀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EAA1F-C57A-40E3-A339-D9FCB5914D31}"/>
              </a:ext>
            </a:extLst>
          </p:cNvPr>
          <p:cNvSpPr txBox="1"/>
          <p:nvPr/>
        </p:nvSpPr>
        <p:spPr>
          <a:xfrm>
            <a:off x="7560133" y="5222964"/>
            <a:ext cx="247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보건복지가족부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0E40F-2D86-4542-ACEC-B650D2E2E501}"/>
              </a:ext>
            </a:extLst>
          </p:cNvPr>
          <p:cNvGrpSpPr/>
          <p:nvPr/>
        </p:nvGrpSpPr>
        <p:grpSpPr>
          <a:xfrm>
            <a:off x="3902304" y="1898548"/>
            <a:ext cx="4910775" cy="3671521"/>
            <a:chOff x="4097299" y="1734800"/>
            <a:chExt cx="4910775" cy="3671521"/>
          </a:xfrm>
        </p:grpSpPr>
        <p:pic>
          <p:nvPicPr>
            <p:cNvPr id="12" name="그림 11" descr="스크린샷, 방, 테이블이(가) 표시된 사진&#10;&#10;자동 생성된 설명">
              <a:extLst>
                <a:ext uri="{FF2B5EF4-FFF2-40B4-BE49-F238E27FC236}">
                  <a16:creationId xmlns:a16="http://schemas.microsoft.com/office/drawing/2014/main" id="{2DF7613F-4788-4273-AD5C-C280FBA9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2541" y="1746827"/>
              <a:ext cx="4879326" cy="36594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FBAF52E-7E67-4FC6-98C7-F27CB88E111A}"/>
                </a:ext>
              </a:extLst>
            </p:cNvPr>
            <p:cNvSpPr/>
            <p:nvPr/>
          </p:nvSpPr>
          <p:spPr>
            <a:xfrm>
              <a:off x="4097299" y="1734800"/>
              <a:ext cx="4910775" cy="3645606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3AFE12-9098-46EC-BC8A-0FDF18B7B183}"/>
              </a:ext>
            </a:extLst>
          </p:cNvPr>
          <p:cNvSpPr txBox="1"/>
          <p:nvPr/>
        </p:nvSpPr>
        <p:spPr>
          <a:xfrm>
            <a:off x="3948018" y="5609669"/>
            <a:ext cx="43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중앙일보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8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843293-F991-40CD-996C-9FD215CB9963}"/>
              </a:ext>
            </a:extLst>
          </p:cNvPr>
          <p:cNvSpPr/>
          <p:nvPr/>
        </p:nvSpPr>
        <p:spPr>
          <a:xfrm>
            <a:off x="532729" y="1405242"/>
            <a:ext cx="11126542" cy="5063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기획배경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D909FD-E551-4E31-9124-C053A5A02C57}"/>
              </a:ext>
            </a:extLst>
          </p:cNvPr>
          <p:cNvGrpSpPr/>
          <p:nvPr/>
        </p:nvGrpSpPr>
        <p:grpSpPr>
          <a:xfrm>
            <a:off x="7339126" y="3181039"/>
            <a:ext cx="4086796" cy="2939453"/>
            <a:chOff x="1372553" y="3175458"/>
            <a:chExt cx="4086796" cy="293945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6E6FBFB-3FDF-4B9A-90A7-2EAA0BEE0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2553" y="3175458"/>
              <a:ext cx="4086796" cy="293945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AB273F-801B-4628-B8A2-2EA072FDFD71}"/>
                </a:ext>
              </a:extLst>
            </p:cNvPr>
            <p:cNvSpPr/>
            <p:nvPr/>
          </p:nvSpPr>
          <p:spPr>
            <a:xfrm>
              <a:off x="1372553" y="3191118"/>
              <a:ext cx="4086796" cy="2923793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009F2A-71F0-4B83-B052-60CADDE5F5A1}"/>
              </a:ext>
            </a:extLst>
          </p:cNvPr>
          <p:cNvSpPr txBox="1"/>
          <p:nvPr/>
        </p:nvSpPr>
        <p:spPr>
          <a:xfrm>
            <a:off x="1015890" y="4424442"/>
            <a:ext cx="58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식사시간 </a:t>
            </a:r>
            <a:r>
              <a:rPr lang="ko-KR" altLang="en-US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위염발생</a:t>
            </a:r>
            <a:r>
              <a:rPr lang="ko-KR" altLang="en-US" sz="32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</a:t>
            </a:r>
            <a:r>
              <a: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DE74D-B859-4B02-9458-2794C8223FBB}"/>
              </a:ext>
            </a:extLst>
          </p:cNvPr>
          <p:cNvSpPr txBox="1"/>
          <p:nvPr/>
        </p:nvSpPr>
        <p:spPr>
          <a:xfrm>
            <a:off x="7250252" y="2816362"/>
            <a:ext cx="382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식사시간에 따른 위염발생 위험도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35EB9F-6CB8-446E-AD15-4ACC7F2EE1A5}"/>
              </a:ext>
            </a:extLst>
          </p:cNvPr>
          <p:cNvGrpSpPr/>
          <p:nvPr/>
        </p:nvGrpSpPr>
        <p:grpSpPr>
          <a:xfrm>
            <a:off x="791652" y="2095422"/>
            <a:ext cx="6377261" cy="1673837"/>
            <a:chOff x="791652" y="2095422"/>
            <a:chExt cx="6377261" cy="1673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276ADC-D3DB-44A3-8D85-F56965EE3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96701">
              <a:off x="805502" y="2142695"/>
              <a:ext cx="6336220" cy="162656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624042-0C98-40C8-82AF-B7371E844F5D}"/>
                </a:ext>
              </a:extLst>
            </p:cNvPr>
            <p:cNvSpPr/>
            <p:nvPr/>
          </p:nvSpPr>
          <p:spPr>
            <a:xfrm rot="21381242">
              <a:off x="791652" y="2095422"/>
              <a:ext cx="6377261" cy="1652514"/>
            </a:xfrm>
            <a:prstGeom prst="rect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6081AB-C0A2-4B8F-819C-2D0B1E79C005}"/>
              </a:ext>
            </a:extLst>
          </p:cNvPr>
          <p:cNvSpPr txBox="1"/>
          <p:nvPr/>
        </p:nvSpPr>
        <p:spPr>
          <a:xfrm rot="21395199">
            <a:off x="871295" y="3870248"/>
            <a:ext cx="43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KBS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뉴스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D2786-6A43-4F06-B420-777968B4A678}"/>
              </a:ext>
            </a:extLst>
          </p:cNvPr>
          <p:cNvSpPr txBox="1"/>
          <p:nvPr/>
        </p:nvSpPr>
        <p:spPr>
          <a:xfrm>
            <a:off x="1015890" y="5010674"/>
            <a:ext cx="43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동아일보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B1603-4C6F-41C8-B43E-46D6C6470CD6}"/>
              </a:ext>
            </a:extLst>
          </p:cNvPr>
          <p:cNvSpPr txBox="1"/>
          <p:nvPr/>
        </p:nvSpPr>
        <p:spPr>
          <a:xfrm>
            <a:off x="7300037" y="6141210"/>
            <a:ext cx="43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교보생명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09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기획배경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09F2A-71F0-4B83-B052-60CADDE5F5A1}"/>
              </a:ext>
            </a:extLst>
          </p:cNvPr>
          <p:cNvSpPr txBox="1"/>
          <p:nvPr/>
        </p:nvSpPr>
        <p:spPr>
          <a:xfrm>
            <a:off x="3012851" y="5956992"/>
            <a:ext cx="664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나트륨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과다섭취 </a:t>
            </a:r>
            <a:r>
              <a:rPr lang="ko-KR" altLang="en-US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칼륨</a:t>
            </a:r>
            <a:r>
              <a: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식이섬유</a:t>
            </a:r>
            <a:r>
              <a:rPr lang="ko-KR" altLang="en-US" sz="32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부족</a:t>
            </a:r>
            <a:endParaRPr lang="ko-KR" altLang="en-US" sz="3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86E5E15B-CB0C-4208-8A1E-14BC0830EA2E}"/>
              </a:ext>
            </a:extLst>
          </p:cNvPr>
          <p:cNvGraphicFramePr>
            <a:graphicFrameLocks/>
          </p:cNvGraphicFramePr>
          <p:nvPr/>
        </p:nvGraphicFramePr>
        <p:xfrm>
          <a:off x="1513837" y="2041460"/>
          <a:ext cx="4572000" cy="347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934EB5AC-889D-456C-93E3-975284123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567966"/>
              </p:ext>
            </p:extLst>
          </p:nvPr>
        </p:nvGraphicFramePr>
        <p:xfrm>
          <a:off x="6566657" y="2068924"/>
          <a:ext cx="4572000" cy="341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274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16" grpId="0">
        <p:bldAsOne/>
      </p:bldGraphic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기획배경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37930-ECD1-4B3A-A31D-642E3FAC9452}"/>
              </a:ext>
            </a:extLst>
          </p:cNvPr>
          <p:cNvSpPr txBox="1"/>
          <p:nvPr/>
        </p:nvSpPr>
        <p:spPr>
          <a:xfrm>
            <a:off x="2118605" y="5953211"/>
            <a:ext cx="843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학생들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8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건강한 식사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할</a:t>
            </a:r>
            <a:r>
              <a:rPr lang="ko-KR" altLang="en-US" sz="2800" b="1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있도록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서포트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4851D824-FBF2-4055-9547-B77FA7E45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57430"/>
              </p:ext>
            </p:extLst>
          </p:nvPr>
        </p:nvGraphicFramePr>
        <p:xfrm>
          <a:off x="1186299" y="2245839"/>
          <a:ext cx="10303065" cy="3461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351">
                  <a:extLst>
                    <a:ext uri="{9D8B030D-6E8A-4147-A177-3AD203B41FA5}">
                      <a16:colId xmlns:a16="http://schemas.microsoft.com/office/drawing/2014/main" val="3623715606"/>
                    </a:ext>
                  </a:extLst>
                </a:gridCol>
                <a:gridCol w="3047426">
                  <a:extLst>
                    <a:ext uri="{9D8B030D-6E8A-4147-A177-3AD203B41FA5}">
                      <a16:colId xmlns:a16="http://schemas.microsoft.com/office/drawing/2014/main" val="1418755262"/>
                    </a:ext>
                  </a:extLst>
                </a:gridCol>
                <a:gridCol w="3239144">
                  <a:extLst>
                    <a:ext uri="{9D8B030D-6E8A-4147-A177-3AD203B41FA5}">
                      <a16:colId xmlns:a16="http://schemas.microsoft.com/office/drawing/2014/main" val="2922587853"/>
                    </a:ext>
                  </a:extLst>
                </a:gridCol>
                <a:gridCol w="3239144">
                  <a:extLst>
                    <a:ext uri="{9D8B030D-6E8A-4147-A177-3AD203B41FA5}">
                      <a16:colId xmlns:a16="http://schemas.microsoft.com/office/drawing/2014/main" val="555737153"/>
                    </a:ext>
                  </a:extLst>
                </a:gridCol>
              </a:tblGrid>
              <a:tr h="547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요일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9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아침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9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점심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9D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저녁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9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26512"/>
                  </a:ext>
                </a:extLst>
              </a:tr>
              <a:tr h="665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제육뚝불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간짜장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777721"/>
                  </a:ext>
                </a:extLst>
              </a:tr>
              <a:tr h="562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라볶이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칼국수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콩국수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06314"/>
                  </a:ext>
                </a:extLst>
              </a:tr>
              <a:tr h="562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통새우볶음밥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짜장면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곱창전골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916638"/>
                  </a:ext>
                </a:extLst>
              </a:tr>
              <a:tr h="562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잔치국수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장어덮밥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들깨칼국수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895321"/>
                  </a:ext>
                </a:extLst>
              </a:tr>
              <a:tr h="562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B9D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간짜장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B9D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울면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B9D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카레돈까스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B9D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497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68B9B24-1489-4CC6-A856-3CE713BCAB9E}"/>
              </a:ext>
            </a:extLst>
          </p:cNvPr>
          <p:cNvSpPr txBox="1"/>
          <p:nvPr/>
        </p:nvSpPr>
        <p:spPr>
          <a:xfrm>
            <a:off x="3305715" y="1825502"/>
            <a:ext cx="526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주변 식당에서 제안하는 식단</a:t>
            </a:r>
            <a:r>
              <a:rPr lang="en-US" altLang="ko-KR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주말 제외 </a:t>
            </a:r>
            <a:r>
              <a:rPr lang="en-US" altLang="ko-KR" sz="20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&gt;</a:t>
            </a:r>
            <a:endParaRPr lang="ko-KR" altLang="en-US" sz="20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0816C94-F19C-4336-8D32-8AADAA214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9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978158" y="3662563"/>
            <a:ext cx="705548" cy="705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325CE9-C603-42DD-AA6F-74BD18F0A947}"/>
              </a:ext>
            </a:extLst>
          </p:cNvPr>
          <p:cNvSpPr txBox="1"/>
          <p:nvPr/>
        </p:nvSpPr>
        <p:spPr>
          <a:xfrm>
            <a:off x="2142404" y="1594794"/>
            <a:ext cx="1826701" cy="541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&lt;Before&gt;</a:t>
            </a:r>
            <a:endParaRPr lang="ko-KR" altLang="en-US" sz="28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1C9711-F965-4704-9DE5-E825EADB93AB}"/>
              </a:ext>
            </a:extLst>
          </p:cNvPr>
          <p:cNvSpPr txBox="1"/>
          <p:nvPr/>
        </p:nvSpPr>
        <p:spPr>
          <a:xfrm>
            <a:off x="8628062" y="1588260"/>
            <a:ext cx="1542738" cy="541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&lt;After&gt;</a:t>
            </a:r>
            <a:endParaRPr lang="ko-KR" altLang="en-US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2ACBE-8489-4140-92FC-AAA3A9CD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25" y="2625989"/>
            <a:ext cx="5159187" cy="2674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30362C-F4DE-442C-9139-39D91F29D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706" y="2579001"/>
            <a:ext cx="5273497" cy="26824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0AC9B4-C9A3-4D9B-ABA4-5C1726E6388E}"/>
              </a:ext>
            </a:extLst>
          </p:cNvPr>
          <p:cNvCxnSpPr>
            <a:cxnSpLocks/>
          </p:cNvCxnSpPr>
          <p:nvPr/>
        </p:nvCxnSpPr>
        <p:spPr>
          <a:xfrm>
            <a:off x="1026368" y="3508607"/>
            <a:ext cx="1097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DDDA15-7707-4E30-B4AB-CDFE00C07AB3}"/>
              </a:ext>
            </a:extLst>
          </p:cNvPr>
          <p:cNvCxnSpPr>
            <a:cxnSpLocks/>
          </p:cNvCxnSpPr>
          <p:nvPr/>
        </p:nvCxnSpPr>
        <p:spPr>
          <a:xfrm>
            <a:off x="2757027" y="3429000"/>
            <a:ext cx="1097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074A29-D8F9-4606-A187-47216162E94F}"/>
              </a:ext>
            </a:extLst>
          </p:cNvPr>
          <p:cNvCxnSpPr>
            <a:cxnSpLocks/>
          </p:cNvCxnSpPr>
          <p:nvPr/>
        </p:nvCxnSpPr>
        <p:spPr>
          <a:xfrm>
            <a:off x="4476970" y="3737207"/>
            <a:ext cx="1097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3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북, 사람, 컴퓨터, 사용중이(가) 표시된 사진&#10;&#10;자동 생성된 설명">
            <a:extLst>
              <a:ext uri="{FF2B5EF4-FFF2-40B4-BE49-F238E27FC236}">
                <a16:creationId xmlns:a16="http://schemas.microsoft.com/office/drawing/2014/main" id="{262C3158-E79C-4B36-9E49-C4F2D1648B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27D9518-FC42-4047-8399-77CDCE869968}"/>
              </a:ext>
            </a:extLst>
          </p:cNvPr>
          <p:cNvGrpSpPr/>
          <p:nvPr/>
        </p:nvGrpSpPr>
        <p:grpSpPr>
          <a:xfrm>
            <a:off x="0" y="4277360"/>
            <a:ext cx="6096000" cy="2001520"/>
            <a:chOff x="0" y="985520"/>
            <a:chExt cx="6096000" cy="2001520"/>
          </a:xfrm>
          <a:solidFill>
            <a:srgbClr val="AADA7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A48383-EF7D-458A-843A-7C9549E1C644}"/>
                </a:ext>
              </a:extLst>
            </p:cNvPr>
            <p:cNvSpPr/>
            <p:nvPr/>
          </p:nvSpPr>
          <p:spPr>
            <a:xfrm>
              <a:off x="0" y="985520"/>
              <a:ext cx="6096000" cy="200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EB6F25-EE07-417E-8112-9C17A7056355}"/>
                </a:ext>
              </a:extLst>
            </p:cNvPr>
            <p:cNvSpPr txBox="1"/>
            <p:nvPr/>
          </p:nvSpPr>
          <p:spPr>
            <a:xfrm>
              <a:off x="335280" y="1684108"/>
              <a:ext cx="298992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주요서비스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096534-3642-4C3D-8442-CDD6E74F0528}"/>
                </a:ext>
              </a:extLst>
            </p:cNvPr>
            <p:cNvSpPr txBox="1"/>
            <p:nvPr/>
          </p:nvSpPr>
          <p:spPr>
            <a:xfrm>
              <a:off x="335280" y="1186934"/>
              <a:ext cx="82586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</a:rPr>
                <a:t>Part 2</a:t>
              </a:r>
              <a:endParaRPr lang="ko-KR" altLang="en-US" b="1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73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11101</TotalTime>
  <Words>823</Words>
  <Application>Microsoft Office PowerPoint</Application>
  <PresentationFormat>와이드스크린</PresentationFormat>
  <Paragraphs>380</Paragraphs>
  <Slides>26</Slides>
  <Notes>26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Arial</vt:lpstr>
      <vt:lpstr>맑은 고딕</vt:lpstr>
      <vt:lpstr>나눔바른고딕</vt:lpstr>
      <vt:lpstr>나눔스퀘어_ac Bold</vt:lpstr>
      <vt:lpstr>나눔스퀘어 ExtraBold</vt:lpstr>
      <vt:lpstr>나눔스퀘어</vt:lpstr>
      <vt:lpstr>휴먼둥근헤드라인</vt:lpstr>
      <vt:lpstr>나눔스퀘어_ac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조영준</cp:lastModifiedBy>
  <cp:revision>391</cp:revision>
  <dcterms:created xsi:type="dcterms:W3CDTF">2019-10-02T10:22:57Z</dcterms:created>
  <dcterms:modified xsi:type="dcterms:W3CDTF">2020-06-08T14:22:08Z</dcterms:modified>
</cp:coreProperties>
</file>