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PE\hierarchisation_des_%20fonctions%20s&#233;cateur%20El&#232;v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/>
              <a:t>Importance relative des fonctions en %</a:t>
            </a:r>
          </a:p>
        </c:rich>
      </c:tx>
      <c:layout>
        <c:manualLayout>
          <c:xMode val="edge"/>
          <c:yMode val="edge"/>
          <c:x val="0.20373227665607946"/>
          <c:y val="3.8034172353905221E-3"/>
        </c:manualLayout>
      </c:layout>
      <c:overlay val="0"/>
      <c:spPr>
        <a:noFill/>
        <a:ln w="25400">
          <a:noFill/>
        </a:ln>
      </c:spPr>
    </c:title>
    <c:autoTitleDeleted val="0"/>
    <c:view3D>
      <c:rotX val="15"/>
      <c:hPercent val="32"/>
      <c:rotY val="20"/>
      <c:depthPercent val="5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4.9896049896049899E-2"/>
          <c:y val="0.12112680221404676"/>
          <c:w val="0.93762993762993763"/>
          <c:h val="0.73521152041549309"/>
        </c:manualLayout>
      </c:layout>
      <c:bar3DChart>
        <c:barDir val="col"/>
        <c:grouping val="clustered"/>
        <c:varyColors val="1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invertIfNegative val="0"/>
            <c:bubble3D val="0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invertIfNegative val="0"/>
            <c:bubble3D val="0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cat>
            <c:strRef>
              <c:f>Hiérarchisation!$A$13:$A$19</c:f>
              <c:strCache>
                <c:ptCount val="7"/>
                <c:pt idx="0">
                  <c:v>FP1</c:v>
                </c:pt>
                <c:pt idx="1">
                  <c:v>FC2</c:v>
                </c:pt>
                <c:pt idx="2">
                  <c:v>FC3</c:v>
                </c:pt>
                <c:pt idx="3">
                  <c:v>FC4</c:v>
                </c:pt>
                <c:pt idx="4">
                  <c:v>FC5</c:v>
                </c:pt>
                <c:pt idx="5">
                  <c:v>FC6</c:v>
                </c:pt>
                <c:pt idx="6">
                  <c:v>FC7</c:v>
                </c:pt>
              </c:strCache>
            </c:strRef>
          </c:cat>
          <c:val>
            <c:numRef>
              <c:f>Hiérarchisation!$C$13:$C$19</c:f>
              <c:numCache>
                <c:formatCode>0.0%</c:formatCode>
                <c:ptCount val="7"/>
                <c:pt idx="0">
                  <c:v>0.31428571428571428</c:v>
                </c:pt>
                <c:pt idx="1">
                  <c:v>0.22857142857142856</c:v>
                </c:pt>
                <c:pt idx="2">
                  <c:v>0.14285714285714285</c:v>
                </c:pt>
                <c:pt idx="3">
                  <c:v>0.11428571428571428</c:v>
                </c:pt>
                <c:pt idx="4">
                  <c:v>0.17142857142857143</c:v>
                </c:pt>
                <c:pt idx="5">
                  <c:v>2.8571428571428571E-2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gapDepth val="0"/>
        <c:shape val="box"/>
        <c:axId val="267640864"/>
        <c:axId val="270707464"/>
        <c:axId val="0"/>
      </c:bar3DChart>
      <c:catAx>
        <c:axId val="267640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Fonctions</a:t>
                </a:r>
              </a:p>
            </c:rich>
          </c:tx>
          <c:layout>
            <c:manualLayout>
              <c:xMode val="edge"/>
              <c:yMode val="edge"/>
              <c:x val="0.48544699385695067"/>
              <c:y val="0.9070424647623271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07074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707074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676408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0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0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6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0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2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9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AE60-74DA-4C04-BF80-84C5AA942CA9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73AD-7674-4D55-93F1-4D3E2B06F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5192">
            <a:off x="10386053" y="353274"/>
            <a:ext cx="1558477" cy="1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03" y="1524348"/>
            <a:ext cx="7107037" cy="406116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5192">
            <a:off x="10386053" y="353274"/>
            <a:ext cx="1558477" cy="1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7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2434" y="708660"/>
            <a:ext cx="6096000" cy="5600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VALIDER LE BESOIN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questions :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 Pourquoi le besoin existe il ?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Créer de l’ombre sur un espace.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Pénibilité pour l’usage quotidien.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2/ Qu’est ce qui pourrait faire évoluer le besoin et par conséquent le produit ?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Parasol autonome.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d’ombre optimisée.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Facilité d’usage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3/ Qu’est ce qui pourrait faire disparaitre le besoin et par conséquent le produit ?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Changement climatique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Nouvel appareil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5192">
            <a:off x="10386053" y="353274"/>
            <a:ext cx="1558477" cy="1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5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space réservé du contenu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17" y="1283279"/>
            <a:ext cx="6149174" cy="4305991"/>
          </a:xfrm>
        </p:spPr>
      </p:pic>
      <p:sp>
        <p:nvSpPr>
          <p:cNvPr id="32" name="Rectangle 31"/>
          <p:cNvSpPr/>
          <p:nvPr/>
        </p:nvSpPr>
        <p:spPr>
          <a:xfrm>
            <a:off x="9198770" y="1283279"/>
            <a:ext cx="233520" cy="4454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045144" y="1283278"/>
            <a:ext cx="45719" cy="4305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5192">
            <a:off x="10386053" y="353274"/>
            <a:ext cx="1558477" cy="1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70759"/>
              </p:ext>
            </p:extLst>
          </p:nvPr>
        </p:nvGraphicFramePr>
        <p:xfrm>
          <a:off x="3148965" y="1123473"/>
          <a:ext cx="6122670" cy="3981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350"/>
                <a:gridCol w="1530350"/>
                <a:gridCol w="1530985"/>
                <a:gridCol w="1530985"/>
              </a:tblGrid>
              <a:tr h="4438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Fonctions de services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Critères d’appréciation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Niveaux d’appréciation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Flexibilité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40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FP1 : Créer une zone d’ombre en fonction de la position du soleil.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Soleil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Surface ombragé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4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FC2</a:t>
                      </a:r>
                      <a:r>
                        <a:rPr lang="fr-FR" sz="1100" dirty="0">
                          <a:effectLst/>
                        </a:rPr>
                        <a:t> : Rendre le control du parasol facile.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Application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Pièces interchangeables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42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FC3</a:t>
                      </a:r>
                      <a:r>
                        <a:rPr lang="fr-FR" sz="1100" dirty="0">
                          <a:effectLst/>
                        </a:rPr>
                        <a:t> : Résister aux agressions extérieures.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Pluie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Vent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Soleil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Chaleur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Etanche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Résister à la force du vent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Résistance aux UV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 pas fondre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4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FC4</a:t>
                      </a:r>
                      <a:r>
                        <a:rPr lang="fr-FR" sz="1100" dirty="0">
                          <a:effectLst/>
                        </a:rPr>
                        <a:t> : S’adapter à l’énergie fournie.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Panneaux solaires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Câbles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Energies solaires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énergies électriques continues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5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FC5</a:t>
                      </a:r>
                      <a:r>
                        <a:rPr lang="fr-FR" sz="1100" dirty="0">
                          <a:effectLst/>
                        </a:rPr>
                        <a:t> : Respecter les normes.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Respecter les normes des produits utilisées.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Normes environnementales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Normes commerciales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Normes de</a:t>
                      </a:r>
                      <a:r>
                        <a:rPr lang="fr-FR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sécurité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FC6</a:t>
                      </a:r>
                      <a:r>
                        <a:rPr lang="fr-FR" sz="1100" dirty="0">
                          <a:effectLst/>
                        </a:rPr>
                        <a:t> : Avoir un prix adapté et abordable.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 (fourchette)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1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FC7</a:t>
                      </a:r>
                      <a:r>
                        <a:rPr lang="fr-FR" sz="1100" dirty="0">
                          <a:effectLst/>
                        </a:rPr>
                        <a:t> : Etre esthétique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Formes et couleurs.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Agréables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7035"/>
              </p:ext>
            </p:extLst>
          </p:nvPr>
        </p:nvGraphicFramePr>
        <p:xfrm>
          <a:off x="3148965" y="4937125"/>
          <a:ext cx="6163310" cy="881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590"/>
                <a:gridCol w="2054860"/>
                <a:gridCol w="2054860"/>
              </a:tblGrid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Flexibilités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Niveaux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Nulle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Faible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Moyenne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forte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Impératif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Peu négociable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Négociable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Très négociable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5192">
            <a:off x="10386053" y="353274"/>
            <a:ext cx="1558477" cy="1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77095"/>
              </p:ext>
            </p:extLst>
          </p:nvPr>
        </p:nvGraphicFramePr>
        <p:xfrm>
          <a:off x="2194275" y="1790701"/>
          <a:ext cx="7997479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497"/>
                <a:gridCol w="1142497"/>
                <a:gridCol w="1142497"/>
                <a:gridCol w="1142497"/>
                <a:gridCol w="1142497"/>
                <a:gridCol w="1142497"/>
                <a:gridCol w="1142497"/>
              </a:tblGrid>
              <a:tr h="2427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FP1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FC4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FC5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FC6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FC7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FP1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auto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2780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/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FC4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/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FC5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FC6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38711"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FC7</a:t>
                      </a:r>
                      <a:endParaRPr lang="fr-F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39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830123"/>
              </p:ext>
            </p:extLst>
          </p:nvPr>
        </p:nvGraphicFramePr>
        <p:xfrm>
          <a:off x="2247899" y="1706332"/>
          <a:ext cx="7889173" cy="351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89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144</Words>
  <Application>Microsoft Office PowerPoint</Application>
  <PresentationFormat>Grand écran</PresentationFormat>
  <Paragraphs>117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HERVAUD</dc:creator>
  <cp:lastModifiedBy>Corentin HERVAUD</cp:lastModifiedBy>
  <cp:revision>7</cp:revision>
  <dcterms:created xsi:type="dcterms:W3CDTF">2018-11-22T14:47:30Z</dcterms:created>
  <dcterms:modified xsi:type="dcterms:W3CDTF">2018-11-22T15:58:56Z</dcterms:modified>
</cp:coreProperties>
</file>