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86" r:id="rId10"/>
    <p:sldId id="287" r:id="rId11"/>
    <p:sldId id="288" r:id="rId12"/>
    <p:sldId id="273" r:id="rId13"/>
    <p:sldId id="280" r:id="rId14"/>
    <p:sldId id="285" r:id="rId15"/>
    <p:sldId id="281" r:id="rId16"/>
    <p:sldId id="282" r:id="rId17"/>
    <p:sldId id="28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B7C0E-9016-4FC7-341E-F2CF192F68E2}" v="25" dt="2024-11-26T23:55:50.355"/>
    <p1510:client id="{4BF4792C-8007-04BC-4D36-04E13E8063E6}" v="173" dt="2024-11-27T02:13:39.100"/>
    <p1510:client id="{695E02B3-F76B-6FE3-AD55-496C1620E03D}" v="17" dt="2024-11-27T00:10:25.412"/>
    <p1510:client id="{B84B6CC0-BFE5-760A-9F20-CA604923C4BD}" v="353" dt="2024-11-27T01:23:55.309"/>
    <p1510:client id="{D8190CDE-EC93-B16E-21B2-5C6C109AE62D}" v="15" dt="2024-11-26T23:35:1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9E9D-B942-F8E4-E3B5-F1A5ADE9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15CF-83C8-50DD-78B9-2530E3114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724E-A54A-57AC-3C4C-32EBE6E8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04A0-93C3-9B9D-D360-CF2A4A8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7F68-1B4A-4919-9CD4-448198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5014-B9BC-4CF9-806E-7B88E70D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753C8-9D08-617E-D4AD-5F462EF74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7DBF-1A5A-312B-946C-A58EA5B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2662-3383-669B-B453-FBF2342F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3A35-D6B0-591A-C477-0E9DCA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36965-ADF8-8648-1087-726673AF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1C3F-42C1-A812-15B4-73D33BD3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7E5D-E77D-3AA0-2AF7-7012A0CE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297E-FF91-6AB3-AA40-367DB713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1C12-C64C-1B1F-92A2-A0222ED4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F9F0-5444-2417-BE48-4DA36B4E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31F0-A9BD-5A4F-BB55-F6359396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ABCB-144A-8B0D-193D-74C055BA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1180-C569-DCDD-3983-BD48741A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B38D-CF24-5359-65D5-AE788F0B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5C4B-708B-F934-BB37-C1D36667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971C-4C23-7524-D2F6-B4F2F307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FA4E-DD03-6A4F-D855-C53D4F65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324E-88F8-AE73-92CA-F4AD16E9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693B-79C7-FAD0-BA80-8F0D873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82B0-4850-97DB-504A-A171EDC4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FD22-F46A-D8D1-31DA-0F3C6B470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97F3A-4076-19BA-D099-158E8C3C9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15DB-60D9-B5CE-5DC3-FA53819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1F8B-74C7-BC7A-F280-673A105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014C-9C4C-1849-69BD-9AF9B319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094F-E358-8EDD-B570-8FEA01A2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93F3-29A0-D45D-A346-EA370F9A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F905F-9DD9-3156-EC67-6C77EE98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5A865-30DF-7B70-688B-4262B8F34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AB76C-105B-C0F1-9A69-69636840D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9E3D9-535B-EB5C-48DC-9D26A0FC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44946-E4EB-E743-ADEC-A7CA99B1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7482C-DEDA-D2F8-ED1F-D74348A5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A680-F4E5-2563-E617-6FEADA37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EE26F-DEE5-9DCC-764D-83916CED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89213-9F79-1018-684C-51C96592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8E4ED-F871-3B51-D9A8-640DAEA9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F2B6A-712B-B333-C7CF-D42FA488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34255-A363-C787-C4C7-0A31963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46BB-11B1-6E90-907D-C60A9AA2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69A-D9DE-68F3-3558-577B2A2D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EC77-5505-A1B4-A12C-5F9FCE17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A0DB2-B5A6-D114-763C-C3B35809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9947-A16A-017A-2605-2CED355E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95787-CBA8-B8A7-EDC8-D7C11479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C55A-8448-6422-E16F-AAAF2472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B49A-E29B-C0AC-60B5-67839B88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324C9-A8F6-7AEE-8D37-0C413FB2C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E195-BE3A-AE85-6CCF-F32021FE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ED13-D128-BD46-77D4-AC9F6056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6005-D607-D859-6C2C-21A74317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08A8-31B3-B33E-A713-1F207843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AB137-492F-09C4-2633-A4CB2E76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60B28-D17A-6D96-5D35-903AE2EB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BDC97-2537-7828-6D24-42EA52EA9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F4988-E35C-42AB-B6D1-0D6A9B5C4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3B78-E080-EB3C-4135-2EAFFE2B9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5E89-78D5-C713-CA46-0AE93992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200C1-AFB8-4F09-A8FB-0D75298E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11245738@N08/2559820319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11245738@N08/2559820319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www.flickr.com/photos/111245738@N08/255982031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DC0171C1-8AB9-0279-91B1-58B895D3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" r="170" b="909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049F-3311-7D53-AD54-D7A80987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489411"/>
            <a:ext cx="3328957" cy="3025925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of Windsor Website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B664-7BC4-9724-AF5B-850B0986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11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4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EF1E1-ECC5-A9A7-2301-654FA95E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30D91F-FBBF-E1F5-C346-2BF4D5F799B0}"/>
              </a:ext>
            </a:extLst>
          </p:cNvPr>
          <p:cNvSpPr txBox="1"/>
          <p:nvPr/>
        </p:nvSpPr>
        <p:spPr>
          <a:xfrm>
            <a:off x="736600" y="3059668"/>
            <a:ext cx="60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Workflow: Agile methodology for iterative development.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38932-A9C1-A917-F308-F2222952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" y="0"/>
            <a:ext cx="12187083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F0979-C831-DB7A-2267-91DE2DAD40C7}"/>
              </a:ext>
            </a:extLst>
          </p:cNvPr>
          <p:cNvSpPr txBox="1"/>
          <p:nvPr/>
        </p:nvSpPr>
        <p:spPr>
          <a:xfrm>
            <a:off x="736806" y="436615"/>
            <a:ext cx="38370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Prototype Concept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D5410-B0AA-4CD2-E3BD-6BA2D66BFEE5}"/>
              </a:ext>
            </a:extLst>
          </p:cNvPr>
          <p:cNvSpPr txBox="1"/>
          <p:nvPr/>
        </p:nvSpPr>
        <p:spPr>
          <a:xfrm>
            <a:off x="2133197" y="4517596"/>
            <a:ext cx="130151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E3789-261B-8EE6-FCC8-2170E955C2D3}"/>
              </a:ext>
            </a:extLst>
          </p:cNvPr>
          <p:cNvSpPr txBox="1"/>
          <p:nvPr/>
        </p:nvSpPr>
        <p:spPr>
          <a:xfrm>
            <a:off x="7204101" y="4517756"/>
            <a:ext cx="28873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Contributor Page on Login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0D4775-7997-6B51-4600-D3A3C51F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28" y="1136855"/>
            <a:ext cx="4711320" cy="3244646"/>
          </a:xfrm>
          <a:prstGeom prst="rect">
            <a:avLst/>
          </a:prstGeom>
        </p:spPr>
      </p:pic>
      <p:pic>
        <p:nvPicPr>
          <p:cNvPr id="9" name="Picture 8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76816C70-7626-E4F1-377A-3362D54F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4" y="1135933"/>
            <a:ext cx="4785238" cy="33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0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EF1E1-ECC5-A9A7-2301-654FA95E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119273-A15E-C66D-04BB-A2003E10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40257" y="2255050"/>
            <a:ext cx="4666686" cy="2628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30D91F-FBBF-E1F5-C346-2BF4D5F799B0}"/>
              </a:ext>
            </a:extLst>
          </p:cNvPr>
          <p:cNvSpPr txBox="1"/>
          <p:nvPr/>
        </p:nvSpPr>
        <p:spPr>
          <a:xfrm>
            <a:off x="736600" y="3059668"/>
            <a:ext cx="60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Workflow: Agile methodology for iterative development.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38932-A9C1-A917-F308-F2222952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" y="0"/>
            <a:ext cx="12187083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F0979-C831-DB7A-2267-91DE2DAD40C7}"/>
              </a:ext>
            </a:extLst>
          </p:cNvPr>
          <p:cNvSpPr txBox="1"/>
          <p:nvPr/>
        </p:nvSpPr>
        <p:spPr>
          <a:xfrm>
            <a:off x="736806" y="436615"/>
            <a:ext cx="38370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Prototype Concept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D5410-B0AA-4CD2-E3BD-6BA2D66BFEE5}"/>
              </a:ext>
            </a:extLst>
          </p:cNvPr>
          <p:cNvSpPr txBox="1"/>
          <p:nvPr/>
        </p:nvSpPr>
        <p:spPr>
          <a:xfrm>
            <a:off x="6674472" y="4603629"/>
            <a:ext cx="385419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Admin Page About Recent Approval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E3789-261B-8EE6-FCC8-2170E955C2D3}"/>
              </a:ext>
            </a:extLst>
          </p:cNvPr>
          <p:cNvSpPr txBox="1"/>
          <p:nvPr/>
        </p:nvSpPr>
        <p:spPr>
          <a:xfrm>
            <a:off x="671795" y="4603788"/>
            <a:ext cx="44912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Page on 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Upload and Data Approval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15A75D-B049-0841-D9AA-AF1E5E74E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5" y="1582533"/>
            <a:ext cx="4884483" cy="27527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872509-C0F1-9D93-6865-C5019DD3E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652" y="1585452"/>
            <a:ext cx="4771940" cy="27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2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F6F82-3ED4-EFAD-8F65-B17DD7B4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338A68-DA12-BFB5-69D7-C92AE946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2290"/>
            <a:ext cx="12191998" cy="6868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97618-1FF1-E98C-B714-EE76BEBC425E}"/>
              </a:ext>
            </a:extLst>
          </p:cNvPr>
          <p:cNvSpPr txBox="1"/>
          <p:nvPr/>
        </p:nvSpPr>
        <p:spPr>
          <a:xfrm>
            <a:off x="-5718745" y="-470651"/>
            <a:ext cx="369421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Prototype Concept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D1F52-1116-9271-4190-07FD5E080199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48861A5-ADCD-9074-2572-5EBAFACBD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4" y="1704173"/>
            <a:ext cx="4702629" cy="2640632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4DE3112-DA14-E3CF-2DF4-910B7B314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78" y="1700649"/>
            <a:ext cx="4702629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5D3566-B8DE-1F4A-4C57-7D912C8F5A5B}"/>
              </a:ext>
            </a:extLst>
          </p:cNvPr>
          <p:cNvSpPr txBox="1"/>
          <p:nvPr/>
        </p:nvSpPr>
        <p:spPr>
          <a:xfrm>
            <a:off x="1887391" y="4529886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59AA6-BDC4-7596-2FB3-932D89AAE8AD}"/>
              </a:ext>
            </a:extLst>
          </p:cNvPr>
          <p:cNvSpPr txBox="1"/>
          <p:nvPr/>
        </p:nvSpPr>
        <p:spPr>
          <a:xfrm>
            <a:off x="7462198" y="4585352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Main Dashboard</a:t>
            </a:r>
          </a:p>
        </p:txBody>
      </p:sp>
    </p:spTree>
    <p:extLst>
      <p:ext uri="{BB962C8B-B14F-4D97-AF65-F5344CB8AC3E}">
        <p14:creationId xmlns:p14="http://schemas.microsoft.com/office/powerpoint/2010/main" val="77039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D88A0-64C9-9A45-3D2F-07686388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4FA38D-9ABF-AB49-74E7-BD0A9566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D3DAD-47C3-97C6-D92E-542C7BB47F63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0AB56B-52DB-5C59-2317-552A079CD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99" y="1697125"/>
            <a:ext cx="4696360" cy="264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F936BD-D6C9-6A42-2176-D11288907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467" y="1693601"/>
            <a:ext cx="4702627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F34A8E-BEA3-17D9-53C9-193B97F1F512}"/>
              </a:ext>
            </a:extLst>
          </p:cNvPr>
          <p:cNvSpPr txBox="1"/>
          <p:nvPr/>
        </p:nvSpPr>
        <p:spPr>
          <a:xfrm>
            <a:off x="1887391" y="4529886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Catalogue 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7EF0F-7F16-B8E8-BE14-195B32A28287}"/>
              </a:ext>
            </a:extLst>
          </p:cNvPr>
          <p:cNvSpPr txBox="1"/>
          <p:nvPr/>
        </p:nvSpPr>
        <p:spPr>
          <a:xfrm>
            <a:off x="6911810" y="4529886"/>
            <a:ext cx="379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Catalogue Entry Download Prompt</a:t>
            </a:r>
          </a:p>
        </p:txBody>
      </p:sp>
    </p:spTree>
    <p:extLst>
      <p:ext uri="{BB962C8B-B14F-4D97-AF65-F5344CB8AC3E}">
        <p14:creationId xmlns:p14="http://schemas.microsoft.com/office/powerpoint/2010/main" val="340922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03D6B-21D7-23F1-3404-B5F94C40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AC0072-8CDD-EC0D-487B-D3C248E3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3EB8D-FAEE-D0DF-328C-04774B840CC9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F85DF2-A340-E594-531E-48241D75A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228" y="1700649"/>
            <a:ext cx="2614701" cy="264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12BB36-D7AE-BA16-558C-86370F615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9706" y="1697125"/>
            <a:ext cx="2639863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3D2848-8793-2791-F06B-7EFEA907AF11}"/>
              </a:ext>
            </a:extLst>
          </p:cNvPr>
          <p:cNvSpPr txBox="1"/>
          <p:nvPr/>
        </p:nvSpPr>
        <p:spPr>
          <a:xfrm>
            <a:off x="1887391" y="4529886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F383C-9578-8C17-7B91-465A095CA087}"/>
              </a:ext>
            </a:extLst>
          </p:cNvPr>
          <p:cNvSpPr txBox="1"/>
          <p:nvPr/>
        </p:nvSpPr>
        <p:spPr>
          <a:xfrm>
            <a:off x="8157663" y="4529886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32923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3E740-F5AE-D033-9D3F-E87C8D87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C7589B7-24FA-F446-2FFF-B9DBFFA84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4B2FB2-49A3-18C7-26D1-7433838FAE65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7796A2-3FAD-497D-5124-643C1AC40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9089" y="1697125"/>
            <a:ext cx="3348183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F4F9FD-10FB-538D-40EF-2848F986967A}"/>
              </a:ext>
            </a:extLst>
          </p:cNvPr>
          <p:cNvSpPr txBox="1"/>
          <p:nvPr/>
        </p:nvSpPr>
        <p:spPr>
          <a:xfrm>
            <a:off x="1668413" y="4529886"/>
            <a:ext cx="261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Contributor 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BA681-76C9-FA42-8808-EE72A99E7AEB}"/>
              </a:ext>
            </a:extLst>
          </p:cNvPr>
          <p:cNvSpPr txBox="1"/>
          <p:nvPr/>
        </p:nvSpPr>
        <p:spPr>
          <a:xfrm>
            <a:off x="7791094" y="4529886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D7D99-211F-4351-44A5-143AA77D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696" y="1714498"/>
            <a:ext cx="3322609" cy="26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87293-2550-4C7E-A805-99D34BFFE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9ECB54-4822-A0A7-FED0-20A2A1DA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588BB2-B7DF-C642-3716-B33F25F79A7E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AFA618-FF05-35DF-5DEC-85D7B142C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562" y="1700649"/>
            <a:ext cx="3312033" cy="264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600036-371C-0C3E-6EE8-AD98E657C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1339" y="1697125"/>
            <a:ext cx="3336596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73AEEF-62C4-E193-9E59-07846C3CF18A}"/>
              </a:ext>
            </a:extLst>
          </p:cNvPr>
          <p:cNvSpPr txBox="1"/>
          <p:nvPr/>
        </p:nvSpPr>
        <p:spPr>
          <a:xfrm>
            <a:off x="1317562" y="4585352"/>
            <a:ext cx="341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Contributor Upload 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8CBB9-CC46-19AC-93FF-DAF657BCF77E}"/>
              </a:ext>
            </a:extLst>
          </p:cNvPr>
          <p:cNvSpPr txBox="1"/>
          <p:nvPr/>
        </p:nvSpPr>
        <p:spPr>
          <a:xfrm>
            <a:off x="7376456" y="4585352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Upload Dashboard</a:t>
            </a:r>
          </a:p>
        </p:txBody>
      </p:sp>
    </p:spTree>
    <p:extLst>
      <p:ext uri="{BB962C8B-B14F-4D97-AF65-F5344CB8AC3E}">
        <p14:creationId xmlns:p14="http://schemas.microsoft.com/office/powerpoint/2010/main" val="199088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F472E-A33A-D4FA-A293-1E961E76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C97976-526F-0602-561F-274A54E7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804C3-B8F2-1979-984F-C7CFDB047DD3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79BE07-1760-E87F-4C31-486A4BFBB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5047" y="1700649"/>
            <a:ext cx="3337062" cy="264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16EAB3-837E-8D14-919C-56F20724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1686" y="1697125"/>
            <a:ext cx="3335903" cy="2644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6EDFF5-CEFC-B429-340C-D3F29D5157CA}"/>
              </a:ext>
            </a:extLst>
          </p:cNvPr>
          <p:cNvSpPr txBox="1"/>
          <p:nvPr/>
        </p:nvSpPr>
        <p:spPr>
          <a:xfrm>
            <a:off x="1295208" y="4529886"/>
            <a:ext cx="34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Contributor Pending 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3A39E-E02E-0783-E8CA-897454923C17}"/>
              </a:ext>
            </a:extLst>
          </p:cNvPr>
          <p:cNvSpPr txBox="1"/>
          <p:nvPr/>
        </p:nvSpPr>
        <p:spPr>
          <a:xfrm>
            <a:off x="7462198" y="4585352"/>
            <a:ext cx="27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Pending Approval</a:t>
            </a:r>
          </a:p>
        </p:txBody>
      </p:sp>
    </p:spTree>
    <p:extLst>
      <p:ext uri="{BB962C8B-B14F-4D97-AF65-F5344CB8AC3E}">
        <p14:creationId xmlns:p14="http://schemas.microsoft.com/office/powerpoint/2010/main" val="383508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2BB56-30C7-1658-B43C-7B99A076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85EEBFA-0500-62FA-D5B7-0A2334E3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4862" y="2126218"/>
            <a:ext cx="3911470" cy="2605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B4DBF-6869-5E6C-998C-487B63C3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68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9DBDB-1776-D6CD-C83D-693CCB14027F}"/>
              </a:ext>
            </a:extLst>
          </p:cNvPr>
          <p:cNvSpPr txBox="1"/>
          <p:nvPr/>
        </p:nvSpPr>
        <p:spPr>
          <a:xfrm>
            <a:off x="508000" y="557937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6D01BC-7DA7-80B6-7ED1-945BF277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8320" y="1443139"/>
            <a:ext cx="3316970" cy="264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76C2A-2BD2-254D-D5A1-B4B27DE4A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651" y="1443139"/>
            <a:ext cx="3452492" cy="2711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A70DA-08B2-47BE-4D01-68D6774B9D34}"/>
              </a:ext>
            </a:extLst>
          </p:cNvPr>
          <p:cNvSpPr txBox="1"/>
          <p:nvPr/>
        </p:nvSpPr>
        <p:spPr>
          <a:xfrm>
            <a:off x="1615809" y="4529886"/>
            <a:ext cx="275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Recent Approvals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FF630-D101-3706-4623-EC4976C8DF8D}"/>
              </a:ext>
            </a:extLst>
          </p:cNvPr>
          <p:cNvSpPr txBox="1"/>
          <p:nvPr/>
        </p:nvSpPr>
        <p:spPr>
          <a:xfrm>
            <a:off x="7323463" y="4502286"/>
            <a:ext cx="28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Manage Accounts </a:t>
            </a:r>
          </a:p>
        </p:txBody>
      </p:sp>
    </p:spTree>
    <p:extLst>
      <p:ext uri="{BB962C8B-B14F-4D97-AF65-F5344CB8AC3E}">
        <p14:creationId xmlns:p14="http://schemas.microsoft.com/office/powerpoint/2010/main" val="21071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96D9E-E54A-A39B-94D8-90F32DE4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E7CCF7B-DB59-D5A8-0544-E36B976D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5800CC-A372-4230-F295-78FAD6AE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03840" y="2116546"/>
            <a:ext cx="4659598" cy="2624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BF71D-113C-0C33-F705-FEE86C01F16E}"/>
              </a:ext>
            </a:extLst>
          </p:cNvPr>
          <p:cNvSpPr txBox="1"/>
          <p:nvPr/>
        </p:nvSpPr>
        <p:spPr>
          <a:xfrm>
            <a:off x="-5558972" y="-1096692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Run/Screenshots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01F907-A1EA-83F9-6D1A-9849D25ACF8D}"/>
              </a:ext>
            </a:extLst>
          </p:cNvPr>
          <p:cNvGrpSpPr/>
          <p:nvPr/>
        </p:nvGrpSpPr>
        <p:grpSpPr>
          <a:xfrm>
            <a:off x="660400" y="635000"/>
            <a:ext cx="9918700" cy="2259231"/>
            <a:chOff x="660400" y="635000"/>
            <a:chExt cx="9918700" cy="22592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06419-2DF2-CCB9-F518-820E4AC166EC}"/>
                </a:ext>
              </a:extLst>
            </p:cNvPr>
            <p:cNvSpPr txBox="1"/>
            <p:nvPr/>
          </p:nvSpPr>
          <p:spPr>
            <a:xfrm>
              <a:off x="660400" y="635000"/>
              <a:ext cx="604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 &amp; Next Iteration Plan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B6820-07EB-B045-3C41-C9ADC8AE763B}"/>
                </a:ext>
              </a:extLst>
            </p:cNvPr>
            <p:cNvSpPr txBox="1"/>
            <p:nvPr/>
          </p:nvSpPr>
          <p:spPr>
            <a:xfrm>
              <a:off x="660400" y="1612900"/>
              <a:ext cx="814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Summary: Recap the development phases and functionalities implemented.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E3635-80AD-A8A2-1DE9-BF8A5B977E3B}"/>
                </a:ext>
              </a:extLst>
            </p:cNvPr>
            <p:cNvSpPr txBox="1"/>
            <p:nvPr/>
          </p:nvSpPr>
          <p:spPr>
            <a:xfrm flipH="1">
              <a:off x="660400" y="2247900"/>
              <a:ext cx="9918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Next Steps: Future enhancements like improving UI/UX, adding more datasets, and implementing additional features.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89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F8B60-D4E2-0FD1-601A-D2A1380A4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84AC5174-074C-9EC1-1DA3-33231B62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058" t="34722" r="174" b="13282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BF9EA-E0AE-C3C0-1967-B7831FA725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5048250" y="495300"/>
            <a:ext cx="4022725" cy="320516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of Windsor Website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A7D3-958D-DDCD-7BF2-004ECCCEBB2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69275" y="7721600"/>
            <a:ext cx="4022725" cy="1208088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Group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7F21F-D8E3-F302-9531-D16F91FCCECD}"/>
              </a:ext>
            </a:extLst>
          </p:cNvPr>
          <p:cNvSpPr txBox="1"/>
          <p:nvPr/>
        </p:nvSpPr>
        <p:spPr>
          <a:xfrm>
            <a:off x="527050" y="1313050"/>
            <a:ext cx="883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help new homeowners find a suitable neighborhood in the City of Windsor?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E1753-6A48-2F2D-B0FC-3F869D4CFCEE}"/>
              </a:ext>
            </a:extLst>
          </p:cNvPr>
          <p:cNvSpPr txBox="1"/>
          <p:nvPr/>
        </p:nvSpPr>
        <p:spPr>
          <a:xfrm>
            <a:off x="527050" y="495300"/>
            <a:ext cx="64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Case / 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B133B-423C-998A-F151-408E3B3D4C3F}"/>
              </a:ext>
            </a:extLst>
          </p:cNvPr>
          <p:cNvSpPr txBox="1"/>
          <p:nvPr/>
        </p:nvSpPr>
        <p:spPr>
          <a:xfrm>
            <a:off x="527050" y="189047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Vision: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a user-friendly website for data access and community engagement.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FA55DD-5F3D-2857-9E5B-7D94F59E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4300" y="1571101"/>
            <a:ext cx="9062418" cy="37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3955B-971D-ECAD-51DF-DDE760C5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A786977-48D5-1F34-32DF-D84DF42B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58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4340855E-60B9-93B7-7016-577EB15E3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8058" t="34722" r="174" b="13282"/>
          <a:stretch/>
        </p:blipFill>
        <p:spPr>
          <a:xfrm>
            <a:off x="14166850" y="2630795"/>
            <a:ext cx="3352800" cy="1826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01C48-9D3E-0C19-F97E-2B1F53D85B97}"/>
              </a:ext>
            </a:extLst>
          </p:cNvPr>
          <p:cNvSpPr txBox="1"/>
          <p:nvPr/>
        </p:nvSpPr>
        <p:spPr>
          <a:xfrm>
            <a:off x="-7835901" y="9009749"/>
            <a:ext cx="3670925" cy="93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help new homeowners find a suitable neighborhood in the City of Windsor?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3850C-41F5-E721-4730-11E1B4C3F8D3}"/>
              </a:ext>
            </a:extLst>
          </p:cNvPr>
          <p:cNvSpPr txBox="1"/>
          <p:nvPr/>
        </p:nvSpPr>
        <p:spPr>
          <a:xfrm>
            <a:off x="3606800" y="-1353233"/>
            <a:ext cx="5267325" cy="5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Case / 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9475D-580E-6E53-D487-0AA8A564924F}"/>
              </a:ext>
            </a:extLst>
          </p:cNvPr>
          <p:cNvSpPr txBox="1"/>
          <p:nvPr/>
        </p:nvSpPr>
        <p:spPr>
          <a:xfrm>
            <a:off x="12974637" y="-969362"/>
            <a:ext cx="5559425" cy="65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Vision: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a user-friendly website for data access and community engagement.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F7D64-C32D-EE57-68AF-5CE287EC0390}"/>
              </a:ext>
            </a:extLst>
          </p:cNvPr>
          <p:cNvSpPr txBox="1"/>
          <p:nvPr/>
        </p:nvSpPr>
        <p:spPr>
          <a:xfrm>
            <a:off x="520700" y="548709"/>
            <a:ext cx="726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Requirements/Scope &amp; Risks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C3A73-F7D3-DC35-E72F-2BEA2F7951AA}"/>
              </a:ext>
            </a:extLst>
          </p:cNvPr>
          <p:cNvSpPr txBox="1"/>
          <p:nvPr/>
        </p:nvSpPr>
        <p:spPr>
          <a:xfrm>
            <a:off x="520700" y="1984463"/>
            <a:ext cx="757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Scope: User account creation and management, dataset upload and approval workflow.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AD505-E83F-07FA-3703-924C24C687C5}"/>
              </a:ext>
            </a:extLst>
          </p:cNvPr>
          <p:cNvSpPr txBox="1"/>
          <p:nvPr/>
        </p:nvSpPr>
        <p:spPr>
          <a:xfrm>
            <a:off x="520700" y="2839412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Risks: Data integrity, user authentication, and authorization challenges.</a:t>
            </a:r>
          </a:p>
        </p:txBody>
      </p:sp>
      <p:pic>
        <p:nvPicPr>
          <p:cNvPr id="15" name="Picture 14" descr="A high angle view of a city&#10;&#10;Description automatically generated">
            <a:extLst>
              <a:ext uri="{FF2B5EF4-FFF2-40B4-BE49-F238E27FC236}">
                <a16:creationId xmlns:a16="http://schemas.microsoft.com/office/drawing/2014/main" id="{4558BB14-386A-7244-4FA1-12B9FFFD9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5701" y="1988714"/>
            <a:ext cx="5118101" cy="28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07BEA-0A0B-742F-BFF0-5F3FEDF5B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high angle view of a city&#10;&#10;Description automatically generated">
            <a:extLst>
              <a:ext uri="{FF2B5EF4-FFF2-40B4-BE49-F238E27FC236}">
                <a16:creationId xmlns:a16="http://schemas.microsoft.com/office/drawing/2014/main" id="{6A710C0F-8AB6-4BCD-9864-4C2FEE65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63" y="-36622"/>
            <a:ext cx="12250126" cy="6894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485826-2A1A-F902-436F-1288472AE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r="17915"/>
          <a:stretch/>
        </p:blipFill>
        <p:spPr>
          <a:xfrm>
            <a:off x="15011400" y="2061633"/>
            <a:ext cx="4279900" cy="2734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84E60-E00F-7691-55E2-2B393DA41E47}"/>
              </a:ext>
            </a:extLst>
          </p:cNvPr>
          <p:cNvSpPr txBox="1"/>
          <p:nvPr/>
        </p:nvSpPr>
        <p:spPr>
          <a:xfrm>
            <a:off x="2082800" y="-1800573"/>
            <a:ext cx="726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Requirements/Scope &amp; Risks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766FC-A170-1F08-E140-04A4DFEEA478}"/>
              </a:ext>
            </a:extLst>
          </p:cNvPr>
          <p:cNvSpPr txBox="1"/>
          <p:nvPr/>
        </p:nvSpPr>
        <p:spPr>
          <a:xfrm>
            <a:off x="12522200" y="8385263"/>
            <a:ext cx="757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Scope: User account creation and management, dataset upload and approval workflow.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4D035-8A57-1384-2EAE-8875CB857B62}"/>
              </a:ext>
            </a:extLst>
          </p:cNvPr>
          <p:cNvSpPr txBox="1"/>
          <p:nvPr/>
        </p:nvSpPr>
        <p:spPr>
          <a:xfrm>
            <a:off x="-7797800" y="-1508186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Risks: Data integrity, user authentication, and authorization challenges.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2FA4A-E874-3DFE-F10E-563F1573F642}"/>
              </a:ext>
            </a:extLst>
          </p:cNvPr>
          <p:cNvSpPr txBox="1"/>
          <p:nvPr/>
        </p:nvSpPr>
        <p:spPr>
          <a:xfrm>
            <a:off x="749300" y="591244"/>
            <a:ext cx="4549384" cy="70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6695-9C9C-C45A-4BAC-D37B7A763172}"/>
              </a:ext>
            </a:extLst>
          </p:cNvPr>
          <p:cNvSpPr txBox="1"/>
          <p:nvPr/>
        </p:nvSpPr>
        <p:spPr>
          <a:xfrm>
            <a:off x="749300" y="2916303"/>
            <a:ext cx="6642100" cy="178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access to data catalogs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account creation and 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Role-based access (Contributor and Admin)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upload and approval process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E1BACE-3252-DEC6-7124-CA85812F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381358" y="1735667"/>
            <a:ext cx="6025115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3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D6AA7-C633-F32C-981F-2CE130A2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90CE0AF-2F4B-EF03-F04C-D5022E9F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" y="-57523"/>
            <a:ext cx="12378036" cy="6915523"/>
          </a:xfrm>
          <a:prstGeom prst="rect">
            <a:avLst/>
          </a:prstGeom>
        </p:spPr>
      </p:pic>
      <p:pic>
        <p:nvPicPr>
          <p:cNvPr id="15" name="Picture 14" descr="A high angle view of a city&#10;&#10;Description automatically generated">
            <a:extLst>
              <a:ext uri="{FF2B5EF4-FFF2-40B4-BE49-F238E27FC236}">
                <a16:creationId xmlns:a16="http://schemas.microsoft.com/office/drawing/2014/main" id="{FD6311F0-4DCF-5A74-8254-45CF1D9B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135" y="2032182"/>
            <a:ext cx="4861427" cy="2736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84036-EB32-8C56-DA4A-5C7827ED01A8}"/>
              </a:ext>
            </a:extLst>
          </p:cNvPr>
          <p:cNvSpPr txBox="1"/>
          <p:nvPr/>
        </p:nvSpPr>
        <p:spPr>
          <a:xfrm>
            <a:off x="3656208" y="-1873154"/>
            <a:ext cx="4549384" cy="70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FE2CA-EAE4-1272-8375-38A02F5168CB}"/>
              </a:ext>
            </a:extLst>
          </p:cNvPr>
          <p:cNvSpPr txBox="1"/>
          <p:nvPr/>
        </p:nvSpPr>
        <p:spPr>
          <a:xfrm>
            <a:off x="3511550" y="7457246"/>
            <a:ext cx="6642100" cy="178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access to data catalogs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account creation and 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Role-based access (Contributor and Admin)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upload and approval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C45ED-57F1-93DC-DB13-C687A0450EC8}"/>
              </a:ext>
            </a:extLst>
          </p:cNvPr>
          <p:cNvSpPr txBox="1"/>
          <p:nvPr/>
        </p:nvSpPr>
        <p:spPr>
          <a:xfrm>
            <a:off x="1092200" y="876300"/>
            <a:ext cx="531786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Utilization of Open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1BC38-AEDA-C124-F4AD-27C294D51A24}"/>
              </a:ext>
            </a:extLst>
          </p:cNvPr>
          <p:cNvSpPr txBox="1"/>
          <p:nvPr/>
        </p:nvSpPr>
        <p:spPr>
          <a:xfrm>
            <a:off x="1092200" y="1892300"/>
            <a:ext cx="48387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Source: City of Windsor's open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6C91-8173-ABAE-1F9E-1B9DE95A41FC}"/>
              </a:ext>
            </a:extLst>
          </p:cNvPr>
          <p:cNvSpPr txBox="1"/>
          <p:nvPr/>
        </p:nvSpPr>
        <p:spPr>
          <a:xfrm>
            <a:off x="1092200" y="2578100"/>
            <a:ext cx="78613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Usage: Enhancing user experience by providing accessible and downloadable data.</a:t>
            </a:r>
          </a:p>
        </p:txBody>
      </p:sp>
      <p:pic>
        <p:nvPicPr>
          <p:cNvPr id="16" name="Picture 15" descr="A park with benches and a sign&#10;&#10;Description automatically generated with medium confidence">
            <a:extLst>
              <a:ext uri="{FF2B5EF4-FFF2-40B4-BE49-F238E27FC236}">
                <a16:creationId xmlns:a16="http://schemas.microsoft.com/office/drawing/2014/main" id="{180C3087-7BC6-2673-0A29-2E3C12DC1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3293" y="2215465"/>
            <a:ext cx="4567662" cy="30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722AB-491E-2744-F1D2-A37A20641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ark with benches and a sign&#10;&#10;Description automatically generated with medium confidence">
            <a:extLst>
              <a:ext uri="{FF2B5EF4-FFF2-40B4-BE49-F238E27FC236}">
                <a16:creationId xmlns:a16="http://schemas.microsoft.com/office/drawing/2014/main" id="{995AC10D-A738-BE7C-B591-610C98A2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3" b="9343"/>
          <a:stretch/>
        </p:blipFill>
        <p:spPr>
          <a:xfrm>
            <a:off x="-3266" y="-324939"/>
            <a:ext cx="12252960" cy="7223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78E948-5F8B-0C39-03E9-AF30FFB5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31098" y="1490849"/>
            <a:ext cx="6245497" cy="3510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26F8-E330-AF36-E896-949B2E19D3E5}"/>
              </a:ext>
            </a:extLst>
          </p:cNvPr>
          <p:cNvSpPr txBox="1"/>
          <p:nvPr/>
        </p:nvSpPr>
        <p:spPr>
          <a:xfrm>
            <a:off x="1676400" y="-1262657"/>
            <a:ext cx="531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Utilization of Open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B600B-7BFD-0A49-1690-D01C73DA4879}"/>
              </a:ext>
            </a:extLst>
          </p:cNvPr>
          <p:cNvSpPr txBox="1"/>
          <p:nvPr/>
        </p:nvSpPr>
        <p:spPr>
          <a:xfrm>
            <a:off x="-5016500" y="7690822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Source: City of Windsor's open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5E7DA-5716-0413-03DD-80415A03D322}"/>
              </a:ext>
            </a:extLst>
          </p:cNvPr>
          <p:cNvSpPr txBox="1"/>
          <p:nvPr/>
        </p:nvSpPr>
        <p:spPr>
          <a:xfrm>
            <a:off x="12928600" y="8128000"/>
            <a:ext cx="786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Usage: Enhancing user experience by providing accessible and downloadable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6DAA0-2A7C-A744-EE0A-DADE2B8BF49C}"/>
              </a:ext>
            </a:extLst>
          </p:cNvPr>
          <p:cNvSpPr txBox="1"/>
          <p:nvPr/>
        </p:nvSpPr>
        <p:spPr>
          <a:xfrm>
            <a:off x="524329" y="419100"/>
            <a:ext cx="387491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Design /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10E1C-025D-66C5-C264-7F5B1A19F308}"/>
              </a:ext>
            </a:extLst>
          </p:cNvPr>
          <p:cNvSpPr txBox="1"/>
          <p:nvPr/>
        </p:nvSpPr>
        <p:spPr>
          <a:xfrm>
            <a:off x="636051" y="2182497"/>
            <a:ext cx="635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 Show interaction between users (guests, contributors, admins) and the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59BF8-2F79-2E3B-826C-CE3233DDA088}"/>
              </a:ext>
            </a:extLst>
          </p:cNvPr>
          <p:cNvSpPr txBox="1"/>
          <p:nvPr/>
        </p:nvSpPr>
        <p:spPr>
          <a:xfrm>
            <a:off x="633186" y="4418514"/>
            <a:ext cx="454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Backend: Java for server-side logic, MySQL for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Frontend: Java GUI for the user interface.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48E69E-785C-A23C-9F41-22F0FF54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32650" y="1572390"/>
            <a:ext cx="6096000" cy="3429000"/>
          </a:xfrm>
          <a:prstGeom prst="rect">
            <a:avLst/>
          </a:prstGeom>
        </p:spPr>
      </p:pic>
      <p:pic>
        <p:nvPicPr>
          <p:cNvPr id="1028" name="Picture 4" descr="正在插入影像...">
            <a:extLst>
              <a:ext uri="{FF2B5EF4-FFF2-40B4-BE49-F238E27FC236}">
                <a16:creationId xmlns:a16="http://schemas.microsoft.com/office/drawing/2014/main" id="{AADE63C6-890E-E154-CCBA-A5D0C75F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69" y="1490849"/>
            <a:ext cx="3936354" cy="27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45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75C2B-AD8A-0F53-DA5C-FA546AAA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65ACFBB5-ADD6-28BC-630F-7A267A6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383" y="1711643"/>
            <a:ext cx="4646362" cy="3114946"/>
          </a:xfrm>
          <a:prstGeom prst="rect">
            <a:avLst/>
          </a:prstGeom>
        </p:spPr>
      </p:pic>
      <p:pic>
        <p:nvPicPr>
          <p:cNvPr id="16" name="Picture 15" descr="A park with benches and a sign&#10;&#10;Description automatically generated with medium confidence">
            <a:extLst>
              <a:ext uri="{FF2B5EF4-FFF2-40B4-BE49-F238E27FC236}">
                <a16:creationId xmlns:a16="http://schemas.microsoft.com/office/drawing/2014/main" id="{A077E1F0-3219-7488-073C-92D332D52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3" b="9343"/>
          <a:stretch/>
        </p:blipFill>
        <p:spPr>
          <a:xfrm>
            <a:off x="-3541447" y="2714625"/>
            <a:ext cx="2435185" cy="14356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C8CD4-7C41-F8D7-70E4-6FE4817614EE}"/>
              </a:ext>
            </a:extLst>
          </p:cNvPr>
          <p:cNvSpPr txBox="1"/>
          <p:nvPr/>
        </p:nvSpPr>
        <p:spPr>
          <a:xfrm>
            <a:off x="13106400" y="2844225"/>
            <a:ext cx="635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Design /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11DB9-C432-29D8-FC93-17586855991F}"/>
              </a:ext>
            </a:extLst>
          </p:cNvPr>
          <p:cNvSpPr txBox="1"/>
          <p:nvPr/>
        </p:nvSpPr>
        <p:spPr>
          <a:xfrm>
            <a:off x="13106400" y="7747575"/>
            <a:ext cx="6358215" cy="147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Diagrams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 Show interaction between users (guests, contributors, admins) and the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Diagram: Depict classes like User, Dataset, Admin, Contributor.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D60D8-001A-8CA8-9ED9-8C244F35F0A4}"/>
              </a:ext>
            </a:extLst>
          </p:cNvPr>
          <p:cNvSpPr txBox="1"/>
          <p:nvPr/>
        </p:nvSpPr>
        <p:spPr>
          <a:xfrm>
            <a:off x="-4864100" y="-2145724"/>
            <a:ext cx="454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Backend: Java for server-side logic, MySQL for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Frontend: Java GUI for the user interface.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8F37D-EC45-B4BE-861F-386D774C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995C7-29D2-38D0-D8AD-B75ED16A2DBA}"/>
              </a:ext>
            </a:extLst>
          </p:cNvPr>
          <p:cNvSpPr txBox="1"/>
          <p:nvPr/>
        </p:nvSpPr>
        <p:spPr>
          <a:xfrm>
            <a:off x="838200" y="760710"/>
            <a:ext cx="834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Design 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466D-1E04-0F62-FCB0-972A28DEA9D5}"/>
              </a:ext>
            </a:extLst>
          </p:cNvPr>
          <p:cNvSpPr txBox="1"/>
          <p:nvPr/>
        </p:nvSpPr>
        <p:spPr>
          <a:xfrm>
            <a:off x="885825" y="1586720"/>
            <a:ext cx="241118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Pattern: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Pattern 1: Indirection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</a:t>
            </a:r>
          </a:p>
          <a:p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Pattern 2: Polymorphism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Pattern 3: Pure Fabrication</a:t>
            </a:r>
          </a:p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4153C-26AE-0CC7-D534-495763145DD8}"/>
              </a:ext>
            </a:extLst>
          </p:cNvPr>
          <p:cNvSpPr txBox="1"/>
          <p:nvPr/>
        </p:nvSpPr>
        <p:spPr>
          <a:xfrm>
            <a:off x="885825" y="5146959"/>
            <a:ext cx="658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Improvement: Enhances code maintainability and scalability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B33F2-BF57-E232-37DC-8BF64F164F83}"/>
              </a:ext>
            </a:extLst>
          </p:cNvPr>
          <p:cNvSpPr txBox="1"/>
          <p:nvPr/>
        </p:nvSpPr>
        <p:spPr>
          <a:xfrm>
            <a:off x="2762250" y="1864178"/>
            <a:ext cx="95263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Class: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AuthService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Role: Manages user authentication.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Benefit: Allows changes in authentication logic without affecting other parts of the system.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0BE7-5AAE-3659-AB03-365180CC22C3}"/>
              </a:ext>
            </a:extLst>
          </p:cNvPr>
          <p:cNvSpPr txBox="1"/>
          <p:nvPr/>
        </p:nvSpPr>
        <p:spPr>
          <a:xfrm>
            <a:off x="2762250" y="2932339"/>
            <a:ext cx="91997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Interface: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DatabaseConnection</a:t>
            </a:r>
            <a:endParaRPr lang="en-US" err="1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Role: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Defines a common interface for different database connections.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Benefit: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Facilitates the use of different database connections interchangeably.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7F4D3-C277-4D96-5257-49456746AAAE}"/>
              </a:ext>
            </a:extLst>
          </p:cNvPr>
          <p:cNvSpPr txBox="1"/>
          <p:nvPr/>
        </p:nvSpPr>
        <p:spPr>
          <a:xfrm>
            <a:off x="2762250" y="4075340"/>
            <a:ext cx="80976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Class: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DownloadManager</a:t>
            </a:r>
            <a:endParaRPr lang="en-US" err="1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Role: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Manages file downloads.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Benefit: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Improves separation of concerns and reusability.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EF1E1-ECC5-A9A7-2301-654FA95E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891CEEED-128C-09DF-D6DD-2DD230A8A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739"/>
            <a:ext cx="12192000" cy="6949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19273-A15E-C66D-04BB-A2003E10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40257" y="2468867"/>
            <a:ext cx="4666686" cy="2201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7AAC0-C501-989C-89B1-B1E708D3D1B0}"/>
              </a:ext>
            </a:extLst>
          </p:cNvPr>
          <p:cNvSpPr txBox="1"/>
          <p:nvPr/>
        </p:nvSpPr>
        <p:spPr>
          <a:xfrm>
            <a:off x="-6381750" y="7268250"/>
            <a:ext cx="834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Design 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050BB-6D21-B1FD-345D-CE4B71384470}"/>
              </a:ext>
            </a:extLst>
          </p:cNvPr>
          <p:cNvSpPr txBox="1"/>
          <p:nvPr/>
        </p:nvSpPr>
        <p:spPr>
          <a:xfrm>
            <a:off x="12464142" y="737597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E5CA8-5990-6888-D8EC-D60821153A83}"/>
              </a:ext>
            </a:extLst>
          </p:cNvPr>
          <p:cNvSpPr txBox="1"/>
          <p:nvPr/>
        </p:nvSpPr>
        <p:spPr>
          <a:xfrm>
            <a:off x="12464142" y="-714025"/>
            <a:ext cx="630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Improvement: Enhances code maintainability and scalability.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EB07E-2C41-3A2E-3866-05BFCE2F55AF}"/>
              </a:ext>
            </a:extLst>
          </p:cNvPr>
          <p:cNvSpPr txBox="1"/>
          <p:nvPr/>
        </p:nvSpPr>
        <p:spPr>
          <a:xfrm>
            <a:off x="736600" y="558225"/>
            <a:ext cx="5118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Management &amp;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A0646-71C8-90F0-DF4C-87869C4EC5DC}"/>
              </a:ext>
            </a:extLst>
          </p:cNvPr>
          <p:cNvSpPr txBox="1"/>
          <p:nvPr/>
        </p:nvSpPr>
        <p:spPr>
          <a:xfrm>
            <a:off x="736600" y="1512332"/>
            <a:ext cx="5565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Used: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management software for collaboration.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repository: GitLab.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 and testing tools: Javadoc, JUnit.</a:t>
            </a:r>
          </a:p>
          <a:p>
            <a:endParaRPr lang="en-US" b="1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0D91F-FBBF-E1F5-C346-2BF4D5F799B0}"/>
              </a:ext>
            </a:extLst>
          </p:cNvPr>
          <p:cNvSpPr txBox="1"/>
          <p:nvPr/>
        </p:nvSpPr>
        <p:spPr>
          <a:xfrm>
            <a:off x="736600" y="3059668"/>
            <a:ext cx="60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Workflow: Agile methodology for iterative development.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907F31-BB50-EEE0-6015-EFAD663D30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964460" y="1602369"/>
            <a:ext cx="6505120" cy="3659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633C8-F172-B43B-2330-9238D7721FB7}"/>
              </a:ext>
            </a:extLst>
          </p:cNvPr>
          <p:cNvSpPr txBox="1"/>
          <p:nvPr/>
        </p:nvSpPr>
        <p:spPr>
          <a:xfrm>
            <a:off x="12892768" y="1047749"/>
            <a:ext cx="95263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Class: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AuthService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Role: Manages user authentication.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Benefit: Allows changes in authentication logic without affecting other parts of the system.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EDF00-7F96-5EBD-14CA-7994D5CA2655}"/>
              </a:ext>
            </a:extLst>
          </p:cNvPr>
          <p:cNvSpPr txBox="1"/>
          <p:nvPr/>
        </p:nvSpPr>
        <p:spPr>
          <a:xfrm>
            <a:off x="-9307286" y="95250"/>
            <a:ext cx="91997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Interface: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DatabaseConnection</a:t>
            </a:r>
            <a:endParaRPr lang="en-US" err="1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Role: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Defines a common interface for different database connections.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Benefit: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Facilitates the use of different database connections interchangeably.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B0991-A590-8DBA-D0F4-EC1978F27389}"/>
              </a:ext>
            </a:extLst>
          </p:cNvPr>
          <p:cNvSpPr txBox="1"/>
          <p:nvPr/>
        </p:nvSpPr>
        <p:spPr>
          <a:xfrm>
            <a:off x="2122714" y="7558769"/>
            <a:ext cx="80976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Class: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DownloadManager</a:t>
            </a:r>
            <a:endParaRPr lang="en-US" err="1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Role: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Manages file downloads.</a:t>
            </a: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Benefit: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Improves separation of concerns and reusability.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EF1E1-ECC5-A9A7-2301-654FA95E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891CEEED-128C-09DF-D6DD-2DD230A8A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8612" y="1858277"/>
            <a:ext cx="5450759" cy="3108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7E5CA8-5990-6888-D8EC-D60821153A83}"/>
              </a:ext>
            </a:extLst>
          </p:cNvPr>
          <p:cNvSpPr txBox="1"/>
          <p:nvPr/>
        </p:nvSpPr>
        <p:spPr>
          <a:xfrm>
            <a:off x="12464142" y="-714025"/>
            <a:ext cx="630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Improvement: Enhances code maintainability and scalability.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EB07E-2C41-3A2E-3866-05BFCE2F55AF}"/>
              </a:ext>
            </a:extLst>
          </p:cNvPr>
          <p:cNvSpPr txBox="1"/>
          <p:nvPr/>
        </p:nvSpPr>
        <p:spPr>
          <a:xfrm>
            <a:off x="-6238158" y="539789"/>
            <a:ext cx="5118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Management &amp;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A0646-71C8-90F0-DF4C-87869C4EC5DC}"/>
              </a:ext>
            </a:extLst>
          </p:cNvPr>
          <p:cNvSpPr txBox="1"/>
          <p:nvPr/>
        </p:nvSpPr>
        <p:spPr>
          <a:xfrm>
            <a:off x="13119100" y="6262542"/>
            <a:ext cx="5565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Used: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management software for collaboration.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repository: GitLab.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 and testing tools: Javadoc, JUnit.</a:t>
            </a:r>
          </a:p>
          <a:p>
            <a:endParaRPr lang="en-US" b="1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0D91F-FBBF-E1F5-C346-2BF4D5F799B0}"/>
              </a:ext>
            </a:extLst>
          </p:cNvPr>
          <p:cNvSpPr txBox="1"/>
          <p:nvPr/>
        </p:nvSpPr>
        <p:spPr>
          <a:xfrm>
            <a:off x="736600" y="3059668"/>
            <a:ext cx="60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Workflow: Agile methodology for iterative development.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38932-A9C1-A917-F308-F2222952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" y="0"/>
            <a:ext cx="12187083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F0979-C831-DB7A-2267-91DE2DAD40C7}"/>
              </a:ext>
            </a:extLst>
          </p:cNvPr>
          <p:cNvSpPr txBox="1"/>
          <p:nvPr/>
        </p:nvSpPr>
        <p:spPr>
          <a:xfrm>
            <a:off x="736806" y="436615"/>
            <a:ext cx="38370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Prototype Concept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D5410-B0AA-4CD2-E3BD-6BA2D66BFEE5}"/>
              </a:ext>
            </a:extLst>
          </p:cNvPr>
          <p:cNvSpPr txBox="1"/>
          <p:nvPr/>
        </p:nvSpPr>
        <p:spPr>
          <a:xfrm>
            <a:off x="1887391" y="4529886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Dashboard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E3789-261B-8EE6-FCC8-2170E955C2D3}"/>
              </a:ext>
            </a:extLst>
          </p:cNvPr>
          <p:cNvSpPr txBox="1"/>
          <p:nvPr/>
        </p:nvSpPr>
        <p:spPr>
          <a:xfrm>
            <a:off x="7462198" y="4585352"/>
            <a:ext cx="23671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Account Page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08BDEE62-12E5-3E71-61DB-83A4D3DE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9" y="1284340"/>
            <a:ext cx="4702905" cy="3183194"/>
          </a:xfrm>
          <a:prstGeom prst="rect">
            <a:avLst/>
          </a:prstGeom>
        </p:spPr>
      </p:pic>
      <p:pic>
        <p:nvPicPr>
          <p:cNvPr id="22" name="Picture 21" descr="A screenshot of a login form&#10;&#10;Description automatically generated">
            <a:extLst>
              <a:ext uri="{FF2B5EF4-FFF2-40B4-BE49-F238E27FC236}">
                <a16:creationId xmlns:a16="http://schemas.microsoft.com/office/drawing/2014/main" id="{61FCF135-C01E-AD62-9FB5-CFD4D1835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329" y="1222885"/>
            <a:ext cx="4611633" cy="32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2f933b3-3d61-4b19-9a4d-689021de8cc9}" enabled="0" method="" siteId="{12f933b3-3d61-4b19-9a4d-689021de8cc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Office Theme</vt:lpstr>
      <vt:lpstr>City of Windsor Website Application</vt:lpstr>
      <vt:lpstr>City of Windsor Website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Kunjukutty Roy</dc:creator>
  <cp:lastModifiedBy>Paul Osuji</cp:lastModifiedBy>
  <cp:revision>3</cp:revision>
  <dcterms:created xsi:type="dcterms:W3CDTF">2024-11-25T19:58:02Z</dcterms:created>
  <dcterms:modified xsi:type="dcterms:W3CDTF">2025-07-16T22:44:03Z</dcterms:modified>
</cp:coreProperties>
</file>