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14" r:id="rId7"/>
    <p:sldId id="282" r:id="rId8"/>
    <p:sldId id="315" r:id="rId9"/>
    <p:sldId id="316" r:id="rId10"/>
    <p:sldId id="317" r:id="rId11"/>
    <p:sldId id="318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250" y="269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Bank Loan report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Objective of the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Key Insights of the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Summary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Overview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Objective of the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900190"/>
            <a:ext cx="7043618" cy="2233233"/>
          </a:xfrm>
        </p:spPr>
        <p:txBody>
          <a:bodyPr/>
          <a:lstStyle/>
          <a:p>
            <a:r>
              <a:rPr lang="en-US" dirty="0"/>
              <a:t>The Bank Loan Report project dives deep into monitoring and evaluating a bank's lending activities, providing comprehensive insights into loan- related metrics. This Excel dashboard aims to facilitate data-driven decision-making and strategic planning.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84309"/>
            <a:ext cx="7965460" cy="34976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Total Loan Application</a:t>
            </a:r>
          </a:p>
          <a:p>
            <a:pPr marL="338328" lvl="1" indent="0">
              <a:buNone/>
            </a:pPr>
            <a:r>
              <a:rPr lang="en-US" dirty="0"/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r>
              <a:rPr lang="en-US" b="1" dirty="0"/>
              <a:t>Total Funded Amount</a:t>
            </a:r>
          </a:p>
          <a:p>
            <a:r>
              <a:rPr lang="en-US" b="1" dirty="0"/>
              <a:t>Total Amount Received</a:t>
            </a:r>
          </a:p>
          <a:p>
            <a:r>
              <a:rPr lang="en-US" b="1" dirty="0"/>
              <a:t>Average Interest Rate</a:t>
            </a:r>
          </a:p>
          <a:p>
            <a:r>
              <a:rPr lang="en-US" b="1" dirty="0"/>
              <a:t>Average Debt-to-income Ratio</a:t>
            </a:r>
          </a:p>
          <a:p>
            <a:pPr marL="338328" lvl="1" indent="0">
              <a:buNone/>
            </a:pPr>
            <a:r>
              <a:rPr lang="en-US" dirty="0"/>
              <a:t>Evaluating the average DTI for our borrowers helps us gauge their financial health.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8" y="457199"/>
            <a:ext cx="1067588" cy="471489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5C04-9E59-4B67-996A-7E3FC488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28" y="1231579"/>
            <a:ext cx="7631709" cy="1091627"/>
          </a:xfrm>
        </p:spPr>
        <p:txBody>
          <a:bodyPr/>
          <a:lstStyle/>
          <a:p>
            <a:pPr algn="ctr"/>
            <a:r>
              <a:rPr lang="en-US" u="sng" dirty="0"/>
              <a:t>Good Loan V/S BAD LOAN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085B-DC4F-421B-A047-C5199F260CD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43280" y="2679915"/>
            <a:ext cx="3283119" cy="2766812"/>
          </a:xfrm>
        </p:spPr>
        <p:txBody>
          <a:bodyPr/>
          <a:lstStyle/>
          <a:p>
            <a:r>
              <a:rPr lang="en-IN" dirty="0"/>
              <a:t>Good Loan Application Percentage</a:t>
            </a:r>
            <a:endParaRPr lang="en-US" dirty="0"/>
          </a:p>
          <a:p>
            <a:r>
              <a:rPr lang="en-IN" dirty="0"/>
              <a:t>Good Loan Applications</a:t>
            </a:r>
            <a:endParaRPr lang="en-US" dirty="0"/>
          </a:p>
          <a:p>
            <a:r>
              <a:rPr lang="en-US" dirty="0"/>
              <a:t>Good Loan Funded Amount</a:t>
            </a:r>
          </a:p>
          <a:p>
            <a:r>
              <a:rPr lang="en-US" dirty="0"/>
              <a:t>Good Loan Total Received Amount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C6DE0-A9F4-417E-BCDC-4A58213E5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8190" y="2679915"/>
            <a:ext cx="3103727" cy="24168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Bad Loan Application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Bad Loan Applications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Bad Loan Funded Amount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Bad Loan Total Received Amount </a:t>
            </a:r>
          </a:p>
          <a:p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807E39D-2F01-4753-A172-9B032064CF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D28D-C581-4114-AA2D-85875158B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F144C3-592A-4473-B100-822421176593}"/>
              </a:ext>
            </a:extLst>
          </p:cNvPr>
          <p:cNvSpPr txBox="1">
            <a:spLocks/>
          </p:cNvSpPr>
          <p:nvPr/>
        </p:nvSpPr>
        <p:spPr>
          <a:xfrm>
            <a:off x="609600" y="382874"/>
            <a:ext cx="7631709" cy="1091627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Summary Dashboard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DDA2A-CB08-4D6B-84EE-A69ADAB013F5}"/>
              </a:ext>
            </a:extLst>
          </p:cNvPr>
          <p:cNvSpPr/>
          <p:nvPr/>
        </p:nvSpPr>
        <p:spPr>
          <a:xfrm>
            <a:off x="787259" y="5620884"/>
            <a:ext cx="73457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order to gain a comprehensive overview of our lending operations and monitor the performance of loans, we aim to create a grid view report categorized by 'Loan Status’.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15AE72-9956-49EB-A6C6-FD704D100518}"/>
              </a:ext>
            </a:extLst>
          </p:cNvPr>
          <p:cNvCxnSpPr>
            <a:cxnSpLocks/>
          </p:cNvCxnSpPr>
          <p:nvPr/>
        </p:nvCxnSpPr>
        <p:spPr>
          <a:xfrm>
            <a:off x="4469583" y="2323206"/>
            <a:ext cx="0" cy="2858394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2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E068-04B4-46D3-87C2-03CA627A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33679"/>
            <a:ext cx="7965461" cy="1132839"/>
          </a:xfrm>
        </p:spPr>
        <p:txBody>
          <a:bodyPr/>
          <a:lstStyle/>
          <a:p>
            <a:pPr algn="ctr"/>
            <a:r>
              <a:rPr lang="en-US" dirty="0"/>
              <a:t>Overview dashboard</a:t>
            </a:r>
            <a:br>
              <a:rPr lang="en-US" dirty="0"/>
            </a:br>
            <a:r>
              <a:rPr lang="en-US" u="sng" dirty="0"/>
              <a:t>Charts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44D4A-4699-46DB-BC60-86D74D57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680150"/>
            <a:ext cx="7965460" cy="4547929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/>
              <a:t>Monthly Trends by Issue Date (Line Chart): To identify seasonality and long-term trends in lending Activities.</a:t>
            </a:r>
          </a:p>
          <a:p>
            <a:pPr marL="342900" indent="-342900">
              <a:buAutoNum type="arabicPeriod" startAt="2"/>
            </a:pPr>
            <a:r>
              <a:rPr lang="en-US" sz="1700" dirty="0"/>
              <a:t>Regional Analysis by State (Filled Map): To identify regions with significant lending activity and assess regional disparities.</a:t>
            </a:r>
          </a:p>
          <a:p>
            <a:pPr marL="342900" indent="-342900">
              <a:buAutoNum type="arabicPeriod" startAt="2"/>
            </a:pPr>
            <a:r>
              <a:rPr lang="en-US" sz="1700" dirty="0"/>
              <a:t>Loan Term Analysis (Donut Chart): To allow the client to understand the distribution of loans across various term lengths.</a:t>
            </a:r>
          </a:p>
          <a:p>
            <a:pPr marL="342900" indent="-342900">
              <a:buAutoNum type="arabicPeriod" startAt="2"/>
            </a:pPr>
            <a:r>
              <a:rPr lang="en-US" sz="1700" dirty="0"/>
              <a:t>Employee Length Analysis (Bar Chart): 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buAutoNum type="arabicPeriod" startAt="2"/>
            </a:pPr>
            <a:r>
              <a:rPr lang="en-US" sz="1700" dirty="0"/>
              <a:t> Loan Purpose Breakdown (Bar Chart): Will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buAutoNum type="arabicPeriod" startAt="2"/>
            </a:pPr>
            <a:r>
              <a:rPr lang="en-US" sz="1700" dirty="0"/>
              <a:t>Home Ownership Analysis (Tree Map): For a hierarchical view of how home ownership impacts loan applications and disbursements.</a:t>
            </a:r>
          </a:p>
          <a:p>
            <a:pPr marL="0" indent="0">
              <a:buNone/>
            </a:pPr>
            <a:endParaRPr lang="en-IN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10BBA-0D89-43FD-A3BD-D2CC21CAA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652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59EB3-2543-4C25-AFFB-8B3A15FB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4875" y="96186"/>
            <a:ext cx="987552" cy="244503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233BA-EB29-419B-87C3-B78235AB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577604"/>
            <a:ext cx="11744960" cy="60927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9864062-7F69-431E-88A6-175330ACA548}"/>
              </a:ext>
            </a:extLst>
          </p:cNvPr>
          <p:cNvSpPr txBox="1">
            <a:spLocks/>
          </p:cNvSpPr>
          <p:nvPr/>
        </p:nvSpPr>
        <p:spPr>
          <a:xfrm>
            <a:off x="2280145" y="-135875"/>
            <a:ext cx="7631709" cy="64074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Summary Dashboard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9298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9E1558-31C6-4DAD-B1AE-E3927EC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2251" y="212696"/>
            <a:ext cx="987552" cy="244503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B0A35-9B6C-4460-9A55-E6AC86CE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549304"/>
            <a:ext cx="11775440" cy="609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C2C922B-3016-4A5D-89EE-C3EB222744AA}"/>
              </a:ext>
            </a:extLst>
          </p:cNvPr>
          <p:cNvSpPr txBox="1">
            <a:spLocks/>
          </p:cNvSpPr>
          <p:nvPr/>
        </p:nvSpPr>
        <p:spPr>
          <a:xfrm>
            <a:off x="2113269" y="-111761"/>
            <a:ext cx="7965461" cy="56896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Overview dashboard</a:t>
            </a:r>
            <a:endParaRPr lang="en-IN" sz="3000" u="sng" dirty="0"/>
          </a:p>
        </p:txBody>
      </p:sp>
    </p:spTree>
    <p:extLst>
      <p:ext uri="{BB962C8B-B14F-4D97-AF65-F5344CB8AC3E}">
        <p14:creationId xmlns:p14="http://schemas.microsoft.com/office/powerpoint/2010/main" val="361576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5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NAGENDRA V KINI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{45FC5153-9E8E-4953-8E94-1F5E0B1DBFD5}tf78438558_win32</Template>
  <TotalTime>66</TotalTime>
  <Words>367</Words>
  <Application>Microsoft Office PowerPoint</Application>
  <PresentationFormat>Widescreen</PresentationFormat>
  <Paragraphs>45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Bank Loan report</vt:lpstr>
      <vt:lpstr>agenda</vt:lpstr>
      <vt:lpstr>Objective of the Analysis</vt:lpstr>
      <vt:lpstr>Key performance indicators</vt:lpstr>
      <vt:lpstr>Good Loan V/S BAD LOAN</vt:lpstr>
      <vt:lpstr>Overview dashboard Charts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report</dc:title>
  <dc:subject/>
  <dc:creator>Nagendra V Kini</dc:creator>
  <cp:lastModifiedBy>Nagendra V Kini</cp:lastModifiedBy>
  <cp:revision>2</cp:revision>
  <dcterms:created xsi:type="dcterms:W3CDTF">2024-03-11T17:55:38Z</dcterms:created>
  <dcterms:modified xsi:type="dcterms:W3CDTF">2024-03-11T19:02:01Z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