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3" r:id="rId20"/>
    <p:sldId id="274" r:id="rId21"/>
    <p:sldId id="275" r:id="rId22"/>
    <p:sldId id="276" r:id="rId23"/>
    <p:sldId id="278" r:id="rId24"/>
    <p:sldId id="280" r:id="rId25"/>
    <p:sldId id="279"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CC99FF"/>
    <a:srgbClr val="2E002E"/>
    <a:srgbClr val="262626"/>
    <a:srgbClr val="66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42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8960-98AA-44CB-846A-6202F6C1F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D23252-62E7-4E91-BFBA-75A8245B2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A856F6-690E-4453-97D6-46E7C71E976F}"/>
              </a:ext>
            </a:extLst>
          </p:cNvPr>
          <p:cNvSpPr>
            <a:spLocks noGrp="1"/>
          </p:cNvSpPr>
          <p:nvPr>
            <p:ph type="dt" sz="half" idx="10"/>
          </p:nvPr>
        </p:nvSpPr>
        <p:spPr/>
        <p:txBody>
          <a:bodyPr/>
          <a:lstStyle/>
          <a:p>
            <a:fld id="{3CDD3F18-FC12-4E9D-ADFC-8B791E140A4F}" type="datetimeFigureOut">
              <a:rPr lang="en-IN" smtClean="0"/>
              <a:t>23-04-2024</a:t>
            </a:fld>
            <a:endParaRPr lang="en-IN"/>
          </a:p>
        </p:txBody>
      </p:sp>
      <p:sp>
        <p:nvSpPr>
          <p:cNvPr id="5" name="Footer Placeholder 4">
            <a:extLst>
              <a:ext uri="{FF2B5EF4-FFF2-40B4-BE49-F238E27FC236}">
                <a16:creationId xmlns:a16="http://schemas.microsoft.com/office/drawing/2014/main" id="{FEBDE2C8-6530-4025-AF74-75F8E769DB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14207-5874-4FCC-86E2-61D7B8736385}"/>
              </a:ext>
            </a:extLst>
          </p:cNvPr>
          <p:cNvSpPr>
            <a:spLocks noGrp="1"/>
          </p:cNvSpPr>
          <p:nvPr>
            <p:ph type="sldNum" sz="quarter" idx="12"/>
          </p:nvPr>
        </p:nvSpPr>
        <p:spPr/>
        <p:txBody>
          <a:bodyPr/>
          <a:lstStyle/>
          <a:p>
            <a:fld id="{328693A9-FB9A-4A95-A83C-237A81AFB423}" type="slidenum">
              <a:rPr lang="en-IN" smtClean="0"/>
              <a:t>‹#›</a:t>
            </a:fld>
            <a:endParaRPr lang="en-IN"/>
          </a:p>
        </p:txBody>
      </p:sp>
    </p:spTree>
    <p:extLst>
      <p:ext uri="{BB962C8B-B14F-4D97-AF65-F5344CB8AC3E}">
        <p14:creationId xmlns:p14="http://schemas.microsoft.com/office/powerpoint/2010/main" val="2405267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4866-19F3-41B4-A142-EECC82A272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632A8F-C03D-48A0-BD8D-56692486B4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66B8A4-3294-4EE6-A4C5-EE8036449D78}"/>
              </a:ext>
            </a:extLst>
          </p:cNvPr>
          <p:cNvSpPr>
            <a:spLocks noGrp="1"/>
          </p:cNvSpPr>
          <p:nvPr>
            <p:ph type="dt" sz="half" idx="10"/>
          </p:nvPr>
        </p:nvSpPr>
        <p:spPr/>
        <p:txBody>
          <a:bodyPr/>
          <a:lstStyle/>
          <a:p>
            <a:fld id="{3CDD3F18-FC12-4E9D-ADFC-8B791E140A4F}" type="datetimeFigureOut">
              <a:rPr lang="en-IN" smtClean="0"/>
              <a:t>23-04-2024</a:t>
            </a:fld>
            <a:endParaRPr lang="en-IN"/>
          </a:p>
        </p:txBody>
      </p:sp>
      <p:sp>
        <p:nvSpPr>
          <p:cNvPr id="5" name="Footer Placeholder 4">
            <a:extLst>
              <a:ext uri="{FF2B5EF4-FFF2-40B4-BE49-F238E27FC236}">
                <a16:creationId xmlns:a16="http://schemas.microsoft.com/office/drawing/2014/main" id="{5B5E48B8-9A9A-4EFE-BB2D-98079BDFD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682E5-EC78-4CDE-97BC-6A3DF604E918}"/>
              </a:ext>
            </a:extLst>
          </p:cNvPr>
          <p:cNvSpPr>
            <a:spLocks noGrp="1"/>
          </p:cNvSpPr>
          <p:nvPr>
            <p:ph type="sldNum" sz="quarter" idx="12"/>
          </p:nvPr>
        </p:nvSpPr>
        <p:spPr/>
        <p:txBody>
          <a:bodyPr/>
          <a:lstStyle/>
          <a:p>
            <a:fld id="{328693A9-FB9A-4A95-A83C-237A81AFB423}" type="slidenum">
              <a:rPr lang="en-IN" smtClean="0"/>
              <a:t>‹#›</a:t>
            </a:fld>
            <a:endParaRPr lang="en-IN"/>
          </a:p>
        </p:txBody>
      </p:sp>
    </p:spTree>
    <p:extLst>
      <p:ext uri="{BB962C8B-B14F-4D97-AF65-F5344CB8AC3E}">
        <p14:creationId xmlns:p14="http://schemas.microsoft.com/office/powerpoint/2010/main" val="158322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4659C-E076-404D-B05C-81954C46C4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907259-4891-428C-8C02-4B26976ED9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9C153-C8F4-4D9C-BA3B-BA167E17EB39}"/>
              </a:ext>
            </a:extLst>
          </p:cNvPr>
          <p:cNvSpPr>
            <a:spLocks noGrp="1"/>
          </p:cNvSpPr>
          <p:nvPr>
            <p:ph type="dt" sz="half" idx="10"/>
          </p:nvPr>
        </p:nvSpPr>
        <p:spPr/>
        <p:txBody>
          <a:bodyPr/>
          <a:lstStyle/>
          <a:p>
            <a:fld id="{3CDD3F18-FC12-4E9D-ADFC-8B791E140A4F}" type="datetimeFigureOut">
              <a:rPr lang="en-IN" smtClean="0"/>
              <a:t>23-04-2024</a:t>
            </a:fld>
            <a:endParaRPr lang="en-IN"/>
          </a:p>
        </p:txBody>
      </p:sp>
      <p:sp>
        <p:nvSpPr>
          <p:cNvPr id="5" name="Footer Placeholder 4">
            <a:extLst>
              <a:ext uri="{FF2B5EF4-FFF2-40B4-BE49-F238E27FC236}">
                <a16:creationId xmlns:a16="http://schemas.microsoft.com/office/drawing/2014/main" id="{BCAD0A10-0744-4B22-A6B1-7440ECD5D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7EC12E-AB31-44C7-9886-7409D9F91D3D}"/>
              </a:ext>
            </a:extLst>
          </p:cNvPr>
          <p:cNvSpPr>
            <a:spLocks noGrp="1"/>
          </p:cNvSpPr>
          <p:nvPr>
            <p:ph type="sldNum" sz="quarter" idx="12"/>
          </p:nvPr>
        </p:nvSpPr>
        <p:spPr/>
        <p:txBody>
          <a:bodyPr/>
          <a:lstStyle/>
          <a:p>
            <a:fld id="{328693A9-FB9A-4A95-A83C-237A81AFB423}" type="slidenum">
              <a:rPr lang="en-IN" smtClean="0"/>
              <a:t>‹#›</a:t>
            </a:fld>
            <a:endParaRPr lang="en-IN"/>
          </a:p>
        </p:txBody>
      </p:sp>
    </p:spTree>
    <p:extLst>
      <p:ext uri="{BB962C8B-B14F-4D97-AF65-F5344CB8AC3E}">
        <p14:creationId xmlns:p14="http://schemas.microsoft.com/office/powerpoint/2010/main" val="127840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E2CB-A057-420E-A201-002D5958E3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F36F37-05F7-4A7C-9BDA-6CFA456029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02F90-0CC4-4771-B892-BD7DC183DFE5}"/>
              </a:ext>
            </a:extLst>
          </p:cNvPr>
          <p:cNvSpPr>
            <a:spLocks noGrp="1"/>
          </p:cNvSpPr>
          <p:nvPr>
            <p:ph type="dt" sz="half" idx="10"/>
          </p:nvPr>
        </p:nvSpPr>
        <p:spPr/>
        <p:txBody>
          <a:bodyPr/>
          <a:lstStyle/>
          <a:p>
            <a:fld id="{3CDD3F18-FC12-4E9D-ADFC-8B791E140A4F}" type="datetimeFigureOut">
              <a:rPr lang="en-IN" smtClean="0"/>
              <a:t>23-04-2024</a:t>
            </a:fld>
            <a:endParaRPr lang="en-IN"/>
          </a:p>
        </p:txBody>
      </p:sp>
      <p:sp>
        <p:nvSpPr>
          <p:cNvPr id="5" name="Footer Placeholder 4">
            <a:extLst>
              <a:ext uri="{FF2B5EF4-FFF2-40B4-BE49-F238E27FC236}">
                <a16:creationId xmlns:a16="http://schemas.microsoft.com/office/drawing/2014/main" id="{2332CE56-B36F-4CF6-86FD-A1A01A2F2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AF8994-DC7D-44E5-9AA4-8AA2CC617C1F}"/>
              </a:ext>
            </a:extLst>
          </p:cNvPr>
          <p:cNvSpPr>
            <a:spLocks noGrp="1"/>
          </p:cNvSpPr>
          <p:nvPr>
            <p:ph type="sldNum" sz="quarter" idx="12"/>
          </p:nvPr>
        </p:nvSpPr>
        <p:spPr/>
        <p:txBody>
          <a:bodyPr/>
          <a:lstStyle/>
          <a:p>
            <a:fld id="{328693A9-FB9A-4A95-A83C-237A81AFB423}" type="slidenum">
              <a:rPr lang="en-IN" smtClean="0"/>
              <a:t>‹#›</a:t>
            </a:fld>
            <a:endParaRPr lang="en-IN"/>
          </a:p>
        </p:txBody>
      </p:sp>
    </p:spTree>
    <p:extLst>
      <p:ext uri="{BB962C8B-B14F-4D97-AF65-F5344CB8AC3E}">
        <p14:creationId xmlns:p14="http://schemas.microsoft.com/office/powerpoint/2010/main" val="125166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035F-3F78-4526-91B0-6D752B4991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0193DB-F2CB-4F6B-942C-2933922238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3D560C-6E38-4B66-A9EE-5AC0A4739BE5}"/>
              </a:ext>
            </a:extLst>
          </p:cNvPr>
          <p:cNvSpPr>
            <a:spLocks noGrp="1"/>
          </p:cNvSpPr>
          <p:nvPr>
            <p:ph type="dt" sz="half" idx="10"/>
          </p:nvPr>
        </p:nvSpPr>
        <p:spPr/>
        <p:txBody>
          <a:bodyPr/>
          <a:lstStyle/>
          <a:p>
            <a:fld id="{3CDD3F18-FC12-4E9D-ADFC-8B791E140A4F}" type="datetimeFigureOut">
              <a:rPr lang="en-IN" smtClean="0"/>
              <a:t>23-04-2024</a:t>
            </a:fld>
            <a:endParaRPr lang="en-IN"/>
          </a:p>
        </p:txBody>
      </p:sp>
      <p:sp>
        <p:nvSpPr>
          <p:cNvPr id="5" name="Footer Placeholder 4">
            <a:extLst>
              <a:ext uri="{FF2B5EF4-FFF2-40B4-BE49-F238E27FC236}">
                <a16:creationId xmlns:a16="http://schemas.microsoft.com/office/drawing/2014/main" id="{9404BFC1-4AA3-4320-99BD-BEA836305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09EC4-75AD-40A4-8E82-09AB77DA77BE}"/>
              </a:ext>
            </a:extLst>
          </p:cNvPr>
          <p:cNvSpPr>
            <a:spLocks noGrp="1"/>
          </p:cNvSpPr>
          <p:nvPr>
            <p:ph type="sldNum" sz="quarter" idx="12"/>
          </p:nvPr>
        </p:nvSpPr>
        <p:spPr/>
        <p:txBody>
          <a:bodyPr/>
          <a:lstStyle/>
          <a:p>
            <a:fld id="{328693A9-FB9A-4A95-A83C-237A81AFB423}" type="slidenum">
              <a:rPr lang="en-IN" smtClean="0"/>
              <a:t>‹#›</a:t>
            </a:fld>
            <a:endParaRPr lang="en-IN"/>
          </a:p>
        </p:txBody>
      </p:sp>
    </p:spTree>
    <p:extLst>
      <p:ext uri="{BB962C8B-B14F-4D97-AF65-F5344CB8AC3E}">
        <p14:creationId xmlns:p14="http://schemas.microsoft.com/office/powerpoint/2010/main" val="113843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8BF0-6F1F-4CEA-A226-A8FD08ABB8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066645-5F04-4B33-872D-FA94B23FE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0B5B81-EA49-45A5-815F-80A790A693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5CC6A5-E8FF-431C-824D-D7037934D0BA}"/>
              </a:ext>
            </a:extLst>
          </p:cNvPr>
          <p:cNvSpPr>
            <a:spLocks noGrp="1"/>
          </p:cNvSpPr>
          <p:nvPr>
            <p:ph type="dt" sz="half" idx="10"/>
          </p:nvPr>
        </p:nvSpPr>
        <p:spPr/>
        <p:txBody>
          <a:bodyPr/>
          <a:lstStyle/>
          <a:p>
            <a:fld id="{3CDD3F18-FC12-4E9D-ADFC-8B791E140A4F}" type="datetimeFigureOut">
              <a:rPr lang="en-IN" smtClean="0"/>
              <a:t>23-04-2024</a:t>
            </a:fld>
            <a:endParaRPr lang="en-IN"/>
          </a:p>
        </p:txBody>
      </p:sp>
      <p:sp>
        <p:nvSpPr>
          <p:cNvPr id="6" name="Footer Placeholder 5">
            <a:extLst>
              <a:ext uri="{FF2B5EF4-FFF2-40B4-BE49-F238E27FC236}">
                <a16:creationId xmlns:a16="http://schemas.microsoft.com/office/drawing/2014/main" id="{0610D144-5F8C-421F-987C-28559E9E01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A2EBC9-B5D3-40F7-A4D0-E799E27CFD6E}"/>
              </a:ext>
            </a:extLst>
          </p:cNvPr>
          <p:cNvSpPr>
            <a:spLocks noGrp="1"/>
          </p:cNvSpPr>
          <p:nvPr>
            <p:ph type="sldNum" sz="quarter" idx="12"/>
          </p:nvPr>
        </p:nvSpPr>
        <p:spPr/>
        <p:txBody>
          <a:bodyPr/>
          <a:lstStyle/>
          <a:p>
            <a:fld id="{328693A9-FB9A-4A95-A83C-237A81AFB423}" type="slidenum">
              <a:rPr lang="en-IN" smtClean="0"/>
              <a:t>‹#›</a:t>
            </a:fld>
            <a:endParaRPr lang="en-IN"/>
          </a:p>
        </p:txBody>
      </p:sp>
    </p:spTree>
    <p:extLst>
      <p:ext uri="{BB962C8B-B14F-4D97-AF65-F5344CB8AC3E}">
        <p14:creationId xmlns:p14="http://schemas.microsoft.com/office/powerpoint/2010/main" val="31472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71F0-2E8C-4632-B8EE-95AA376F2E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E10457-5C10-4F00-84A3-401AA3F9E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939E7D-7B35-4387-B42E-F50BE8B300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AEE1C8-B5D5-4810-BFC8-76DE18E9F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9DE9FC-2EE2-4DC0-8FC1-B80BF37DC4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D300C5-82BA-40E0-ADD8-8AAC206F9FE1}"/>
              </a:ext>
            </a:extLst>
          </p:cNvPr>
          <p:cNvSpPr>
            <a:spLocks noGrp="1"/>
          </p:cNvSpPr>
          <p:nvPr>
            <p:ph type="dt" sz="half" idx="10"/>
          </p:nvPr>
        </p:nvSpPr>
        <p:spPr/>
        <p:txBody>
          <a:bodyPr/>
          <a:lstStyle/>
          <a:p>
            <a:fld id="{3CDD3F18-FC12-4E9D-ADFC-8B791E140A4F}" type="datetimeFigureOut">
              <a:rPr lang="en-IN" smtClean="0"/>
              <a:t>23-04-2024</a:t>
            </a:fld>
            <a:endParaRPr lang="en-IN"/>
          </a:p>
        </p:txBody>
      </p:sp>
      <p:sp>
        <p:nvSpPr>
          <p:cNvPr id="8" name="Footer Placeholder 7">
            <a:extLst>
              <a:ext uri="{FF2B5EF4-FFF2-40B4-BE49-F238E27FC236}">
                <a16:creationId xmlns:a16="http://schemas.microsoft.com/office/drawing/2014/main" id="{8191A722-848A-448B-A720-B7D6E3DEA3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F33C0C-9F6B-4923-9043-B42CC6628CB0}"/>
              </a:ext>
            </a:extLst>
          </p:cNvPr>
          <p:cNvSpPr>
            <a:spLocks noGrp="1"/>
          </p:cNvSpPr>
          <p:nvPr>
            <p:ph type="sldNum" sz="quarter" idx="12"/>
          </p:nvPr>
        </p:nvSpPr>
        <p:spPr/>
        <p:txBody>
          <a:bodyPr/>
          <a:lstStyle/>
          <a:p>
            <a:fld id="{328693A9-FB9A-4A95-A83C-237A81AFB423}" type="slidenum">
              <a:rPr lang="en-IN" smtClean="0"/>
              <a:t>‹#›</a:t>
            </a:fld>
            <a:endParaRPr lang="en-IN"/>
          </a:p>
        </p:txBody>
      </p:sp>
    </p:spTree>
    <p:extLst>
      <p:ext uri="{BB962C8B-B14F-4D97-AF65-F5344CB8AC3E}">
        <p14:creationId xmlns:p14="http://schemas.microsoft.com/office/powerpoint/2010/main" val="295383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5DD9-4498-4DDD-B3CA-715E64C540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71A891-47B6-4111-AE3A-15F05E11C652}"/>
              </a:ext>
            </a:extLst>
          </p:cNvPr>
          <p:cNvSpPr>
            <a:spLocks noGrp="1"/>
          </p:cNvSpPr>
          <p:nvPr>
            <p:ph type="dt" sz="half" idx="10"/>
          </p:nvPr>
        </p:nvSpPr>
        <p:spPr/>
        <p:txBody>
          <a:bodyPr/>
          <a:lstStyle/>
          <a:p>
            <a:fld id="{3CDD3F18-FC12-4E9D-ADFC-8B791E140A4F}" type="datetimeFigureOut">
              <a:rPr lang="en-IN" smtClean="0"/>
              <a:t>23-04-2024</a:t>
            </a:fld>
            <a:endParaRPr lang="en-IN"/>
          </a:p>
        </p:txBody>
      </p:sp>
      <p:sp>
        <p:nvSpPr>
          <p:cNvPr id="4" name="Footer Placeholder 3">
            <a:extLst>
              <a:ext uri="{FF2B5EF4-FFF2-40B4-BE49-F238E27FC236}">
                <a16:creationId xmlns:a16="http://schemas.microsoft.com/office/drawing/2014/main" id="{C144ED7A-7C0E-4AB7-8B7F-C5B25FEE12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FEEDD2-D61A-4ECD-8844-6A73E92C1779}"/>
              </a:ext>
            </a:extLst>
          </p:cNvPr>
          <p:cNvSpPr>
            <a:spLocks noGrp="1"/>
          </p:cNvSpPr>
          <p:nvPr>
            <p:ph type="sldNum" sz="quarter" idx="12"/>
          </p:nvPr>
        </p:nvSpPr>
        <p:spPr/>
        <p:txBody>
          <a:bodyPr/>
          <a:lstStyle/>
          <a:p>
            <a:fld id="{328693A9-FB9A-4A95-A83C-237A81AFB423}" type="slidenum">
              <a:rPr lang="en-IN" smtClean="0"/>
              <a:t>‹#›</a:t>
            </a:fld>
            <a:endParaRPr lang="en-IN"/>
          </a:p>
        </p:txBody>
      </p:sp>
    </p:spTree>
    <p:extLst>
      <p:ext uri="{BB962C8B-B14F-4D97-AF65-F5344CB8AC3E}">
        <p14:creationId xmlns:p14="http://schemas.microsoft.com/office/powerpoint/2010/main" val="214887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EA78B-CD0B-4AA8-AC77-02E46976EE71}"/>
              </a:ext>
            </a:extLst>
          </p:cNvPr>
          <p:cNvSpPr>
            <a:spLocks noGrp="1"/>
          </p:cNvSpPr>
          <p:nvPr>
            <p:ph type="dt" sz="half" idx="10"/>
          </p:nvPr>
        </p:nvSpPr>
        <p:spPr/>
        <p:txBody>
          <a:bodyPr/>
          <a:lstStyle/>
          <a:p>
            <a:fld id="{3CDD3F18-FC12-4E9D-ADFC-8B791E140A4F}" type="datetimeFigureOut">
              <a:rPr lang="en-IN" smtClean="0"/>
              <a:t>23-04-2024</a:t>
            </a:fld>
            <a:endParaRPr lang="en-IN"/>
          </a:p>
        </p:txBody>
      </p:sp>
      <p:sp>
        <p:nvSpPr>
          <p:cNvPr id="3" name="Footer Placeholder 2">
            <a:extLst>
              <a:ext uri="{FF2B5EF4-FFF2-40B4-BE49-F238E27FC236}">
                <a16:creationId xmlns:a16="http://schemas.microsoft.com/office/drawing/2014/main" id="{77BF5B89-5204-48AF-AE94-D3B499B484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FDAE9E-19FB-4C74-968E-4048DEB6F78C}"/>
              </a:ext>
            </a:extLst>
          </p:cNvPr>
          <p:cNvSpPr>
            <a:spLocks noGrp="1"/>
          </p:cNvSpPr>
          <p:nvPr>
            <p:ph type="sldNum" sz="quarter" idx="12"/>
          </p:nvPr>
        </p:nvSpPr>
        <p:spPr/>
        <p:txBody>
          <a:bodyPr/>
          <a:lstStyle/>
          <a:p>
            <a:fld id="{328693A9-FB9A-4A95-A83C-237A81AFB423}" type="slidenum">
              <a:rPr lang="en-IN" smtClean="0"/>
              <a:t>‹#›</a:t>
            </a:fld>
            <a:endParaRPr lang="en-IN"/>
          </a:p>
        </p:txBody>
      </p:sp>
    </p:spTree>
    <p:extLst>
      <p:ext uri="{BB962C8B-B14F-4D97-AF65-F5344CB8AC3E}">
        <p14:creationId xmlns:p14="http://schemas.microsoft.com/office/powerpoint/2010/main" val="429478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BB00-2E46-4DA7-9506-FC381F5E3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3B6AD9-ADA4-4864-8240-D2661431B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B00184-2C4A-46FD-A2AA-4083A4A93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FFB2C-B076-47A1-8D78-7B63427D8FB1}"/>
              </a:ext>
            </a:extLst>
          </p:cNvPr>
          <p:cNvSpPr>
            <a:spLocks noGrp="1"/>
          </p:cNvSpPr>
          <p:nvPr>
            <p:ph type="dt" sz="half" idx="10"/>
          </p:nvPr>
        </p:nvSpPr>
        <p:spPr/>
        <p:txBody>
          <a:bodyPr/>
          <a:lstStyle/>
          <a:p>
            <a:fld id="{3CDD3F18-FC12-4E9D-ADFC-8B791E140A4F}" type="datetimeFigureOut">
              <a:rPr lang="en-IN" smtClean="0"/>
              <a:t>23-04-2024</a:t>
            </a:fld>
            <a:endParaRPr lang="en-IN"/>
          </a:p>
        </p:txBody>
      </p:sp>
      <p:sp>
        <p:nvSpPr>
          <p:cNvPr id="6" name="Footer Placeholder 5">
            <a:extLst>
              <a:ext uri="{FF2B5EF4-FFF2-40B4-BE49-F238E27FC236}">
                <a16:creationId xmlns:a16="http://schemas.microsoft.com/office/drawing/2014/main" id="{519932EE-4DFD-421E-B3BE-C9E14DDB45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57811B-629F-47A1-B251-C0030EF9D1C1}"/>
              </a:ext>
            </a:extLst>
          </p:cNvPr>
          <p:cNvSpPr>
            <a:spLocks noGrp="1"/>
          </p:cNvSpPr>
          <p:nvPr>
            <p:ph type="sldNum" sz="quarter" idx="12"/>
          </p:nvPr>
        </p:nvSpPr>
        <p:spPr/>
        <p:txBody>
          <a:bodyPr/>
          <a:lstStyle/>
          <a:p>
            <a:fld id="{328693A9-FB9A-4A95-A83C-237A81AFB423}" type="slidenum">
              <a:rPr lang="en-IN" smtClean="0"/>
              <a:t>‹#›</a:t>
            </a:fld>
            <a:endParaRPr lang="en-IN"/>
          </a:p>
        </p:txBody>
      </p:sp>
    </p:spTree>
    <p:extLst>
      <p:ext uri="{BB962C8B-B14F-4D97-AF65-F5344CB8AC3E}">
        <p14:creationId xmlns:p14="http://schemas.microsoft.com/office/powerpoint/2010/main" val="279574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D2F7-A43A-441B-A28C-926CF8B61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A9C431-6D85-4011-9054-5CA413370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EF6D36-FF60-43A8-BAA4-E15C9EFC9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85CBE-53B6-4C9F-B608-8249CDF3AD8C}"/>
              </a:ext>
            </a:extLst>
          </p:cNvPr>
          <p:cNvSpPr>
            <a:spLocks noGrp="1"/>
          </p:cNvSpPr>
          <p:nvPr>
            <p:ph type="dt" sz="half" idx="10"/>
          </p:nvPr>
        </p:nvSpPr>
        <p:spPr/>
        <p:txBody>
          <a:bodyPr/>
          <a:lstStyle/>
          <a:p>
            <a:fld id="{3CDD3F18-FC12-4E9D-ADFC-8B791E140A4F}" type="datetimeFigureOut">
              <a:rPr lang="en-IN" smtClean="0"/>
              <a:t>23-04-2024</a:t>
            </a:fld>
            <a:endParaRPr lang="en-IN"/>
          </a:p>
        </p:txBody>
      </p:sp>
      <p:sp>
        <p:nvSpPr>
          <p:cNvPr id="6" name="Footer Placeholder 5">
            <a:extLst>
              <a:ext uri="{FF2B5EF4-FFF2-40B4-BE49-F238E27FC236}">
                <a16:creationId xmlns:a16="http://schemas.microsoft.com/office/drawing/2014/main" id="{492AEC6B-0269-4A9D-9EE4-390766B4A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807EA2-32C1-4369-BAC7-1FC00E6EE89D}"/>
              </a:ext>
            </a:extLst>
          </p:cNvPr>
          <p:cNvSpPr>
            <a:spLocks noGrp="1"/>
          </p:cNvSpPr>
          <p:nvPr>
            <p:ph type="sldNum" sz="quarter" idx="12"/>
          </p:nvPr>
        </p:nvSpPr>
        <p:spPr/>
        <p:txBody>
          <a:bodyPr/>
          <a:lstStyle/>
          <a:p>
            <a:fld id="{328693A9-FB9A-4A95-A83C-237A81AFB423}" type="slidenum">
              <a:rPr lang="en-IN" smtClean="0"/>
              <a:t>‹#›</a:t>
            </a:fld>
            <a:endParaRPr lang="en-IN"/>
          </a:p>
        </p:txBody>
      </p:sp>
    </p:spTree>
    <p:extLst>
      <p:ext uri="{BB962C8B-B14F-4D97-AF65-F5344CB8AC3E}">
        <p14:creationId xmlns:p14="http://schemas.microsoft.com/office/powerpoint/2010/main" val="293621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26F6B-D66D-44F8-9F8B-71759A30B1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292140-640F-48B1-94BE-1E49317A0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C0AAB-B7D8-4074-8D31-5753A1669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D3F18-FC12-4E9D-ADFC-8B791E140A4F}" type="datetimeFigureOut">
              <a:rPr lang="en-IN" smtClean="0"/>
              <a:t>23-04-2024</a:t>
            </a:fld>
            <a:endParaRPr lang="en-IN"/>
          </a:p>
        </p:txBody>
      </p:sp>
      <p:sp>
        <p:nvSpPr>
          <p:cNvPr id="5" name="Footer Placeholder 4">
            <a:extLst>
              <a:ext uri="{FF2B5EF4-FFF2-40B4-BE49-F238E27FC236}">
                <a16:creationId xmlns:a16="http://schemas.microsoft.com/office/drawing/2014/main" id="{9BB23F7D-DDF9-4A74-B9DB-3BF4F400B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98EB56-89AC-4015-A497-5F83A8C8B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693A9-FB9A-4A95-A83C-237A81AFB423}" type="slidenum">
              <a:rPr lang="en-IN" smtClean="0"/>
              <a:t>‹#›</a:t>
            </a:fld>
            <a:endParaRPr lang="en-IN"/>
          </a:p>
        </p:txBody>
      </p:sp>
    </p:spTree>
    <p:extLst>
      <p:ext uri="{BB962C8B-B14F-4D97-AF65-F5344CB8AC3E}">
        <p14:creationId xmlns:p14="http://schemas.microsoft.com/office/powerpoint/2010/main" val="232601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A6093C-67F3-42EE-8B8A-C85352D64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itle 1">
            <a:extLst>
              <a:ext uri="{FF2B5EF4-FFF2-40B4-BE49-F238E27FC236}">
                <a16:creationId xmlns:a16="http://schemas.microsoft.com/office/drawing/2014/main" id="{74128936-B143-4974-9F06-467A808C5A76}"/>
              </a:ext>
            </a:extLst>
          </p:cNvPr>
          <p:cNvSpPr>
            <a:spLocks noGrp="1"/>
          </p:cNvSpPr>
          <p:nvPr>
            <p:ph type="ctrTitle"/>
          </p:nvPr>
        </p:nvSpPr>
        <p:spPr>
          <a:xfrm>
            <a:off x="7315200" y="991628"/>
            <a:ext cx="4715435" cy="1655761"/>
          </a:xfrm>
        </p:spPr>
        <p:txBody>
          <a:bodyPr>
            <a:normAutofit fontScale="90000"/>
          </a:bodyPr>
          <a:lstStyle/>
          <a:p>
            <a:r>
              <a:rPr lang="en-US" b="1" dirty="0">
                <a:solidFill>
                  <a:schemeClr val="bg1"/>
                </a:solidFill>
              </a:rPr>
              <a:t>Decode Gaming Behavior</a:t>
            </a:r>
            <a:endParaRPr lang="en-IN" b="1" dirty="0">
              <a:solidFill>
                <a:schemeClr val="bg1"/>
              </a:solidFill>
            </a:endParaRPr>
          </a:p>
        </p:txBody>
      </p:sp>
      <p:sp>
        <p:nvSpPr>
          <p:cNvPr id="7" name="Subtitle 2">
            <a:extLst>
              <a:ext uri="{FF2B5EF4-FFF2-40B4-BE49-F238E27FC236}">
                <a16:creationId xmlns:a16="http://schemas.microsoft.com/office/drawing/2014/main" id="{BBE01ED7-9F56-458F-8D0E-0D44AC40350F}"/>
              </a:ext>
            </a:extLst>
          </p:cNvPr>
          <p:cNvSpPr>
            <a:spLocks noGrp="1"/>
          </p:cNvSpPr>
          <p:nvPr>
            <p:ph type="subTitle" idx="1"/>
          </p:nvPr>
        </p:nvSpPr>
        <p:spPr>
          <a:xfrm>
            <a:off x="7936005" y="2734235"/>
            <a:ext cx="3818965" cy="658905"/>
          </a:xfrm>
        </p:spPr>
        <p:txBody>
          <a:bodyPr>
            <a:normAutofit/>
          </a:bodyPr>
          <a:lstStyle/>
          <a:p>
            <a:r>
              <a:rPr lang="en-US" sz="2000" dirty="0">
                <a:solidFill>
                  <a:schemeClr val="bg1"/>
                </a:solidFill>
              </a:rPr>
              <a:t>Presented By Nagendra V Kini</a:t>
            </a:r>
            <a:endParaRPr lang="en-IN" sz="2000" dirty="0">
              <a:solidFill>
                <a:schemeClr val="bg1"/>
              </a:solidFill>
            </a:endParaRPr>
          </a:p>
        </p:txBody>
      </p:sp>
      <p:cxnSp>
        <p:nvCxnSpPr>
          <p:cNvPr id="9" name="Straight Connector 8">
            <a:extLst>
              <a:ext uri="{FF2B5EF4-FFF2-40B4-BE49-F238E27FC236}">
                <a16:creationId xmlns:a16="http://schemas.microsoft.com/office/drawing/2014/main" id="{A7718A7F-8090-480B-9EEB-7D509C26F408}"/>
              </a:ext>
            </a:extLst>
          </p:cNvPr>
          <p:cNvCxnSpPr/>
          <p:nvPr/>
        </p:nvCxnSpPr>
        <p:spPr>
          <a:xfrm>
            <a:off x="7315200" y="2734235"/>
            <a:ext cx="48768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31817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310A19-63EB-4C81-92DE-B8DAEE8B5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2" y="952501"/>
            <a:ext cx="10163175" cy="561974"/>
          </a:xfrm>
          <a:prstGeom prst="rect">
            <a:avLst/>
          </a:prstGeom>
        </p:spPr>
      </p:pic>
      <p:pic>
        <p:nvPicPr>
          <p:cNvPr id="4" name="Picture 3">
            <a:extLst>
              <a:ext uri="{FF2B5EF4-FFF2-40B4-BE49-F238E27FC236}">
                <a16:creationId xmlns:a16="http://schemas.microsoft.com/office/drawing/2014/main" id="{AFB9CB66-EC80-48F1-A295-DB4F6CCCA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 y="2171603"/>
            <a:ext cx="7162800" cy="1657447"/>
          </a:xfrm>
          <a:prstGeom prst="rect">
            <a:avLst/>
          </a:prstGeom>
        </p:spPr>
      </p:pic>
      <p:pic>
        <p:nvPicPr>
          <p:cNvPr id="6" name="Picture 5">
            <a:extLst>
              <a:ext uri="{FF2B5EF4-FFF2-40B4-BE49-F238E27FC236}">
                <a16:creationId xmlns:a16="http://schemas.microsoft.com/office/drawing/2014/main" id="{315B88F8-D204-47CA-99B7-B39FEB339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8650" y="2171602"/>
            <a:ext cx="3171825" cy="3733897"/>
          </a:xfrm>
          <a:prstGeom prst="rect">
            <a:avLst/>
          </a:prstGeom>
        </p:spPr>
      </p:pic>
      <p:sp>
        <p:nvSpPr>
          <p:cNvPr id="8" name="TextBox 7">
            <a:extLst>
              <a:ext uri="{FF2B5EF4-FFF2-40B4-BE49-F238E27FC236}">
                <a16:creationId xmlns:a16="http://schemas.microsoft.com/office/drawing/2014/main" id="{E3DDF27F-719B-4EEB-81DD-4C2A7F456EDA}"/>
              </a:ext>
            </a:extLst>
          </p:cNvPr>
          <p:cNvSpPr txBox="1"/>
          <p:nvPr/>
        </p:nvSpPr>
        <p:spPr>
          <a:xfrm>
            <a:off x="771525" y="4333875"/>
            <a:ext cx="7258050" cy="615553"/>
          </a:xfrm>
          <a:prstGeom prst="rect">
            <a:avLst/>
          </a:prstGeom>
          <a:noFill/>
        </p:spPr>
        <p:txBody>
          <a:bodyPr wrap="square" rtlCol="0">
            <a:spAutoFit/>
          </a:bodyPr>
          <a:lstStyle/>
          <a:p>
            <a:pPr algn="ctr"/>
            <a:r>
              <a:rPr lang="en-US" sz="1700" b="1" dirty="0">
                <a:solidFill>
                  <a:srgbClr val="CC99FF"/>
                </a:solidFill>
              </a:rPr>
              <a:t>Insight :- </a:t>
            </a:r>
            <a:r>
              <a:rPr lang="en-US" sz="1700" dirty="0">
                <a:solidFill>
                  <a:srgbClr val="CC99FF"/>
                </a:solidFill>
              </a:rPr>
              <a:t>We have the player ID 211,656,683, Who participated in the game on several occasions.</a:t>
            </a:r>
            <a:endParaRPr lang="en-IN" sz="1700" dirty="0"/>
          </a:p>
        </p:txBody>
      </p:sp>
    </p:spTree>
    <p:extLst>
      <p:ext uri="{BB962C8B-B14F-4D97-AF65-F5344CB8AC3E}">
        <p14:creationId xmlns:p14="http://schemas.microsoft.com/office/powerpoint/2010/main" val="92705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32E249-6724-4F39-AD5E-CFD6A1B37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512" y="595202"/>
            <a:ext cx="9324975" cy="633523"/>
          </a:xfrm>
          <a:prstGeom prst="rect">
            <a:avLst/>
          </a:prstGeom>
        </p:spPr>
      </p:pic>
      <p:pic>
        <p:nvPicPr>
          <p:cNvPr id="4" name="Picture 3">
            <a:extLst>
              <a:ext uri="{FF2B5EF4-FFF2-40B4-BE49-F238E27FC236}">
                <a16:creationId xmlns:a16="http://schemas.microsoft.com/office/drawing/2014/main" id="{3F17D1B0-65BE-471E-897A-5A1389C76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512" y="1871444"/>
            <a:ext cx="6087325" cy="2719606"/>
          </a:xfrm>
          <a:prstGeom prst="rect">
            <a:avLst/>
          </a:prstGeom>
        </p:spPr>
      </p:pic>
      <p:pic>
        <p:nvPicPr>
          <p:cNvPr id="6" name="Picture 5">
            <a:extLst>
              <a:ext uri="{FF2B5EF4-FFF2-40B4-BE49-F238E27FC236}">
                <a16:creationId xmlns:a16="http://schemas.microsoft.com/office/drawing/2014/main" id="{6608DA98-337C-4C1E-8D19-E28A923C08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9076" y="1871444"/>
            <a:ext cx="2919412" cy="3329206"/>
          </a:xfrm>
          <a:prstGeom prst="rect">
            <a:avLst/>
          </a:prstGeom>
        </p:spPr>
      </p:pic>
      <p:sp>
        <p:nvSpPr>
          <p:cNvPr id="7" name="TextBox 6">
            <a:extLst>
              <a:ext uri="{FF2B5EF4-FFF2-40B4-BE49-F238E27FC236}">
                <a16:creationId xmlns:a16="http://schemas.microsoft.com/office/drawing/2014/main" id="{A3799C34-520C-4DF0-898C-4B2A1BA2725B}"/>
              </a:ext>
            </a:extLst>
          </p:cNvPr>
          <p:cNvSpPr txBox="1"/>
          <p:nvPr/>
        </p:nvSpPr>
        <p:spPr>
          <a:xfrm>
            <a:off x="1433512" y="4933950"/>
            <a:ext cx="6087325" cy="1477328"/>
          </a:xfrm>
          <a:prstGeom prst="rect">
            <a:avLst/>
          </a:prstGeom>
          <a:noFill/>
        </p:spPr>
        <p:txBody>
          <a:bodyPr wrap="square" rtlCol="0">
            <a:spAutoFit/>
          </a:bodyPr>
          <a:lstStyle/>
          <a:p>
            <a:pPr algn="ctr"/>
            <a:r>
              <a:rPr lang="en-US" sz="1800" b="1" dirty="0">
                <a:solidFill>
                  <a:srgbClr val="CC99FF"/>
                </a:solidFill>
              </a:rPr>
              <a:t>Insight :- </a:t>
            </a:r>
            <a:r>
              <a:rPr lang="en-US" sz="1800" dirty="0">
                <a:solidFill>
                  <a:srgbClr val="CC99FF"/>
                </a:solidFill>
              </a:rPr>
              <a:t>In Level 1, player ID 483 has the highest sum of kill count, exceeding the average kill count for the medium difficulty level. Similarly, in Level 2, player ID 483 also achieves the highest sum of kill count, surpassing the average kill count for the medium difficulty level.</a:t>
            </a:r>
            <a:endParaRPr lang="en-IN" dirty="0"/>
          </a:p>
        </p:txBody>
      </p:sp>
    </p:spTree>
    <p:extLst>
      <p:ext uri="{BB962C8B-B14F-4D97-AF65-F5344CB8AC3E}">
        <p14:creationId xmlns:p14="http://schemas.microsoft.com/office/powerpoint/2010/main" val="1014490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653266-912D-4AE5-A699-6B0F17190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387" y="735886"/>
            <a:ext cx="9249226" cy="557184"/>
          </a:xfrm>
          <a:prstGeom prst="rect">
            <a:avLst/>
          </a:prstGeom>
        </p:spPr>
      </p:pic>
      <p:pic>
        <p:nvPicPr>
          <p:cNvPr id="13" name="Picture 12">
            <a:extLst>
              <a:ext uri="{FF2B5EF4-FFF2-40B4-BE49-F238E27FC236}">
                <a16:creationId xmlns:a16="http://schemas.microsoft.com/office/drawing/2014/main" id="{65315E35-A4B9-4D6A-B293-F3D369935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59" y="1864222"/>
            <a:ext cx="7001391" cy="1514566"/>
          </a:xfrm>
          <a:prstGeom prst="rect">
            <a:avLst/>
          </a:prstGeom>
        </p:spPr>
      </p:pic>
      <p:pic>
        <p:nvPicPr>
          <p:cNvPr id="15" name="Picture 14">
            <a:extLst>
              <a:ext uri="{FF2B5EF4-FFF2-40B4-BE49-F238E27FC236}">
                <a16:creationId xmlns:a16="http://schemas.microsoft.com/office/drawing/2014/main" id="{55D93568-EB8E-46A9-A5B2-FEC43596D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714" y="1864222"/>
            <a:ext cx="4315427" cy="3982006"/>
          </a:xfrm>
          <a:prstGeom prst="rect">
            <a:avLst/>
          </a:prstGeom>
        </p:spPr>
      </p:pic>
      <p:sp>
        <p:nvSpPr>
          <p:cNvPr id="16" name="TextBox 15">
            <a:extLst>
              <a:ext uri="{FF2B5EF4-FFF2-40B4-BE49-F238E27FC236}">
                <a16:creationId xmlns:a16="http://schemas.microsoft.com/office/drawing/2014/main" id="{FC8D4485-7B56-4537-907D-1BE8983CCF4C}"/>
              </a:ext>
            </a:extLst>
          </p:cNvPr>
          <p:cNvSpPr txBox="1"/>
          <p:nvPr/>
        </p:nvSpPr>
        <p:spPr>
          <a:xfrm>
            <a:off x="332859" y="3971925"/>
            <a:ext cx="6896616" cy="646331"/>
          </a:xfrm>
          <a:prstGeom prst="rect">
            <a:avLst/>
          </a:prstGeom>
          <a:noFill/>
        </p:spPr>
        <p:txBody>
          <a:bodyPr wrap="square" rtlCol="0">
            <a:spAutoFit/>
          </a:bodyPr>
          <a:lstStyle/>
          <a:p>
            <a:pPr algn="ctr"/>
            <a:r>
              <a:rPr lang="en-US" sz="1800" b="1" dirty="0">
                <a:solidFill>
                  <a:srgbClr val="CC99FF"/>
                </a:solidFill>
              </a:rPr>
              <a:t>Insight :- </a:t>
            </a:r>
            <a:r>
              <a:rPr lang="en-US" dirty="0">
                <a:solidFill>
                  <a:srgbClr val="CC99FF"/>
                </a:solidFill>
              </a:rPr>
              <a:t>Excluding Level 0, we've identified 16 records detailing the level and its corresponding code-wise sum of lives earned.</a:t>
            </a:r>
            <a:endParaRPr lang="en-IN" dirty="0">
              <a:solidFill>
                <a:srgbClr val="CC99FF"/>
              </a:solidFill>
            </a:endParaRPr>
          </a:p>
        </p:txBody>
      </p:sp>
    </p:spTree>
    <p:extLst>
      <p:ext uri="{BB962C8B-B14F-4D97-AF65-F5344CB8AC3E}">
        <p14:creationId xmlns:p14="http://schemas.microsoft.com/office/powerpoint/2010/main" val="4251211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46FF5D-3187-4AA3-A979-C1E6FB32B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92679"/>
            <a:ext cx="10210800" cy="639441"/>
          </a:xfrm>
          <a:prstGeom prst="rect">
            <a:avLst/>
          </a:prstGeom>
        </p:spPr>
      </p:pic>
      <p:pic>
        <p:nvPicPr>
          <p:cNvPr id="8" name="Picture 7">
            <a:extLst>
              <a:ext uri="{FF2B5EF4-FFF2-40B4-BE49-F238E27FC236}">
                <a16:creationId xmlns:a16="http://schemas.microsoft.com/office/drawing/2014/main" id="{83E3D130-DF78-4BE2-8FA1-28C0E8724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019" y="1189207"/>
            <a:ext cx="10297962" cy="1019317"/>
          </a:xfrm>
          <a:prstGeom prst="rect">
            <a:avLst/>
          </a:prstGeom>
        </p:spPr>
      </p:pic>
      <p:pic>
        <p:nvPicPr>
          <p:cNvPr id="10" name="Picture 9">
            <a:extLst>
              <a:ext uri="{FF2B5EF4-FFF2-40B4-BE49-F238E27FC236}">
                <a16:creationId xmlns:a16="http://schemas.microsoft.com/office/drawing/2014/main" id="{315BC68D-8D83-4844-B28E-6BC463690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019" y="2451336"/>
            <a:ext cx="2915057" cy="4191585"/>
          </a:xfrm>
          <a:prstGeom prst="rect">
            <a:avLst/>
          </a:prstGeom>
        </p:spPr>
      </p:pic>
      <p:sp>
        <p:nvSpPr>
          <p:cNvPr id="12" name="TextBox 11">
            <a:extLst>
              <a:ext uri="{FF2B5EF4-FFF2-40B4-BE49-F238E27FC236}">
                <a16:creationId xmlns:a16="http://schemas.microsoft.com/office/drawing/2014/main" id="{B170D196-DDDD-4B70-8C4F-B9727FFC2B53}"/>
              </a:ext>
            </a:extLst>
          </p:cNvPr>
          <p:cNvSpPr txBox="1"/>
          <p:nvPr/>
        </p:nvSpPr>
        <p:spPr>
          <a:xfrm>
            <a:off x="4895850" y="2800350"/>
            <a:ext cx="5749056" cy="923330"/>
          </a:xfrm>
          <a:prstGeom prst="rect">
            <a:avLst/>
          </a:prstGeom>
          <a:noFill/>
        </p:spPr>
        <p:txBody>
          <a:bodyPr wrap="square" rtlCol="0">
            <a:spAutoFit/>
          </a:bodyPr>
          <a:lstStyle/>
          <a:p>
            <a:pPr algn="ctr"/>
            <a:r>
              <a:rPr lang="en-US" sz="1800" b="1" dirty="0">
                <a:solidFill>
                  <a:srgbClr val="CC99FF"/>
                </a:solidFill>
              </a:rPr>
              <a:t>Insight :- </a:t>
            </a:r>
            <a:r>
              <a:rPr lang="en-US" sz="1800" dirty="0">
                <a:solidFill>
                  <a:srgbClr val="CC99FF"/>
                </a:solidFill>
              </a:rPr>
              <a:t>We identified the top 3 scores for each device ID, ranked them in ascending order, and displayed the corresponding difficulty level alongside.</a:t>
            </a:r>
            <a:endParaRPr lang="en-IN" dirty="0"/>
          </a:p>
        </p:txBody>
      </p:sp>
    </p:spTree>
    <p:extLst>
      <p:ext uri="{BB962C8B-B14F-4D97-AF65-F5344CB8AC3E}">
        <p14:creationId xmlns:p14="http://schemas.microsoft.com/office/powerpoint/2010/main" val="3761243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2A30D2-67FB-4B5A-A3DD-4F1365E4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587" y="1547755"/>
            <a:ext cx="8753475" cy="404869"/>
          </a:xfrm>
          <a:prstGeom prst="rect">
            <a:avLst/>
          </a:prstGeom>
        </p:spPr>
      </p:pic>
      <p:pic>
        <p:nvPicPr>
          <p:cNvPr id="4" name="Picture 3">
            <a:extLst>
              <a:ext uri="{FF2B5EF4-FFF2-40B4-BE49-F238E27FC236}">
                <a16:creationId xmlns:a16="http://schemas.microsoft.com/office/drawing/2014/main" id="{66412778-765A-48A3-9558-A2FB8BB9D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586" y="2557200"/>
            <a:ext cx="5700713" cy="1195650"/>
          </a:xfrm>
          <a:prstGeom prst="rect">
            <a:avLst/>
          </a:prstGeom>
        </p:spPr>
      </p:pic>
      <p:pic>
        <p:nvPicPr>
          <p:cNvPr id="6" name="Picture 5">
            <a:extLst>
              <a:ext uri="{FF2B5EF4-FFF2-40B4-BE49-F238E27FC236}">
                <a16:creationId xmlns:a16="http://schemas.microsoft.com/office/drawing/2014/main" id="{0BFEBD4B-BB25-4886-A6D3-3F10B81F8D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2557200"/>
            <a:ext cx="2786062" cy="2843475"/>
          </a:xfrm>
          <a:prstGeom prst="rect">
            <a:avLst/>
          </a:prstGeom>
        </p:spPr>
      </p:pic>
      <p:sp>
        <p:nvSpPr>
          <p:cNvPr id="7" name="TextBox 6">
            <a:extLst>
              <a:ext uri="{FF2B5EF4-FFF2-40B4-BE49-F238E27FC236}">
                <a16:creationId xmlns:a16="http://schemas.microsoft.com/office/drawing/2014/main" id="{BBF83D11-EF84-4EE9-9330-650388896E46}"/>
              </a:ext>
            </a:extLst>
          </p:cNvPr>
          <p:cNvSpPr txBox="1"/>
          <p:nvPr/>
        </p:nvSpPr>
        <p:spPr>
          <a:xfrm>
            <a:off x="1628414" y="3978937"/>
            <a:ext cx="5749056" cy="646331"/>
          </a:xfrm>
          <a:prstGeom prst="rect">
            <a:avLst/>
          </a:prstGeom>
          <a:noFill/>
        </p:spPr>
        <p:txBody>
          <a:bodyPr wrap="square" rtlCol="0">
            <a:spAutoFit/>
          </a:bodyPr>
          <a:lstStyle/>
          <a:p>
            <a:pPr algn="ctr"/>
            <a:r>
              <a:rPr lang="en-US" sz="1800" b="1" dirty="0">
                <a:solidFill>
                  <a:srgbClr val="CC99FF"/>
                </a:solidFill>
              </a:rPr>
              <a:t>Insight :- </a:t>
            </a:r>
            <a:r>
              <a:rPr lang="en-US" sz="1800" dirty="0">
                <a:solidFill>
                  <a:srgbClr val="CC99FF"/>
                </a:solidFill>
              </a:rPr>
              <a:t>We discovered the initial login datetime for each device ID.</a:t>
            </a:r>
            <a:endParaRPr lang="en-IN" dirty="0"/>
          </a:p>
        </p:txBody>
      </p:sp>
    </p:spTree>
    <p:extLst>
      <p:ext uri="{BB962C8B-B14F-4D97-AF65-F5344CB8AC3E}">
        <p14:creationId xmlns:p14="http://schemas.microsoft.com/office/powerpoint/2010/main" val="195830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63114F-C773-4F6C-9005-E5A2F10B8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475" y="561901"/>
            <a:ext cx="8401050" cy="609673"/>
          </a:xfrm>
          <a:prstGeom prst="rect">
            <a:avLst/>
          </a:prstGeom>
        </p:spPr>
      </p:pic>
      <p:pic>
        <p:nvPicPr>
          <p:cNvPr id="4" name="Picture 3">
            <a:extLst>
              <a:ext uri="{FF2B5EF4-FFF2-40B4-BE49-F238E27FC236}">
                <a16:creationId xmlns:a16="http://schemas.microsoft.com/office/drawing/2014/main" id="{84F5AB95-2C24-4D74-B982-E58767921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12" y="1576319"/>
            <a:ext cx="10193173" cy="981212"/>
          </a:xfrm>
          <a:prstGeom prst="rect">
            <a:avLst/>
          </a:prstGeom>
        </p:spPr>
      </p:pic>
      <p:pic>
        <p:nvPicPr>
          <p:cNvPr id="6" name="Picture 5">
            <a:extLst>
              <a:ext uri="{FF2B5EF4-FFF2-40B4-BE49-F238E27FC236}">
                <a16:creationId xmlns:a16="http://schemas.microsoft.com/office/drawing/2014/main" id="{6D40A32A-E5F3-46B3-930F-D62790252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12" y="2792929"/>
            <a:ext cx="2886478" cy="3705742"/>
          </a:xfrm>
          <a:prstGeom prst="rect">
            <a:avLst/>
          </a:prstGeom>
        </p:spPr>
      </p:pic>
      <p:sp>
        <p:nvSpPr>
          <p:cNvPr id="7" name="TextBox 6">
            <a:extLst>
              <a:ext uri="{FF2B5EF4-FFF2-40B4-BE49-F238E27FC236}">
                <a16:creationId xmlns:a16="http://schemas.microsoft.com/office/drawing/2014/main" id="{C63A947E-720F-47B8-98AF-FDE2F0D6DFD6}"/>
              </a:ext>
            </a:extLst>
          </p:cNvPr>
          <p:cNvSpPr txBox="1"/>
          <p:nvPr/>
        </p:nvSpPr>
        <p:spPr>
          <a:xfrm>
            <a:off x="4800239" y="3264562"/>
            <a:ext cx="5749056" cy="1754326"/>
          </a:xfrm>
          <a:prstGeom prst="rect">
            <a:avLst/>
          </a:prstGeom>
          <a:noFill/>
        </p:spPr>
        <p:txBody>
          <a:bodyPr wrap="square" rtlCol="0">
            <a:spAutoFit/>
          </a:bodyPr>
          <a:lstStyle/>
          <a:p>
            <a:pPr algn="ctr"/>
            <a:r>
              <a:rPr lang="en-US" sz="1800" b="1" dirty="0">
                <a:solidFill>
                  <a:srgbClr val="CC99FF"/>
                </a:solidFill>
              </a:rPr>
              <a:t>Insight :- </a:t>
            </a:r>
            <a:r>
              <a:rPr lang="en-US" sz="1800" dirty="0">
                <a:solidFill>
                  <a:srgbClr val="CC99FF"/>
                </a:solidFill>
              </a:rPr>
              <a:t>We identified the top 5 scores for each difficulty level, ranked them in ascending order, and included the corresponding device ID. Additionally, we found that in the difficult difficulty level, the highest score is 235. In the low difficulty level, the highest score is 380. Lastly, in the medium difficulty level, the highest score achieved is 120.</a:t>
            </a:r>
            <a:endParaRPr lang="en-IN" dirty="0"/>
          </a:p>
        </p:txBody>
      </p:sp>
    </p:spTree>
    <p:extLst>
      <p:ext uri="{BB962C8B-B14F-4D97-AF65-F5344CB8AC3E}">
        <p14:creationId xmlns:p14="http://schemas.microsoft.com/office/powerpoint/2010/main" val="796564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2EE03F-227C-4ED5-8501-0C33BB8AC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545252"/>
            <a:ext cx="10134600" cy="921598"/>
          </a:xfrm>
          <a:prstGeom prst="rect">
            <a:avLst/>
          </a:prstGeom>
        </p:spPr>
      </p:pic>
      <p:pic>
        <p:nvPicPr>
          <p:cNvPr id="4" name="Picture 3">
            <a:extLst>
              <a:ext uri="{FF2B5EF4-FFF2-40B4-BE49-F238E27FC236}">
                <a16:creationId xmlns:a16="http://schemas.microsoft.com/office/drawing/2014/main" id="{64FA12C0-BF30-4E51-9C52-85762F8E5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2066853"/>
            <a:ext cx="5962650" cy="1447872"/>
          </a:xfrm>
          <a:prstGeom prst="rect">
            <a:avLst/>
          </a:prstGeom>
        </p:spPr>
      </p:pic>
      <p:pic>
        <p:nvPicPr>
          <p:cNvPr id="6" name="Picture 5">
            <a:extLst>
              <a:ext uri="{FF2B5EF4-FFF2-40B4-BE49-F238E27FC236}">
                <a16:creationId xmlns:a16="http://schemas.microsoft.com/office/drawing/2014/main" id="{1391F748-48E7-44F8-9FE6-B1871749F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701" y="2066853"/>
            <a:ext cx="3657600" cy="4201111"/>
          </a:xfrm>
          <a:prstGeom prst="rect">
            <a:avLst/>
          </a:prstGeom>
        </p:spPr>
      </p:pic>
      <p:sp>
        <p:nvSpPr>
          <p:cNvPr id="8" name="TextBox 7">
            <a:extLst>
              <a:ext uri="{FF2B5EF4-FFF2-40B4-BE49-F238E27FC236}">
                <a16:creationId xmlns:a16="http://schemas.microsoft.com/office/drawing/2014/main" id="{71E62160-CA03-424C-9409-601406D10A0E}"/>
              </a:ext>
            </a:extLst>
          </p:cNvPr>
          <p:cNvSpPr txBox="1"/>
          <p:nvPr/>
        </p:nvSpPr>
        <p:spPr>
          <a:xfrm>
            <a:off x="1135497" y="3893212"/>
            <a:ext cx="5749056" cy="646331"/>
          </a:xfrm>
          <a:prstGeom prst="rect">
            <a:avLst/>
          </a:prstGeom>
          <a:noFill/>
        </p:spPr>
        <p:txBody>
          <a:bodyPr wrap="square" rtlCol="0">
            <a:spAutoFit/>
          </a:bodyPr>
          <a:lstStyle/>
          <a:p>
            <a:pPr algn="ctr"/>
            <a:r>
              <a:rPr lang="en-US" sz="1800" b="1" dirty="0">
                <a:solidFill>
                  <a:srgbClr val="CC99FF"/>
                </a:solidFill>
              </a:rPr>
              <a:t>Insight :- </a:t>
            </a:r>
            <a:r>
              <a:rPr lang="en-US" sz="1800" dirty="0">
                <a:solidFill>
                  <a:srgbClr val="CC99FF"/>
                </a:solidFill>
              </a:rPr>
              <a:t>We've identified the Device ID that is First logged in for each Player ID.</a:t>
            </a:r>
            <a:endParaRPr lang="en-IN" dirty="0"/>
          </a:p>
        </p:txBody>
      </p:sp>
    </p:spTree>
    <p:extLst>
      <p:ext uri="{BB962C8B-B14F-4D97-AF65-F5344CB8AC3E}">
        <p14:creationId xmlns:p14="http://schemas.microsoft.com/office/powerpoint/2010/main" val="1856947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08C010-EC43-466D-A402-D51EF58D3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25" y="561922"/>
            <a:ext cx="10267950" cy="1057328"/>
          </a:xfrm>
          <a:prstGeom prst="rect">
            <a:avLst/>
          </a:prstGeom>
        </p:spPr>
      </p:pic>
      <p:pic>
        <p:nvPicPr>
          <p:cNvPr id="18" name="Picture 17">
            <a:extLst>
              <a:ext uri="{FF2B5EF4-FFF2-40B4-BE49-F238E27FC236}">
                <a16:creationId xmlns:a16="http://schemas.microsoft.com/office/drawing/2014/main" id="{99B07A4E-FAB9-43AC-80EF-D81068D94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5" y="2104735"/>
            <a:ext cx="6743700" cy="2419557"/>
          </a:xfrm>
          <a:prstGeom prst="rect">
            <a:avLst/>
          </a:prstGeom>
        </p:spPr>
      </p:pic>
      <p:pic>
        <p:nvPicPr>
          <p:cNvPr id="30" name="Picture 29">
            <a:extLst>
              <a:ext uri="{FF2B5EF4-FFF2-40B4-BE49-F238E27FC236}">
                <a16:creationId xmlns:a16="http://schemas.microsoft.com/office/drawing/2014/main" id="{169FCA66-6690-41CD-B8ED-92914D40CA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9549" y="2104735"/>
            <a:ext cx="3400425" cy="4153480"/>
          </a:xfrm>
          <a:prstGeom prst="rect">
            <a:avLst/>
          </a:prstGeom>
        </p:spPr>
      </p:pic>
      <p:sp>
        <p:nvSpPr>
          <p:cNvPr id="43" name="TextBox 42">
            <a:extLst>
              <a:ext uri="{FF2B5EF4-FFF2-40B4-BE49-F238E27FC236}">
                <a16:creationId xmlns:a16="http://schemas.microsoft.com/office/drawing/2014/main" id="{37A54F09-C8C4-44BB-969D-49CE6229017A}"/>
              </a:ext>
            </a:extLst>
          </p:cNvPr>
          <p:cNvSpPr txBox="1"/>
          <p:nvPr/>
        </p:nvSpPr>
        <p:spPr>
          <a:xfrm>
            <a:off x="1278372" y="4877395"/>
            <a:ext cx="5749056" cy="923330"/>
          </a:xfrm>
          <a:prstGeom prst="rect">
            <a:avLst/>
          </a:prstGeom>
          <a:noFill/>
        </p:spPr>
        <p:txBody>
          <a:bodyPr wrap="square" rtlCol="0">
            <a:spAutoFit/>
          </a:bodyPr>
          <a:lstStyle/>
          <a:p>
            <a:pPr algn="ctr"/>
            <a:r>
              <a:rPr lang="en-US" sz="1800" b="1" dirty="0">
                <a:solidFill>
                  <a:srgbClr val="CC99FF"/>
                </a:solidFill>
              </a:rPr>
              <a:t>Insight :- </a:t>
            </a:r>
            <a:r>
              <a:rPr lang="en-US" sz="1800" dirty="0">
                <a:solidFill>
                  <a:srgbClr val="CC99FF"/>
                </a:solidFill>
              </a:rPr>
              <a:t>We've gathered the date and total kill count for each player, representing the cumulative number of games played by each player up to that date.</a:t>
            </a:r>
            <a:endParaRPr lang="en-IN" dirty="0"/>
          </a:p>
        </p:txBody>
      </p:sp>
    </p:spTree>
    <p:extLst>
      <p:ext uri="{BB962C8B-B14F-4D97-AF65-F5344CB8AC3E}">
        <p14:creationId xmlns:p14="http://schemas.microsoft.com/office/powerpoint/2010/main" val="138779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CBCE87-6C58-490A-AEDD-F91C6E1F1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6" y="922957"/>
            <a:ext cx="7829550" cy="3268043"/>
          </a:xfrm>
          <a:prstGeom prst="rect">
            <a:avLst/>
          </a:prstGeom>
        </p:spPr>
      </p:pic>
      <p:pic>
        <p:nvPicPr>
          <p:cNvPr id="6" name="Picture 5">
            <a:extLst>
              <a:ext uri="{FF2B5EF4-FFF2-40B4-BE49-F238E27FC236}">
                <a16:creationId xmlns:a16="http://schemas.microsoft.com/office/drawing/2014/main" id="{CB42EADB-D89B-45AB-B999-FB10DCC90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3922" y="922957"/>
            <a:ext cx="3419952" cy="3838576"/>
          </a:xfrm>
          <a:prstGeom prst="rect">
            <a:avLst/>
          </a:prstGeom>
        </p:spPr>
      </p:pic>
      <p:sp>
        <p:nvSpPr>
          <p:cNvPr id="7" name="TextBox 6">
            <a:extLst>
              <a:ext uri="{FF2B5EF4-FFF2-40B4-BE49-F238E27FC236}">
                <a16:creationId xmlns:a16="http://schemas.microsoft.com/office/drawing/2014/main" id="{69E35BBF-FC3E-49AA-9BE2-C721F881DFC2}"/>
              </a:ext>
            </a:extLst>
          </p:cNvPr>
          <p:cNvSpPr txBox="1"/>
          <p:nvPr/>
        </p:nvSpPr>
        <p:spPr>
          <a:xfrm>
            <a:off x="3431022" y="5134570"/>
            <a:ext cx="5749056" cy="923330"/>
          </a:xfrm>
          <a:prstGeom prst="rect">
            <a:avLst/>
          </a:prstGeom>
          <a:noFill/>
        </p:spPr>
        <p:txBody>
          <a:bodyPr wrap="square" rtlCol="0">
            <a:spAutoFit/>
          </a:bodyPr>
          <a:lstStyle/>
          <a:p>
            <a:pPr algn="ctr"/>
            <a:r>
              <a:rPr lang="en-US" sz="1800" b="1" dirty="0">
                <a:solidFill>
                  <a:srgbClr val="CC99FF"/>
                </a:solidFill>
              </a:rPr>
              <a:t>Insight :- </a:t>
            </a:r>
            <a:r>
              <a:rPr lang="en-US" sz="1800" dirty="0">
                <a:solidFill>
                  <a:srgbClr val="CC99FF"/>
                </a:solidFill>
              </a:rPr>
              <a:t>We've gathered the date and total kill count for each player, representing the cumulative number of games played by each player up to that date.</a:t>
            </a:r>
            <a:endParaRPr lang="en-IN" dirty="0"/>
          </a:p>
        </p:txBody>
      </p:sp>
    </p:spTree>
    <p:extLst>
      <p:ext uri="{BB962C8B-B14F-4D97-AF65-F5344CB8AC3E}">
        <p14:creationId xmlns:p14="http://schemas.microsoft.com/office/powerpoint/2010/main" val="1856106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576852-96E7-4FB6-86A2-C19EF7EFB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457059"/>
            <a:ext cx="10058400" cy="581165"/>
          </a:xfrm>
          <a:prstGeom prst="rect">
            <a:avLst/>
          </a:prstGeom>
        </p:spPr>
      </p:pic>
      <p:pic>
        <p:nvPicPr>
          <p:cNvPr id="3" name="Picture 2">
            <a:extLst>
              <a:ext uri="{FF2B5EF4-FFF2-40B4-BE49-F238E27FC236}">
                <a16:creationId xmlns:a16="http://schemas.microsoft.com/office/drawing/2014/main" id="{683F2450-2714-4F4A-862F-6881E7608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0" y="1238129"/>
            <a:ext cx="12041280" cy="1190791"/>
          </a:xfrm>
          <a:prstGeom prst="rect">
            <a:avLst/>
          </a:prstGeom>
        </p:spPr>
      </p:pic>
      <p:pic>
        <p:nvPicPr>
          <p:cNvPr id="4" name="Picture 3">
            <a:extLst>
              <a:ext uri="{FF2B5EF4-FFF2-40B4-BE49-F238E27FC236}">
                <a16:creationId xmlns:a16="http://schemas.microsoft.com/office/drawing/2014/main" id="{93044AC3-4657-4296-82FA-130D8B5128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86" y="2504740"/>
            <a:ext cx="4496427" cy="4258269"/>
          </a:xfrm>
          <a:prstGeom prst="rect">
            <a:avLst/>
          </a:prstGeom>
        </p:spPr>
      </p:pic>
      <p:sp>
        <p:nvSpPr>
          <p:cNvPr id="5" name="TextBox 4">
            <a:extLst>
              <a:ext uri="{FF2B5EF4-FFF2-40B4-BE49-F238E27FC236}">
                <a16:creationId xmlns:a16="http://schemas.microsoft.com/office/drawing/2014/main" id="{E81A9D91-8FC8-478C-B631-F35E2E8E59DF}"/>
              </a:ext>
            </a:extLst>
          </p:cNvPr>
          <p:cNvSpPr txBox="1"/>
          <p:nvPr/>
        </p:nvSpPr>
        <p:spPr>
          <a:xfrm>
            <a:off x="5688447" y="3710544"/>
            <a:ext cx="5749056" cy="923330"/>
          </a:xfrm>
          <a:prstGeom prst="rect">
            <a:avLst/>
          </a:prstGeom>
          <a:noFill/>
        </p:spPr>
        <p:txBody>
          <a:bodyPr wrap="square" rtlCol="0">
            <a:spAutoFit/>
          </a:bodyPr>
          <a:lstStyle/>
          <a:p>
            <a:pPr algn="ctr"/>
            <a:r>
              <a:rPr lang="en-US" sz="1800" b="1" dirty="0">
                <a:solidFill>
                  <a:srgbClr val="CC99FF"/>
                </a:solidFill>
              </a:rPr>
              <a:t>Insight :- </a:t>
            </a:r>
            <a:r>
              <a:rPr lang="en-US" sz="1800" dirty="0">
                <a:solidFill>
                  <a:srgbClr val="CC99FF"/>
                </a:solidFill>
              </a:rPr>
              <a:t>We calculated the cumulative sum of stages crossed over time for each player ID, excluding the most recent start datetime.</a:t>
            </a:r>
            <a:endParaRPr lang="en-IN" dirty="0"/>
          </a:p>
        </p:txBody>
      </p:sp>
    </p:spTree>
    <p:extLst>
      <p:ext uri="{BB962C8B-B14F-4D97-AF65-F5344CB8AC3E}">
        <p14:creationId xmlns:p14="http://schemas.microsoft.com/office/powerpoint/2010/main" val="19699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27BDAE-6A6D-40C7-9CE4-F3D32D35A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625" y="728662"/>
            <a:ext cx="5924549" cy="5400675"/>
          </a:xfrm>
          <a:prstGeom prst="rect">
            <a:avLst/>
          </a:prstGeom>
        </p:spPr>
      </p:pic>
      <p:cxnSp>
        <p:nvCxnSpPr>
          <p:cNvPr id="7" name="Straight Connector 6">
            <a:extLst>
              <a:ext uri="{FF2B5EF4-FFF2-40B4-BE49-F238E27FC236}">
                <a16:creationId xmlns:a16="http://schemas.microsoft.com/office/drawing/2014/main" id="{D7CC89D9-8C15-4539-92C9-AAB7F1C0ADB1}"/>
              </a:ext>
            </a:extLst>
          </p:cNvPr>
          <p:cNvCxnSpPr/>
          <p:nvPr/>
        </p:nvCxnSpPr>
        <p:spPr>
          <a:xfrm>
            <a:off x="152400" y="1529293"/>
            <a:ext cx="5436000" cy="0"/>
          </a:xfrm>
          <a:prstGeom prst="line">
            <a:avLst/>
          </a:prstGeom>
          <a:ln>
            <a:solidFill>
              <a:schemeClr val="accent4">
                <a:lumMod val="75000"/>
              </a:schemeClr>
            </a:solidFill>
          </a:ln>
        </p:spPr>
        <p:style>
          <a:lnRef idx="1">
            <a:schemeClr val="accent5"/>
          </a:lnRef>
          <a:fillRef idx="0">
            <a:schemeClr val="accent5"/>
          </a:fillRef>
          <a:effectRef idx="0">
            <a:schemeClr val="accent5"/>
          </a:effectRef>
          <a:fontRef idx="minor">
            <a:schemeClr val="tx1"/>
          </a:fontRef>
        </p:style>
      </p:cxnSp>
      <p:sp>
        <p:nvSpPr>
          <p:cNvPr id="12" name="TextBox 11">
            <a:extLst>
              <a:ext uri="{FF2B5EF4-FFF2-40B4-BE49-F238E27FC236}">
                <a16:creationId xmlns:a16="http://schemas.microsoft.com/office/drawing/2014/main" id="{629F2604-086E-4397-A384-2BB54F9880F9}"/>
              </a:ext>
            </a:extLst>
          </p:cNvPr>
          <p:cNvSpPr txBox="1"/>
          <p:nvPr/>
        </p:nvSpPr>
        <p:spPr>
          <a:xfrm>
            <a:off x="881662" y="882962"/>
            <a:ext cx="3990975" cy="646331"/>
          </a:xfrm>
          <a:prstGeom prst="rect">
            <a:avLst/>
          </a:prstGeom>
          <a:noFill/>
        </p:spPr>
        <p:txBody>
          <a:bodyPr wrap="square" rtlCol="0">
            <a:spAutoFit/>
          </a:bodyPr>
          <a:lstStyle/>
          <a:p>
            <a:r>
              <a:rPr lang="en-US" sz="3600" b="1" dirty="0">
                <a:solidFill>
                  <a:srgbClr val="CC99FF"/>
                </a:solidFill>
              </a:rPr>
              <a:t>Project Objective</a:t>
            </a:r>
            <a:endParaRPr lang="en-IN" sz="3600" b="1" dirty="0">
              <a:solidFill>
                <a:srgbClr val="CC99FF"/>
              </a:solidFill>
            </a:endParaRPr>
          </a:p>
        </p:txBody>
      </p:sp>
      <p:sp>
        <p:nvSpPr>
          <p:cNvPr id="13" name="TextBox 12">
            <a:extLst>
              <a:ext uri="{FF2B5EF4-FFF2-40B4-BE49-F238E27FC236}">
                <a16:creationId xmlns:a16="http://schemas.microsoft.com/office/drawing/2014/main" id="{7607D7F3-CD95-4C49-9BB1-5A1005FC570C}"/>
              </a:ext>
            </a:extLst>
          </p:cNvPr>
          <p:cNvSpPr txBox="1"/>
          <p:nvPr/>
        </p:nvSpPr>
        <p:spPr>
          <a:xfrm>
            <a:off x="504826" y="1776948"/>
            <a:ext cx="4931174" cy="3416320"/>
          </a:xfrm>
          <a:prstGeom prst="rect">
            <a:avLst/>
          </a:prstGeom>
          <a:noFill/>
        </p:spPr>
        <p:txBody>
          <a:bodyPr wrap="square" rtlCol="0">
            <a:spAutoFit/>
          </a:bodyPr>
          <a:lstStyle/>
          <a:p>
            <a:r>
              <a:rPr lang="en-US" sz="2400" dirty="0">
                <a:solidFill>
                  <a:schemeClr val="accent1">
                    <a:lumMod val="20000"/>
                    <a:lumOff val="80000"/>
                  </a:schemeClr>
                </a:solidFill>
              </a:rPr>
              <a:t>The objective of the project is to analyze gaming data to gain insights into player behavior, preferences, and engagement patterns. By examining various aspects of gaming activity, the project aims to understand what drives player interactions within games and how game developers can optimize the gaming experience.</a:t>
            </a:r>
            <a:endParaRPr lang="en-IN" sz="2400" dirty="0">
              <a:solidFill>
                <a:schemeClr val="accent1">
                  <a:lumMod val="20000"/>
                  <a:lumOff val="80000"/>
                </a:schemeClr>
              </a:solidFill>
            </a:endParaRPr>
          </a:p>
        </p:txBody>
      </p:sp>
      <p:sp>
        <p:nvSpPr>
          <p:cNvPr id="14" name="TextBox 13">
            <a:extLst>
              <a:ext uri="{FF2B5EF4-FFF2-40B4-BE49-F238E27FC236}">
                <a16:creationId xmlns:a16="http://schemas.microsoft.com/office/drawing/2014/main" id="{1458A2EA-9737-4368-B6E7-EF4B5D39C75F}"/>
              </a:ext>
            </a:extLst>
          </p:cNvPr>
          <p:cNvSpPr txBox="1"/>
          <p:nvPr/>
        </p:nvSpPr>
        <p:spPr>
          <a:xfrm>
            <a:off x="2599644" y="5801409"/>
            <a:ext cx="1238250" cy="369332"/>
          </a:xfrm>
          <a:prstGeom prst="rect">
            <a:avLst/>
          </a:prstGeom>
          <a:noFill/>
        </p:spPr>
        <p:txBody>
          <a:bodyPr wrap="square" rtlCol="0">
            <a:spAutoFit/>
          </a:bodyPr>
          <a:lstStyle/>
          <a:p>
            <a:r>
              <a:rPr lang="en-US" dirty="0">
                <a:solidFill>
                  <a:schemeClr val="bg1">
                    <a:lumMod val="50000"/>
                  </a:schemeClr>
                </a:solidFill>
              </a:rPr>
              <a:t>Tools Used</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E095EB99-3CAC-4FB9-85EF-7BBCA24E1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7456" y="5426634"/>
            <a:ext cx="1381125" cy="749551"/>
          </a:xfrm>
          <a:prstGeom prst="rect">
            <a:avLst/>
          </a:prstGeom>
        </p:spPr>
      </p:pic>
    </p:spTree>
    <p:extLst>
      <p:ext uri="{BB962C8B-B14F-4D97-AF65-F5344CB8AC3E}">
        <p14:creationId xmlns:p14="http://schemas.microsoft.com/office/powerpoint/2010/main" val="401310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25B3FB-8536-45FC-89D1-5311F822D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67" y="742856"/>
            <a:ext cx="10709466" cy="333469"/>
          </a:xfrm>
          <a:prstGeom prst="rect">
            <a:avLst/>
          </a:prstGeom>
        </p:spPr>
      </p:pic>
      <p:pic>
        <p:nvPicPr>
          <p:cNvPr id="3" name="Picture 2">
            <a:extLst>
              <a:ext uri="{FF2B5EF4-FFF2-40B4-BE49-F238E27FC236}">
                <a16:creationId xmlns:a16="http://schemas.microsoft.com/office/drawing/2014/main" id="{1341718E-52F8-44B3-A8C4-8964C8551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67" y="1653220"/>
            <a:ext cx="7858125" cy="1969465"/>
          </a:xfrm>
          <a:prstGeom prst="rect">
            <a:avLst/>
          </a:prstGeom>
        </p:spPr>
      </p:pic>
      <p:pic>
        <p:nvPicPr>
          <p:cNvPr id="4" name="Picture 3">
            <a:extLst>
              <a:ext uri="{FF2B5EF4-FFF2-40B4-BE49-F238E27FC236}">
                <a16:creationId xmlns:a16="http://schemas.microsoft.com/office/drawing/2014/main" id="{C7100709-F5FE-4C83-AF53-4E2DC43402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4450" y="1653220"/>
            <a:ext cx="2516283" cy="4201111"/>
          </a:xfrm>
          <a:prstGeom prst="rect">
            <a:avLst/>
          </a:prstGeom>
        </p:spPr>
      </p:pic>
      <p:sp>
        <p:nvSpPr>
          <p:cNvPr id="5" name="TextBox 4">
            <a:extLst>
              <a:ext uri="{FF2B5EF4-FFF2-40B4-BE49-F238E27FC236}">
                <a16:creationId xmlns:a16="http://schemas.microsoft.com/office/drawing/2014/main" id="{310D66B2-17C0-4A84-A9BE-C8433D3DBF1F}"/>
              </a:ext>
            </a:extLst>
          </p:cNvPr>
          <p:cNvSpPr txBox="1"/>
          <p:nvPr/>
        </p:nvSpPr>
        <p:spPr>
          <a:xfrm>
            <a:off x="1373622" y="4199580"/>
            <a:ext cx="5749056" cy="923330"/>
          </a:xfrm>
          <a:prstGeom prst="rect">
            <a:avLst/>
          </a:prstGeom>
          <a:noFill/>
        </p:spPr>
        <p:txBody>
          <a:bodyPr wrap="square" rtlCol="0">
            <a:spAutoFit/>
          </a:bodyPr>
          <a:lstStyle/>
          <a:p>
            <a:pPr algn="ctr"/>
            <a:r>
              <a:rPr lang="en-US" sz="1800" b="1" dirty="0">
                <a:solidFill>
                  <a:srgbClr val="CC99FF"/>
                </a:solidFill>
              </a:rPr>
              <a:t>Insight :- </a:t>
            </a:r>
            <a:r>
              <a:rPr lang="en-US" sz="1800" dirty="0">
                <a:solidFill>
                  <a:srgbClr val="CC99FF"/>
                </a:solidFill>
              </a:rPr>
              <a:t>I extracted the top three highest sums of scores for each device ID along with their corresponding player IDs.</a:t>
            </a:r>
            <a:endParaRPr lang="en-IN" dirty="0"/>
          </a:p>
        </p:txBody>
      </p:sp>
    </p:spTree>
    <p:extLst>
      <p:ext uri="{BB962C8B-B14F-4D97-AF65-F5344CB8AC3E}">
        <p14:creationId xmlns:p14="http://schemas.microsoft.com/office/powerpoint/2010/main" val="207580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DC4FD8-2E95-4F19-85AB-9A454BA06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162" y="476174"/>
            <a:ext cx="9591675" cy="523951"/>
          </a:xfrm>
          <a:prstGeom prst="rect">
            <a:avLst/>
          </a:prstGeom>
        </p:spPr>
      </p:pic>
      <p:pic>
        <p:nvPicPr>
          <p:cNvPr id="3" name="Picture 2">
            <a:extLst>
              <a:ext uri="{FF2B5EF4-FFF2-40B4-BE49-F238E27FC236}">
                <a16:creationId xmlns:a16="http://schemas.microsoft.com/office/drawing/2014/main" id="{CF1F1012-EF26-4662-B90D-109D1CF2E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162" y="1204458"/>
            <a:ext cx="4119563" cy="5177368"/>
          </a:xfrm>
          <a:prstGeom prst="rect">
            <a:avLst/>
          </a:prstGeom>
        </p:spPr>
      </p:pic>
      <p:pic>
        <p:nvPicPr>
          <p:cNvPr id="4" name="Picture 3">
            <a:extLst>
              <a:ext uri="{FF2B5EF4-FFF2-40B4-BE49-F238E27FC236}">
                <a16:creationId xmlns:a16="http://schemas.microsoft.com/office/drawing/2014/main" id="{C25BD72A-A410-42A6-80BB-B849BE0182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425" y="1204458"/>
            <a:ext cx="2552699" cy="3541259"/>
          </a:xfrm>
          <a:prstGeom prst="rect">
            <a:avLst/>
          </a:prstGeom>
        </p:spPr>
      </p:pic>
      <p:sp>
        <p:nvSpPr>
          <p:cNvPr id="5" name="TextBox 4">
            <a:extLst>
              <a:ext uri="{FF2B5EF4-FFF2-40B4-BE49-F238E27FC236}">
                <a16:creationId xmlns:a16="http://schemas.microsoft.com/office/drawing/2014/main" id="{B07494E3-0557-434E-961A-A68AA85A7AA3}"/>
              </a:ext>
            </a:extLst>
          </p:cNvPr>
          <p:cNvSpPr txBox="1"/>
          <p:nvPr/>
        </p:nvSpPr>
        <p:spPr>
          <a:xfrm>
            <a:off x="5802747" y="5039320"/>
            <a:ext cx="5749056" cy="923330"/>
          </a:xfrm>
          <a:prstGeom prst="rect">
            <a:avLst/>
          </a:prstGeom>
          <a:noFill/>
        </p:spPr>
        <p:txBody>
          <a:bodyPr wrap="square" rtlCol="0">
            <a:spAutoFit/>
          </a:bodyPr>
          <a:lstStyle/>
          <a:p>
            <a:pPr algn="ctr"/>
            <a:r>
              <a:rPr lang="en-US" sz="1800" b="1" dirty="0">
                <a:solidFill>
                  <a:srgbClr val="CC99FF"/>
                </a:solidFill>
              </a:rPr>
              <a:t>Insight :- </a:t>
            </a:r>
            <a:r>
              <a:rPr lang="en-US" sz="1800" dirty="0">
                <a:solidFill>
                  <a:srgbClr val="CC99FF"/>
                </a:solidFill>
              </a:rPr>
              <a:t>We identified players who scored more than 50% of the average score, calculated by the sum of scores for each player ID.</a:t>
            </a:r>
            <a:endParaRPr lang="en-IN" dirty="0"/>
          </a:p>
        </p:txBody>
      </p:sp>
    </p:spTree>
    <p:extLst>
      <p:ext uri="{BB962C8B-B14F-4D97-AF65-F5344CB8AC3E}">
        <p14:creationId xmlns:p14="http://schemas.microsoft.com/office/powerpoint/2010/main" val="96751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6BB52E-EDB5-4539-9146-09F3AC216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273" y="447569"/>
            <a:ext cx="11041453" cy="666856"/>
          </a:xfrm>
          <a:prstGeom prst="rect">
            <a:avLst/>
          </a:prstGeom>
        </p:spPr>
      </p:pic>
      <p:pic>
        <p:nvPicPr>
          <p:cNvPr id="3" name="Picture 2">
            <a:extLst>
              <a:ext uri="{FF2B5EF4-FFF2-40B4-BE49-F238E27FC236}">
                <a16:creationId xmlns:a16="http://schemas.microsoft.com/office/drawing/2014/main" id="{ACCAF84A-DDA8-40C6-8924-9BC0F7610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273" y="1742530"/>
            <a:ext cx="6603820" cy="3324689"/>
          </a:xfrm>
          <a:prstGeom prst="rect">
            <a:avLst/>
          </a:prstGeom>
        </p:spPr>
      </p:pic>
      <p:pic>
        <p:nvPicPr>
          <p:cNvPr id="4" name="Picture 3">
            <a:extLst>
              <a:ext uri="{FF2B5EF4-FFF2-40B4-BE49-F238E27FC236}">
                <a16:creationId xmlns:a16="http://schemas.microsoft.com/office/drawing/2014/main" id="{CDAF7C39-4CF5-41B3-A85A-DFB5EC008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593" y="1742530"/>
            <a:ext cx="4247133" cy="4667901"/>
          </a:xfrm>
          <a:prstGeom prst="rect">
            <a:avLst/>
          </a:prstGeom>
        </p:spPr>
      </p:pic>
      <p:sp>
        <p:nvSpPr>
          <p:cNvPr id="5" name="TextBox 4">
            <a:extLst>
              <a:ext uri="{FF2B5EF4-FFF2-40B4-BE49-F238E27FC236}">
                <a16:creationId xmlns:a16="http://schemas.microsoft.com/office/drawing/2014/main" id="{E5817A75-C883-4754-AA19-F45F81731538}"/>
              </a:ext>
            </a:extLst>
          </p:cNvPr>
          <p:cNvSpPr txBox="1"/>
          <p:nvPr/>
        </p:nvSpPr>
        <p:spPr>
          <a:xfrm>
            <a:off x="1002655" y="5325070"/>
            <a:ext cx="5749056" cy="923330"/>
          </a:xfrm>
          <a:prstGeom prst="rect">
            <a:avLst/>
          </a:prstGeom>
          <a:noFill/>
        </p:spPr>
        <p:txBody>
          <a:bodyPr wrap="square" rtlCol="0">
            <a:spAutoFit/>
          </a:bodyPr>
          <a:lstStyle/>
          <a:p>
            <a:pPr algn="ctr"/>
            <a:r>
              <a:rPr lang="en-US" sz="1800" b="1" dirty="0">
                <a:solidFill>
                  <a:srgbClr val="CC99FF"/>
                </a:solidFill>
              </a:rPr>
              <a:t>Insight :- </a:t>
            </a:r>
            <a:r>
              <a:rPr lang="en-US" sz="1800" dirty="0">
                <a:solidFill>
                  <a:srgbClr val="CC99FF"/>
                </a:solidFill>
              </a:rPr>
              <a:t>I've identified the top N headshot counts for each device ID, ranked them in ascending order, and also displayed the corresponding difficulty level.</a:t>
            </a:r>
            <a:endParaRPr lang="en-IN" dirty="0"/>
          </a:p>
        </p:txBody>
      </p:sp>
    </p:spTree>
    <p:extLst>
      <p:ext uri="{BB962C8B-B14F-4D97-AF65-F5344CB8AC3E}">
        <p14:creationId xmlns:p14="http://schemas.microsoft.com/office/powerpoint/2010/main" val="169691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AD2A-6C78-42B8-BF36-8340AB0951E4}"/>
              </a:ext>
            </a:extLst>
          </p:cNvPr>
          <p:cNvSpPr>
            <a:spLocks noGrp="1"/>
          </p:cNvSpPr>
          <p:nvPr>
            <p:ph type="ctrTitle"/>
          </p:nvPr>
        </p:nvSpPr>
        <p:spPr>
          <a:xfrm>
            <a:off x="2847975" y="0"/>
            <a:ext cx="6496050" cy="714375"/>
          </a:xfrm>
        </p:spPr>
        <p:txBody>
          <a:bodyPr>
            <a:normAutofit/>
          </a:bodyPr>
          <a:lstStyle/>
          <a:p>
            <a:r>
              <a:rPr lang="en-US" sz="4000" b="1" u="sng" dirty="0">
                <a:solidFill>
                  <a:srgbClr val="CC99FF"/>
                </a:solidFill>
              </a:rPr>
              <a:t>Insights</a:t>
            </a:r>
            <a:endParaRPr lang="en-IN" sz="4000" b="1" u="sng" dirty="0">
              <a:solidFill>
                <a:srgbClr val="CC99FF"/>
              </a:solidFill>
            </a:endParaRPr>
          </a:p>
        </p:txBody>
      </p:sp>
      <p:sp>
        <p:nvSpPr>
          <p:cNvPr id="3" name="Subtitle 2">
            <a:extLst>
              <a:ext uri="{FF2B5EF4-FFF2-40B4-BE49-F238E27FC236}">
                <a16:creationId xmlns:a16="http://schemas.microsoft.com/office/drawing/2014/main" id="{B5EF25B6-8F9B-40DE-B3BA-1E39A692C467}"/>
              </a:ext>
            </a:extLst>
          </p:cNvPr>
          <p:cNvSpPr>
            <a:spLocks noGrp="1"/>
          </p:cNvSpPr>
          <p:nvPr>
            <p:ph type="subTitle" idx="1"/>
          </p:nvPr>
        </p:nvSpPr>
        <p:spPr>
          <a:xfrm>
            <a:off x="304800" y="839787"/>
            <a:ext cx="11582400" cy="6018213"/>
          </a:xfrm>
        </p:spPr>
        <p:txBody>
          <a:bodyPr>
            <a:noAutofit/>
          </a:bodyPr>
          <a:lstStyle/>
          <a:p>
            <a:pPr marL="457200" indent="-457200" algn="l">
              <a:buFont typeface="+mj-lt"/>
              <a:buAutoNum type="arabicPeriod"/>
            </a:pPr>
            <a:r>
              <a:rPr lang="en-US" sz="1400" dirty="0">
                <a:solidFill>
                  <a:srgbClr val="CC99FF"/>
                </a:solidFill>
              </a:rPr>
              <a:t>We have obtained records for 12 players along with their corresponding difficulty levels at Level 0.</a:t>
            </a:r>
          </a:p>
          <a:p>
            <a:pPr marL="457200" indent="-457200" algn="l">
              <a:buFont typeface="+mj-lt"/>
              <a:buAutoNum type="arabicPeriod"/>
            </a:pPr>
            <a:r>
              <a:rPr lang="en-US" sz="1400" dirty="0">
                <a:solidFill>
                  <a:srgbClr val="CC99FF"/>
                </a:solidFill>
              </a:rPr>
              <a:t>In this Level 1 scenario, specifically in Stage 3 where players earn 2 lives, the '</a:t>
            </a:r>
            <a:r>
              <a:rPr lang="en-US" sz="1400" dirty="0" err="1">
                <a:solidFill>
                  <a:srgbClr val="CC99FF"/>
                </a:solidFill>
              </a:rPr>
              <a:t>bulls_eye</a:t>
            </a:r>
            <a:r>
              <a:rPr lang="en-US" sz="1400" dirty="0">
                <a:solidFill>
                  <a:srgbClr val="CC99FF"/>
                </a:solidFill>
              </a:rPr>
              <a:t>' code stands out with the highest average kill count.</a:t>
            </a:r>
          </a:p>
          <a:p>
            <a:pPr marL="457200" indent="-457200" algn="l">
              <a:buFont typeface="+mj-lt"/>
              <a:buAutoNum type="arabicPeriod"/>
            </a:pPr>
            <a:r>
              <a:rPr lang="en-US" sz="1400" dirty="0">
                <a:solidFill>
                  <a:srgbClr val="CC99FF"/>
                </a:solidFill>
              </a:rPr>
              <a:t>In Level 2, among players using the ZM-Series device, we've gathered data indicating that player ID 429, playing at the low difficulty level, has crossed the highest number of stages. Similarly, at the medium difficulty level, player ID 483 has achieved the highest stage count. Moreover, players ID 632 and 683, tackling the difficult level, have both crossed the highest number of stages.</a:t>
            </a:r>
          </a:p>
          <a:p>
            <a:pPr marL="457200" indent="-457200" algn="l">
              <a:buFont typeface="+mj-lt"/>
              <a:buAutoNum type="arabicPeriod"/>
            </a:pPr>
            <a:r>
              <a:rPr lang="en-US" sz="1400" dirty="0">
                <a:solidFill>
                  <a:srgbClr val="CC99FF"/>
                </a:solidFill>
              </a:rPr>
              <a:t>We have the player ID 211,656,683, Who participated in the game on several occasions.</a:t>
            </a:r>
            <a:endParaRPr lang="en-IN" sz="1400" dirty="0">
              <a:solidFill>
                <a:srgbClr val="CC99FF"/>
              </a:solidFill>
            </a:endParaRPr>
          </a:p>
          <a:p>
            <a:pPr marL="457200" indent="-457200" algn="l">
              <a:buFont typeface="+mj-lt"/>
              <a:buAutoNum type="arabicPeriod"/>
            </a:pPr>
            <a:r>
              <a:rPr lang="en-US" sz="1400" dirty="0">
                <a:solidFill>
                  <a:srgbClr val="CC99FF"/>
                </a:solidFill>
              </a:rPr>
              <a:t>In Level 1, player ID 483 has the highest sum of kill count, exceeding the average kill count for the medium difficulty level. Similarly, in Level 2, player ID 483 also achieves the highest sum of kill count, surpassing the average kill count for the medium difficulty level.</a:t>
            </a:r>
          </a:p>
          <a:p>
            <a:pPr marL="457200" indent="-457200" algn="l">
              <a:buFont typeface="+mj-lt"/>
              <a:buAutoNum type="arabicPeriod"/>
            </a:pPr>
            <a:r>
              <a:rPr lang="en-US" sz="1400" dirty="0">
                <a:solidFill>
                  <a:srgbClr val="CC99FF"/>
                </a:solidFill>
              </a:rPr>
              <a:t>Excluding Level 0, we've identified 16 records detailing the level and its corresponding code-wise sum of lives earned.</a:t>
            </a:r>
          </a:p>
          <a:p>
            <a:pPr marL="457200" indent="-457200" algn="l">
              <a:buFont typeface="+mj-lt"/>
              <a:buAutoNum type="arabicPeriod"/>
            </a:pPr>
            <a:r>
              <a:rPr lang="en-US" sz="1400" dirty="0">
                <a:solidFill>
                  <a:srgbClr val="CC99FF"/>
                </a:solidFill>
              </a:rPr>
              <a:t>We identified the top 3 scores for each device ID, ranked them in ascending order, and displayed the corresponding difficulty level alongside.</a:t>
            </a:r>
          </a:p>
          <a:p>
            <a:pPr marL="457200" indent="-457200" algn="l">
              <a:buFont typeface="+mj-lt"/>
              <a:buAutoNum type="arabicPeriod"/>
            </a:pPr>
            <a:r>
              <a:rPr lang="en-US" sz="1400" dirty="0">
                <a:solidFill>
                  <a:srgbClr val="CC99FF"/>
                </a:solidFill>
              </a:rPr>
              <a:t>We discovered the initial login datetime for each device ID.</a:t>
            </a:r>
          </a:p>
          <a:p>
            <a:pPr marL="457200" indent="-457200" algn="l">
              <a:buFont typeface="+mj-lt"/>
              <a:buAutoNum type="arabicPeriod"/>
            </a:pPr>
            <a:r>
              <a:rPr lang="en-US" sz="1400" dirty="0">
                <a:solidFill>
                  <a:srgbClr val="CC99FF"/>
                </a:solidFill>
              </a:rPr>
              <a:t>We identified the top 5 scores for each difficulty level, ranked them in ascending order, and included the corresponding device ID. Additionally, we found that in the difficult difficulty level, the highest score is 235. In the low difficulty level, the highest score is 380. Lastly, in the medium difficulty level, the highest score achieved is 120.</a:t>
            </a:r>
          </a:p>
          <a:p>
            <a:pPr marL="457200" indent="-457200" algn="l">
              <a:buFont typeface="+mj-lt"/>
              <a:buAutoNum type="arabicPeriod"/>
            </a:pPr>
            <a:r>
              <a:rPr lang="en-US" sz="1400" dirty="0">
                <a:solidFill>
                  <a:srgbClr val="CC99FF"/>
                </a:solidFill>
              </a:rPr>
              <a:t>We've identified the Device ID that is First logged in for each Player ID.</a:t>
            </a:r>
          </a:p>
          <a:p>
            <a:pPr marL="457200" indent="-457200" algn="l">
              <a:buFont typeface="+mj-lt"/>
              <a:buAutoNum type="arabicPeriod"/>
            </a:pPr>
            <a:r>
              <a:rPr lang="en-US" sz="1400" dirty="0">
                <a:solidFill>
                  <a:srgbClr val="CC99FF"/>
                </a:solidFill>
              </a:rPr>
              <a:t>We've gathered the date and total kill count for each player, representing the cumulative number of games played by each player up to that date.</a:t>
            </a:r>
          </a:p>
          <a:p>
            <a:pPr marL="457200" indent="-457200" algn="l">
              <a:buFont typeface="+mj-lt"/>
              <a:buAutoNum type="arabicPeriod"/>
            </a:pPr>
            <a:r>
              <a:rPr lang="en-US" sz="1400" dirty="0">
                <a:solidFill>
                  <a:srgbClr val="CC99FF"/>
                </a:solidFill>
              </a:rPr>
              <a:t>We calculated the cumulative sum of stages crossed over time for each player ID, excluding the most recent start datetime.</a:t>
            </a:r>
          </a:p>
          <a:p>
            <a:pPr marL="457200" indent="-457200" algn="l">
              <a:buFont typeface="+mj-lt"/>
              <a:buAutoNum type="arabicPeriod"/>
            </a:pPr>
            <a:r>
              <a:rPr lang="en-US" sz="1400" dirty="0">
                <a:solidFill>
                  <a:srgbClr val="CC99FF"/>
                </a:solidFill>
              </a:rPr>
              <a:t>I extracted the top three highest sums of scores for each device ID along with their corresponding player IDs.</a:t>
            </a:r>
          </a:p>
          <a:p>
            <a:pPr marL="457200" indent="-457200" algn="l">
              <a:buFont typeface="+mj-lt"/>
              <a:buAutoNum type="arabicPeriod"/>
            </a:pPr>
            <a:r>
              <a:rPr lang="en-US" sz="1400" dirty="0">
                <a:solidFill>
                  <a:srgbClr val="CC99FF"/>
                </a:solidFill>
              </a:rPr>
              <a:t>We identified players who scored more than 50% of the average score, calculated by the sum of scores for each player ID.</a:t>
            </a:r>
          </a:p>
          <a:p>
            <a:pPr marL="457200" indent="-457200" algn="l">
              <a:buFont typeface="+mj-lt"/>
              <a:buAutoNum type="arabicPeriod"/>
            </a:pPr>
            <a:r>
              <a:rPr lang="en-US" sz="1400" dirty="0">
                <a:solidFill>
                  <a:srgbClr val="CC99FF"/>
                </a:solidFill>
              </a:rPr>
              <a:t>I've identified the top N headshot counts for each device ID, ranked them in ascending order, and also displayed the corresponding difficulty level.</a:t>
            </a:r>
          </a:p>
        </p:txBody>
      </p:sp>
    </p:spTree>
    <p:extLst>
      <p:ext uri="{BB962C8B-B14F-4D97-AF65-F5344CB8AC3E}">
        <p14:creationId xmlns:p14="http://schemas.microsoft.com/office/powerpoint/2010/main" val="3164809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60D1-DC64-4A76-9743-780C21ECE167}"/>
              </a:ext>
            </a:extLst>
          </p:cNvPr>
          <p:cNvSpPr>
            <a:spLocks noGrp="1"/>
          </p:cNvSpPr>
          <p:nvPr>
            <p:ph type="ctrTitle"/>
          </p:nvPr>
        </p:nvSpPr>
        <p:spPr>
          <a:xfrm>
            <a:off x="1523999" y="0"/>
            <a:ext cx="9144000" cy="781050"/>
          </a:xfrm>
        </p:spPr>
        <p:txBody>
          <a:bodyPr>
            <a:normAutofit/>
          </a:bodyPr>
          <a:lstStyle/>
          <a:p>
            <a:r>
              <a:rPr lang="en-US" sz="4000" b="1" u="sng" dirty="0">
                <a:solidFill>
                  <a:srgbClr val="CC99FF"/>
                </a:solidFill>
              </a:rPr>
              <a:t>Recommendations</a:t>
            </a:r>
            <a:endParaRPr lang="en-IN" sz="4000" b="1" u="sng" dirty="0">
              <a:solidFill>
                <a:srgbClr val="CC99FF"/>
              </a:solidFill>
            </a:endParaRPr>
          </a:p>
        </p:txBody>
      </p:sp>
      <p:sp>
        <p:nvSpPr>
          <p:cNvPr id="3" name="Subtitle 2">
            <a:extLst>
              <a:ext uri="{FF2B5EF4-FFF2-40B4-BE49-F238E27FC236}">
                <a16:creationId xmlns:a16="http://schemas.microsoft.com/office/drawing/2014/main" id="{B31C564F-B3D6-425D-B53D-3F3826FE58D1}"/>
              </a:ext>
            </a:extLst>
          </p:cNvPr>
          <p:cNvSpPr>
            <a:spLocks noGrp="1"/>
          </p:cNvSpPr>
          <p:nvPr>
            <p:ph type="subTitle" idx="1"/>
          </p:nvPr>
        </p:nvSpPr>
        <p:spPr>
          <a:xfrm>
            <a:off x="395286" y="1085850"/>
            <a:ext cx="11401425" cy="5772150"/>
          </a:xfrm>
        </p:spPr>
        <p:txBody>
          <a:bodyPr>
            <a:normAutofit lnSpcReduction="10000"/>
          </a:bodyPr>
          <a:lstStyle/>
          <a:p>
            <a:pPr algn="l"/>
            <a:r>
              <a:rPr lang="en-US" dirty="0">
                <a:solidFill>
                  <a:srgbClr val="CC99FF"/>
                </a:solidFill>
              </a:rPr>
              <a:t>Based on the data analysis insights provided, here are some recommendations:-</a:t>
            </a:r>
          </a:p>
          <a:p>
            <a:pPr algn="l"/>
            <a:endParaRPr lang="en-US" dirty="0">
              <a:solidFill>
                <a:srgbClr val="CC99FF"/>
              </a:solidFill>
            </a:endParaRPr>
          </a:p>
          <a:p>
            <a:pPr algn="l"/>
            <a:r>
              <a:rPr lang="en-US" sz="2000" b="1" dirty="0">
                <a:solidFill>
                  <a:schemeClr val="bg1">
                    <a:lumMod val="75000"/>
                  </a:schemeClr>
                </a:solidFill>
              </a:rPr>
              <a:t>1. Player Engagement Analysis:-  </a:t>
            </a:r>
            <a:r>
              <a:rPr lang="en-US" sz="2000" dirty="0">
                <a:solidFill>
                  <a:srgbClr val="CC99FF"/>
                </a:solidFill>
              </a:rPr>
              <a:t>Further investigate the player IDs 211, 656, and 683 who participated in the game on multiple occasions. Determine patterns in their gameplay behavior and identify strategies to enhance player engagement and retention.</a:t>
            </a:r>
          </a:p>
          <a:p>
            <a:pPr algn="l"/>
            <a:endParaRPr lang="en-US" sz="2000" dirty="0">
              <a:solidFill>
                <a:srgbClr val="CC99FF"/>
              </a:solidFill>
            </a:endParaRPr>
          </a:p>
          <a:p>
            <a:pPr algn="l"/>
            <a:r>
              <a:rPr lang="en-US" sz="2000" b="1" dirty="0">
                <a:solidFill>
                  <a:schemeClr val="bg1">
                    <a:lumMod val="75000"/>
                  </a:schemeClr>
                </a:solidFill>
              </a:rPr>
              <a:t>2. Performance Optimization:-  </a:t>
            </a:r>
            <a:r>
              <a:rPr lang="en-US" sz="2000" dirty="0">
                <a:solidFill>
                  <a:srgbClr val="CC99FF"/>
                </a:solidFill>
              </a:rPr>
              <a:t>Explore why player ID 483 consistently achieves the highest sum of kill count across different difficulty levels. Consider leveraging their gameplay strategies to improve overall player performance or provide guidance to other players.</a:t>
            </a:r>
          </a:p>
          <a:p>
            <a:pPr algn="l"/>
            <a:endParaRPr lang="en-US" sz="2000" dirty="0">
              <a:solidFill>
                <a:srgbClr val="CC99FF"/>
              </a:solidFill>
            </a:endParaRPr>
          </a:p>
          <a:p>
            <a:pPr algn="l"/>
            <a:r>
              <a:rPr lang="en-US" sz="2000" b="1" dirty="0">
                <a:solidFill>
                  <a:schemeClr val="bg1">
                    <a:lumMod val="75000"/>
                  </a:schemeClr>
                </a:solidFill>
              </a:rPr>
              <a:t>3. Difficulty Level Balancing:-  </a:t>
            </a:r>
            <a:r>
              <a:rPr lang="en-US" sz="2000" dirty="0">
                <a:solidFill>
                  <a:srgbClr val="CC99FF"/>
                </a:solidFill>
              </a:rPr>
              <a:t>Analyze the distribution of scores across different difficulty levels to ensure a balanced gaming experience. Adjust difficulty settings if necessary to maintain a challenging yet enjoyable gameplay experience for all players.</a:t>
            </a:r>
          </a:p>
          <a:p>
            <a:pPr algn="l"/>
            <a:endParaRPr lang="en-US" sz="2000" dirty="0">
              <a:solidFill>
                <a:srgbClr val="CC99FF"/>
              </a:solidFill>
            </a:endParaRPr>
          </a:p>
          <a:p>
            <a:pPr algn="l"/>
            <a:r>
              <a:rPr lang="en-US" sz="2000" b="1" dirty="0">
                <a:solidFill>
                  <a:schemeClr val="bg1">
                    <a:lumMod val="75000"/>
                  </a:schemeClr>
                </a:solidFill>
              </a:rPr>
              <a:t>4. Headshot Mechanics:-  </a:t>
            </a:r>
            <a:r>
              <a:rPr lang="en-US" sz="2000" dirty="0">
                <a:solidFill>
                  <a:srgbClr val="CC99FF"/>
                </a:solidFill>
              </a:rPr>
              <a:t>Since headshot counts are highlighted, consider incorporating headshot mechanics into the gameplay to reward players for precision aiming and skillful play. This could add an extra layer of strategy and excitement to the game.</a:t>
            </a:r>
            <a:endParaRPr lang="en-IN" sz="2000" dirty="0">
              <a:solidFill>
                <a:srgbClr val="CC99FF"/>
              </a:solidFill>
            </a:endParaRPr>
          </a:p>
        </p:txBody>
      </p:sp>
    </p:spTree>
    <p:extLst>
      <p:ext uri="{BB962C8B-B14F-4D97-AF65-F5344CB8AC3E}">
        <p14:creationId xmlns:p14="http://schemas.microsoft.com/office/powerpoint/2010/main" val="427848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60D1-DC64-4A76-9743-780C21ECE167}"/>
              </a:ext>
            </a:extLst>
          </p:cNvPr>
          <p:cNvSpPr>
            <a:spLocks noGrp="1"/>
          </p:cNvSpPr>
          <p:nvPr>
            <p:ph type="ctrTitle"/>
          </p:nvPr>
        </p:nvSpPr>
        <p:spPr>
          <a:xfrm>
            <a:off x="1524000" y="95250"/>
            <a:ext cx="9144000" cy="781050"/>
          </a:xfrm>
        </p:spPr>
        <p:txBody>
          <a:bodyPr>
            <a:normAutofit/>
          </a:bodyPr>
          <a:lstStyle/>
          <a:p>
            <a:r>
              <a:rPr lang="en-US" sz="4000" b="1" u="sng" dirty="0">
                <a:solidFill>
                  <a:srgbClr val="CC99FF"/>
                </a:solidFill>
              </a:rPr>
              <a:t>Recommendations</a:t>
            </a:r>
            <a:endParaRPr lang="en-IN" sz="4000" b="1" u="sng" dirty="0">
              <a:solidFill>
                <a:srgbClr val="CC99FF"/>
              </a:solidFill>
            </a:endParaRPr>
          </a:p>
        </p:txBody>
      </p:sp>
      <p:sp>
        <p:nvSpPr>
          <p:cNvPr id="3" name="Subtitle 2">
            <a:extLst>
              <a:ext uri="{FF2B5EF4-FFF2-40B4-BE49-F238E27FC236}">
                <a16:creationId xmlns:a16="http://schemas.microsoft.com/office/drawing/2014/main" id="{B31C564F-B3D6-425D-B53D-3F3826FE58D1}"/>
              </a:ext>
            </a:extLst>
          </p:cNvPr>
          <p:cNvSpPr>
            <a:spLocks noGrp="1"/>
          </p:cNvSpPr>
          <p:nvPr>
            <p:ph type="subTitle" idx="1"/>
          </p:nvPr>
        </p:nvSpPr>
        <p:spPr>
          <a:xfrm>
            <a:off x="495299" y="1066799"/>
            <a:ext cx="11401425" cy="5476875"/>
          </a:xfrm>
        </p:spPr>
        <p:txBody>
          <a:bodyPr/>
          <a:lstStyle/>
          <a:p>
            <a:pPr algn="l"/>
            <a:r>
              <a:rPr lang="en-US" sz="2000" b="1" dirty="0">
                <a:solidFill>
                  <a:schemeClr val="bg1">
                    <a:lumMod val="75000"/>
                  </a:schemeClr>
                </a:solidFill>
              </a:rPr>
              <a:t>5. Player Progression Tracking:-  </a:t>
            </a:r>
            <a:r>
              <a:rPr lang="en-US" sz="2000" dirty="0">
                <a:solidFill>
                  <a:srgbClr val="CC99FF"/>
                </a:solidFill>
              </a:rPr>
              <a:t>Continuously monitor player progression by tracking cumulative stages crossed and total kill counts. Use this data to identify potential bottlenecks or areas where players may need additional support or guidance to advance further in the game.</a:t>
            </a:r>
          </a:p>
          <a:p>
            <a:pPr algn="l"/>
            <a:endParaRPr lang="en-US" sz="2000" dirty="0">
              <a:solidFill>
                <a:srgbClr val="CC99FF"/>
              </a:solidFill>
            </a:endParaRPr>
          </a:p>
          <a:p>
            <a:pPr algn="l"/>
            <a:r>
              <a:rPr lang="en-US" sz="2000" b="1" dirty="0">
                <a:solidFill>
                  <a:schemeClr val="bg1">
                    <a:lumMod val="75000"/>
                  </a:schemeClr>
                </a:solidFill>
              </a:rPr>
              <a:t>6. Player Rewards and Incentives:-  </a:t>
            </a:r>
            <a:r>
              <a:rPr lang="en-US" sz="2000" dirty="0">
                <a:solidFill>
                  <a:srgbClr val="CC99FF"/>
                </a:solidFill>
              </a:rPr>
              <a:t>Implement reward systems or incentives for players who achieve milestones such as surpassing average scores or scoring more than 50% of the average. This can encourage healthy competition and motivate players to strive for higher performance.</a:t>
            </a:r>
          </a:p>
          <a:p>
            <a:pPr algn="l"/>
            <a:endParaRPr lang="en-US" sz="2000" dirty="0">
              <a:solidFill>
                <a:srgbClr val="CC99FF"/>
              </a:solidFill>
            </a:endParaRPr>
          </a:p>
          <a:p>
            <a:pPr algn="l"/>
            <a:r>
              <a:rPr lang="en-US" sz="2000" b="1" dirty="0">
                <a:solidFill>
                  <a:schemeClr val="bg1">
                    <a:lumMod val="75000"/>
                  </a:schemeClr>
                </a:solidFill>
              </a:rPr>
              <a:t>7. Data Integrity Checks:-  </a:t>
            </a:r>
            <a:r>
              <a:rPr lang="en-US" sz="2000" dirty="0">
                <a:solidFill>
                  <a:srgbClr val="CC99FF"/>
                </a:solidFill>
              </a:rPr>
              <a:t>Ensure the accuracy and consistency of data by conducting regular integrity checks, especially when extracting top scores or cumulative statistics. Any anomalies or discrepancies should be investigated and addressed promptly.</a:t>
            </a:r>
          </a:p>
          <a:p>
            <a:pPr algn="l"/>
            <a:endParaRPr lang="en-US" dirty="0">
              <a:solidFill>
                <a:srgbClr val="CC99FF"/>
              </a:solidFill>
            </a:endParaRPr>
          </a:p>
          <a:p>
            <a:r>
              <a:rPr lang="en-US" dirty="0">
                <a:solidFill>
                  <a:srgbClr val="CC99FF"/>
                </a:solidFill>
              </a:rPr>
              <a:t>By implementing these recommendations, you can optimize the gaming experience, enhance player satisfaction, and ultimately drive engagement and retention in the game.</a:t>
            </a:r>
            <a:endParaRPr lang="en-IN" dirty="0">
              <a:solidFill>
                <a:srgbClr val="CC99FF"/>
              </a:solidFill>
            </a:endParaRPr>
          </a:p>
        </p:txBody>
      </p:sp>
    </p:spTree>
    <p:extLst>
      <p:ext uri="{BB962C8B-B14F-4D97-AF65-F5344CB8AC3E}">
        <p14:creationId xmlns:p14="http://schemas.microsoft.com/office/powerpoint/2010/main" val="728812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A6093C-67F3-42EE-8B8A-C85352D64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10" name="TextBox 9">
            <a:extLst>
              <a:ext uri="{FF2B5EF4-FFF2-40B4-BE49-F238E27FC236}">
                <a16:creationId xmlns:a16="http://schemas.microsoft.com/office/drawing/2014/main" id="{72D6D372-6F96-4BDB-917B-203A12FA2FE3}"/>
              </a:ext>
            </a:extLst>
          </p:cNvPr>
          <p:cNvSpPr txBox="1"/>
          <p:nvPr/>
        </p:nvSpPr>
        <p:spPr>
          <a:xfrm>
            <a:off x="7086601" y="1181100"/>
            <a:ext cx="5638800" cy="1292662"/>
          </a:xfrm>
          <a:prstGeom prst="rect">
            <a:avLst/>
          </a:prstGeom>
          <a:noFill/>
        </p:spPr>
        <p:txBody>
          <a:bodyPr wrap="square" rtlCol="0">
            <a:spAutoFit/>
          </a:bodyPr>
          <a:lstStyle/>
          <a:p>
            <a:r>
              <a:rPr lang="en-US" sz="7800" b="1" u="sng" dirty="0">
                <a:solidFill>
                  <a:srgbClr val="FF33CC"/>
                </a:solidFill>
              </a:rPr>
              <a:t>THANK</a:t>
            </a:r>
            <a:r>
              <a:rPr lang="en-US" sz="7800" u="sng" dirty="0">
                <a:solidFill>
                  <a:srgbClr val="FF33CC"/>
                </a:solidFill>
              </a:rPr>
              <a:t> </a:t>
            </a:r>
            <a:r>
              <a:rPr lang="en-US" sz="7800" b="1" u="sng" dirty="0">
                <a:solidFill>
                  <a:srgbClr val="FF33CC"/>
                </a:solidFill>
              </a:rPr>
              <a:t>YOU</a:t>
            </a:r>
            <a:endParaRPr lang="en-IN" sz="7800" b="1" u="sng" dirty="0">
              <a:solidFill>
                <a:srgbClr val="FF33CC"/>
              </a:solidFill>
            </a:endParaRPr>
          </a:p>
        </p:txBody>
      </p:sp>
    </p:spTree>
    <p:extLst>
      <p:ext uri="{BB962C8B-B14F-4D97-AF65-F5344CB8AC3E}">
        <p14:creationId xmlns:p14="http://schemas.microsoft.com/office/powerpoint/2010/main" val="39802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D980-C7E7-43C4-A5AD-BEA71A2C020D}"/>
              </a:ext>
            </a:extLst>
          </p:cNvPr>
          <p:cNvSpPr>
            <a:spLocks noGrp="1"/>
          </p:cNvSpPr>
          <p:nvPr>
            <p:ph type="title"/>
          </p:nvPr>
        </p:nvSpPr>
        <p:spPr>
          <a:xfrm>
            <a:off x="3686734" y="555624"/>
            <a:ext cx="4818529" cy="1325563"/>
          </a:xfrm>
        </p:spPr>
        <p:txBody>
          <a:bodyPr/>
          <a:lstStyle/>
          <a:p>
            <a:r>
              <a:rPr lang="en-US" b="1" dirty="0">
                <a:solidFill>
                  <a:srgbClr val="CC99FF"/>
                </a:solidFill>
              </a:rPr>
              <a:t>Dataset Overview</a:t>
            </a:r>
            <a:endParaRPr lang="en-IN" b="1" dirty="0">
              <a:solidFill>
                <a:srgbClr val="CC99FF"/>
              </a:solidFill>
            </a:endParaRPr>
          </a:p>
        </p:txBody>
      </p:sp>
      <p:cxnSp>
        <p:nvCxnSpPr>
          <p:cNvPr id="6" name="Straight Connector 5">
            <a:extLst>
              <a:ext uri="{FF2B5EF4-FFF2-40B4-BE49-F238E27FC236}">
                <a16:creationId xmlns:a16="http://schemas.microsoft.com/office/drawing/2014/main" id="{2AC533D6-FC7D-45D1-A259-C4A66ADACB03}"/>
              </a:ext>
            </a:extLst>
          </p:cNvPr>
          <p:cNvCxnSpPr/>
          <p:nvPr/>
        </p:nvCxnSpPr>
        <p:spPr>
          <a:xfrm>
            <a:off x="2933700" y="1453093"/>
            <a:ext cx="5436000" cy="0"/>
          </a:xfrm>
          <a:prstGeom prst="line">
            <a:avLst/>
          </a:prstGeom>
          <a:ln>
            <a:solidFill>
              <a:schemeClr val="accent4">
                <a:lumMod val="75000"/>
              </a:schemeClr>
            </a:solidFill>
          </a:ln>
        </p:spPr>
        <p:style>
          <a:lnRef idx="1">
            <a:schemeClr val="accent5"/>
          </a:lnRef>
          <a:fillRef idx="0">
            <a:schemeClr val="accent5"/>
          </a:fillRef>
          <a:effectRef idx="0">
            <a:schemeClr val="accent5"/>
          </a:effectRef>
          <a:fontRef idx="minor">
            <a:schemeClr val="tx1"/>
          </a:fontRef>
        </p:style>
      </p:cxnSp>
      <p:pic>
        <p:nvPicPr>
          <p:cNvPr id="10" name="Picture 9">
            <a:extLst>
              <a:ext uri="{FF2B5EF4-FFF2-40B4-BE49-F238E27FC236}">
                <a16:creationId xmlns:a16="http://schemas.microsoft.com/office/drawing/2014/main" id="{FEDA7976-7C6F-4B60-ADD5-77AD2D52F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558" y="1690687"/>
            <a:ext cx="11020883" cy="4167180"/>
          </a:xfrm>
          <a:prstGeom prst="rect">
            <a:avLst/>
          </a:prstGeom>
        </p:spPr>
      </p:pic>
    </p:spTree>
    <p:extLst>
      <p:ext uri="{BB962C8B-B14F-4D97-AF65-F5344CB8AC3E}">
        <p14:creationId xmlns:p14="http://schemas.microsoft.com/office/powerpoint/2010/main" val="286152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B6D9-CA01-4273-AA85-C45B757E79D4}"/>
              </a:ext>
            </a:extLst>
          </p:cNvPr>
          <p:cNvSpPr>
            <a:spLocks noGrp="1"/>
          </p:cNvSpPr>
          <p:nvPr>
            <p:ph type="title"/>
          </p:nvPr>
        </p:nvSpPr>
        <p:spPr>
          <a:xfrm>
            <a:off x="2990848" y="245547"/>
            <a:ext cx="10515600" cy="1325563"/>
          </a:xfrm>
        </p:spPr>
        <p:txBody>
          <a:bodyPr/>
          <a:lstStyle/>
          <a:p>
            <a:r>
              <a:rPr lang="en-US" b="1" dirty="0">
                <a:solidFill>
                  <a:srgbClr val="CC99FF"/>
                </a:solidFill>
              </a:rPr>
              <a:t>Data Exploration With SQL</a:t>
            </a:r>
            <a:endParaRPr lang="en-IN" b="1" dirty="0">
              <a:solidFill>
                <a:srgbClr val="CC99FF"/>
              </a:solidFill>
            </a:endParaRPr>
          </a:p>
        </p:txBody>
      </p:sp>
      <p:pic>
        <p:nvPicPr>
          <p:cNvPr id="5" name="Content Placeholder 4">
            <a:extLst>
              <a:ext uri="{FF2B5EF4-FFF2-40B4-BE49-F238E27FC236}">
                <a16:creationId xmlns:a16="http://schemas.microsoft.com/office/drawing/2014/main" id="{8CF72B19-FFCB-40E8-AA3C-838E84937A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6759" y="1869713"/>
            <a:ext cx="5058481" cy="2476846"/>
          </a:xfrm>
        </p:spPr>
      </p:pic>
      <p:sp>
        <p:nvSpPr>
          <p:cNvPr id="6" name="TextBox 5">
            <a:extLst>
              <a:ext uri="{FF2B5EF4-FFF2-40B4-BE49-F238E27FC236}">
                <a16:creationId xmlns:a16="http://schemas.microsoft.com/office/drawing/2014/main" id="{64F55BE4-18DF-44AC-8813-D6003609F818}"/>
              </a:ext>
            </a:extLst>
          </p:cNvPr>
          <p:cNvSpPr txBox="1"/>
          <p:nvPr/>
        </p:nvSpPr>
        <p:spPr>
          <a:xfrm>
            <a:off x="5014911" y="1417038"/>
            <a:ext cx="2162175" cy="369332"/>
          </a:xfrm>
          <a:prstGeom prst="rect">
            <a:avLst/>
          </a:prstGeom>
          <a:noFill/>
        </p:spPr>
        <p:txBody>
          <a:bodyPr wrap="square" rtlCol="0">
            <a:spAutoFit/>
          </a:bodyPr>
          <a:lstStyle/>
          <a:p>
            <a:pPr algn="ctr"/>
            <a:r>
              <a:rPr lang="en-US" b="1" u="sng" dirty="0">
                <a:solidFill>
                  <a:schemeClr val="bg2"/>
                </a:solidFill>
              </a:rPr>
              <a:t>Correcting The Data</a:t>
            </a:r>
            <a:endParaRPr lang="en-IN" b="1" u="sng" dirty="0">
              <a:solidFill>
                <a:schemeClr val="bg2"/>
              </a:solidFill>
            </a:endParaRPr>
          </a:p>
        </p:txBody>
      </p:sp>
      <p:pic>
        <p:nvPicPr>
          <p:cNvPr id="8" name="Picture 7">
            <a:extLst>
              <a:ext uri="{FF2B5EF4-FFF2-40B4-BE49-F238E27FC236}">
                <a16:creationId xmlns:a16="http://schemas.microsoft.com/office/drawing/2014/main" id="{CDF66A8F-710F-480F-B154-413743EF3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909" y="5409644"/>
            <a:ext cx="10145541" cy="733981"/>
          </a:xfrm>
          <a:prstGeom prst="rect">
            <a:avLst/>
          </a:prstGeom>
        </p:spPr>
      </p:pic>
      <p:sp>
        <p:nvSpPr>
          <p:cNvPr id="9" name="TextBox 8">
            <a:extLst>
              <a:ext uri="{FF2B5EF4-FFF2-40B4-BE49-F238E27FC236}">
                <a16:creationId xmlns:a16="http://schemas.microsoft.com/office/drawing/2014/main" id="{9BFA35C2-A098-4997-8F48-C3EC529BA11A}"/>
              </a:ext>
            </a:extLst>
          </p:cNvPr>
          <p:cNvSpPr txBox="1"/>
          <p:nvPr/>
        </p:nvSpPr>
        <p:spPr>
          <a:xfrm>
            <a:off x="2990848" y="4855268"/>
            <a:ext cx="6210300" cy="369332"/>
          </a:xfrm>
          <a:prstGeom prst="rect">
            <a:avLst/>
          </a:prstGeom>
          <a:noFill/>
        </p:spPr>
        <p:txBody>
          <a:bodyPr wrap="square" rtlCol="0">
            <a:spAutoFit/>
          </a:bodyPr>
          <a:lstStyle/>
          <a:p>
            <a:pPr algn="ctr"/>
            <a:r>
              <a:rPr lang="en-US" b="1" u="sng" dirty="0">
                <a:solidFill>
                  <a:schemeClr val="bg2"/>
                </a:solidFill>
              </a:rPr>
              <a:t>Two Tables Are There 1) </a:t>
            </a:r>
            <a:r>
              <a:rPr lang="en-US" b="1" u="sng" dirty="0" err="1">
                <a:solidFill>
                  <a:schemeClr val="bg2"/>
                </a:solidFill>
              </a:rPr>
              <a:t>player_details</a:t>
            </a:r>
            <a:r>
              <a:rPr lang="en-US" b="1" u="sng" dirty="0">
                <a:solidFill>
                  <a:schemeClr val="bg2"/>
                </a:solidFill>
              </a:rPr>
              <a:t>  2) </a:t>
            </a:r>
            <a:r>
              <a:rPr lang="en-US" b="1" u="sng" dirty="0" err="1">
                <a:solidFill>
                  <a:schemeClr val="bg2"/>
                </a:solidFill>
              </a:rPr>
              <a:t>level_details</a:t>
            </a:r>
            <a:endParaRPr lang="en-IN" b="1" u="sng" dirty="0">
              <a:solidFill>
                <a:schemeClr val="bg2"/>
              </a:solidFill>
            </a:endParaRPr>
          </a:p>
        </p:txBody>
      </p:sp>
      <p:cxnSp>
        <p:nvCxnSpPr>
          <p:cNvPr id="7" name="Straight Connector 6">
            <a:extLst>
              <a:ext uri="{FF2B5EF4-FFF2-40B4-BE49-F238E27FC236}">
                <a16:creationId xmlns:a16="http://schemas.microsoft.com/office/drawing/2014/main" id="{462A719D-B216-4DBE-91DD-A41A58692273}"/>
              </a:ext>
            </a:extLst>
          </p:cNvPr>
          <p:cNvCxnSpPr>
            <a:cxnSpLocks/>
          </p:cNvCxnSpPr>
          <p:nvPr/>
        </p:nvCxnSpPr>
        <p:spPr>
          <a:xfrm>
            <a:off x="2808238" y="1214968"/>
            <a:ext cx="6392910" cy="0"/>
          </a:xfrm>
          <a:prstGeom prst="line">
            <a:avLst/>
          </a:prstGeom>
          <a:ln>
            <a:solidFill>
              <a:schemeClr val="accent4">
                <a:lumMod val="75000"/>
              </a:schemeClr>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66354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88A0F2-A2E7-468F-BF22-F70482FE9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953" y="2338340"/>
            <a:ext cx="1752845" cy="285790"/>
          </a:xfrm>
        </p:spPr>
      </p:pic>
      <p:pic>
        <p:nvPicPr>
          <p:cNvPr id="9" name="Picture 8">
            <a:extLst>
              <a:ext uri="{FF2B5EF4-FFF2-40B4-BE49-F238E27FC236}">
                <a16:creationId xmlns:a16="http://schemas.microsoft.com/office/drawing/2014/main" id="{59D67D99-973D-48BA-B8EB-A252DF67A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77" y="2769441"/>
            <a:ext cx="4129398" cy="3048000"/>
          </a:xfrm>
          <a:prstGeom prst="rect">
            <a:avLst/>
          </a:prstGeom>
        </p:spPr>
      </p:pic>
      <p:pic>
        <p:nvPicPr>
          <p:cNvPr id="15" name="Picture 14">
            <a:extLst>
              <a:ext uri="{FF2B5EF4-FFF2-40B4-BE49-F238E27FC236}">
                <a16:creationId xmlns:a16="http://schemas.microsoft.com/office/drawing/2014/main" id="{ED4EA293-97FE-4096-B1FD-1365F7D9C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9161" y="1743076"/>
            <a:ext cx="3555476" cy="359426"/>
          </a:xfrm>
          <a:prstGeom prst="rect">
            <a:avLst/>
          </a:prstGeom>
        </p:spPr>
      </p:pic>
      <p:pic>
        <p:nvPicPr>
          <p:cNvPr id="22" name="Picture 21">
            <a:extLst>
              <a:ext uri="{FF2B5EF4-FFF2-40B4-BE49-F238E27FC236}">
                <a16:creationId xmlns:a16="http://schemas.microsoft.com/office/drawing/2014/main" id="{CE8CEC2A-C50B-4F34-831A-BA26FFB1D7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2475" y="2243116"/>
            <a:ext cx="7348848" cy="4271983"/>
          </a:xfrm>
          <a:prstGeom prst="rect">
            <a:avLst/>
          </a:prstGeom>
        </p:spPr>
      </p:pic>
    </p:spTree>
    <p:extLst>
      <p:ext uri="{BB962C8B-B14F-4D97-AF65-F5344CB8AC3E}">
        <p14:creationId xmlns:p14="http://schemas.microsoft.com/office/powerpoint/2010/main" val="362517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7B0FFA-EA2F-4E33-8303-FA45B1FF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150" y="2085975"/>
            <a:ext cx="6991350" cy="4481795"/>
          </a:xfrm>
          <a:prstGeom prst="rect">
            <a:avLst/>
          </a:prstGeom>
        </p:spPr>
      </p:pic>
      <p:pic>
        <p:nvPicPr>
          <p:cNvPr id="6" name="Picture 5">
            <a:extLst>
              <a:ext uri="{FF2B5EF4-FFF2-40B4-BE49-F238E27FC236}">
                <a16:creationId xmlns:a16="http://schemas.microsoft.com/office/drawing/2014/main" id="{314486F6-0BCA-4881-A027-197737AA7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53" y="2509554"/>
            <a:ext cx="4473747" cy="3348321"/>
          </a:xfrm>
          <a:prstGeom prst="rect">
            <a:avLst/>
          </a:prstGeom>
        </p:spPr>
      </p:pic>
      <p:pic>
        <p:nvPicPr>
          <p:cNvPr id="7" name="Picture 6">
            <a:extLst>
              <a:ext uri="{FF2B5EF4-FFF2-40B4-BE49-F238E27FC236}">
                <a16:creationId xmlns:a16="http://schemas.microsoft.com/office/drawing/2014/main" id="{A9E63B11-D0C6-43ED-8B3E-81B25C97D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830" y="1990725"/>
            <a:ext cx="1827420" cy="309402"/>
          </a:xfrm>
          <a:prstGeom prst="rect">
            <a:avLst/>
          </a:prstGeom>
        </p:spPr>
      </p:pic>
      <p:pic>
        <p:nvPicPr>
          <p:cNvPr id="8" name="Picture 7">
            <a:extLst>
              <a:ext uri="{FF2B5EF4-FFF2-40B4-BE49-F238E27FC236}">
                <a16:creationId xmlns:a16="http://schemas.microsoft.com/office/drawing/2014/main" id="{07AC8052-75C7-4130-8D6B-A2FAF32320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1369" y="1552576"/>
            <a:ext cx="3024631" cy="438149"/>
          </a:xfrm>
          <a:prstGeom prst="rect">
            <a:avLst/>
          </a:prstGeom>
        </p:spPr>
      </p:pic>
    </p:spTree>
    <p:extLst>
      <p:ext uri="{BB962C8B-B14F-4D97-AF65-F5344CB8AC3E}">
        <p14:creationId xmlns:p14="http://schemas.microsoft.com/office/powerpoint/2010/main" val="73560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1195DD-ABE4-4CC2-A0FA-F83519B90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582" y="1119391"/>
            <a:ext cx="10698836" cy="380870"/>
          </a:xfrm>
          <a:prstGeom prst="rect">
            <a:avLst/>
          </a:prstGeom>
        </p:spPr>
      </p:pic>
      <p:pic>
        <p:nvPicPr>
          <p:cNvPr id="13" name="Picture 12">
            <a:extLst>
              <a:ext uri="{FF2B5EF4-FFF2-40B4-BE49-F238E27FC236}">
                <a16:creationId xmlns:a16="http://schemas.microsoft.com/office/drawing/2014/main" id="{F9C9C95C-5C15-42DF-BAC6-9A6B6A314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82" y="2031135"/>
            <a:ext cx="4673143" cy="1426439"/>
          </a:xfrm>
          <a:prstGeom prst="rect">
            <a:avLst/>
          </a:prstGeom>
        </p:spPr>
      </p:pic>
      <p:pic>
        <p:nvPicPr>
          <p:cNvPr id="15" name="Picture 14">
            <a:extLst>
              <a:ext uri="{FF2B5EF4-FFF2-40B4-BE49-F238E27FC236}">
                <a16:creationId xmlns:a16="http://schemas.microsoft.com/office/drawing/2014/main" id="{66081902-88B2-4D3A-97AC-177FCC25EA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31135"/>
            <a:ext cx="5349418" cy="3540990"/>
          </a:xfrm>
          <a:prstGeom prst="rect">
            <a:avLst/>
          </a:prstGeom>
        </p:spPr>
      </p:pic>
      <p:sp>
        <p:nvSpPr>
          <p:cNvPr id="16" name="TextBox 15">
            <a:extLst>
              <a:ext uri="{FF2B5EF4-FFF2-40B4-BE49-F238E27FC236}">
                <a16:creationId xmlns:a16="http://schemas.microsoft.com/office/drawing/2014/main" id="{ED07E326-045E-4600-A4DD-087B5C18742E}"/>
              </a:ext>
            </a:extLst>
          </p:cNvPr>
          <p:cNvSpPr txBox="1"/>
          <p:nvPr/>
        </p:nvSpPr>
        <p:spPr>
          <a:xfrm>
            <a:off x="782866" y="5912564"/>
            <a:ext cx="10626268" cy="380870"/>
          </a:xfrm>
          <a:prstGeom prst="rect">
            <a:avLst/>
          </a:prstGeom>
          <a:noFill/>
        </p:spPr>
        <p:txBody>
          <a:bodyPr wrap="square" rtlCol="0">
            <a:spAutoFit/>
          </a:bodyPr>
          <a:lstStyle/>
          <a:p>
            <a:pPr algn="ctr"/>
            <a:r>
              <a:rPr lang="en-US" b="1" dirty="0">
                <a:solidFill>
                  <a:srgbClr val="CC99FF"/>
                </a:solidFill>
              </a:rPr>
              <a:t>Insight :- </a:t>
            </a:r>
            <a:r>
              <a:rPr lang="en-US" dirty="0">
                <a:solidFill>
                  <a:srgbClr val="CC99FF"/>
                </a:solidFill>
              </a:rPr>
              <a:t>We have obtained records for 12 players along with their corresponding difficulty levels at Level 0.</a:t>
            </a:r>
            <a:endParaRPr lang="en-IN" dirty="0">
              <a:solidFill>
                <a:srgbClr val="CC99FF"/>
              </a:solidFill>
            </a:endParaRPr>
          </a:p>
        </p:txBody>
      </p:sp>
    </p:spTree>
    <p:extLst>
      <p:ext uri="{BB962C8B-B14F-4D97-AF65-F5344CB8AC3E}">
        <p14:creationId xmlns:p14="http://schemas.microsoft.com/office/powerpoint/2010/main" val="52556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6400FF-97F2-446B-A76B-FB6025FAB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17" y="1212021"/>
            <a:ext cx="10815766" cy="340554"/>
          </a:xfrm>
          <a:prstGeom prst="rect">
            <a:avLst/>
          </a:prstGeom>
        </p:spPr>
      </p:pic>
      <p:pic>
        <p:nvPicPr>
          <p:cNvPr id="4" name="Picture 3">
            <a:extLst>
              <a:ext uri="{FF2B5EF4-FFF2-40B4-BE49-F238E27FC236}">
                <a16:creationId xmlns:a16="http://schemas.microsoft.com/office/drawing/2014/main" id="{86519F8C-11B5-4A4A-B1F5-B917EE7FF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16" y="2076450"/>
            <a:ext cx="6331809" cy="2990850"/>
          </a:xfrm>
          <a:prstGeom prst="rect">
            <a:avLst/>
          </a:prstGeom>
        </p:spPr>
      </p:pic>
      <p:pic>
        <p:nvPicPr>
          <p:cNvPr id="6" name="Picture 5">
            <a:extLst>
              <a:ext uri="{FF2B5EF4-FFF2-40B4-BE49-F238E27FC236}">
                <a16:creationId xmlns:a16="http://schemas.microsoft.com/office/drawing/2014/main" id="{E639DBE7-6843-44A0-B1DB-2EF9DB5B69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575" y="2076449"/>
            <a:ext cx="3855308" cy="1800225"/>
          </a:xfrm>
          <a:prstGeom prst="rect">
            <a:avLst/>
          </a:prstGeom>
        </p:spPr>
      </p:pic>
      <p:sp>
        <p:nvSpPr>
          <p:cNvPr id="8" name="TextBox 7">
            <a:extLst>
              <a:ext uri="{FF2B5EF4-FFF2-40B4-BE49-F238E27FC236}">
                <a16:creationId xmlns:a16="http://schemas.microsoft.com/office/drawing/2014/main" id="{C2AA29D6-410B-4E87-8CB2-735A413FACF6}"/>
              </a:ext>
            </a:extLst>
          </p:cNvPr>
          <p:cNvSpPr txBox="1"/>
          <p:nvPr/>
        </p:nvSpPr>
        <p:spPr>
          <a:xfrm>
            <a:off x="257175" y="5591175"/>
            <a:ext cx="11401425" cy="646331"/>
          </a:xfrm>
          <a:prstGeom prst="rect">
            <a:avLst/>
          </a:prstGeom>
          <a:noFill/>
        </p:spPr>
        <p:txBody>
          <a:bodyPr wrap="square" rtlCol="0">
            <a:spAutoFit/>
          </a:bodyPr>
          <a:lstStyle/>
          <a:p>
            <a:pPr algn="ctr"/>
            <a:r>
              <a:rPr lang="en-US" b="1" dirty="0">
                <a:solidFill>
                  <a:srgbClr val="CC99FF"/>
                </a:solidFill>
              </a:rPr>
              <a:t>Insight :- </a:t>
            </a:r>
            <a:r>
              <a:rPr lang="en-US" dirty="0">
                <a:solidFill>
                  <a:srgbClr val="CC99FF"/>
                </a:solidFill>
              </a:rPr>
              <a:t>In this Level 1 scenario, specifically in Stage 3 where players earn 2 lives, the '</a:t>
            </a:r>
            <a:r>
              <a:rPr lang="en-US" dirty="0" err="1">
                <a:solidFill>
                  <a:srgbClr val="CC99FF"/>
                </a:solidFill>
              </a:rPr>
              <a:t>bulls_eye</a:t>
            </a:r>
            <a:r>
              <a:rPr lang="en-US" dirty="0">
                <a:solidFill>
                  <a:srgbClr val="CC99FF"/>
                </a:solidFill>
              </a:rPr>
              <a:t>' code stands out with the highest average kill count.</a:t>
            </a:r>
            <a:endParaRPr lang="en-IN" dirty="0"/>
          </a:p>
        </p:txBody>
      </p:sp>
    </p:spTree>
    <p:extLst>
      <p:ext uri="{BB962C8B-B14F-4D97-AF65-F5344CB8AC3E}">
        <p14:creationId xmlns:p14="http://schemas.microsoft.com/office/powerpoint/2010/main" val="150244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E002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8E4898-3F7C-42FC-A144-E90860966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237" y="833348"/>
            <a:ext cx="9915525" cy="900202"/>
          </a:xfrm>
          <a:prstGeom prst="rect">
            <a:avLst/>
          </a:prstGeom>
        </p:spPr>
      </p:pic>
      <p:pic>
        <p:nvPicPr>
          <p:cNvPr id="4" name="Picture 3">
            <a:extLst>
              <a:ext uri="{FF2B5EF4-FFF2-40B4-BE49-F238E27FC236}">
                <a16:creationId xmlns:a16="http://schemas.microsoft.com/office/drawing/2014/main" id="{36D14E2F-7C12-479D-AB9E-8B0B138E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237" y="2390580"/>
            <a:ext cx="5872163" cy="1724220"/>
          </a:xfrm>
          <a:prstGeom prst="rect">
            <a:avLst/>
          </a:prstGeom>
        </p:spPr>
      </p:pic>
      <p:pic>
        <p:nvPicPr>
          <p:cNvPr id="6" name="Picture 5">
            <a:extLst>
              <a:ext uri="{FF2B5EF4-FFF2-40B4-BE49-F238E27FC236}">
                <a16:creationId xmlns:a16="http://schemas.microsoft.com/office/drawing/2014/main" id="{4D396A20-6A4B-42C2-B0E6-380CA5410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175" y="2390580"/>
            <a:ext cx="3557587" cy="3972120"/>
          </a:xfrm>
          <a:prstGeom prst="rect">
            <a:avLst/>
          </a:prstGeom>
        </p:spPr>
      </p:pic>
      <p:sp>
        <p:nvSpPr>
          <p:cNvPr id="7" name="TextBox 6">
            <a:extLst>
              <a:ext uri="{FF2B5EF4-FFF2-40B4-BE49-F238E27FC236}">
                <a16:creationId xmlns:a16="http://schemas.microsoft.com/office/drawing/2014/main" id="{FAEBFC67-587B-44BC-B656-D5B29D9951CB}"/>
              </a:ext>
            </a:extLst>
          </p:cNvPr>
          <p:cNvSpPr txBox="1"/>
          <p:nvPr/>
        </p:nvSpPr>
        <p:spPr>
          <a:xfrm>
            <a:off x="1138237" y="4376640"/>
            <a:ext cx="5872163" cy="2031325"/>
          </a:xfrm>
          <a:prstGeom prst="rect">
            <a:avLst/>
          </a:prstGeom>
          <a:noFill/>
        </p:spPr>
        <p:txBody>
          <a:bodyPr wrap="square" rtlCol="0">
            <a:spAutoFit/>
          </a:bodyPr>
          <a:lstStyle/>
          <a:p>
            <a:r>
              <a:rPr lang="en-US" b="1" dirty="0">
                <a:solidFill>
                  <a:srgbClr val="CC99FF"/>
                </a:solidFill>
              </a:rPr>
              <a:t>Insight :- </a:t>
            </a:r>
            <a:r>
              <a:rPr lang="en-US" dirty="0">
                <a:solidFill>
                  <a:srgbClr val="CC99FF"/>
                </a:solidFill>
              </a:rPr>
              <a:t>In Level 2, among players using the ZM-Series device, we've gathered data indicating that player ID 429, playing at the low difficulty level, has crossed the highest number of stages. Similarly, at the medium difficulty level, player ID 483 has achieved the highest stage count. Moreover, players ID 632 and 683, tackling the difficult level, have both crossed the highest number of stages.</a:t>
            </a:r>
            <a:endParaRPr lang="en-IN" dirty="0"/>
          </a:p>
        </p:txBody>
      </p:sp>
    </p:spTree>
    <p:extLst>
      <p:ext uri="{BB962C8B-B14F-4D97-AF65-F5344CB8AC3E}">
        <p14:creationId xmlns:p14="http://schemas.microsoft.com/office/powerpoint/2010/main" val="1598677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1388</Words>
  <Application>Microsoft Office PowerPoint</Application>
  <PresentationFormat>Widescreen</PresentationFormat>
  <Paragraphs>60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Decode Gaming Behavior</vt:lpstr>
      <vt:lpstr>PowerPoint Presentation</vt:lpstr>
      <vt:lpstr>Dataset Overview</vt:lpstr>
      <vt:lpstr>Data Exploration With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Recommendations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Decode Gaming Behavior</dc:title>
  <dc:creator>Nagendra V Kini</dc:creator>
  <cp:lastModifiedBy>Nagendra V Kini</cp:lastModifiedBy>
  <cp:revision>18</cp:revision>
  <dcterms:created xsi:type="dcterms:W3CDTF">2024-04-22T06:30:28Z</dcterms:created>
  <dcterms:modified xsi:type="dcterms:W3CDTF">2024-04-23T15:00:15Z</dcterms:modified>
</cp:coreProperties>
</file>