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84" r:id="rId5"/>
    <p:sldId id="286" r:id="rId6"/>
    <p:sldId id="287" r:id="rId7"/>
    <p:sldId id="288" r:id="rId8"/>
    <p:sldId id="289" r:id="rId9"/>
    <p:sldId id="296" r:id="rId10"/>
    <p:sldId id="307" r:id="rId11"/>
    <p:sldId id="300" r:id="rId12"/>
    <p:sldId id="301" r:id="rId13"/>
    <p:sldId id="302" r:id="rId14"/>
    <p:sldId id="303" r:id="rId15"/>
    <p:sldId id="304" r:id="rId16"/>
    <p:sldId id="305" r:id="rId17"/>
    <p:sldId id="306" r:id="rId18"/>
    <p:sldId id="294" r:id="rId19"/>
    <p:sldId id="299" r:id="rId20"/>
    <p:sldId id="298"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99" autoAdjust="0"/>
  </p:normalViewPr>
  <p:slideViewPr>
    <p:cSldViewPr snapToGrid="0" snapToObjects="1" showGuides="1">
      <p:cViewPr varScale="1">
        <p:scale>
          <a:sx n="85" d="100"/>
          <a:sy n="85" d="100"/>
        </p:scale>
        <p:origin x="590" y="53"/>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5/23/2024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914400" y="1777970"/>
            <a:ext cx="6257365" cy="1814994"/>
          </a:xfrm>
        </p:spPr>
        <p:txBody>
          <a:bodyPr/>
          <a:lstStyle/>
          <a:p>
            <a:pPr algn="ctr"/>
            <a:r>
              <a:rPr lang="en-US" sz="3400" dirty="0"/>
              <a:t>INDIAN PREMIER LEAGUE </a:t>
            </a:r>
            <a:r>
              <a:rPr lang="en-US" sz="1000" dirty="0"/>
              <a:t>(2008-2023)</a:t>
            </a:r>
            <a:br>
              <a:rPr lang="en-US" sz="2000" dirty="0"/>
            </a:br>
            <a:r>
              <a:rPr lang="en-US" sz="1600" dirty="0"/>
              <a:t>Comprehensive Analysis and Visualization</a:t>
            </a:r>
            <a:endParaRPr lang="en-US" sz="3600"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3364470" y="3727898"/>
            <a:ext cx="1357226" cy="346262"/>
          </a:xfrm>
        </p:spPr>
        <p:txBody>
          <a:bodyPr/>
          <a:lstStyle/>
          <a:p>
            <a:r>
              <a:rPr lang="en-US" sz="1400" dirty="0"/>
              <a:t>Nagendra V Kini</a:t>
            </a:r>
          </a:p>
          <a:p>
            <a:endParaRPr lang="en-US" sz="1400" dirty="0"/>
          </a:p>
        </p:txBody>
      </p:sp>
      <p:pic>
        <p:nvPicPr>
          <p:cNvPr id="7" name="Picture 6">
            <a:extLst>
              <a:ext uri="{FF2B5EF4-FFF2-40B4-BE49-F238E27FC236}">
                <a16:creationId xmlns:a16="http://schemas.microsoft.com/office/drawing/2014/main" id="{C6E8E688-18DC-43CF-AB95-653B90C0D81B}"/>
              </a:ext>
            </a:extLst>
          </p:cNvPr>
          <p:cNvPicPr>
            <a:picLocks noChangeAspect="1"/>
          </p:cNvPicPr>
          <p:nvPr/>
        </p:nvPicPr>
        <p:blipFill>
          <a:blip r:embed="rId2"/>
          <a:stretch>
            <a:fillRect/>
          </a:stretch>
        </p:blipFill>
        <p:spPr>
          <a:xfrm>
            <a:off x="7171765" y="894080"/>
            <a:ext cx="3801035" cy="4734560"/>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A136-92FB-4CA3-9A1F-2C92C29DB16E}"/>
              </a:ext>
            </a:extLst>
          </p:cNvPr>
          <p:cNvSpPr>
            <a:spLocks noGrp="1"/>
          </p:cNvSpPr>
          <p:nvPr>
            <p:ph type="title"/>
          </p:nvPr>
        </p:nvSpPr>
        <p:spPr/>
        <p:txBody>
          <a:bodyPr/>
          <a:lstStyle/>
          <a:p>
            <a:r>
              <a:rPr lang="en-US" dirty="0"/>
              <a:t>Insights</a:t>
            </a:r>
            <a:endParaRPr lang="en-IN" dirty="0"/>
          </a:p>
        </p:txBody>
      </p:sp>
      <p:sp>
        <p:nvSpPr>
          <p:cNvPr id="3" name="Text Placeholder 2">
            <a:extLst>
              <a:ext uri="{FF2B5EF4-FFF2-40B4-BE49-F238E27FC236}">
                <a16:creationId xmlns:a16="http://schemas.microsoft.com/office/drawing/2014/main" id="{4F57E572-DDEE-400A-AB95-98918BF7CD2F}"/>
              </a:ext>
            </a:extLst>
          </p:cNvPr>
          <p:cNvSpPr>
            <a:spLocks noGrp="1"/>
          </p:cNvSpPr>
          <p:nvPr>
            <p:ph type="body" sz="quarter" idx="14"/>
          </p:nvPr>
        </p:nvSpPr>
        <p:spPr/>
        <p:txBody>
          <a:bodyPr/>
          <a:lstStyle/>
          <a:p>
            <a:r>
              <a:rPr lang="en-US" dirty="0"/>
              <a:t>Tournament 4’s &amp; 6’s :-</a:t>
            </a:r>
            <a:endParaRPr lang="en-IN" dirty="0"/>
          </a:p>
        </p:txBody>
      </p:sp>
      <p:sp>
        <p:nvSpPr>
          <p:cNvPr id="4" name="Content Placeholder 3">
            <a:extLst>
              <a:ext uri="{FF2B5EF4-FFF2-40B4-BE49-F238E27FC236}">
                <a16:creationId xmlns:a16="http://schemas.microsoft.com/office/drawing/2014/main" id="{F0B8CF32-1898-4185-AC45-47C566B762D1}"/>
              </a:ext>
            </a:extLst>
          </p:cNvPr>
          <p:cNvSpPr>
            <a:spLocks noGrp="1"/>
          </p:cNvSpPr>
          <p:nvPr>
            <p:ph sz="half" idx="2"/>
          </p:nvPr>
        </p:nvSpPr>
        <p:spPr/>
        <p:txBody>
          <a:bodyPr/>
          <a:lstStyle/>
          <a:p>
            <a:r>
              <a:rPr lang="en-US" dirty="0"/>
              <a:t>During my analysis of the IPL, I discovered that the tournament has a total of 11,790 sixes and 27,675 fours.</a:t>
            </a:r>
            <a:endParaRPr lang="en-IN" dirty="0"/>
          </a:p>
        </p:txBody>
      </p:sp>
      <p:sp>
        <p:nvSpPr>
          <p:cNvPr id="9" name="Slide Number Placeholder 8">
            <a:extLst>
              <a:ext uri="{FF2B5EF4-FFF2-40B4-BE49-F238E27FC236}">
                <a16:creationId xmlns:a16="http://schemas.microsoft.com/office/drawing/2014/main" id="{85B99681-1E21-4B21-B6AC-C7310734E51F}"/>
              </a:ext>
            </a:extLst>
          </p:cNvPr>
          <p:cNvSpPr>
            <a:spLocks noGrp="1"/>
          </p:cNvSpPr>
          <p:nvPr>
            <p:ph type="sldNum" sz="quarter" idx="12"/>
          </p:nvPr>
        </p:nvSpPr>
        <p:spPr/>
        <p:txBody>
          <a:bodyPr/>
          <a:lstStyle/>
          <a:p>
            <a:fld id="{8D0AFDD5-844D-364D-8AEC-50CF4D36D55D}" type="slidenum">
              <a:rPr lang="en-US" noProof="0" smtClean="0"/>
              <a:pPr/>
              <a:t>10</a:t>
            </a:fld>
            <a:endParaRPr lang="en-US" noProof="0"/>
          </a:p>
        </p:txBody>
      </p:sp>
      <p:sp>
        <p:nvSpPr>
          <p:cNvPr id="10" name="Footer Placeholder 9">
            <a:extLst>
              <a:ext uri="{FF2B5EF4-FFF2-40B4-BE49-F238E27FC236}">
                <a16:creationId xmlns:a16="http://schemas.microsoft.com/office/drawing/2014/main" id="{8E68B2F5-C3ED-43CF-BA35-0F19EFDB8A72}"/>
              </a:ext>
            </a:extLst>
          </p:cNvPr>
          <p:cNvSpPr>
            <a:spLocks noGrp="1"/>
          </p:cNvSpPr>
          <p:nvPr>
            <p:ph type="ftr" sz="quarter" idx="11"/>
          </p:nvPr>
        </p:nvSpPr>
        <p:spPr/>
        <p:txBody>
          <a:bodyPr/>
          <a:lstStyle/>
          <a:p>
            <a:r>
              <a:rPr lang="en-US" noProof="0" dirty="0"/>
              <a:t>IPL</a:t>
            </a:r>
          </a:p>
        </p:txBody>
      </p:sp>
      <p:pic>
        <p:nvPicPr>
          <p:cNvPr id="13" name="Picture 12">
            <a:extLst>
              <a:ext uri="{FF2B5EF4-FFF2-40B4-BE49-F238E27FC236}">
                <a16:creationId xmlns:a16="http://schemas.microsoft.com/office/drawing/2014/main" id="{13F15E14-85DA-4F12-B65A-64DCA1A50C50}"/>
              </a:ext>
            </a:extLst>
          </p:cNvPr>
          <p:cNvPicPr>
            <a:picLocks noChangeAspect="1"/>
          </p:cNvPicPr>
          <p:nvPr/>
        </p:nvPicPr>
        <p:blipFill>
          <a:blip r:embed="rId2"/>
          <a:stretch>
            <a:fillRect/>
          </a:stretch>
        </p:blipFill>
        <p:spPr>
          <a:xfrm>
            <a:off x="4969971" y="2595306"/>
            <a:ext cx="2495898" cy="3134162"/>
          </a:xfrm>
          <a:prstGeom prst="rect">
            <a:avLst/>
          </a:prstGeom>
        </p:spPr>
      </p:pic>
      <p:pic>
        <p:nvPicPr>
          <p:cNvPr id="15" name="Picture 14">
            <a:extLst>
              <a:ext uri="{FF2B5EF4-FFF2-40B4-BE49-F238E27FC236}">
                <a16:creationId xmlns:a16="http://schemas.microsoft.com/office/drawing/2014/main" id="{D700F682-86FF-4A75-BE5B-93A562DE1A43}"/>
              </a:ext>
            </a:extLst>
          </p:cNvPr>
          <p:cNvPicPr>
            <a:picLocks noChangeAspect="1"/>
          </p:cNvPicPr>
          <p:nvPr/>
        </p:nvPicPr>
        <p:blipFill>
          <a:blip r:embed="rId3"/>
          <a:stretch>
            <a:fillRect/>
          </a:stretch>
        </p:blipFill>
        <p:spPr>
          <a:xfrm>
            <a:off x="8772940" y="2604832"/>
            <a:ext cx="2486372" cy="3124636"/>
          </a:xfrm>
          <a:prstGeom prst="rect">
            <a:avLst/>
          </a:prstGeom>
        </p:spPr>
      </p:pic>
    </p:spTree>
    <p:extLst>
      <p:ext uri="{BB962C8B-B14F-4D97-AF65-F5344CB8AC3E}">
        <p14:creationId xmlns:p14="http://schemas.microsoft.com/office/powerpoint/2010/main" val="63937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564C-61AF-44A1-B967-13B09E587447}"/>
              </a:ext>
            </a:extLst>
          </p:cNvPr>
          <p:cNvSpPr>
            <a:spLocks noGrp="1"/>
          </p:cNvSpPr>
          <p:nvPr>
            <p:ph type="title"/>
          </p:nvPr>
        </p:nvSpPr>
        <p:spPr/>
        <p:txBody>
          <a:bodyPr/>
          <a:lstStyle/>
          <a:p>
            <a:r>
              <a:rPr lang="en-US" dirty="0"/>
              <a:t>Insights</a:t>
            </a:r>
            <a:endParaRPr lang="en-IN" dirty="0"/>
          </a:p>
        </p:txBody>
      </p:sp>
      <p:sp>
        <p:nvSpPr>
          <p:cNvPr id="3" name="Text Placeholder 2">
            <a:extLst>
              <a:ext uri="{FF2B5EF4-FFF2-40B4-BE49-F238E27FC236}">
                <a16:creationId xmlns:a16="http://schemas.microsoft.com/office/drawing/2014/main" id="{4488DAAC-94DF-48C1-8F20-E56C93EBE1CD}"/>
              </a:ext>
            </a:extLst>
          </p:cNvPr>
          <p:cNvSpPr>
            <a:spLocks noGrp="1"/>
          </p:cNvSpPr>
          <p:nvPr>
            <p:ph type="body" sz="quarter" idx="14"/>
          </p:nvPr>
        </p:nvSpPr>
        <p:spPr/>
        <p:txBody>
          <a:bodyPr/>
          <a:lstStyle/>
          <a:p>
            <a:r>
              <a:rPr lang="en-US" sz="2800" dirty="0"/>
              <a:t>Matches Win Based On Toss Decision :-</a:t>
            </a:r>
            <a:endParaRPr lang="en-IN" sz="2800" dirty="0"/>
          </a:p>
        </p:txBody>
      </p:sp>
      <p:sp>
        <p:nvSpPr>
          <p:cNvPr id="4" name="Content Placeholder 3">
            <a:extLst>
              <a:ext uri="{FF2B5EF4-FFF2-40B4-BE49-F238E27FC236}">
                <a16:creationId xmlns:a16="http://schemas.microsoft.com/office/drawing/2014/main" id="{4A678951-0E63-4869-B69D-DF6794FD57F5}"/>
              </a:ext>
            </a:extLst>
          </p:cNvPr>
          <p:cNvSpPr>
            <a:spLocks noGrp="1"/>
          </p:cNvSpPr>
          <p:nvPr>
            <p:ph sz="half" idx="2"/>
          </p:nvPr>
        </p:nvSpPr>
        <p:spPr>
          <a:xfrm>
            <a:off x="932688" y="3299004"/>
            <a:ext cx="4604512" cy="1901952"/>
          </a:xfrm>
        </p:spPr>
        <p:txBody>
          <a:bodyPr/>
          <a:lstStyle/>
          <a:p>
            <a:r>
              <a:rPr lang="en-US" dirty="0"/>
              <a:t>I conducted an analysis of the IPL and found that the Mumbai Indians have won the most matches based on their toss decisions, outperforming other teams. Specifically, they chose to field first after winning the toss in 86 matches, winning 52 of those. Conversely, they opted to bat first in 61 matches. The second highest is Chennai Super Kings, who have won 70 matches by choosing to field after winning the toss and 61 matches by choosing to bat first.</a:t>
            </a:r>
            <a:endParaRPr lang="en-IN" dirty="0"/>
          </a:p>
        </p:txBody>
      </p:sp>
      <p:sp>
        <p:nvSpPr>
          <p:cNvPr id="7" name="Slide Number Placeholder 6">
            <a:extLst>
              <a:ext uri="{FF2B5EF4-FFF2-40B4-BE49-F238E27FC236}">
                <a16:creationId xmlns:a16="http://schemas.microsoft.com/office/drawing/2014/main" id="{3DEA4550-4E9D-47CD-AF04-AFCF8D3EAC1A}"/>
              </a:ext>
            </a:extLst>
          </p:cNvPr>
          <p:cNvSpPr>
            <a:spLocks noGrp="1"/>
          </p:cNvSpPr>
          <p:nvPr>
            <p:ph type="sldNum" sz="quarter" idx="12"/>
          </p:nvPr>
        </p:nvSpPr>
        <p:spPr/>
        <p:txBody>
          <a:bodyPr/>
          <a:lstStyle/>
          <a:p>
            <a:fld id="{8D0AFDD5-844D-364D-8AEC-50CF4D36D55D}" type="slidenum">
              <a:rPr lang="en-US" noProof="0" smtClean="0"/>
              <a:pPr/>
              <a:t>11</a:t>
            </a:fld>
            <a:endParaRPr lang="en-US" noProof="0"/>
          </a:p>
        </p:txBody>
      </p:sp>
      <p:sp>
        <p:nvSpPr>
          <p:cNvPr id="8" name="Footer Placeholder 7">
            <a:extLst>
              <a:ext uri="{FF2B5EF4-FFF2-40B4-BE49-F238E27FC236}">
                <a16:creationId xmlns:a16="http://schemas.microsoft.com/office/drawing/2014/main" id="{FDB33DDD-6142-49A5-A7EC-2D81914858C9}"/>
              </a:ext>
            </a:extLst>
          </p:cNvPr>
          <p:cNvSpPr>
            <a:spLocks noGrp="1"/>
          </p:cNvSpPr>
          <p:nvPr>
            <p:ph type="ftr" sz="quarter" idx="11"/>
          </p:nvPr>
        </p:nvSpPr>
        <p:spPr>
          <a:xfrm>
            <a:off x="5344160" y="6299200"/>
            <a:ext cx="1483360" cy="348592"/>
          </a:xfrm>
        </p:spPr>
        <p:txBody>
          <a:bodyPr/>
          <a:lstStyle/>
          <a:p>
            <a:r>
              <a:rPr lang="en-US" noProof="0" dirty="0"/>
              <a:t>IPL</a:t>
            </a:r>
          </a:p>
        </p:txBody>
      </p:sp>
      <p:pic>
        <p:nvPicPr>
          <p:cNvPr id="11" name="Content Placeholder 10">
            <a:extLst>
              <a:ext uri="{FF2B5EF4-FFF2-40B4-BE49-F238E27FC236}">
                <a16:creationId xmlns:a16="http://schemas.microsoft.com/office/drawing/2014/main" id="{8CB90223-F26D-4EDF-B8E1-924F711E8BFC}"/>
              </a:ext>
            </a:extLst>
          </p:cNvPr>
          <p:cNvPicPr>
            <a:picLocks noGrp="1" noChangeAspect="1"/>
          </p:cNvPicPr>
          <p:nvPr>
            <p:ph sz="half" idx="20"/>
          </p:nvPr>
        </p:nvPicPr>
        <p:blipFill>
          <a:blip r:embed="rId2"/>
          <a:stretch>
            <a:fillRect/>
          </a:stretch>
        </p:blipFill>
        <p:spPr>
          <a:xfrm>
            <a:off x="6096000" y="2057400"/>
            <a:ext cx="5913120" cy="4064000"/>
          </a:xfrm>
        </p:spPr>
      </p:pic>
    </p:spTree>
    <p:extLst>
      <p:ext uri="{BB962C8B-B14F-4D97-AF65-F5344CB8AC3E}">
        <p14:creationId xmlns:p14="http://schemas.microsoft.com/office/powerpoint/2010/main" val="154917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564C-61AF-44A1-B967-13B09E587447}"/>
              </a:ext>
            </a:extLst>
          </p:cNvPr>
          <p:cNvSpPr>
            <a:spLocks noGrp="1"/>
          </p:cNvSpPr>
          <p:nvPr>
            <p:ph type="title"/>
          </p:nvPr>
        </p:nvSpPr>
        <p:spPr/>
        <p:txBody>
          <a:bodyPr/>
          <a:lstStyle/>
          <a:p>
            <a:r>
              <a:rPr lang="en-US" dirty="0"/>
              <a:t>Insights</a:t>
            </a:r>
            <a:endParaRPr lang="en-IN" dirty="0"/>
          </a:p>
        </p:txBody>
      </p:sp>
      <p:sp>
        <p:nvSpPr>
          <p:cNvPr id="3" name="Text Placeholder 2">
            <a:extLst>
              <a:ext uri="{FF2B5EF4-FFF2-40B4-BE49-F238E27FC236}">
                <a16:creationId xmlns:a16="http://schemas.microsoft.com/office/drawing/2014/main" id="{4488DAAC-94DF-48C1-8F20-E56C93EBE1CD}"/>
              </a:ext>
            </a:extLst>
          </p:cNvPr>
          <p:cNvSpPr>
            <a:spLocks noGrp="1"/>
          </p:cNvSpPr>
          <p:nvPr>
            <p:ph type="body" sz="quarter" idx="14"/>
          </p:nvPr>
        </p:nvSpPr>
        <p:spPr/>
        <p:txBody>
          <a:bodyPr/>
          <a:lstStyle/>
          <a:p>
            <a:r>
              <a:rPr lang="en-US" sz="2800" dirty="0"/>
              <a:t>Toss Decision Based Winning :-</a:t>
            </a:r>
            <a:endParaRPr lang="en-IN" sz="2800" dirty="0"/>
          </a:p>
        </p:txBody>
      </p:sp>
      <p:sp>
        <p:nvSpPr>
          <p:cNvPr id="4" name="Content Placeholder 3">
            <a:extLst>
              <a:ext uri="{FF2B5EF4-FFF2-40B4-BE49-F238E27FC236}">
                <a16:creationId xmlns:a16="http://schemas.microsoft.com/office/drawing/2014/main" id="{4A678951-0E63-4869-B69D-DF6794FD57F5}"/>
              </a:ext>
            </a:extLst>
          </p:cNvPr>
          <p:cNvSpPr>
            <a:spLocks noGrp="1"/>
          </p:cNvSpPr>
          <p:nvPr>
            <p:ph sz="half" idx="2"/>
          </p:nvPr>
        </p:nvSpPr>
        <p:spPr>
          <a:xfrm>
            <a:off x="932688" y="3299004"/>
            <a:ext cx="4604512" cy="1901952"/>
          </a:xfrm>
        </p:spPr>
        <p:txBody>
          <a:bodyPr/>
          <a:lstStyle/>
          <a:p>
            <a:r>
              <a:rPr lang="en-US" dirty="0"/>
              <a:t>I have analyzed the IPL and discovered the winning percentages based on toss decisions. Teams that chose to field after winning the toss have a winning rate of 63.68%. In contrast, teams that opted to bat first after winning the toss have a winning rate of 36.32%.</a:t>
            </a:r>
            <a:endParaRPr lang="en-IN" dirty="0"/>
          </a:p>
        </p:txBody>
      </p:sp>
      <p:sp>
        <p:nvSpPr>
          <p:cNvPr id="7" name="Slide Number Placeholder 6">
            <a:extLst>
              <a:ext uri="{FF2B5EF4-FFF2-40B4-BE49-F238E27FC236}">
                <a16:creationId xmlns:a16="http://schemas.microsoft.com/office/drawing/2014/main" id="{3DEA4550-4E9D-47CD-AF04-AFCF8D3EAC1A}"/>
              </a:ext>
            </a:extLst>
          </p:cNvPr>
          <p:cNvSpPr>
            <a:spLocks noGrp="1"/>
          </p:cNvSpPr>
          <p:nvPr>
            <p:ph type="sldNum" sz="quarter" idx="12"/>
          </p:nvPr>
        </p:nvSpPr>
        <p:spPr/>
        <p:txBody>
          <a:bodyPr/>
          <a:lstStyle/>
          <a:p>
            <a:fld id="{8D0AFDD5-844D-364D-8AEC-50CF4D36D55D}" type="slidenum">
              <a:rPr lang="en-US" noProof="0" smtClean="0"/>
              <a:pPr/>
              <a:t>12</a:t>
            </a:fld>
            <a:endParaRPr lang="en-US" noProof="0"/>
          </a:p>
        </p:txBody>
      </p:sp>
      <p:sp>
        <p:nvSpPr>
          <p:cNvPr id="8" name="Footer Placeholder 7">
            <a:extLst>
              <a:ext uri="{FF2B5EF4-FFF2-40B4-BE49-F238E27FC236}">
                <a16:creationId xmlns:a16="http://schemas.microsoft.com/office/drawing/2014/main" id="{FDB33DDD-6142-49A5-A7EC-2D81914858C9}"/>
              </a:ext>
            </a:extLst>
          </p:cNvPr>
          <p:cNvSpPr>
            <a:spLocks noGrp="1"/>
          </p:cNvSpPr>
          <p:nvPr>
            <p:ph type="ftr" sz="quarter" idx="11"/>
          </p:nvPr>
        </p:nvSpPr>
        <p:spPr>
          <a:xfrm>
            <a:off x="5344160" y="6299200"/>
            <a:ext cx="1483360" cy="348592"/>
          </a:xfrm>
        </p:spPr>
        <p:txBody>
          <a:bodyPr/>
          <a:lstStyle/>
          <a:p>
            <a:r>
              <a:rPr lang="en-US" noProof="0" dirty="0"/>
              <a:t>IPL</a:t>
            </a:r>
          </a:p>
        </p:txBody>
      </p:sp>
      <p:pic>
        <p:nvPicPr>
          <p:cNvPr id="10" name="Content Placeholder 9">
            <a:extLst>
              <a:ext uri="{FF2B5EF4-FFF2-40B4-BE49-F238E27FC236}">
                <a16:creationId xmlns:a16="http://schemas.microsoft.com/office/drawing/2014/main" id="{87F00424-B9D2-4B9E-A3A1-C6DCD7C91926}"/>
              </a:ext>
            </a:extLst>
          </p:cNvPr>
          <p:cNvPicPr>
            <a:picLocks noGrp="1" noChangeAspect="1"/>
          </p:cNvPicPr>
          <p:nvPr>
            <p:ph sz="half" idx="20"/>
          </p:nvPr>
        </p:nvPicPr>
        <p:blipFill>
          <a:blip r:embed="rId2"/>
          <a:stretch>
            <a:fillRect/>
          </a:stretch>
        </p:blipFill>
        <p:spPr>
          <a:xfrm>
            <a:off x="6908800" y="2438401"/>
            <a:ext cx="4259072" cy="3372168"/>
          </a:xfrm>
        </p:spPr>
      </p:pic>
    </p:spTree>
    <p:extLst>
      <p:ext uri="{BB962C8B-B14F-4D97-AF65-F5344CB8AC3E}">
        <p14:creationId xmlns:p14="http://schemas.microsoft.com/office/powerpoint/2010/main" val="1249892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564C-61AF-44A1-B967-13B09E587447}"/>
              </a:ext>
            </a:extLst>
          </p:cNvPr>
          <p:cNvSpPr>
            <a:spLocks noGrp="1"/>
          </p:cNvSpPr>
          <p:nvPr>
            <p:ph type="title"/>
          </p:nvPr>
        </p:nvSpPr>
        <p:spPr/>
        <p:txBody>
          <a:bodyPr/>
          <a:lstStyle/>
          <a:p>
            <a:r>
              <a:rPr lang="en-US" dirty="0"/>
              <a:t>Insights</a:t>
            </a:r>
            <a:endParaRPr lang="en-IN" dirty="0"/>
          </a:p>
        </p:txBody>
      </p:sp>
      <p:sp>
        <p:nvSpPr>
          <p:cNvPr id="3" name="Text Placeholder 2">
            <a:extLst>
              <a:ext uri="{FF2B5EF4-FFF2-40B4-BE49-F238E27FC236}">
                <a16:creationId xmlns:a16="http://schemas.microsoft.com/office/drawing/2014/main" id="{4488DAAC-94DF-48C1-8F20-E56C93EBE1CD}"/>
              </a:ext>
            </a:extLst>
          </p:cNvPr>
          <p:cNvSpPr>
            <a:spLocks noGrp="1"/>
          </p:cNvSpPr>
          <p:nvPr>
            <p:ph type="body" sz="quarter" idx="14"/>
          </p:nvPr>
        </p:nvSpPr>
        <p:spPr/>
        <p:txBody>
          <a:bodyPr/>
          <a:lstStyle/>
          <a:p>
            <a:r>
              <a:rPr lang="en-US" sz="2800" dirty="0"/>
              <a:t>Batting Stats :-</a:t>
            </a:r>
            <a:endParaRPr lang="en-IN" sz="2800" dirty="0"/>
          </a:p>
        </p:txBody>
      </p:sp>
      <p:sp>
        <p:nvSpPr>
          <p:cNvPr id="4" name="Content Placeholder 3">
            <a:extLst>
              <a:ext uri="{FF2B5EF4-FFF2-40B4-BE49-F238E27FC236}">
                <a16:creationId xmlns:a16="http://schemas.microsoft.com/office/drawing/2014/main" id="{4A678951-0E63-4869-B69D-DF6794FD57F5}"/>
              </a:ext>
            </a:extLst>
          </p:cNvPr>
          <p:cNvSpPr>
            <a:spLocks noGrp="1"/>
          </p:cNvSpPr>
          <p:nvPr>
            <p:ph sz="half" idx="2"/>
          </p:nvPr>
        </p:nvSpPr>
        <p:spPr>
          <a:xfrm>
            <a:off x="932688" y="3299004"/>
            <a:ext cx="4604512" cy="1901952"/>
          </a:xfrm>
        </p:spPr>
        <p:txBody>
          <a:bodyPr/>
          <a:lstStyle/>
          <a:p>
            <a:r>
              <a:rPr lang="en-US" dirty="0"/>
              <a:t>I conducted an analysis of IPL batting statistics and found that Virat Kohli is the leading run-scorer with 7,273 runs at a strike rate of 127. His highest score in his IPL career is 113. Following him, Shikhar Dhawan is the second-highest run-getter with 6,617 runs, a strike rate of 123, and a highest score of 106.</a:t>
            </a:r>
            <a:endParaRPr lang="en-IN" dirty="0"/>
          </a:p>
        </p:txBody>
      </p:sp>
      <p:sp>
        <p:nvSpPr>
          <p:cNvPr id="7" name="Slide Number Placeholder 6">
            <a:extLst>
              <a:ext uri="{FF2B5EF4-FFF2-40B4-BE49-F238E27FC236}">
                <a16:creationId xmlns:a16="http://schemas.microsoft.com/office/drawing/2014/main" id="{3DEA4550-4E9D-47CD-AF04-AFCF8D3EAC1A}"/>
              </a:ext>
            </a:extLst>
          </p:cNvPr>
          <p:cNvSpPr>
            <a:spLocks noGrp="1"/>
          </p:cNvSpPr>
          <p:nvPr>
            <p:ph type="sldNum" sz="quarter" idx="12"/>
          </p:nvPr>
        </p:nvSpPr>
        <p:spPr/>
        <p:txBody>
          <a:bodyPr/>
          <a:lstStyle/>
          <a:p>
            <a:fld id="{8D0AFDD5-844D-364D-8AEC-50CF4D36D55D}" type="slidenum">
              <a:rPr lang="en-US" noProof="0" smtClean="0"/>
              <a:pPr/>
              <a:t>13</a:t>
            </a:fld>
            <a:endParaRPr lang="en-US" noProof="0"/>
          </a:p>
        </p:txBody>
      </p:sp>
      <p:sp>
        <p:nvSpPr>
          <p:cNvPr id="8" name="Footer Placeholder 7">
            <a:extLst>
              <a:ext uri="{FF2B5EF4-FFF2-40B4-BE49-F238E27FC236}">
                <a16:creationId xmlns:a16="http://schemas.microsoft.com/office/drawing/2014/main" id="{FDB33DDD-6142-49A5-A7EC-2D81914858C9}"/>
              </a:ext>
            </a:extLst>
          </p:cNvPr>
          <p:cNvSpPr>
            <a:spLocks noGrp="1"/>
          </p:cNvSpPr>
          <p:nvPr>
            <p:ph type="ftr" sz="quarter" idx="11"/>
          </p:nvPr>
        </p:nvSpPr>
        <p:spPr>
          <a:xfrm>
            <a:off x="5344160" y="6299200"/>
            <a:ext cx="1483360" cy="348592"/>
          </a:xfrm>
        </p:spPr>
        <p:txBody>
          <a:bodyPr/>
          <a:lstStyle/>
          <a:p>
            <a:r>
              <a:rPr lang="en-US" noProof="0" dirty="0"/>
              <a:t>IPL</a:t>
            </a:r>
          </a:p>
        </p:txBody>
      </p:sp>
      <p:pic>
        <p:nvPicPr>
          <p:cNvPr id="11" name="Content Placeholder 10">
            <a:extLst>
              <a:ext uri="{FF2B5EF4-FFF2-40B4-BE49-F238E27FC236}">
                <a16:creationId xmlns:a16="http://schemas.microsoft.com/office/drawing/2014/main" id="{CBA8C179-649E-4A48-8E21-01E5D4486AE3}"/>
              </a:ext>
            </a:extLst>
          </p:cNvPr>
          <p:cNvPicPr>
            <a:picLocks noGrp="1" noChangeAspect="1"/>
          </p:cNvPicPr>
          <p:nvPr>
            <p:ph sz="half" idx="20"/>
          </p:nvPr>
        </p:nvPicPr>
        <p:blipFill>
          <a:blip r:embed="rId2"/>
          <a:stretch>
            <a:fillRect/>
          </a:stretch>
        </p:blipFill>
        <p:spPr>
          <a:xfrm>
            <a:off x="6746240" y="2661921"/>
            <a:ext cx="4584192" cy="2986088"/>
          </a:xfrm>
        </p:spPr>
      </p:pic>
    </p:spTree>
    <p:extLst>
      <p:ext uri="{BB962C8B-B14F-4D97-AF65-F5344CB8AC3E}">
        <p14:creationId xmlns:p14="http://schemas.microsoft.com/office/powerpoint/2010/main" val="2892363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564C-61AF-44A1-B967-13B09E587447}"/>
              </a:ext>
            </a:extLst>
          </p:cNvPr>
          <p:cNvSpPr>
            <a:spLocks noGrp="1"/>
          </p:cNvSpPr>
          <p:nvPr>
            <p:ph type="title"/>
          </p:nvPr>
        </p:nvSpPr>
        <p:spPr/>
        <p:txBody>
          <a:bodyPr/>
          <a:lstStyle/>
          <a:p>
            <a:r>
              <a:rPr lang="en-US" dirty="0"/>
              <a:t>Insights</a:t>
            </a:r>
            <a:endParaRPr lang="en-IN" dirty="0"/>
          </a:p>
        </p:txBody>
      </p:sp>
      <p:sp>
        <p:nvSpPr>
          <p:cNvPr id="3" name="Text Placeholder 2">
            <a:extLst>
              <a:ext uri="{FF2B5EF4-FFF2-40B4-BE49-F238E27FC236}">
                <a16:creationId xmlns:a16="http://schemas.microsoft.com/office/drawing/2014/main" id="{4488DAAC-94DF-48C1-8F20-E56C93EBE1CD}"/>
              </a:ext>
            </a:extLst>
          </p:cNvPr>
          <p:cNvSpPr>
            <a:spLocks noGrp="1"/>
          </p:cNvSpPr>
          <p:nvPr>
            <p:ph type="body" sz="quarter" idx="14"/>
          </p:nvPr>
        </p:nvSpPr>
        <p:spPr/>
        <p:txBody>
          <a:bodyPr/>
          <a:lstStyle/>
          <a:p>
            <a:r>
              <a:rPr lang="en-US" sz="2800" dirty="0"/>
              <a:t>Bowling Stats :-</a:t>
            </a:r>
            <a:endParaRPr lang="en-IN" sz="2800" dirty="0"/>
          </a:p>
        </p:txBody>
      </p:sp>
      <p:sp>
        <p:nvSpPr>
          <p:cNvPr id="4" name="Content Placeholder 3">
            <a:extLst>
              <a:ext uri="{FF2B5EF4-FFF2-40B4-BE49-F238E27FC236}">
                <a16:creationId xmlns:a16="http://schemas.microsoft.com/office/drawing/2014/main" id="{4A678951-0E63-4869-B69D-DF6794FD57F5}"/>
              </a:ext>
            </a:extLst>
          </p:cNvPr>
          <p:cNvSpPr>
            <a:spLocks noGrp="1"/>
          </p:cNvSpPr>
          <p:nvPr>
            <p:ph sz="half" idx="2"/>
          </p:nvPr>
        </p:nvSpPr>
        <p:spPr>
          <a:xfrm>
            <a:off x="932688" y="3299004"/>
            <a:ext cx="4604512" cy="1901952"/>
          </a:xfrm>
        </p:spPr>
        <p:txBody>
          <a:bodyPr/>
          <a:lstStyle/>
          <a:p>
            <a:r>
              <a:rPr lang="en-US" dirty="0"/>
              <a:t>I conducted an analysis of IPL bowling statistics and found that </a:t>
            </a:r>
            <a:r>
              <a:rPr lang="en-US" dirty="0" err="1"/>
              <a:t>Yuzvendra</a:t>
            </a:r>
            <a:r>
              <a:rPr lang="en-US" dirty="0"/>
              <a:t> Chahal has taken the most wickets, with a total of 187 in 144 matches, and an economy rate of 7.8. Following him, Dwayne Bravo has taken 183 wickets in 158 matches, with an economy rate of 8.4.</a:t>
            </a:r>
            <a:endParaRPr lang="en-IN" dirty="0"/>
          </a:p>
        </p:txBody>
      </p:sp>
      <p:sp>
        <p:nvSpPr>
          <p:cNvPr id="7" name="Slide Number Placeholder 6">
            <a:extLst>
              <a:ext uri="{FF2B5EF4-FFF2-40B4-BE49-F238E27FC236}">
                <a16:creationId xmlns:a16="http://schemas.microsoft.com/office/drawing/2014/main" id="{3DEA4550-4E9D-47CD-AF04-AFCF8D3EAC1A}"/>
              </a:ext>
            </a:extLst>
          </p:cNvPr>
          <p:cNvSpPr>
            <a:spLocks noGrp="1"/>
          </p:cNvSpPr>
          <p:nvPr>
            <p:ph type="sldNum" sz="quarter" idx="12"/>
          </p:nvPr>
        </p:nvSpPr>
        <p:spPr/>
        <p:txBody>
          <a:bodyPr/>
          <a:lstStyle/>
          <a:p>
            <a:fld id="{8D0AFDD5-844D-364D-8AEC-50CF4D36D55D}" type="slidenum">
              <a:rPr lang="en-US" noProof="0" smtClean="0"/>
              <a:pPr/>
              <a:t>14</a:t>
            </a:fld>
            <a:endParaRPr lang="en-US" noProof="0"/>
          </a:p>
        </p:txBody>
      </p:sp>
      <p:sp>
        <p:nvSpPr>
          <p:cNvPr id="8" name="Footer Placeholder 7">
            <a:extLst>
              <a:ext uri="{FF2B5EF4-FFF2-40B4-BE49-F238E27FC236}">
                <a16:creationId xmlns:a16="http://schemas.microsoft.com/office/drawing/2014/main" id="{FDB33DDD-6142-49A5-A7EC-2D81914858C9}"/>
              </a:ext>
            </a:extLst>
          </p:cNvPr>
          <p:cNvSpPr>
            <a:spLocks noGrp="1"/>
          </p:cNvSpPr>
          <p:nvPr>
            <p:ph type="ftr" sz="quarter" idx="11"/>
          </p:nvPr>
        </p:nvSpPr>
        <p:spPr>
          <a:xfrm>
            <a:off x="5344160" y="6299200"/>
            <a:ext cx="1483360" cy="348592"/>
          </a:xfrm>
        </p:spPr>
        <p:txBody>
          <a:bodyPr/>
          <a:lstStyle/>
          <a:p>
            <a:r>
              <a:rPr lang="en-US" noProof="0" dirty="0"/>
              <a:t>IPL</a:t>
            </a:r>
          </a:p>
        </p:txBody>
      </p:sp>
      <p:pic>
        <p:nvPicPr>
          <p:cNvPr id="10" name="Content Placeholder 9">
            <a:extLst>
              <a:ext uri="{FF2B5EF4-FFF2-40B4-BE49-F238E27FC236}">
                <a16:creationId xmlns:a16="http://schemas.microsoft.com/office/drawing/2014/main" id="{C30ED8E8-6737-433F-9D26-6822E34EC18D}"/>
              </a:ext>
            </a:extLst>
          </p:cNvPr>
          <p:cNvPicPr>
            <a:picLocks noGrp="1" noChangeAspect="1"/>
          </p:cNvPicPr>
          <p:nvPr>
            <p:ph sz="half" idx="20"/>
          </p:nvPr>
        </p:nvPicPr>
        <p:blipFill>
          <a:blip r:embed="rId2"/>
          <a:stretch>
            <a:fillRect/>
          </a:stretch>
        </p:blipFill>
        <p:spPr>
          <a:xfrm>
            <a:off x="6725920" y="2570481"/>
            <a:ext cx="4582160" cy="3158808"/>
          </a:xfrm>
        </p:spPr>
      </p:pic>
    </p:spTree>
    <p:extLst>
      <p:ext uri="{BB962C8B-B14F-4D97-AF65-F5344CB8AC3E}">
        <p14:creationId xmlns:p14="http://schemas.microsoft.com/office/powerpoint/2010/main" val="133699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dirty="0"/>
              <a:t>Conclusion</a:t>
            </a: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r>
              <a:rPr lang="en-US" altLang="zh-CN" dirty="0"/>
              <a:t>The dashboard provides a comprehensive analysis of IPL data, uncovering valuable insights and trends.-</a:t>
            </a:r>
          </a:p>
          <a:p>
            <a:pPr marL="285750" indent="-285750">
              <a:buFont typeface="Arial" panose="020B0604020202020204" pitchFamily="34" charset="0"/>
              <a:buChar char="•"/>
            </a:pPr>
            <a:r>
              <a:rPr lang="en-US" altLang="zh-CN" dirty="0"/>
              <a:t>Outcome :- Offers a unique perspective on the IPL, benefiting cricket enthusiasts and data analysts alike.</a:t>
            </a:r>
          </a:p>
          <a:p>
            <a:pPr marL="285750" indent="-285750">
              <a:buFont typeface="Arial" panose="020B0604020202020204" pitchFamily="34" charset="0"/>
              <a:buChar char="•"/>
            </a:pPr>
            <a:r>
              <a:rPr lang="en-US" altLang="zh-CN" dirty="0"/>
              <a:t>Call to Action :- Encourage the audience to explore the dashboard and share their feedback.</a:t>
            </a: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15</a:t>
            </a:fld>
            <a:endParaRPr lang="en-US" dirty="0"/>
          </a:p>
        </p:txBody>
      </p:sp>
      <p:pic>
        <p:nvPicPr>
          <p:cNvPr id="11" name="Picture Placeholder 10">
            <a:extLst>
              <a:ext uri="{FF2B5EF4-FFF2-40B4-BE49-F238E27FC236}">
                <a16:creationId xmlns:a16="http://schemas.microsoft.com/office/drawing/2014/main" id="{727B4EF2-B8D8-4C57-A02C-20D4BF0848E1}"/>
              </a:ext>
            </a:extLst>
          </p:cNvPr>
          <p:cNvPicPr>
            <a:picLocks noGrp="1" noChangeAspect="1"/>
          </p:cNvPicPr>
          <p:nvPr>
            <p:ph type="pic" sz="quarter" idx="13"/>
          </p:nvPr>
        </p:nvPicPr>
        <p:blipFill>
          <a:blip r:embed="rId2"/>
          <a:srcRect l="19496" r="19496"/>
          <a:stretch>
            <a:fillRect/>
          </a:stretch>
        </p:blipFill>
        <p:spPr/>
      </p:pic>
    </p:spTree>
    <p:extLst>
      <p:ext uri="{BB962C8B-B14F-4D97-AF65-F5344CB8AC3E}">
        <p14:creationId xmlns:p14="http://schemas.microsoft.com/office/powerpoint/2010/main" val="59172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056571-6628-4DA9-AC27-77FF0EB0AAE8}"/>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3" name="Footer Placeholder 2">
            <a:extLst>
              <a:ext uri="{FF2B5EF4-FFF2-40B4-BE49-F238E27FC236}">
                <a16:creationId xmlns:a16="http://schemas.microsoft.com/office/drawing/2014/main" id="{CD0E8FE0-2E85-4C73-8F52-ACE535BC9665}"/>
              </a:ext>
            </a:extLst>
          </p:cNvPr>
          <p:cNvSpPr>
            <a:spLocks noGrp="1"/>
          </p:cNvSpPr>
          <p:nvPr>
            <p:ph type="ftr" sz="quarter" idx="11"/>
          </p:nvPr>
        </p:nvSpPr>
        <p:spPr/>
        <p:txBody>
          <a:bodyPr/>
          <a:lstStyle/>
          <a:p>
            <a:r>
              <a:rPr lang="en-US" noProof="0" dirty="0"/>
              <a:t>IPL</a:t>
            </a:r>
          </a:p>
        </p:txBody>
      </p:sp>
      <p:sp>
        <p:nvSpPr>
          <p:cNvPr id="4" name="Date Placeholder 3">
            <a:extLst>
              <a:ext uri="{FF2B5EF4-FFF2-40B4-BE49-F238E27FC236}">
                <a16:creationId xmlns:a16="http://schemas.microsoft.com/office/drawing/2014/main" id="{7F6651DF-7876-45CA-B907-D2B399EAFADB}"/>
              </a:ext>
            </a:extLst>
          </p:cNvPr>
          <p:cNvSpPr>
            <a:spLocks noGrp="1"/>
          </p:cNvSpPr>
          <p:nvPr>
            <p:ph type="dt" sz="half" idx="10"/>
          </p:nvPr>
        </p:nvSpPr>
        <p:spPr/>
        <p:txBody>
          <a:bodyPr/>
          <a:lstStyle/>
          <a:p>
            <a:r>
              <a:rPr lang="en-US" noProof="0"/>
              <a:t>20XX</a:t>
            </a:r>
          </a:p>
        </p:txBody>
      </p:sp>
      <p:sp>
        <p:nvSpPr>
          <p:cNvPr id="5" name="Title 1">
            <a:extLst>
              <a:ext uri="{FF2B5EF4-FFF2-40B4-BE49-F238E27FC236}">
                <a16:creationId xmlns:a16="http://schemas.microsoft.com/office/drawing/2014/main" id="{AB2EF02F-278A-45C6-898B-979937301F68}"/>
              </a:ext>
            </a:extLst>
          </p:cNvPr>
          <p:cNvSpPr txBox="1">
            <a:spLocks/>
          </p:cNvSpPr>
          <p:nvPr/>
        </p:nvSpPr>
        <p:spPr>
          <a:xfrm>
            <a:off x="1139952" y="4064"/>
            <a:ext cx="9912096" cy="804776"/>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sz="4800" dirty="0"/>
              <a:t>Dashboard</a:t>
            </a:r>
            <a:endParaRPr lang="en-IN" sz="4800" dirty="0"/>
          </a:p>
        </p:txBody>
      </p:sp>
      <p:pic>
        <p:nvPicPr>
          <p:cNvPr id="7" name="Picture 6">
            <a:extLst>
              <a:ext uri="{FF2B5EF4-FFF2-40B4-BE49-F238E27FC236}">
                <a16:creationId xmlns:a16="http://schemas.microsoft.com/office/drawing/2014/main" id="{C1503B70-7A7A-446F-ABB1-B4C6EDA31002}"/>
              </a:ext>
            </a:extLst>
          </p:cNvPr>
          <p:cNvPicPr>
            <a:picLocks noChangeAspect="1"/>
          </p:cNvPicPr>
          <p:nvPr/>
        </p:nvPicPr>
        <p:blipFill>
          <a:blip r:embed="rId2"/>
          <a:stretch>
            <a:fillRect/>
          </a:stretch>
        </p:blipFill>
        <p:spPr>
          <a:xfrm>
            <a:off x="0" y="808840"/>
            <a:ext cx="12192000" cy="6140600"/>
          </a:xfrm>
          <a:prstGeom prst="rect">
            <a:avLst/>
          </a:prstGeom>
        </p:spPr>
      </p:pic>
    </p:spTree>
    <p:extLst>
      <p:ext uri="{BB962C8B-B14F-4D97-AF65-F5344CB8AC3E}">
        <p14:creationId xmlns:p14="http://schemas.microsoft.com/office/powerpoint/2010/main" val="3792688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056571-6628-4DA9-AC27-77FF0EB0AAE8}"/>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sp>
        <p:nvSpPr>
          <p:cNvPr id="3" name="Footer Placeholder 2">
            <a:extLst>
              <a:ext uri="{FF2B5EF4-FFF2-40B4-BE49-F238E27FC236}">
                <a16:creationId xmlns:a16="http://schemas.microsoft.com/office/drawing/2014/main" id="{CD0E8FE0-2E85-4C73-8F52-ACE535BC9665}"/>
              </a:ext>
            </a:extLst>
          </p:cNvPr>
          <p:cNvSpPr>
            <a:spLocks noGrp="1"/>
          </p:cNvSpPr>
          <p:nvPr>
            <p:ph type="ftr" sz="quarter" idx="11"/>
          </p:nvPr>
        </p:nvSpPr>
        <p:spPr/>
        <p:txBody>
          <a:bodyPr/>
          <a:lstStyle/>
          <a:p>
            <a:r>
              <a:rPr lang="en-US" noProof="0" dirty="0"/>
              <a:t>IPL</a:t>
            </a:r>
          </a:p>
        </p:txBody>
      </p:sp>
      <p:sp>
        <p:nvSpPr>
          <p:cNvPr id="4" name="Date Placeholder 3">
            <a:extLst>
              <a:ext uri="{FF2B5EF4-FFF2-40B4-BE49-F238E27FC236}">
                <a16:creationId xmlns:a16="http://schemas.microsoft.com/office/drawing/2014/main" id="{7F6651DF-7876-45CA-B907-D2B399EAFADB}"/>
              </a:ext>
            </a:extLst>
          </p:cNvPr>
          <p:cNvSpPr>
            <a:spLocks noGrp="1"/>
          </p:cNvSpPr>
          <p:nvPr>
            <p:ph type="dt" sz="half" idx="10"/>
          </p:nvPr>
        </p:nvSpPr>
        <p:spPr/>
        <p:txBody>
          <a:bodyPr/>
          <a:lstStyle/>
          <a:p>
            <a:r>
              <a:rPr lang="en-US" noProof="0"/>
              <a:t>20XX</a:t>
            </a:r>
          </a:p>
        </p:txBody>
      </p:sp>
      <p:sp>
        <p:nvSpPr>
          <p:cNvPr id="5" name="Title 1">
            <a:extLst>
              <a:ext uri="{FF2B5EF4-FFF2-40B4-BE49-F238E27FC236}">
                <a16:creationId xmlns:a16="http://schemas.microsoft.com/office/drawing/2014/main" id="{AB2EF02F-278A-45C6-898B-979937301F68}"/>
              </a:ext>
            </a:extLst>
          </p:cNvPr>
          <p:cNvSpPr txBox="1">
            <a:spLocks/>
          </p:cNvSpPr>
          <p:nvPr/>
        </p:nvSpPr>
        <p:spPr>
          <a:xfrm>
            <a:off x="1139952" y="4064"/>
            <a:ext cx="9912096" cy="804776"/>
          </a:xfrm>
          <a:prstGeom prst="rect">
            <a:avLst/>
          </a:prstGeom>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sz="4800" dirty="0"/>
              <a:t>Dashboard</a:t>
            </a:r>
            <a:endParaRPr lang="en-IN" sz="4800" dirty="0"/>
          </a:p>
        </p:txBody>
      </p:sp>
      <p:pic>
        <p:nvPicPr>
          <p:cNvPr id="8" name="Picture 7">
            <a:extLst>
              <a:ext uri="{FF2B5EF4-FFF2-40B4-BE49-F238E27FC236}">
                <a16:creationId xmlns:a16="http://schemas.microsoft.com/office/drawing/2014/main" id="{1783E9B8-AE66-442E-89C8-9AD6A348AD23}"/>
              </a:ext>
            </a:extLst>
          </p:cNvPr>
          <p:cNvPicPr>
            <a:picLocks noChangeAspect="1"/>
          </p:cNvPicPr>
          <p:nvPr/>
        </p:nvPicPr>
        <p:blipFill>
          <a:blip r:embed="rId2"/>
          <a:stretch>
            <a:fillRect/>
          </a:stretch>
        </p:blipFill>
        <p:spPr>
          <a:xfrm>
            <a:off x="0" y="808840"/>
            <a:ext cx="12192000" cy="6029966"/>
          </a:xfrm>
          <a:prstGeom prst="rect">
            <a:avLst/>
          </a:prstGeom>
        </p:spPr>
      </p:pic>
    </p:spTree>
    <p:extLst>
      <p:ext uri="{BB962C8B-B14F-4D97-AF65-F5344CB8AC3E}">
        <p14:creationId xmlns:p14="http://schemas.microsoft.com/office/powerpoint/2010/main" val="32552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041390" y="2574036"/>
            <a:ext cx="5288290" cy="1709928"/>
          </a:xfrm>
        </p:spPr>
        <p:txBody>
          <a:bodyPr/>
          <a:lstStyle/>
          <a:p>
            <a:r>
              <a:rPr lang="en-US" sz="7200" dirty="0"/>
              <a:t>THANK YOU</a:t>
            </a:r>
          </a:p>
        </p:txBody>
      </p:sp>
      <p:pic>
        <p:nvPicPr>
          <p:cNvPr id="7" name="Picture Placeholder 6">
            <a:extLst>
              <a:ext uri="{FF2B5EF4-FFF2-40B4-BE49-F238E27FC236}">
                <a16:creationId xmlns:a16="http://schemas.microsoft.com/office/drawing/2014/main" id="{A3947C17-819A-43A4-A665-E09B56993242}"/>
              </a:ext>
            </a:extLst>
          </p:cNvPr>
          <p:cNvPicPr>
            <a:picLocks noGrp="1" noChangeAspect="1"/>
          </p:cNvPicPr>
          <p:nvPr>
            <p:ph type="pic" sz="quarter" idx="10"/>
          </p:nvPr>
        </p:nvPicPr>
        <p:blipFill>
          <a:blip r:embed="rId2"/>
          <a:srcRect l="3729" r="3729"/>
          <a:stretch>
            <a:fillRect/>
          </a:stretch>
        </p:blipFill>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Project Steps</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Key Features</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Insights</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Conclusion</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IPL</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915920"/>
            <a:ext cx="5010912" cy="2143760"/>
          </a:xfrm>
        </p:spPr>
        <p:txBody>
          <a:bodyPr/>
          <a:lstStyle/>
          <a:p>
            <a:r>
              <a:rPr lang="en-US" sz="2000" b="1" dirty="0"/>
              <a:t>     Objective :-</a:t>
            </a:r>
          </a:p>
          <a:p>
            <a:pPr marL="340614" indent="-285750">
              <a:buFont typeface="Arial" panose="020B0604020202020204" pitchFamily="34" charset="0"/>
              <a:buChar char="•"/>
            </a:pPr>
            <a:r>
              <a:rPr lang="en-US" dirty="0"/>
              <a:t>To provide a comprehensive analysis of the IPL from 2008 to 2023.</a:t>
            </a:r>
          </a:p>
          <a:p>
            <a:pPr marL="340614" indent="-285750">
              <a:buFont typeface="Arial" panose="020B0604020202020204" pitchFamily="34" charset="0"/>
              <a:buChar char="•"/>
            </a:pPr>
            <a:r>
              <a:rPr lang="en-US" dirty="0"/>
              <a:t>To gain insights on title winners, orange cap winners, purple cap winners, and key trends.</a:t>
            </a:r>
          </a:p>
          <a:p>
            <a:pPr marL="340614" indent="-285750">
              <a:buFont typeface="Arial" panose="020B0604020202020204" pitchFamily="34" charset="0"/>
              <a:buChar char="•"/>
            </a:pPr>
            <a:r>
              <a:rPr lang="en-US" dirty="0"/>
              <a:t>Tools Used :- Tableau</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15" name="Picture 14">
            <a:extLst>
              <a:ext uri="{FF2B5EF4-FFF2-40B4-BE49-F238E27FC236}">
                <a16:creationId xmlns:a16="http://schemas.microsoft.com/office/drawing/2014/main" id="{BF203922-16D2-49CE-85A3-C526531D3DA2}"/>
              </a:ext>
            </a:extLst>
          </p:cNvPr>
          <p:cNvPicPr>
            <a:picLocks noChangeAspect="1"/>
          </p:cNvPicPr>
          <p:nvPr/>
        </p:nvPicPr>
        <p:blipFill>
          <a:blip r:embed="rId2"/>
          <a:stretch>
            <a:fillRect/>
          </a:stretch>
        </p:blipFill>
        <p:spPr>
          <a:xfrm>
            <a:off x="7914640" y="784542"/>
            <a:ext cx="4277360" cy="5288915"/>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136648" y="1164336"/>
            <a:ext cx="3965448" cy="877824"/>
          </a:xfrm>
        </p:spPr>
        <p:txBody>
          <a:bodyPr/>
          <a:lstStyle/>
          <a:p>
            <a:r>
              <a:rPr lang="en-US" dirty="0"/>
              <a:t>Project Steps :-</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4</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IPL</a:t>
            </a:r>
          </a:p>
        </p:txBody>
      </p:sp>
      <p:sp>
        <p:nvSpPr>
          <p:cNvPr id="13" name="Rectangle 12">
            <a:extLst>
              <a:ext uri="{FF2B5EF4-FFF2-40B4-BE49-F238E27FC236}">
                <a16:creationId xmlns:a16="http://schemas.microsoft.com/office/drawing/2014/main" id="{B75A6A37-2603-4235-BE80-095B1C64E387}"/>
              </a:ext>
            </a:extLst>
          </p:cNvPr>
          <p:cNvSpPr/>
          <p:nvPr/>
        </p:nvSpPr>
        <p:spPr>
          <a:xfrm>
            <a:off x="2136648" y="2042160"/>
            <a:ext cx="5374640" cy="28904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solidFill>
                  <a:schemeClr val="tx1">
                    <a:lumMod val="95000"/>
                    <a:lumOff val="5000"/>
                  </a:schemeClr>
                </a:solidFill>
              </a:rPr>
              <a:t>Data Collection  </a:t>
            </a:r>
          </a:p>
          <a:p>
            <a:pPr marL="285750" indent="-285750">
              <a:buFont typeface="Arial" panose="020B0604020202020204" pitchFamily="34" charset="0"/>
              <a:buChar char="•"/>
            </a:pPr>
            <a:r>
              <a:rPr lang="en-US" sz="2400" dirty="0">
                <a:solidFill>
                  <a:schemeClr val="tx1">
                    <a:lumMod val="95000"/>
                    <a:lumOff val="5000"/>
                  </a:schemeClr>
                </a:solidFill>
              </a:rPr>
              <a:t>Data Cleaning  </a:t>
            </a:r>
          </a:p>
          <a:p>
            <a:pPr marL="285750" indent="-285750">
              <a:buFont typeface="Arial" panose="020B0604020202020204" pitchFamily="34" charset="0"/>
              <a:buChar char="•"/>
            </a:pPr>
            <a:r>
              <a:rPr lang="en-US" sz="2400" dirty="0">
                <a:solidFill>
                  <a:schemeClr val="tx1">
                    <a:lumMod val="95000"/>
                    <a:lumOff val="5000"/>
                  </a:schemeClr>
                </a:solidFill>
              </a:rPr>
              <a:t>Data Processing  </a:t>
            </a:r>
          </a:p>
          <a:p>
            <a:pPr marL="285750" indent="-285750">
              <a:buFont typeface="Arial" panose="020B0604020202020204" pitchFamily="34" charset="0"/>
              <a:buChar char="•"/>
            </a:pPr>
            <a:r>
              <a:rPr lang="en-US" sz="2400" dirty="0">
                <a:solidFill>
                  <a:schemeClr val="tx1">
                    <a:lumMod val="95000"/>
                    <a:lumOff val="5000"/>
                  </a:schemeClr>
                </a:solidFill>
              </a:rPr>
              <a:t>Data Preparation  </a:t>
            </a:r>
          </a:p>
          <a:p>
            <a:pPr marL="285750" indent="-285750">
              <a:buFont typeface="Arial" panose="020B0604020202020204" pitchFamily="34" charset="0"/>
              <a:buChar char="•"/>
            </a:pPr>
            <a:r>
              <a:rPr lang="en-US" sz="2400" dirty="0">
                <a:solidFill>
                  <a:schemeClr val="tx1">
                    <a:lumMod val="95000"/>
                    <a:lumOff val="5000"/>
                  </a:schemeClr>
                </a:solidFill>
              </a:rPr>
              <a:t>Visual Data Exploration  </a:t>
            </a:r>
          </a:p>
          <a:p>
            <a:pPr marL="285750" indent="-285750">
              <a:buFont typeface="Arial" panose="020B0604020202020204" pitchFamily="34" charset="0"/>
              <a:buChar char="•"/>
            </a:pPr>
            <a:r>
              <a:rPr lang="en-US" sz="2400" dirty="0">
                <a:solidFill>
                  <a:schemeClr val="tx1">
                    <a:lumMod val="95000"/>
                    <a:lumOff val="5000"/>
                  </a:schemeClr>
                </a:solidFill>
              </a:rPr>
              <a:t>Interactive Dashboard Creation  </a:t>
            </a:r>
          </a:p>
          <a:p>
            <a:pPr marL="285750" indent="-285750">
              <a:buFont typeface="Arial" panose="020B0604020202020204" pitchFamily="34" charset="0"/>
              <a:buChar char="•"/>
            </a:pPr>
            <a:r>
              <a:rPr lang="en-US" sz="2400" dirty="0">
                <a:solidFill>
                  <a:schemeClr val="tx1">
                    <a:lumMod val="95000"/>
                    <a:lumOff val="5000"/>
                  </a:schemeClr>
                </a:solidFill>
              </a:rPr>
              <a:t>Report Publishing and Sharing</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61328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p:txBody>
          <a:bodyPr/>
          <a:lstStyle/>
          <a:p>
            <a:r>
              <a:rPr lang="en-US" dirty="0"/>
              <a:t>Key Features</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p:txBody>
          <a:bodyPr/>
          <a:lstStyle/>
          <a:p>
            <a:r>
              <a:rPr lang="en-US" dirty="0"/>
              <a:t>Title Winners</a:t>
            </a:r>
          </a:p>
          <a:p>
            <a:pPr lvl="1"/>
            <a:r>
              <a:rPr lang="en-US" altLang="zh-CN" dirty="0"/>
              <a:t>Analysis of teams winning the IPL each year.</a:t>
            </a: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p:txBody>
          <a:bodyPr/>
          <a:lstStyle/>
          <a:p>
            <a:r>
              <a:rPr lang="en-US" dirty="0"/>
              <a:t>Orange Cap Winners</a:t>
            </a:r>
          </a:p>
          <a:p>
            <a:pPr lvl="1"/>
            <a:r>
              <a:rPr lang="en-US" altLang="zh-CN" dirty="0"/>
              <a:t>Overview of the top run-scorers each season.</a:t>
            </a:r>
            <a:endParaRPr lang="en-US" dirty="0"/>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p:txBody>
          <a:bodyPr/>
          <a:lstStyle/>
          <a:p>
            <a:r>
              <a:rPr lang="en-US" dirty="0"/>
              <a:t>Purple Cap Winners</a:t>
            </a:r>
          </a:p>
          <a:p>
            <a:pPr lvl="1"/>
            <a:r>
              <a:rPr lang="en-US" altLang="zh-CN" dirty="0"/>
              <a:t>Insights into the top wicket-takers each season.</a:t>
            </a:r>
            <a:endParaRPr lang="en-US" dirty="0"/>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p:txBody>
          <a:bodyPr/>
          <a:lstStyle/>
          <a:p>
            <a:r>
              <a:rPr lang="en-US" dirty="0"/>
              <a:t>Player and Team Stats</a:t>
            </a:r>
          </a:p>
          <a:p>
            <a:pPr lvl="1"/>
            <a:r>
              <a:rPr lang="en-US" altLang="zh-CN" dirty="0"/>
              <a:t>Detailed statistics on player performances and team results.</a:t>
            </a:r>
            <a:endParaRPr lang="en-US" dirty="0"/>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a:lstStyle/>
          <a:p>
            <a:r>
              <a:rPr lang="en-US" dirty="0"/>
              <a:t>Trends and Patterns</a:t>
            </a:r>
          </a:p>
          <a:p>
            <a:pPr lvl="1"/>
            <a:r>
              <a:rPr lang="en-US" altLang="zh-CN" dirty="0"/>
              <a:t>Identification of key trends and performance patterns across seasons.</a:t>
            </a:r>
            <a:endParaRPr lang="en-US" dirty="0"/>
          </a:p>
        </p:txBody>
      </p:sp>
    </p:spTree>
    <p:extLst>
      <p:ext uri="{BB962C8B-B14F-4D97-AF65-F5344CB8AC3E}">
        <p14:creationId xmlns:p14="http://schemas.microsoft.com/office/powerpoint/2010/main" val="55935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564C-61AF-44A1-B967-13B09E587447}"/>
              </a:ext>
            </a:extLst>
          </p:cNvPr>
          <p:cNvSpPr>
            <a:spLocks noGrp="1"/>
          </p:cNvSpPr>
          <p:nvPr>
            <p:ph type="title"/>
          </p:nvPr>
        </p:nvSpPr>
        <p:spPr/>
        <p:txBody>
          <a:bodyPr/>
          <a:lstStyle/>
          <a:p>
            <a:r>
              <a:rPr lang="en-US" dirty="0"/>
              <a:t>Filter</a:t>
            </a:r>
            <a:endParaRPr lang="en-IN" dirty="0"/>
          </a:p>
        </p:txBody>
      </p:sp>
      <p:sp>
        <p:nvSpPr>
          <p:cNvPr id="3" name="Text Placeholder 2">
            <a:extLst>
              <a:ext uri="{FF2B5EF4-FFF2-40B4-BE49-F238E27FC236}">
                <a16:creationId xmlns:a16="http://schemas.microsoft.com/office/drawing/2014/main" id="{4488DAAC-94DF-48C1-8F20-E56C93EBE1CD}"/>
              </a:ext>
            </a:extLst>
          </p:cNvPr>
          <p:cNvSpPr>
            <a:spLocks noGrp="1"/>
          </p:cNvSpPr>
          <p:nvPr>
            <p:ph type="body" sz="quarter" idx="14"/>
          </p:nvPr>
        </p:nvSpPr>
        <p:spPr/>
        <p:txBody>
          <a:bodyPr/>
          <a:lstStyle/>
          <a:p>
            <a:r>
              <a:rPr lang="en-IN" sz="2800" dirty="0"/>
              <a:t>Filter :-</a:t>
            </a:r>
          </a:p>
        </p:txBody>
      </p:sp>
      <p:sp>
        <p:nvSpPr>
          <p:cNvPr id="4" name="Content Placeholder 3">
            <a:extLst>
              <a:ext uri="{FF2B5EF4-FFF2-40B4-BE49-F238E27FC236}">
                <a16:creationId xmlns:a16="http://schemas.microsoft.com/office/drawing/2014/main" id="{4A678951-0E63-4869-B69D-DF6794FD57F5}"/>
              </a:ext>
            </a:extLst>
          </p:cNvPr>
          <p:cNvSpPr>
            <a:spLocks noGrp="1"/>
          </p:cNvSpPr>
          <p:nvPr>
            <p:ph sz="half" idx="2"/>
          </p:nvPr>
        </p:nvSpPr>
        <p:spPr/>
        <p:txBody>
          <a:bodyPr/>
          <a:lstStyle/>
          <a:p>
            <a:r>
              <a:rPr lang="en-US" sz="2000" dirty="0"/>
              <a:t>I conducted an analysis of the IPL, utilizing a filter to isolate data from each year between 2008 and 2023. This allowed me to examine yearly trends and insights within this timeframe.</a:t>
            </a:r>
            <a:endParaRPr lang="en-IN" sz="2000" dirty="0"/>
          </a:p>
        </p:txBody>
      </p:sp>
      <p:sp>
        <p:nvSpPr>
          <p:cNvPr id="7" name="Slide Number Placeholder 6">
            <a:extLst>
              <a:ext uri="{FF2B5EF4-FFF2-40B4-BE49-F238E27FC236}">
                <a16:creationId xmlns:a16="http://schemas.microsoft.com/office/drawing/2014/main" id="{3DEA4550-4E9D-47CD-AF04-AFCF8D3EAC1A}"/>
              </a:ext>
            </a:extLst>
          </p:cNvPr>
          <p:cNvSpPr>
            <a:spLocks noGrp="1"/>
          </p:cNvSpPr>
          <p:nvPr>
            <p:ph type="sldNum" sz="quarter" idx="12"/>
          </p:nvPr>
        </p:nvSpPr>
        <p:spPr/>
        <p:txBody>
          <a:bodyPr/>
          <a:lstStyle/>
          <a:p>
            <a:fld id="{8D0AFDD5-844D-364D-8AEC-50CF4D36D55D}" type="slidenum">
              <a:rPr lang="en-US" noProof="0" smtClean="0"/>
              <a:pPr/>
              <a:t>6</a:t>
            </a:fld>
            <a:endParaRPr lang="en-US" noProof="0"/>
          </a:p>
        </p:txBody>
      </p:sp>
      <p:sp>
        <p:nvSpPr>
          <p:cNvPr id="8" name="Footer Placeholder 7">
            <a:extLst>
              <a:ext uri="{FF2B5EF4-FFF2-40B4-BE49-F238E27FC236}">
                <a16:creationId xmlns:a16="http://schemas.microsoft.com/office/drawing/2014/main" id="{FDB33DDD-6142-49A5-A7EC-2D81914858C9}"/>
              </a:ext>
            </a:extLst>
          </p:cNvPr>
          <p:cNvSpPr>
            <a:spLocks noGrp="1"/>
          </p:cNvSpPr>
          <p:nvPr>
            <p:ph type="ftr" sz="quarter" idx="11"/>
          </p:nvPr>
        </p:nvSpPr>
        <p:spPr/>
        <p:txBody>
          <a:bodyPr/>
          <a:lstStyle/>
          <a:p>
            <a:r>
              <a:rPr lang="en-US" noProof="0" dirty="0"/>
              <a:t>IPL</a:t>
            </a:r>
          </a:p>
        </p:txBody>
      </p:sp>
      <p:pic>
        <p:nvPicPr>
          <p:cNvPr id="19" name="Content Placeholder 18">
            <a:extLst>
              <a:ext uri="{FF2B5EF4-FFF2-40B4-BE49-F238E27FC236}">
                <a16:creationId xmlns:a16="http://schemas.microsoft.com/office/drawing/2014/main" id="{626370CA-06FF-4095-AB90-523500111F85}"/>
              </a:ext>
            </a:extLst>
          </p:cNvPr>
          <p:cNvPicPr>
            <a:picLocks noGrp="1" noChangeAspect="1"/>
          </p:cNvPicPr>
          <p:nvPr>
            <p:ph sz="half" idx="20"/>
          </p:nvPr>
        </p:nvPicPr>
        <p:blipFill>
          <a:blip r:embed="rId2"/>
          <a:stretch>
            <a:fillRect/>
          </a:stretch>
        </p:blipFill>
        <p:spPr>
          <a:xfrm>
            <a:off x="7538721" y="2509521"/>
            <a:ext cx="3027680" cy="3321368"/>
          </a:xfrm>
        </p:spPr>
      </p:pic>
    </p:spTree>
    <p:extLst>
      <p:ext uri="{BB962C8B-B14F-4D97-AF65-F5344CB8AC3E}">
        <p14:creationId xmlns:p14="http://schemas.microsoft.com/office/powerpoint/2010/main" val="14842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564C-61AF-44A1-B967-13B09E587447}"/>
              </a:ext>
            </a:extLst>
          </p:cNvPr>
          <p:cNvSpPr>
            <a:spLocks noGrp="1"/>
          </p:cNvSpPr>
          <p:nvPr>
            <p:ph type="title"/>
          </p:nvPr>
        </p:nvSpPr>
        <p:spPr/>
        <p:txBody>
          <a:bodyPr/>
          <a:lstStyle/>
          <a:p>
            <a:r>
              <a:rPr lang="en-US" dirty="0"/>
              <a:t>Insights</a:t>
            </a:r>
            <a:endParaRPr lang="en-IN" dirty="0"/>
          </a:p>
        </p:txBody>
      </p:sp>
      <p:sp>
        <p:nvSpPr>
          <p:cNvPr id="3" name="Text Placeholder 2">
            <a:extLst>
              <a:ext uri="{FF2B5EF4-FFF2-40B4-BE49-F238E27FC236}">
                <a16:creationId xmlns:a16="http://schemas.microsoft.com/office/drawing/2014/main" id="{4488DAAC-94DF-48C1-8F20-E56C93EBE1CD}"/>
              </a:ext>
            </a:extLst>
          </p:cNvPr>
          <p:cNvSpPr>
            <a:spLocks noGrp="1"/>
          </p:cNvSpPr>
          <p:nvPr>
            <p:ph type="body" sz="quarter" idx="14"/>
          </p:nvPr>
        </p:nvSpPr>
        <p:spPr/>
        <p:txBody>
          <a:bodyPr/>
          <a:lstStyle/>
          <a:p>
            <a:r>
              <a:rPr lang="en-IN" sz="2800" dirty="0"/>
              <a:t>Title Winners Analysis :-</a:t>
            </a:r>
          </a:p>
        </p:txBody>
      </p:sp>
      <p:sp>
        <p:nvSpPr>
          <p:cNvPr id="4" name="Content Placeholder 3">
            <a:extLst>
              <a:ext uri="{FF2B5EF4-FFF2-40B4-BE49-F238E27FC236}">
                <a16:creationId xmlns:a16="http://schemas.microsoft.com/office/drawing/2014/main" id="{4A678951-0E63-4869-B69D-DF6794FD57F5}"/>
              </a:ext>
            </a:extLst>
          </p:cNvPr>
          <p:cNvSpPr>
            <a:spLocks noGrp="1"/>
          </p:cNvSpPr>
          <p:nvPr>
            <p:ph sz="half" idx="2"/>
          </p:nvPr>
        </p:nvSpPr>
        <p:spPr/>
        <p:txBody>
          <a:bodyPr/>
          <a:lstStyle/>
          <a:p>
            <a:r>
              <a:rPr lang="en-US" sz="2000" dirty="0"/>
              <a:t>Overview of which teams won the IPL each year and any notable patterns or streaks.</a:t>
            </a:r>
            <a:endParaRPr lang="en-IN" sz="2000" dirty="0"/>
          </a:p>
        </p:txBody>
      </p:sp>
      <p:pic>
        <p:nvPicPr>
          <p:cNvPr id="11" name="Content Placeholder 10">
            <a:extLst>
              <a:ext uri="{FF2B5EF4-FFF2-40B4-BE49-F238E27FC236}">
                <a16:creationId xmlns:a16="http://schemas.microsoft.com/office/drawing/2014/main" id="{5DA7307A-8A8D-4B8D-BB71-EE643A01D189}"/>
              </a:ext>
            </a:extLst>
          </p:cNvPr>
          <p:cNvPicPr>
            <a:picLocks noGrp="1" noChangeAspect="1"/>
          </p:cNvPicPr>
          <p:nvPr>
            <p:ph sz="half" idx="20"/>
          </p:nvPr>
        </p:nvPicPr>
        <p:blipFill>
          <a:blip r:embed="rId2"/>
          <a:stretch>
            <a:fillRect/>
          </a:stretch>
        </p:blipFill>
        <p:spPr>
          <a:xfrm>
            <a:off x="7264400" y="2286000"/>
            <a:ext cx="3535680" cy="3657600"/>
          </a:xfrm>
        </p:spPr>
      </p:pic>
      <p:sp>
        <p:nvSpPr>
          <p:cNvPr id="7" name="Slide Number Placeholder 6">
            <a:extLst>
              <a:ext uri="{FF2B5EF4-FFF2-40B4-BE49-F238E27FC236}">
                <a16:creationId xmlns:a16="http://schemas.microsoft.com/office/drawing/2014/main" id="{3DEA4550-4E9D-47CD-AF04-AFCF8D3EAC1A}"/>
              </a:ext>
            </a:extLst>
          </p:cNvPr>
          <p:cNvSpPr>
            <a:spLocks noGrp="1"/>
          </p:cNvSpPr>
          <p:nvPr>
            <p:ph type="sldNum" sz="quarter" idx="12"/>
          </p:nvPr>
        </p:nvSpPr>
        <p:spPr/>
        <p:txBody>
          <a:bodyPr/>
          <a:lstStyle/>
          <a:p>
            <a:fld id="{8D0AFDD5-844D-364D-8AEC-50CF4D36D55D}" type="slidenum">
              <a:rPr lang="en-US" noProof="0" smtClean="0"/>
              <a:pPr/>
              <a:t>7</a:t>
            </a:fld>
            <a:endParaRPr lang="en-US" noProof="0"/>
          </a:p>
        </p:txBody>
      </p:sp>
      <p:sp>
        <p:nvSpPr>
          <p:cNvPr id="8" name="Footer Placeholder 7">
            <a:extLst>
              <a:ext uri="{FF2B5EF4-FFF2-40B4-BE49-F238E27FC236}">
                <a16:creationId xmlns:a16="http://schemas.microsoft.com/office/drawing/2014/main" id="{FDB33DDD-6142-49A5-A7EC-2D81914858C9}"/>
              </a:ext>
            </a:extLst>
          </p:cNvPr>
          <p:cNvSpPr>
            <a:spLocks noGrp="1"/>
          </p:cNvSpPr>
          <p:nvPr>
            <p:ph type="ftr" sz="quarter" idx="11"/>
          </p:nvPr>
        </p:nvSpPr>
        <p:spPr/>
        <p:txBody>
          <a:bodyPr/>
          <a:lstStyle/>
          <a:p>
            <a:r>
              <a:rPr lang="en-US" noProof="0" dirty="0"/>
              <a:t>IPL</a:t>
            </a:r>
          </a:p>
        </p:txBody>
      </p:sp>
    </p:spTree>
    <p:extLst>
      <p:ext uri="{BB962C8B-B14F-4D97-AF65-F5344CB8AC3E}">
        <p14:creationId xmlns:p14="http://schemas.microsoft.com/office/powerpoint/2010/main" val="290524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564C-61AF-44A1-B967-13B09E587447}"/>
              </a:ext>
            </a:extLst>
          </p:cNvPr>
          <p:cNvSpPr>
            <a:spLocks noGrp="1"/>
          </p:cNvSpPr>
          <p:nvPr>
            <p:ph type="title"/>
          </p:nvPr>
        </p:nvSpPr>
        <p:spPr/>
        <p:txBody>
          <a:bodyPr/>
          <a:lstStyle/>
          <a:p>
            <a:r>
              <a:rPr lang="en-US" dirty="0"/>
              <a:t>Insights</a:t>
            </a:r>
            <a:endParaRPr lang="en-IN" dirty="0"/>
          </a:p>
        </p:txBody>
      </p:sp>
      <p:sp>
        <p:nvSpPr>
          <p:cNvPr id="3" name="Text Placeholder 2">
            <a:extLst>
              <a:ext uri="{FF2B5EF4-FFF2-40B4-BE49-F238E27FC236}">
                <a16:creationId xmlns:a16="http://schemas.microsoft.com/office/drawing/2014/main" id="{4488DAAC-94DF-48C1-8F20-E56C93EBE1CD}"/>
              </a:ext>
            </a:extLst>
          </p:cNvPr>
          <p:cNvSpPr>
            <a:spLocks noGrp="1"/>
          </p:cNvSpPr>
          <p:nvPr>
            <p:ph type="body" sz="quarter" idx="14"/>
          </p:nvPr>
        </p:nvSpPr>
        <p:spPr/>
        <p:txBody>
          <a:bodyPr/>
          <a:lstStyle/>
          <a:p>
            <a:r>
              <a:rPr lang="en-IN" sz="2800" dirty="0"/>
              <a:t>Orange Cap Winners :-</a:t>
            </a:r>
          </a:p>
        </p:txBody>
      </p:sp>
      <p:sp>
        <p:nvSpPr>
          <p:cNvPr id="4" name="Content Placeholder 3">
            <a:extLst>
              <a:ext uri="{FF2B5EF4-FFF2-40B4-BE49-F238E27FC236}">
                <a16:creationId xmlns:a16="http://schemas.microsoft.com/office/drawing/2014/main" id="{4A678951-0E63-4869-B69D-DF6794FD57F5}"/>
              </a:ext>
            </a:extLst>
          </p:cNvPr>
          <p:cNvSpPr>
            <a:spLocks noGrp="1"/>
          </p:cNvSpPr>
          <p:nvPr>
            <p:ph sz="half" idx="2"/>
          </p:nvPr>
        </p:nvSpPr>
        <p:spPr/>
        <p:txBody>
          <a:bodyPr/>
          <a:lstStyle/>
          <a:p>
            <a:r>
              <a:rPr lang="en-US" sz="2000" dirty="0"/>
              <a:t>Highlighting the top run-scorers of each season and their performance metrics.</a:t>
            </a:r>
            <a:endParaRPr lang="en-IN" sz="2000" dirty="0"/>
          </a:p>
        </p:txBody>
      </p:sp>
      <p:sp>
        <p:nvSpPr>
          <p:cNvPr id="7" name="Slide Number Placeholder 6">
            <a:extLst>
              <a:ext uri="{FF2B5EF4-FFF2-40B4-BE49-F238E27FC236}">
                <a16:creationId xmlns:a16="http://schemas.microsoft.com/office/drawing/2014/main" id="{3DEA4550-4E9D-47CD-AF04-AFCF8D3EAC1A}"/>
              </a:ext>
            </a:extLst>
          </p:cNvPr>
          <p:cNvSpPr>
            <a:spLocks noGrp="1"/>
          </p:cNvSpPr>
          <p:nvPr>
            <p:ph type="sldNum" sz="quarter" idx="12"/>
          </p:nvPr>
        </p:nvSpPr>
        <p:spPr/>
        <p:txBody>
          <a:bodyPr/>
          <a:lstStyle/>
          <a:p>
            <a:fld id="{8D0AFDD5-844D-364D-8AEC-50CF4D36D55D}" type="slidenum">
              <a:rPr lang="en-US" noProof="0" smtClean="0"/>
              <a:pPr/>
              <a:t>8</a:t>
            </a:fld>
            <a:endParaRPr lang="en-US" noProof="0"/>
          </a:p>
        </p:txBody>
      </p:sp>
      <p:sp>
        <p:nvSpPr>
          <p:cNvPr id="8" name="Footer Placeholder 7">
            <a:extLst>
              <a:ext uri="{FF2B5EF4-FFF2-40B4-BE49-F238E27FC236}">
                <a16:creationId xmlns:a16="http://schemas.microsoft.com/office/drawing/2014/main" id="{FDB33DDD-6142-49A5-A7EC-2D81914858C9}"/>
              </a:ext>
            </a:extLst>
          </p:cNvPr>
          <p:cNvSpPr>
            <a:spLocks noGrp="1"/>
          </p:cNvSpPr>
          <p:nvPr>
            <p:ph type="ftr" sz="quarter" idx="11"/>
          </p:nvPr>
        </p:nvSpPr>
        <p:spPr/>
        <p:txBody>
          <a:bodyPr/>
          <a:lstStyle/>
          <a:p>
            <a:r>
              <a:rPr lang="en-US" noProof="0" dirty="0"/>
              <a:t>IPL</a:t>
            </a:r>
          </a:p>
        </p:txBody>
      </p:sp>
      <p:pic>
        <p:nvPicPr>
          <p:cNvPr id="12" name="Content Placeholder 11">
            <a:extLst>
              <a:ext uri="{FF2B5EF4-FFF2-40B4-BE49-F238E27FC236}">
                <a16:creationId xmlns:a16="http://schemas.microsoft.com/office/drawing/2014/main" id="{22289449-D8E6-476F-9B16-B3A9140DEDE2}"/>
              </a:ext>
            </a:extLst>
          </p:cNvPr>
          <p:cNvPicPr>
            <a:picLocks noGrp="1" noChangeAspect="1"/>
          </p:cNvPicPr>
          <p:nvPr>
            <p:ph sz="half" idx="20"/>
          </p:nvPr>
        </p:nvPicPr>
        <p:blipFill>
          <a:blip r:embed="rId2"/>
          <a:stretch>
            <a:fillRect/>
          </a:stretch>
        </p:blipFill>
        <p:spPr>
          <a:xfrm>
            <a:off x="7233920" y="2265681"/>
            <a:ext cx="3515359" cy="3677920"/>
          </a:xfrm>
        </p:spPr>
      </p:pic>
    </p:spTree>
    <p:extLst>
      <p:ext uri="{BB962C8B-B14F-4D97-AF65-F5344CB8AC3E}">
        <p14:creationId xmlns:p14="http://schemas.microsoft.com/office/powerpoint/2010/main" val="264933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564C-61AF-44A1-B967-13B09E587447}"/>
              </a:ext>
            </a:extLst>
          </p:cNvPr>
          <p:cNvSpPr>
            <a:spLocks noGrp="1"/>
          </p:cNvSpPr>
          <p:nvPr>
            <p:ph type="title"/>
          </p:nvPr>
        </p:nvSpPr>
        <p:spPr/>
        <p:txBody>
          <a:bodyPr/>
          <a:lstStyle/>
          <a:p>
            <a:r>
              <a:rPr lang="en-US" dirty="0"/>
              <a:t>Insights</a:t>
            </a:r>
            <a:endParaRPr lang="en-IN" dirty="0"/>
          </a:p>
        </p:txBody>
      </p:sp>
      <p:sp>
        <p:nvSpPr>
          <p:cNvPr id="3" name="Text Placeholder 2">
            <a:extLst>
              <a:ext uri="{FF2B5EF4-FFF2-40B4-BE49-F238E27FC236}">
                <a16:creationId xmlns:a16="http://schemas.microsoft.com/office/drawing/2014/main" id="{4488DAAC-94DF-48C1-8F20-E56C93EBE1CD}"/>
              </a:ext>
            </a:extLst>
          </p:cNvPr>
          <p:cNvSpPr>
            <a:spLocks noGrp="1"/>
          </p:cNvSpPr>
          <p:nvPr>
            <p:ph type="body" sz="quarter" idx="14"/>
          </p:nvPr>
        </p:nvSpPr>
        <p:spPr/>
        <p:txBody>
          <a:bodyPr/>
          <a:lstStyle/>
          <a:p>
            <a:r>
              <a:rPr lang="en-IN" sz="2800" dirty="0"/>
              <a:t>Purple Cap Winners :-</a:t>
            </a:r>
          </a:p>
        </p:txBody>
      </p:sp>
      <p:sp>
        <p:nvSpPr>
          <p:cNvPr id="4" name="Content Placeholder 3">
            <a:extLst>
              <a:ext uri="{FF2B5EF4-FFF2-40B4-BE49-F238E27FC236}">
                <a16:creationId xmlns:a16="http://schemas.microsoft.com/office/drawing/2014/main" id="{4A678951-0E63-4869-B69D-DF6794FD57F5}"/>
              </a:ext>
            </a:extLst>
          </p:cNvPr>
          <p:cNvSpPr>
            <a:spLocks noGrp="1"/>
          </p:cNvSpPr>
          <p:nvPr>
            <p:ph sz="half" idx="2"/>
          </p:nvPr>
        </p:nvSpPr>
        <p:spPr/>
        <p:txBody>
          <a:bodyPr/>
          <a:lstStyle/>
          <a:p>
            <a:r>
              <a:rPr lang="en-US" sz="2000" dirty="0"/>
              <a:t>Analysis of the top wicket-takers of each season and their statistics.</a:t>
            </a:r>
            <a:endParaRPr lang="en-IN" sz="2000" dirty="0"/>
          </a:p>
        </p:txBody>
      </p:sp>
      <p:sp>
        <p:nvSpPr>
          <p:cNvPr id="7" name="Slide Number Placeholder 6">
            <a:extLst>
              <a:ext uri="{FF2B5EF4-FFF2-40B4-BE49-F238E27FC236}">
                <a16:creationId xmlns:a16="http://schemas.microsoft.com/office/drawing/2014/main" id="{3DEA4550-4E9D-47CD-AF04-AFCF8D3EAC1A}"/>
              </a:ext>
            </a:extLst>
          </p:cNvPr>
          <p:cNvSpPr>
            <a:spLocks noGrp="1"/>
          </p:cNvSpPr>
          <p:nvPr>
            <p:ph type="sldNum" sz="quarter" idx="12"/>
          </p:nvPr>
        </p:nvSpPr>
        <p:spPr/>
        <p:txBody>
          <a:bodyPr/>
          <a:lstStyle/>
          <a:p>
            <a:fld id="{8D0AFDD5-844D-364D-8AEC-50CF4D36D55D}" type="slidenum">
              <a:rPr lang="en-US" noProof="0" smtClean="0"/>
              <a:pPr/>
              <a:t>9</a:t>
            </a:fld>
            <a:endParaRPr lang="en-US" noProof="0"/>
          </a:p>
        </p:txBody>
      </p:sp>
      <p:sp>
        <p:nvSpPr>
          <p:cNvPr id="8" name="Footer Placeholder 7">
            <a:extLst>
              <a:ext uri="{FF2B5EF4-FFF2-40B4-BE49-F238E27FC236}">
                <a16:creationId xmlns:a16="http://schemas.microsoft.com/office/drawing/2014/main" id="{FDB33DDD-6142-49A5-A7EC-2D81914858C9}"/>
              </a:ext>
            </a:extLst>
          </p:cNvPr>
          <p:cNvSpPr>
            <a:spLocks noGrp="1"/>
          </p:cNvSpPr>
          <p:nvPr>
            <p:ph type="ftr" sz="quarter" idx="11"/>
          </p:nvPr>
        </p:nvSpPr>
        <p:spPr/>
        <p:txBody>
          <a:bodyPr/>
          <a:lstStyle/>
          <a:p>
            <a:r>
              <a:rPr lang="en-US" noProof="0" dirty="0"/>
              <a:t>IPL</a:t>
            </a:r>
          </a:p>
        </p:txBody>
      </p:sp>
      <p:pic>
        <p:nvPicPr>
          <p:cNvPr id="10" name="Content Placeholder 9">
            <a:extLst>
              <a:ext uri="{FF2B5EF4-FFF2-40B4-BE49-F238E27FC236}">
                <a16:creationId xmlns:a16="http://schemas.microsoft.com/office/drawing/2014/main" id="{E944BCEB-63E5-4442-8851-307DAE267F4C}"/>
              </a:ext>
            </a:extLst>
          </p:cNvPr>
          <p:cNvPicPr>
            <a:picLocks noGrp="1" noChangeAspect="1"/>
          </p:cNvPicPr>
          <p:nvPr>
            <p:ph sz="half" idx="20"/>
          </p:nvPr>
        </p:nvPicPr>
        <p:blipFill>
          <a:blip r:embed="rId2"/>
          <a:stretch>
            <a:fillRect/>
          </a:stretch>
        </p:blipFill>
        <p:spPr>
          <a:xfrm>
            <a:off x="7203440" y="2245360"/>
            <a:ext cx="3627120" cy="3698241"/>
          </a:xfrm>
        </p:spPr>
      </p:pic>
    </p:spTree>
    <p:extLst>
      <p:ext uri="{BB962C8B-B14F-4D97-AF65-F5344CB8AC3E}">
        <p14:creationId xmlns:p14="http://schemas.microsoft.com/office/powerpoint/2010/main" val="569313774"/>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{DC0F6518-BA38-4C0A-8C92-87BE20F6E0E4}tf11429527_win32</Template>
  <TotalTime>481</TotalTime>
  <Words>636</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Karla</vt:lpstr>
      <vt:lpstr>Univers Condensed Light</vt:lpstr>
      <vt:lpstr>Office Theme</vt:lpstr>
      <vt:lpstr>INDIAN PREMIER LEAGUE (2008-2023) Comprehensive Analysis and Visualization</vt:lpstr>
      <vt:lpstr>Agenda</vt:lpstr>
      <vt:lpstr>Introduction </vt:lpstr>
      <vt:lpstr>Project Steps :-</vt:lpstr>
      <vt:lpstr>Key Features</vt:lpstr>
      <vt:lpstr>Filter</vt:lpstr>
      <vt:lpstr>Insights</vt:lpstr>
      <vt:lpstr>Insights</vt:lpstr>
      <vt:lpstr>Insights</vt:lpstr>
      <vt:lpstr>Insights</vt:lpstr>
      <vt:lpstr>Insights</vt:lpstr>
      <vt:lpstr>Insights</vt:lpstr>
      <vt:lpstr>Insights</vt:lpstr>
      <vt:lpstr>Insights</vt:lpstr>
      <vt:lpstr>Conclusion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PREMIER LEAGUE (2008-2023) Comprehensive Analysis and Visualization</dc:title>
  <dc:creator>Nagendra V Kini</dc:creator>
  <cp:lastModifiedBy>Nagendra V Kini</cp:lastModifiedBy>
  <cp:revision>14</cp:revision>
  <dcterms:created xsi:type="dcterms:W3CDTF">2024-05-23T06:04:05Z</dcterms:created>
  <dcterms:modified xsi:type="dcterms:W3CDTF">2024-05-23T14:50:44Z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