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 id="2147483711" r:id="rId3"/>
  </p:sldMasterIdLst>
  <p:sldIdLst>
    <p:sldId id="256" r:id="rId4"/>
    <p:sldId id="257" r:id="rId5"/>
    <p:sldId id="258"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007E"/>
    <a:srgbClr val="320058"/>
    <a:srgbClr val="830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342031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80137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150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974675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2212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4289803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411234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211492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3066503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724930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33529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4041467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19979-3DC8-4D16-A79E-F749BA498935}"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3119273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19979-3DC8-4D16-A79E-F749BA498935}"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741584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19979-3DC8-4D16-A79E-F749BA498935}"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880919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19979-3DC8-4D16-A79E-F749BA498935}"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3979519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519979-3DC8-4D16-A79E-F749BA498935}"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21400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F68A6-53AC-4ABC-86AB-D450D7B8D450}" type="slidenum">
              <a:rPr lang="en-IN" smtClean="0"/>
              <a:t>‹#›</a:t>
            </a:fld>
            <a:endParaRPr lang="en-IN"/>
          </a:p>
        </p:txBody>
      </p:sp>
      <p:sp>
        <p:nvSpPr>
          <p:cNvPr id="5" name="Date Placeholder 4"/>
          <p:cNvSpPr>
            <a:spLocks noGrp="1"/>
          </p:cNvSpPr>
          <p:nvPr>
            <p:ph type="dt" sz="half" idx="10"/>
          </p:nvPr>
        </p:nvSpPr>
        <p:spPr/>
        <p:txBody>
          <a:bodyPr/>
          <a:lstStyle/>
          <a:p>
            <a:fld id="{8C519979-3DC8-4D16-A79E-F749BA498935}" type="datetimeFigureOut">
              <a:rPr lang="en-IN" smtClean="0"/>
              <a:t>29-02-2024</a:t>
            </a:fld>
            <a:endParaRPr lang="en-IN"/>
          </a:p>
        </p:txBody>
      </p:sp>
    </p:spTree>
    <p:extLst>
      <p:ext uri="{BB962C8B-B14F-4D97-AF65-F5344CB8AC3E}">
        <p14:creationId xmlns:p14="http://schemas.microsoft.com/office/powerpoint/2010/main" val="18719999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9358236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6977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650999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974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7353237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7365898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436177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6622252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031203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886243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846379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19979-3DC8-4D16-A79E-F749BA498935}"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31905347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19979-3DC8-4D16-A79E-F749BA498935}"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4614977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19979-3DC8-4D16-A79E-F749BA498935}"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34620651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19979-3DC8-4D16-A79E-F749BA498935}"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54317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19979-3DC8-4D16-A79E-F749BA498935}"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31364358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519979-3DC8-4D16-A79E-F749BA498935}"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2423120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F68A6-53AC-4ABC-86AB-D450D7B8D450}" type="slidenum">
              <a:rPr lang="en-IN" smtClean="0"/>
              <a:t>‹#›</a:t>
            </a:fld>
            <a:endParaRPr lang="en-IN"/>
          </a:p>
        </p:txBody>
      </p:sp>
      <p:sp>
        <p:nvSpPr>
          <p:cNvPr id="5" name="Date Placeholder 4"/>
          <p:cNvSpPr>
            <a:spLocks noGrp="1"/>
          </p:cNvSpPr>
          <p:nvPr>
            <p:ph type="dt" sz="half" idx="10"/>
          </p:nvPr>
        </p:nvSpPr>
        <p:spPr/>
        <p:txBody>
          <a:bodyPr/>
          <a:lstStyle/>
          <a:p>
            <a:fld id="{8C519979-3DC8-4D16-A79E-F749BA498935}" type="datetimeFigureOut">
              <a:rPr lang="en-IN" smtClean="0"/>
              <a:t>29-02-2024</a:t>
            </a:fld>
            <a:endParaRPr lang="en-IN"/>
          </a:p>
        </p:txBody>
      </p:sp>
    </p:spTree>
    <p:extLst>
      <p:ext uri="{BB962C8B-B14F-4D97-AF65-F5344CB8AC3E}">
        <p14:creationId xmlns:p14="http://schemas.microsoft.com/office/powerpoint/2010/main" val="31479248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34003033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7382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887439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5216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6366251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5527863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19979-3DC8-4D16-A79E-F749BA498935}"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32676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19979-3DC8-4D16-A79E-F749BA498935}"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36359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19979-3DC8-4D16-A79E-F749BA498935}"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47060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19979-3DC8-4D16-A79E-F749BA498935}"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187949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519979-3DC8-4D16-A79E-F749BA498935}"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256750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19979-3DC8-4D16-A79E-F749BA498935}"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F68A6-53AC-4ABC-86AB-D450D7B8D450}" type="slidenum">
              <a:rPr lang="en-IN" smtClean="0"/>
              <a:t>‹#›</a:t>
            </a:fld>
            <a:endParaRPr lang="en-IN"/>
          </a:p>
        </p:txBody>
      </p:sp>
    </p:spTree>
    <p:extLst>
      <p:ext uri="{BB962C8B-B14F-4D97-AF65-F5344CB8AC3E}">
        <p14:creationId xmlns:p14="http://schemas.microsoft.com/office/powerpoint/2010/main" val="42928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19979-3DC8-4D16-A79E-F749BA498935}" type="datetimeFigureOut">
              <a:rPr lang="en-IN" smtClean="0"/>
              <a:t>29-02-2024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4F68A6-53AC-4ABC-86AB-D450D7B8D450}" type="slidenum">
              <a:rPr lang="en-IN" smtClean="0"/>
              <a:t>‹#›</a:t>
            </a:fld>
            <a:endParaRPr lang="en-IN"/>
          </a:p>
        </p:txBody>
      </p:sp>
    </p:spTree>
    <p:extLst>
      <p:ext uri="{BB962C8B-B14F-4D97-AF65-F5344CB8AC3E}">
        <p14:creationId xmlns:p14="http://schemas.microsoft.com/office/powerpoint/2010/main" val="322283340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19979-3DC8-4D16-A79E-F749BA498935}" type="datetimeFigureOut">
              <a:rPr lang="en-IN" smtClean="0"/>
              <a:t>29-02-2024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4F68A6-53AC-4ABC-86AB-D450D7B8D450}" type="slidenum">
              <a:rPr lang="en-IN" smtClean="0"/>
              <a:t>‹#›</a:t>
            </a:fld>
            <a:endParaRPr lang="en-IN"/>
          </a:p>
        </p:txBody>
      </p:sp>
    </p:spTree>
    <p:extLst>
      <p:ext uri="{BB962C8B-B14F-4D97-AF65-F5344CB8AC3E}">
        <p14:creationId xmlns:p14="http://schemas.microsoft.com/office/powerpoint/2010/main" val="262260467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19979-3DC8-4D16-A79E-F749BA498935}" type="datetimeFigureOut">
              <a:rPr lang="en-IN" smtClean="0"/>
              <a:t>29-02-2024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4F68A6-53AC-4ABC-86AB-D450D7B8D450}" type="slidenum">
              <a:rPr lang="en-IN" smtClean="0"/>
              <a:t>‹#›</a:t>
            </a:fld>
            <a:endParaRPr lang="en-IN"/>
          </a:p>
        </p:txBody>
      </p:sp>
    </p:spTree>
    <p:extLst>
      <p:ext uri="{BB962C8B-B14F-4D97-AF65-F5344CB8AC3E}">
        <p14:creationId xmlns:p14="http://schemas.microsoft.com/office/powerpoint/2010/main" val="54294003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8007E"/>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0C3A621-2C3D-465B-8F81-C374B6479DC6}"/>
              </a:ext>
            </a:extLst>
          </p:cNvPr>
          <p:cNvSpPr txBox="1">
            <a:spLocks/>
          </p:cNvSpPr>
          <p:nvPr/>
        </p:nvSpPr>
        <p:spPr>
          <a:xfrm>
            <a:off x="714375" y="719137"/>
            <a:ext cx="6819899" cy="900113"/>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u="sng" dirty="0">
                <a:solidFill>
                  <a:schemeClr val="accent3">
                    <a:lumMod val="60000"/>
                    <a:lumOff val="40000"/>
                  </a:schemeClr>
                </a:solidFill>
                <a:latin typeface="Baskerville Old Face" panose="02020602080505020303" pitchFamily="18" charset="0"/>
                <a:ea typeface="Lato black" panose="020F0502020204030203" pitchFamily="34" charset="0"/>
                <a:cs typeface="Lato black" panose="020F0502020204030203" pitchFamily="34" charset="0"/>
              </a:rPr>
              <a:t>Road Accident Dashboard</a:t>
            </a:r>
            <a:endParaRPr lang="en-IN" sz="4800" b="1" u="sng" dirty="0">
              <a:solidFill>
                <a:schemeClr val="accent3">
                  <a:lumMod val="60000"/>
                  <a:lumOff val="40000"/>
                </a:schemeClr>
              </a:solidFill>
              <a:latin typeface="Baskerville Old Face" panose="02020602080505020303" pitchFamily="18" charset="0"/>
              <a:ea typeface="Lato black" panose="020F0502020204030203" pitchFamily="34" charset="0"/>
              <a:cs typeface="Lato black" panose="020F0502020204030203" pitchFamily="34" charset="0"/>
            </a:endParaRPr>
          </a:p>
        </p:txBody>
      </p:sp>
      <p:sp>
        <p:nvSpPr>
          <p:cNvPr id="8" name="Content Placeholder 2">
            <a:extLst>
              <a:ext uri="{FF2B5EF4-FFF2-40B4-BE49-F238E27FC236}">
                <a16:creationId xmlns:a16="http://schemas.microsoft.com/office/drawing/2014/main" id="{DF390E29-928A-4A20-ACF0-15D38F4C76D3}"/>
              </a:ext>
            </a:extLst>
          </p:cNvPr>
          <p:cNvSpPr txBox="1">
            <a:spLocks/>
          </p:cNvSpPr>
          <p:nvPr/>
        </p:nvSpPr>
        <p:spPr>
          <a:xfrm>
            <a:off x="1589552" y="1880347"/>
            <a:ext cx="5069543" cy="47795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600" b="1" dirty="0">
                <a:ln w="0"/>
                <a:latin typeface="Book Antiqua" panose="02040602050305030304" pitchFamily="18" charset="0"/>
                <a:ea typeface="Lato black" panose="020F0502020204030203" pitchFamily="34" charset="0"/>
                <a:cs typeface="Lato black" panose="020F0502020204030203" pitchFamily="34" charset="0"/>
              </a:rPr>
              <a:t>The Main objective of this project is to analyze the Road Accident in two different years. </a:t>
            </a:r>
          </a:p>
          <a:p>
            <a:r>
              <a:rPr lang="en-US" sz="2600" b="1" dirty="0">
                <a:ln w="0"/>
                <a:latin typeface="Book Antiqua" panose="02040602050305030304" pitchFamily="18" charset="0"/>
                <a:ea typeface="Lato black" panose="020F0502020204030203" pitchFamily="34" charset="0"/>
                <a:cs typeface="Lato black" panose="020F0502020204030203" pitchFamily="34" charset="0"/>
              </a:rPr>
              <a:t>Finding Total Number of Casualties happened in Two years.</a:t>
            </a:r>
          </a:p>
          <a:p>
            <a:r>
              <a:rPr lang="en-US" sz="2600" b="1" dirty="0">
                <a:ln w="0"/>
                <a:latin typeface="Book Antiqua" panose="02040602050305030304" pitchFamily="18" charset="0"/>
                <a:ea typeface="Lato black" panose="020F0502020204030203" pitchFamily="34" charset="0"/>
                <a:cs typeface="Lato black" panose="020F0502020204030203" pitchFamily="34" charset="0"/>
              </a:rPr>
              <a:t>Which helps in getting actionable insights that will helps in reducing Road accident by taking necessary measures.</a:t>
            </a:r>
          </a:p>
          <a:p>
            <a:endParaRPr lang="en-IN" sz="2600" b="1" dirty="0">
              <a:latin typeface="Book Antiqua" panose="02040602050305030304" pitchFamily="18" charset="0"/>
              <a:ea typeface="Lato black" panose="020F0502020204030203" pitchFamily="34" charset="0"/>
              <a:cs typeface="Lato black" panose="020F0502020204030203" pitchFamily="34" charset="0"/>
            </a:endParaRPr>
          </a:p>
          <a:p>
            <a:endParaRPr lang="en-IN" b="1" dirty="0">
              <a:latin typeface="Book Antiqua" panose="02040602050305030304" pitchFamily="18" charset="0"/>
              <a:ea typeface="Lato black" panose="020F0502020204030203" pitchFamily="34" charset="0"/>
              <a:cs typeface="Lato black" panose="020F0502020204030203" pitchFamily="34" charset="0"/>
            </a:endParaRPr>
          </a:p>
        </p:txBody>
      </p:sp>
      <p:pic>
        <p:nvPicPr>
          <p:cNvPr id="10" name="Picture 9">
            <a:extLst>
              <a:ext uri="{FF2B5EF4-FFF2-40B4-BE49-F238E27FC236}">
                <a16:creationId xmlns:a16="http://schemas.microsoft.com/office/drawing/2014/main" id="{4250F7C5-DA98-4EBD-9E77-273A62829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455" y="554430"/>
            <a:ext cx="4876190" cy="4876190"/>
          </a:xfrm>
          <a:prstGeom prst="rect">
            <a:avLst/>
          </a:prstGeom>
        </p:spPr>
      </p:pic>
    </p:spTree>
    <p:extLst>
      <p:ext uri="{BB962C8B-B14F-4D97-AF65-F5344CB8AC3E}">
        <p14:creationId xmlns:p14="http://schemas.microsoft.com/office/powerpoint/2010/main" val="52674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8007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FCEA70-998D-4A40-A697-1DE7A285500D}"/>
              </a:ext>
            </a:extLst>
          </p:cNvPr>
          <p:cNvSpPr>
            <a:spLocks noGrp="1"/>
          </p:cNvSpPr>
          <p:nvPr>
            <p:ph type="title"/>
          </p:nvPr>
        </p:nvSpPr>
        <p:spPr>
          <a:xfrm>
            <a:off x="353484" y="666750"/>
            <a:ext cx="4218516" cy="733425"/>
          </a:xfrm>
        </p:spPr>
        <p:txBody>
          <a:bodyPr/>
          <a:lstStyle/>
          <a:p>
            <a:pPr algn="ctr"/>
            <a:r>
              <a:rPr lang="en-US" b="1" u="sng" dirty="0">
                <a:solidFill>
                  <a:schemeClr val="accent2">
                    <a:lumMod val="40000"/>
                    <a:lumOff val="60000"/>
                  </a:schemeClr>
                </a:solidFill>
                <a:latin typeface="Baskerville Old Face" panose="02020602080505020303" pitchFamily="18" charset="0"/>
              </a:rPr>
              <a:t>Key Insights :-</a:t>
            </a:r>
            <a:endParaRPr lang="en-IN" dirty="0">
              <a:solidFill>
                <a:schemeClr val="accent2">
                  <a:lumMod val="40000"/>
                  <a:lumOff val="60000"/>
                </a:schemeClr>
              </a:solidFill>
            </a:endParaRPr>
          </a:p>
        </p:txBody>
      </p:sp>
      <p:sp>
        <p:nvSpPr>
          <p:cNvPr id="5" name="Content Placeholder 4">
            <a:extLst>
              <a:ext uri="{FF2B5EF4-FFF2-40B4-BE49-F238E27FC236}">
                <a16:creationId xmlns:a16="http://schemas.microsoft.com/office/drawing/2014/main" id="{451D8453-0529-48A6-9DCC-D956E85A5A19}"/>
              </a:ext>
            </a:extLst>
          </p:cNvPr>
          <p:cNvSpPr>
            <a:spLocks noGrp="1"/>
          </p:cNvSpPr>
          <p:nvPr>
            <p:ph idx="1"/>
          </p:nvPr>
        </p:nvSpPr>
        <p:spPr>
          <a:xfrm>
            <a:off x="677334" y="1473200"/>
            <a:ext cx="6572250" cy="5632311"/>
          </a:xfrm>
          <a:prstGeom prst="rect">
            <a:avLst/>
          </a:prstGeom>
          <a:noFill/>
        </p:spPr>
        <p:txBody>
          <a:bodyPr wrap="square" lIns="91440" tIns="45720" rIns="91440" bIns="45720">
            <a:spAutoFit/>
          </a:bodyPr>
          <a:lstStyle/>
          <a:p>
            <a:pPr marL="457200" indent="-457200">
              <a:buFont typeface="+mj-lt"/>
              <a:buAutoNum type="arabicPeriod"/>
            </a:pPr>
            <a:r>
              <a:rPr lang="en-US" sz="2200" b="1" cap="none" spc="0" dirty="0">
                <a:ln w="0"/>
                <a:solidFill>
                  <a:schemeClr val="accent4">
                    <a:lumMod val="40000"/>
                    <a:lumOff val="60000"/>
                  </a:schemeClr>
                </a:solidFill>
                <a:effectLst>
                  <a:outerShdw blurRad="38100" dist="19050" dir="2700000" algn="tl" rotWithShape="0">
                    <a:schemeClr val="dk1">
                      <a:alpha val="40000"/>
                    </a:schemeClr>
                  </a:outerShdw>
                </a:effectLst>
                <a:latin typeface="Book Antiqua" panose="02040602050305030304" pitchFamily="18" charset="0"/>
              </a:rPr>
              <a:t>Primary KPI</a:t>
            </a:r>
          </a:p>
          <a:p>
            <a:pPr lvl="1"/>
            <a:r>
              <a:rPr lang="en-US" sz="1800" b="1" cap="none" spc="0" dirty="0">
                <a:ln w="0"/>
                <a:solidFill>
                  <a:schemeClr val="tx1">
                    <a:lumMod val="95000"/>
                  </a:schemeClr>
                </a:solidFill>
                <a:effectLst>
                  <a:outerShdw blurRad="38100" dist="19050" dir="2700000" algn="tl" rotWithShape="0">
                    <a:schemeClr val="dk1">
                      <a:alpha val="40000"/>
                    </a:schemeClr>
                  </a:outerShdw>
                </a:effectLst>
                <a:latin typeface="Book Antiqua" panose="02040602050305030304" pitchFamily="18" charset="0"/>
              </a:rPr>
              <a:t>Total Casualties</a:t>
            </a:r>
          </a:p>
          <a:p>
            <a:pPr lvl="1"/>
            <a:r>
              <a:rPr lang="en-US" sz="1800" b="1" dirty="0">
                <a:ln w="0"/>
                <a:solidFill>
                  <a:schemeClr val="tx1">
                    <a:lumMod val="95000"/>
                  </a:schemeClr>
                </a:solidFill>
                <a:effectLst>
                  <a:outerShdw blurRad="38100" dist="19050" dir="2700000" algn="tl" rotWithShape="0">
                    <a:schemeClr val="dk1">
                      <a:alpha val="40000"/>
                    </a:schemeClr>
                  </a:outerShdw>
                </a:effectLst>
                <a:latin typeface="Book Antiqua" panose="02040602050305030304" pitchFamily="18" charset="0"/>
              </a:rPr>
              <a:t>Fatal Casualties</a:t>
            </a:r>
          </a:p>
          <a:p>
            <a:pPr lvl="1"/>
            <a:r>
              <a:rPr lang="en-US" sz="1800" b="1" cap="none" spc="0" dirty="0">
                <a:ln w="0"/>
                <a:solidFill>
                  <a:schemeClr val="tx1">
                    <a:lumMod val="95000"/>
                  </a:schemeClr>
                </a:solidFill>
                <a:effectLst>
                  <a:outerShdw blurRad="38100" dist="19050" dir="2700000" algn="tl" rotWithShape="0">
                    <a:schemeClr val="dk1">
                      <a:alpha val="40000"/>
                    </a:schemeClr>
                  </a:outerShdw>
                </a:effectLst>
                <a:latin typeface="Book Antiqua" panose="02040602050305030304" pitchFamily="18" charset="0"/>
              </a:rPr>
              <a:t>Serious </a:t>
            </a:r>
            <a:r>
              <a:rPr lang="en-US" sz="1800" b="1" dirty="0">
                <a:ln w="0"/>
                <a:solidFill>
                  <a:schemeClr val="tx1">
                    <a:lumMod val="95000"/>
                  </a:schemeClr>
                </a:solidFill>
                <a:effectLst>
                  <a:outerShdw blurRad="38100" dist="19050" dir="2700000" algn="tl" rotWithShape="0">
                    <a:schemeClr val="dk1">
                      <a:alpha val="40000"/>
                    </a:schemeClr>
                  </a:outerShdw>
                </a:effectLst>
                <a:latin typeface="Book Antiqua" panose="02040602050305030304" pitchFamily="18" charset="0"/>
              </a:rPr>
              <a:t>Casualties</a:t>
            </a:r>
          </a:p>
          <a:p>
            <a:pPr lvl="1"/>
            <a:r>
              <a:rPr lang="en-US" sz="1800" b="1" cap="none" spc="0" dirty="0">
                <a:ln w="0"/>
                <a:solidFill>
                  <a:schemeClr val="tx1">
                    <a:lumMod val="95000"/>
                  </a:schemeClr>
                </a:solidFill>
                <a:effectLst>
                  <a:outerShdw blurRad="38100" dist="19050" dir="2700000" algn="tl" rotWithShape="0">
                    <a:schemeClr val="dk1">
                      <a:alpha val="40000"/>
                    </a:schemeClr>
                  </a:outerShdw>
                </a:effectLst>
                <a:latin typeface="Book Antiqua" panose="02040602050305030304" pitchFamily="18" charset="0"/>
              </a:rPr>
              <a:t>Slight </a:t>
            </a:r>
            <a:r>
              <a:rPr lang="en-US" sz="1800" b="1" dirty="0">
                <a:ln w="0"/>
                <a:solidFill>
                  <a:schemeClr val="tx1">
                    <a:lumMod val="95000"/>
                  </a:schemeClr>
                </a:solidFill>
                <a:effectLst>
                  <a:outerShdw blurRad="38100" dist="19050" dir="2700000" algn="tl" rotWithShape="0">
                    <a:schemeClr val="dk1">
                      <a:alpha val="40000"/>
                    </a:schemeClr>
                  </a:outerShdw>
                </a:effectLst>
                <a:latin typeface="Book Antiqua" panose="02040602050305030304" pitchFamily="18" charset="0"/>
              </a:rPr>
              <a:t>Casualties</a:t>
            </a:r>
          </a:p>
          <a:p>
            <a:pPr lvl="1"/>
            <a:r>
              <a:rPr lang="en-US" sz="1800" b="1" cap="none" spc="0" dirty="0">
                <a:ln w="0"/>
                <a:solidFill>
                  <a:schemeClr val="tx1">
                    <a:lumMod val="95000"/>
                  </a:schemeClr>
                </a:solidFill>
                <a:effectLst>
                  <a:outerShdw blurRad="38100" dist="19050" dir="2700000" algn="tl" rotWithShape="0">
                    <a:schemeClr val="dk1">
                      <a:alpha val="40000"/>
                    </a:schemeClr>
                  </a:outerShdw>
                </a:effectLst>
                <a:latin typeface="Book Antiqua" panose="02040602050305030304" pitchFamily="18" charset="0"/>
              </a:rPr>
              <a:t>Total </a:t>
            </a:r>
            <a:r>
              <a:rPr lang="en-US" sz="1800" b="1" dirty="0">
                <a:ln w="0"/>
                <a:solidFill>
                  <a:schemeClr val="tx1">
                    <a:lumMod val="95000"/>
                  </a:schemeClr>
                </a:solidFill>
                <a:effectLst>
                  <a:outerShdw blurRad="38100" dist="19050" dir="2700000" algn="tl" rotWithShape="0">
                    <a:schemeClr val="dk1">
                      <a:alpha val="40000"/>
                    </a:schemeClr>
                  </a:outerShdw>
                </a:effectLst>
                <a:latin typeface="Book Antiqua" panose="02040602050305030304" pitchFamily="18" charset="0"/>
              </a:rPr>
              <a:t>Casualties by Vehicle Type</a:t>
            </a:r>
            <a:endParaRPr lang="en-US" sz="1800" b="1" cap="none" spc="0" dirty="0">
              <a:ln w="0"/>
              <a:solidFill>
                <a:schemeClr val="tx1">
                  <a:lumMod val="95000"/>
                </a:schemeClr>
              </a:solidFill>
              <a:effectLst>
                <a:outerShdw blurRad="38100" dist="19050" dir="2700000" algn="tl" rotWithShape="0">
                  <a:schemeClr val="dk1">
                    <a:alpha val="40000"/>
                  </a:schemeClr>
                </a:outerShdw>
              </a:effectLst>
              <a:latin typeface="Book Antiqua" panose="02040602050305030304" pitchFamily="18" charset="0"/>
            </a:endParaRPr>
          </a:p>
          <a:p>
            <a:pPr marL="457200" indent="-457200">
              <a:buFont typeface="+mj-lt"/>
              <a:buAutoNum type="arabicPeriod"/>
            </a:pPr>
            <a:r>
              <a:rPr lang="en-US" sz="2200" b="1" dirty="0">
                <a:ln w="0"/>
                <a:solidFill>
                  <a:schemeClr val="accent4">
                    <a:lumMod val="40000"/>
                    <a:lumOff val="60000"/>
                  </a:schemeClr>
                </a:solidFill>
                <a:effectLst>
                  <a:outerShdw blurRad="38100" dist="19050" dir="2700000" algn="tl" rotWithShape="0">
                    <a:schemeClr val="dk1">
                      <a:alpha val="40000"/>
                    </a:schemeClr>
                  </a:outerShdw>
                </a:effectLst>
                <a:latin typeface="Book Antiqua" panose="02040602050305030304" pitchFamily="18" charset="0"/>
              </a:rPr>
              <a:t>Secondary KPI</a:t>
            </a:r>
          </a:p>
          <a:p>
            <a:pPr lvl="1"/>
            <a:r>
              <a:rPr lang="en-IN" sz="1800" b="1"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rPr>
              <a:t>Current year</a:t>
            </a:r>
            <a:r>
              <a:rPr lang="en-IN" sz="1800" b="1" baseline="0"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rPr>
              <a:t> Casualties vs Previous year Casualties by</a:t>
            </a:r>
            <a:r>
              <a:rPr lang="en-IN" sz="1800" b="1"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rPr>
              <a:t> </a:t>
            </a:r>
            <a:r>
              <a:rPr lang="en-IN" sz="1800" b="1" baseline="0"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rPr>
              <a:t>Monthly Trend</a:t>
            </a:r>
            <a:endParaRPr lang="en-IN" sz="1800" b="1"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endParaRPr>
          </a:p>
          <a:p>
            <a:pPr lvl="1"/>
            <a:r>
              <a:rPr lang="en-IN" sz="1800" b="1" baseline="0"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rPr>
              <a:t>Casualties by Road Surface</a:t>
            </a:r>
            <a:endParaRPr lang="en-IN" sz="1800" b="1"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endParaRPr>
          </a:p>
          <a:p>
            <a:pPr lvl="1"/>
            <a:r>
              <a:rPr lang="en-IN" sz="1800" b="1" baseline="0"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rPr>
              <a:t>Casualties by Road Type</a:t>
            </a:r>
            <a:endParaRPr lang="en-IN" sz="1800" b="1"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endParaRPr>
          </a:p>
          <a:p>
            <a:pPr lvl="1"/>
            <a:r>
              <a:rPr lang="en-IN" sz="1800" b="1" baseline="0"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rPr>
              <a:t>Casualties by Location/Area</a:t>
            </a:r>
            <a:endParaRPr lang="en-IN" sz="1800" b="1"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endParaRPr>
          </a:p>
          <a:p>
            <a:pPr lvl="1"/>
            <a:r>
              <a:rPr lang="en-IN" sz="1800" b="1" baseline="0"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rPr>
              <a:t>Casualties by Light Condition</a:t>
            </a:r>
            <a:endParaRPr lang="en-IN" sz="1800" b="1" dirty="0">
              <a:solidFill>
                <a:schemeClr val="tx1">
                  <a:lumMod val="95000"/>
                </a:schemeClr>
              </a:solidFill>
              <a:effectLst>
                <a:outerShdw blurRad="38100" dist="38100" dir="2700000" algn="tl">
                  <a:srgbClr val="000000">
                    <a:alpha val="43137"/>
                  </a:srgbClr>
                </a:outerShdw>
              </a:effectLst>
              <a:latin typeface="Book Antiqua" panose="02040602050305030304" pitchFamily="18" charset="0"/>
              <a:ea typeface="Lato black" panose="020F0502020204030203" pitchFamily="34" charset="0"/>
              <a:cs typeface="Lato black" panose="020F0502020204030203" pitchFamily="34" charset="0"/>
            </a:endParaRPr>
          </a:p>
          <a:p>
            <a:pPr lvl="1"/>
            <a:endParaRPr lang="en-US" sz="1800" b="1" cap="none" spc="0" dirty="0">
              <a:ln w="0"/>
              <a:solidFill>
                <a:schemeClr val="bg1">
                  <a:lumMod val="95000"/>
                </a:schemeClr>
              </a:solidFill>
              <a:effectLst>
                <a:outerShdw blurRad="38100" dist="19050" dir="2700000" algn="tl" rotWithShape="0">
                  <a:schemeClr val="dk1">
                    <a:alpha val="40000"/>
                  </a:schemeClr>
                </a:outerShdw>
              </a:effectLst>
              <a:latin typeface="Book Antiqua" panose="02040602050305030304" pitchFamily="18" charset="0"/>
            </a:endParaRPr>
          </a:p>
        </p:txBody>
      </p:sp>
      <p:pic>
        <p:nvPicPr>
          <p:cNvPr id="6" name="Picture 5">
            <a:extLst>
              <a:ext uri="{FF2B5EF4-FFF2-40B4-BE49-F238E27FC236}">
                <a16:creationId xmlns:a16="http://schemas.microsoft.com/office/drawing/2014/main" id="{D0A9E16B-42A2-4F97-8CDA-6B140E1AC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224" y="830654"/>
            <a:ext cx="4580915" cy="4903395"/>
          </a:xfrm>
          <a:prstGeom prst="rect">
            <a:avLst/>
          </a:prstGeom>
        </p:spPr>
      </p:pic>
    </p:spTree>
    <p:extLst>
      <p:ext uri="{BB962C8B-B14F-4D97-AF65-F5344CB8AC3E}">
        <p14:creationId xmlns:p14="http://schemas.microsoft.com/office/powerpoint/2010/main" val="28211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8007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3574-F849-47A7-8BED-23D9C0F84D8E}"/>
              </a:ext>
            </a:extLst>
          </p:cNvPr>
          <p:cNvSpPr>
            <a:spLocks noGrp="1"/>
          </p:cNvSpPr>
          <p:nvPr>
            <p:ph type="title"/>
          </p:nvPr>
        </p:nvSpPr>
        <p:spPr>
          <a:xfrm>
            <a:off x="658284" y="301625"/>
            <a:ext cx="8596668" cy="660400"/>
          </a:xfrm>
        </p:spPr>
        <p:txBody>
          <a:bodyPr/>
          <a:lstStyle/>
          <a:p>
            <a:r>
              <a:rPr lang="en-US" b="1" u="sng" dirty="0">
                <a:solidFill>
                  <a:schemeClr val="accent3">
                    <a:lumMod val="60000"/>
                    <a:lumOff val="40000"/>
                  </a:schemeClr>
                </a:solidFill>
                <a:latin typeface="Baskerville Old Face" panose="02020602080505020303" pitchFamily="18" charset="0"/>
              </a:rPr>
              <a:t>Conclusion of the Analysis :-</a:t>
            </a: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99F91014-18F1-4F3C-97FA-3BE0E73EAFBD}"/>
              </a:ext>
            </a:extLst>
          </p:cNvPr>
          <p:cNvSpPr>
            <a:spLocks noGrp="1"/>
          </p:cNvSpPr>
          <p:nvPr>
            <p:ph idx="1"/>
          </p:nvPr>
        </p:nvSpPr>
        <p:spPr>
          <a:xfrm>
            <a:off x="581026" y="1114425"/>
            <a:ext cx="7181850" cy="5511800"/>
          </a:xfrm>
        </p:spPr>
        <p:txBody>
          <a:bodyPr>
            <a:noAutofit/>
          </a:bodyPr>
          <a:lstStyle/>
          <a:p>
            <a:r>
              <a:rPr lang="en-US" sz="2200" b="0" i="0" dirty="0">
                <a:solidFill>
                  <a:schemeClr val="tx1"/>
                </a:solidFill>
                <a:effectLst/>
                <a:latin typeface="Baskerville Old Face" panose="02020602080505020303" pitchFamily="18" charset="0"/>
              </a:rPr>
              <a:t>When we see the analysis we get to know that the casualties are happened more on Car .</a:t>
            </a:r>
          </a:p>
          <a:p>
            <a:r>
              <a:rPr lang="en-US" sz="2200" b="0" i="0" dirty="0">
                <a:solidFill>
                  <a:schemeClr val="tx1"/>
                </a:solidFill>
                <a:effectLst/>
                <a:latin typeface="Baskerville Old Face" panose="02020602080505020303" pitchFamily="18" charset="0"/>
              </a:rPr>
              <a:t> When you compare the casualties between two year that is 2021 and 2022, The number of casualties is Decreasing in 2022 when you compared to 2021. Which is Good and in the month of October and November The Number of Casualties are More.</a:t>
            </a:r>
          </a:p>
          <a:p>
            <a:endParaRPr lang="en-US" sz="2200" b="0" i="0" dirty="0">
              <a:solidFill>
                <a:schemeClr val="tx1"/>
              </a:solidFill>
              <a:effectLst/>
              <a:latin typeface="Baskerville Old Face" panose="02020602080505020303" pitchFamily="18" charset="0"/>
            </a:endParaRPr>
          </a:p>
          <a:p>
            <a:r>
              <a:rPr lang="en-US" sz="2200" b="0" i="0" dirty="0">
                <a:solidFill>
                  <a:schemeClr val="tx1"/>
                </a:solidFill>
                <a:effectLst/>
                <a:latin typeface="Baskerville Old Face" panose="02020602080505020303" pitchFamily="18" charset="0"/>
              </a:rPr>
              <a:t>Number of Casualties are more Occurre</a:t>
            </a:r>
            <a:r>
              <a:rPr lang="en-US" sz="2200" dirty="0">
                <a:solidFill>
                  <a:schemeClr val="tx1"/>
                </a:solidFill>
                <a:latin typeface="Baskerville Old Face" panose="02020602080505020303" pitchFamily="18" charset="0"/>
              </a:rPr>
              <a:t>d on Dry Road Surface.</a:t>
            </a:r>
          </a:p>
          <a:p>
            <a:r>
              <a:rPr lang="en-US" sz="2200" dirty="0">
                <a:solidFill>
                  <a:schemeClr val="tx1"/>
                </a:solidFill>
                <a:latin typeface="Baskerville Old Face" panose="02020602080505020303" pitchFamily="18" charset="0"/>
              </a:rPr>
              <a:t>Number of Casualties are more on Urban Location/Area.</a:t>
            </a:r>
          </a:p>
          <a:p>
            <a:r>
              <a:rPr lang="en-US" sz="2200" dirty="0">
                <a:solidFill>
                  <a:schemeClr val="tx1"/>
                </a:solidFill>
                <a:latin typeface="Baskerville Old Face" panose="02020602080505020303" pitchFamily="18" charset="0"/>
              </a:rPr>
              <a:t>Number of Casualties are more on Daylight Condition.</a:t>
            </a:r>
          </a:p>
          <a:p>
            <a:r>
              <a:rPr lang="en-US" sz="2200" dirty="0">
                <a:solidFill>
                  <a:schemeClr val="tx1"/>
                </a:solidFill>
                <a:latin typeface="Baskerville Old Face" panose="02020602080505020303" pitchFamily="18" charset="0"/>
              </a:rPr>
              <a:t>Number of Casualties are happened more on Single carriageway  Type of  Road.</a:t>
            </a:r>
            <a:br>
              <a:rPr lang="en-US" sz="2200" dirty="0">
                <a:solidFill>
                  <a:schemeClr val="tx1"/>
                </a:solidFill>
                <a:latin typeface="Baskerville Old Face" panose="02020602080505020303" pitchFamily="18" charset="0"/>
              </a:rPr>
            </a:br>
            <a:endParaRPr lang="en-US" sz="2200" b="0" cap="none" spc="0" dirty="0">
              <a:ln w="0"/>
              <a:solidFill>
                <a:schemeClr val="tx1"/>
              </a:solidFill>
              <a:effectLst>
                <a:outerShdw blurRad="38100" dist="19050" dir="2700000" algn="tl" rotWithShape="0">
                  <a:schemeClr val="dk1">
                    <a:alpha val="40000"/>
                  </a:schemeClr>
                </a:outerShdw>
              </a:effectLst>
              <a:latin typeface="Baskerville Old Face" panose="02020602080505020303" pitchFamily="18" charset="0"/>
            </a:endParaRPr>
          </a:p>
          <a:p>
            <a:pPr marL="0" indent="0">
              <a:buNone/>
            </a:pPr>
            <a:endParaRPr lang="en-IN" sz="2200" dirty="0">
              <a:solidFill>
                <a:schemeClr val="tx1"/>
              </a:solidFill>
            </a:endParaRPr>
          </a:p>
        </p:txBody>
      </p:sp>
      <p:pic>
        <p:nvPicPr>
          <p:cNvPr id="4" name="Picture 3">
            <a:extLst>
              <a:ext uri="{FF2B5EF4-FFF2-40B4-BE49-F238E27FC236}">
                <a16:creationId xmlns:a16="http://schemas.microsoft.com/office/drawing/2014/main" id="{EB74C3FB-D781-4B3B-8EF2-CCF8EACB3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050" y="1619250"/>
            <a:ext cx="4076089" cy="4124325"/>
          </a:xfrm>
          <a:prstGeom prst="rect">
            <a:avLst/>
          </a:prstGeom>
        </p:spPr>
      </p:pic>
    </p:spTree>
    <p:extLst>
      <p:ext uri="{BB962C8B-B14F-4D97-AF65-F5344CB8AC3E}">
        <p14:creationId xmlns:p14="http://schemas.microsoft.com/office/powerpoint/2010/main" val="397197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2A676-FB14-48A7-A87C-AA23080102B5}"/>
              </a:ext>
            </a:extLst>
          </p:cNvPr>
          <p:cNvSpPr txBox="1"/>
          <p:nvPr/>
        </p:nvSpPr>
        <p:spPr>
          <a:xfrm>
            <a:off x="3171824" y="172818"/>
            <a:ext cx="5848351" cy="646331"/>
          </a:xfrm>
          <a:prstGeom prst="rect">
            <a:avLst/>
          </a:prstGeom>
          <a:noFill/>
        </p:spPr>
        <p:txBody>
          <a:bodyPr wrap="square">
            <a:spAutoFit/>
          </a:bodyPr>
          <a:lstStyle/>
          <a:p>
            <a:pPr algn="ctr"/>
            <a:r>
              <a:rPr lang="en-US" sz="3600" b="1" u="sng" dirty="0">
                <a:ln w="0"/>
                <a:effectLst>
                  <a:outerShdw blurRad="38100" dist="19050" dir="2700000" algn="tl" rotWithShape="0">
                    <a:schemeClr val="dk1">
                      <a:alpha val="40000"/>
                    </a:schemeClr>
                  </a:outerShdw>
                </a:effectLst>
                <a:latin typeface="Lucida Fax" panose="02060602050505020204" pitchFamily="18" charset="0"/>
              </a:rPr>
              <a:t>Dashboard</a:t>
            </a:r>
          </a:p>
        </p:txBody>
      </p:sp>
      <p:pic>
        <p:nvPicPr>
          <p:cNvPr id="4" name="Picture 3">
            <a:extLst>
              <a:ext uri="{FF2B5EF4-FFF2-40B4-BE49-F238E27FC236}">
                <a16:creationId xmlns:a16="http://schemas.microsoft.com/office/drawing/2014/main" id="{44D4967B-227C-42BF-B133-05905B536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904849"/>
            <a:ext cx="11772900" cy="5780333"/>
          </a:xfrm>
          <a:prstGeom prst="rect">
            <a:avLst/>
          </a:prstGeom>
        </p:spPr>
      </p:pic>
    </p:spTree>
    <p:extLst>
      <p:ext uri="{BB962C8B-B14F-4D97-AF65-F5344CB8AC3E}">
        <p14:creationId xmlns:p14="http://schemas.microsoft.com/office/powerpoint/2010/main" val="395716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D708E-7FBF-4BC6-AB1E-DC158206DF2C}"/>
              </a:ext>
            </a:extLst>
          </p:cNvPr>
          <p:cNvSpPr txBox="1"/>
          <p:nvPr/>
        </p:nvSpPr>
        <p:spPr>
          <a:xfrm>
            <a:off x="3171824" y="172818"/>
            <a:ext cx="5848351" cy="646331"/>
          </a:xfrm>
          <a:prstGeom prst="rect">
            <a:avLst/>
          </a:prstGeom>
          <a:noFill/>
        </p:spPr>
        <p:txBody>
          <a:bodyPr wrap="square">
            <a:spAutoFit/>
          </a:bodyPr>
          <a:lstStyle/>
          <a:p>
            <a:pPr algn="ctr"/>
            <a:r>
              <a:rPr lang="en-US" sz="3600" b="1" u="sng" dirty="0">
                <a:ln w="0"/>
                <a:effectLst>
                  <a:outerShdw blurRad="38100" dist="19050" dir="2700000" algn="tl" rotWithShape="0">
                    <a:schemeClr val="dk1">
                      <a:alpha val="40000"/>
                    </a:schemeClr>
                  </a:outerShdw>
                </a:effectLst>
                <a:latin typeface="Lucida Fax" panose="02060602050505020204" pitchFamily="18" charset="0"/>
              </a:rPr>
              <a:t>Data Analysis</a:t>
            </a:r>
          </a:p>
        </p:txBody>
      </p:sp>
      <p:pic>
        <p:nvPicPr>
          <p:cNvPr id="4" name="Picture 3">
            <a:extLst>
              <a:ext uri="{FF2B5EF4-FFF2-40B4-BE49-F238E27FC236}">
                <a16:creationId xmlns:a16="http://schemas.microsoft.com/office/drawing/2014/main" id="{C09C22E6-A0A0-4856-8420-FFF1DA92F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71" y="975116"/>
            <a:ext cx="10790855" cy="5631668"/>
          </a:xfrm>
          <a:prstGeom prst="rect">
            <a:avLst/>
          </a:prstGeom>
        </p:spPr>
      </p:pic>
    </p:spTree>
    <p:extLst>
      <p:ext uri="{BB962C8B-B14F-4D97-AF65-F5344CB8AC3E}">
        <p14:creationId xmlns:p14="http://schemas.microsoft.com/office/powerpoint/2010/main" val="131965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D4C3CC-001C-48C3-9921-8F261BE9F562}"/>
              </a:ext>
            </a:extLst>
          </p:cNvPr>
          <p:cNvSpPr/>
          <p:nvPr/>
        </p:nvSpPr>
        <p:spPr>
          <a:xfrm>
            <a:off x="1028700" y="2690336"/>
            <a:ext cx="8324849" cy="1477328"/>
          </a:xfrm>
          <a:prstGeom prst="rect">
            <a:avLst/>
          </a:prstGeom>
          <a:noFill/>
        </p:spPr>
        <p:txBody>
          <a:bodyPr wrap="square" lIns="91440" tIns="45720" rIns="91440" bIns="45720">
            <a:spAutoFit/>
          </a:bodyPr>
          <a:lstStyle/>
          <a:p>
            <a:pPr algn="ctr"/>
            <a:r>
              <a:rPr lang="en-US" sz="9000" b="1" cap="none" spc="0" dirty="0">
                <a:ln w="0"/>
                <a:solidFill>
                  <a:schemeClr val="bg1"/>
                </a:solidFill>
                <a:effectLst>
                  <a:outerShdw blurRad="38100" dist="19050" dir="2700000" algn="tl" rotWithShape="0">
                    <a:schemeClr val="dk1">
                      <a:alpha val="40000"/>
                    </a:schemeClr>
                  </a:outerShdw>
                </a:effectLst>
                <a:latin typeface="Lucida Fax" panose="02060602050505020204" pitchFamily="18" charset="0"/>
              </a:rPr>
              <a:t>THANK YOU</a:t>
            </a:r>
          </a:p>
        </p:txBody>
      </p:sp>
    </p:spTree>
    <p:extLst>
      <p:ext uri="{BB962C8B-B14F-4D97-AF65-F5344CB8AC3E}">
        <p14:creationId xmlns:p14="http://schemas.microsoft.com/office/powerpoint/2010/main" val="71627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63</TotalTime>
  <Words>215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Baskerville Old Face</vt:lpstr>
      <vt:lpstr>Book Antiqua</vt:lpstr>
      <vt:lpstr>Lucida Fax</vt:lpstr>
      <vt:lpstr>Trebuchet MS</vt:lpstr>
      <vt:lpstr>Wingdings 3</vt:lpstr>
      <vt:lpstr>Facet</vt:lpstr>
      <vt:lpstr>1_Facet</vt:lpstr>
      <vt:lpstr>2_Facet</vt:lpstr>
      <vt:lpstr>PowerPoint Presentation</vt:lpstr>
      <vt:lpstr>Key Insights :-</vt:lpstr>
      <vt:lpstr>Conclusion of the Analysis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Nagendra V Kini</dc:creator>
  <cp:lastModifiedBy>Nagendra V Kini</cp:lastModifiedBy>
  <cp:revision>1</cp:revision>
  <dcterms:created xsi:type="dcterms:W3CDTF">2024-02-29T05:25:01Z</dcterms:created>
  <dcterms:modified xsi:type="dcterms:W3CDTF">2024-02-29T06:28:55Z</dcterms:modified>
</cp:coreProperties>
</file>