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4" r:id="rId7"/>
    <p:sldId id="279" r:id="rId8"/>
    <p:sldId id="275" r:id="rId9"/>
    <p:sldId id="273" r:id="rId10"/>
    <p:sldId id="272" r:id="rId11"/>
    <p:sldId id="278" r:id="rId12"/>
    <p:sldId id="276" r:id="rId13"/>
    <p:sldId id="277" r:id="rId14"/>
    <p:sldId id="26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5/29/2024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5/29/2024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5/29/2024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584200"/>
            <a:ext cx="9234641" cy="2000251"/>
          </a:xfrm>
        </p:spPr>
        <p:txBody>
          <a:bodyPr>
            <a:normAutofit fontScale="90000"/>
          </a:bodyPr>
          <a:lstStyle/>
          <a:p>
            <a:r>
              <a:rPr lang="en-US" dirty="0"/>
              <a:t>TOUR AND TRAVEL </a:t>
            </a:r>
            <a:br>
              <a:rPr lang="en-US" dirty="0"/>
            </a:br>
            <a:r>
              <a:rPr lang="en-US" dirty="0"/>
              <a:t>CUSTOMER CHURN PREDICTIONS</a:t>
            </a:r>
          </a:p>
        </p:txBody>
      </p:sp>
      <p:sp>
        <p:nvSpPr>
          <p:cNvPr id="5" name="Subtitle 4"/>
          <p:cNvSpPr>
            <a:spLocks noGrp="1"/>
          </p:cNvSpPr>
          <p:nvPr>
            <p:ph type="subTitle" idx="1"/>
          </p:nvPr>
        </p:nvSpPr>
        <p:spPr>
          <a:xfrm>
            <a:off x="1125860" y="2584451"/>
            <a:ext cx="10009112" cy="1752600"/>
          </a:xfrm>
        </p:spPr>
        <p:txBody>
          <a:bodyPr/>
          <a:lstStyle/>
          <a:p>
            <a:r>
              <a:rPr lang="en-US" cap="none" dirty="0"/>
              <a:t>Analyzing Key Factors Influencing Customer Retention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t>CONCLUSION</a:t>
            </a:r>
          </a:p>
        </p:txBody>
      </p:sp>
      <p:sp>
        <p:nvSpPr>
          <p:cNvPr id="14" name="Content Placeholder 13"/>
          <p:cNvSpPr>
            <a:spLocks noGrp="1"/>
          </p:cNvSpPr>
          <p:nvPr>
            <p:ph idx="1"/>
          </p:nvPr>
        </p:nvSpPr>
        <p:spPr>
          <a:xfrm>
            <a:off x="1218883" y="1701797"/>
            <a:ext cx="10360501" cy="1727203"/>
          </a:xfrm>
        </p:spPr>
        <p:txBody>
          <a:bodyPr/>
          <a:lstStyle/>
          <a:p>
            <a:r>
              <a:rPr lang="en-US" dirty="0"/>
              <a:t>This study underscores the importance of tailored strategies in reducing customer churn and highlights actionable insights for improving customer retention in the tour and travel industry.</a:t>
            </a:r>
          </a:p>
        </p:txBody>
      </p:sp>
    </p:spTree>
    <p:extLst>
      <p:ext uri="{BB962C8B-B14F-4D97-AF65-F5344CB8AC3E}">
        <p14:creationId xmlns:p14="http://schemas.microsoft.com/office/powerpoint/2010/main" val="76429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151A9-2437-4002-BD5A-CE05919F8BF1}"/>
              </a:ext>
            </a:extLst>
          </p:cNvPr>
          <p:cNvSpPr txBox="1"/>
          <p:nvPr/>
        </p:nvSpPr>
        <p:spPr>
          <a:xfrm>
            <a:off x="3502124" y="2564904"/>
            <a:ext cx="6048672" cy="1477328"/>
          </a:xfrm>
          <a:prstGeom prst="rect">
            <a:avLst/>
          </a:prstGeom>
          <a:noFill/>
        </p:spPr>
        <p:txBody>
          <a:bodyPr wrap="square" rtlCol="0">
            <a:spAutoFit/>
          </a:bodyPr>
          <a:lstStyle/>
          <a:p>
            <a:pPr algn="ctr"/>
            <a:r>
              <a:rPr lang="en-US" sz="9000" dirty="0"/>
              <a:t>THANK YOU</a:t>
            </a:r>
            <a:endParaRPr lang="en-IN" sz="90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t>INTRODUCTION</a:t>
            </a:r>
          </a:p>
        </p:txBody>
      </p:sp>
      <p:sp>
        <p:nvSpPr>
          <p:cNvPr id="14" name="Content Placeholder 13"/>
          <p:cNvSpPr>
            <a:spLocks noGrp="1"/>
          </p:cNvSpPr>
          <p:nvPr>
            <p:ph idx="1"/>
          </p:nvPr>
        </p:nvSpPr>
        <p:spPr/>
        <p:txBody>
          <a:bodyPr/>
          <a:lstStyle/>
          <a:p>
            <a:r>
              <a:rPr lang="en-US" dirty="0"/>
              <a:t>This presentation delves into the analysis of factors affecting customer churn in the tour and travel industry, with a focus on frequent flyers, service preferences, and demographic insights.</a:t>
            </a:r>
          </a:p>
          <a:p>
            <a:r>
              <a:rPr lang="en-US" dirty="0"/>
              <a:t>The analysis leverages data on customer demographics, service usage, and social media engagement to predict churn and retention trends.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1125860" y="1463290"/>
            <a:ext cx="10585175" cy="1846392"/>
          </a:xfrm>
        </p:spPr>
        <p:txBody>
          <a:bodyPr>
            <a:normAutofit fontScale="90000"/>
          </a:bodyPr>
          <a:lstStyle/>
          <a:p>
            <a:pPr algn="ctr"/>
            <a:r>
              <a:rPr lang="en-US" sz="4400" dirty="0"/>
              <a:t>KPI &amp; FILTER</a:t>
            </a:r>
            <a:br>
              <a:rPr lang="en-US" sz="4400" dirty="0"/>
            </a:br>
            <a:r>
              <a:rPr lang="en-US" sz="2200" cap="none" dirty="0">
                <a:solidFill>
                  <a:schemeClr val="tx1"/>
                </a:solidFill>
              </a:rPr>
              <a:t>TARGET CUSTOMERS, TOTAL CUSTOMER COUNT, AND AGE FILTERED ANALYSIS</a:t>
            </a:r>
            <a:br>
              <a:rPr lang="en-US" sz="2800" dirty="0"/>
            </a:br>
            <a:br>
              <a:rPr lang="en-US" dirty="0"/>
            </a:br>
            <a:endParaRPr lang="en-IN" dirty="0"/>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999842" y="3041942"/>
            <a:ext cx="11017223" cy="774115"/>
          </a:xfrm>
        </p:spPr>
        <p:txBody>
          <a:bodyPr>
            <a:noAutofit/>
          </a:bodyPr>
          <a:lstStyle/>
          <a:p>
            <a:pPr algn="ctr"/>
            <a:r>
              <a:rPr lang="en-US" sz="1400" dirty="0"/>
              <a:t>A comparative analysis of target customers versus total customer count helps identify the proportion of at-risk customers and the effectiveness of our retention strategies. Additionally, applying an age filter provides a deeper dive into the data, offering granular insights into age-specific trends and behaviors. This comprehensive view enhances our understanding of customer dynamics and supports targeted strategy development.</a:t>
            </a:r>
            <a:endParaRPr lang="en-IN" sz="400" dirty="0"/>
          </a:p>
        </p:txBody>
      </p:sp>
      <p:pic>
        <p:nvPicPr>
          <p:cNvPr id="5" name="Picture 4">
            <a:extLst>
              <a:ext uri="{FF2B5EF4-FFF2-40B4-BE49-F238E27FC236}">
                <a16:creationId xmlns:a16="http://schemas.microsoft.com/office/drawing/2014/main" id="{CF9EFA78-E9D4-4F32-A47F-DEA06D976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37" y="4005064"/>
            <a:ext cx="11089231" cy="1256771"/>
          </a:xfrm>
          <a:prstGeom prst="rect">
            <a:avLst/>
          </a:prstGeom>
        </p:spPr>
      </p:pic>
    </p:spTree>
    <p:extLst>
      <p:ext uri="{BB962C8B-B14F-4D97-AF65-F5344CB8AC3E}">
        <p14:creationId xmlns:p14="http://schemas.microsoft.com/office/powerpoint/2010/main" val="2551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1251873" y="404664"/>
            <a:ext cx="10585175" cy="1846392"/>
          </a:xfrm>
        </p:spPr>
        <p:txBody>
          <a:bodyPr>
            <a:normAutofit fontScale="90000"/>
          </a:bodyPr>
          <a:lstStyle/>
          <a:p>
            <a:pPr algn="ctr"/>
            <a:r>
              <a:rPr lang="en-US" sz="4400" dirty="0"/>
              <a:t>Insights :- </a:t>
            </a:r>
            <a:br>
              <a:rPr lang="en-US" sz="4400" dirty="0"/>
            </a:br>
            <a:r>
              <a:rPr lang="en-US" sz="3100" cap="none" dirty="0">
                <a:solidFill>
                  <a:schemeClr val="tx1"/>
                </a:solidFill>
              </a:rPr>
              <a:t>SERVICE OPTED AND CUSTOMER BY ANNUAL INCOME CLASS</a:t>
            </a:r>
            <a:br>
              <a:rPr lang="en-US" sz="2800" dirty="0"/>
            </a:br>
            <a:br>
              <a:rPr lang="en-US" dirty="0"/>
            </a:br>
            <a:endParaRPr lang="en-IN" dirty="0"/>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981844" y="1718781"/>
            <a:ext cx="11017223" cy="648072"/>
          </a:xfrm>
        </p:spPr>
        <p:txBody>
          <a:bodyPr>
            <a:noAutofit/>
          </a:bodyPr>
          <a:lstStyle/>
          <a:p>
            <a:pPr algn="ctr"/>
            <a:r>
              <a:rPr lang="en-US" sz="1400" dirty="0"/>
              <a:t> This visualization showcases how service preferences vary across different annual income classes, providing insights into spending behavior and service demand.</a:t>
            </a:r>
            <a:endParaRPr lang="en-IN" sz="400" dirty="0"/>
          </a:p>
        </p:txBody>
      </p:sp>
      <p:pic>
        <p:nvPicPr>
          <p:cNvPr id="6" name="Picture 5">
            <a:extLst>
              <a:ext uri="{FF2B5EF4-FFF2-40B4-BE49-F238E27FC236}">
                <a16:creationId xmlns:a16="http://schemas.microsoft.com/office/drawing/2014/main" id="{6D292F17-756F-46EB-AA59-6A755235B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2533571"/>
            <a:ext cx="10261139" cy="3991773"/>
          </a:xfrm>
          <a:prstGeom prst="rect">
            <a:avLst/>
          </a:prstGeom>
        </p:spPr>
      </p:pic>
    </p:spTree>
    <p:extLst>
      <p:ext uri="{BB962C8B-B14F-4D97-AF65-F5344CB8AC3E}">
        <p14:creationId xmlns:p14="http://schemas.microsoft.com/office/powerpoint/2010/main" val="3970195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1015824" y="367709"/>
            <a:ext cx="11017224" cy="1846392"/>
          </a:xfrm>
        </p:spPr>
        <p:txBody>
          <a:bodyPr>
            <a:normAutofit fontScale="90000"/>
          </a:bodyPr>
          <a:lstStyle/>
          <a:p>
            <a:pPr algn="ctr"/>
            <a:r>
              <a:rPr lang="en-US" sz="4400" dirty="0"/>
              <a:t>Insights :- </a:t>
            </a:r>
            <a:br>
              <a:rPr lang="en-US" sz="4400" dirty="0"/>
            </a:br>
            <a:r>
              <a:rPr lang="en-US" sz="3100" cap="none" dirty="0">
                <a:solidFill>
                  <a:schemeClr val="tx1"/>
                </a:solidFill>
              </a:rPr>
              <a:t>HOTEL BOOKING INSIGHTS AND CUSTOMER RETENTION</a:t>
            </a:r>
            <a:br>
              <a:rPr lang="en-US" sz="2800" dirty="0"/>
            </a:br>
            <a:br>
              <a:rPr lang="en-US" dirty="0"/>
            </a:br>
            <a:endParaRPr lang="en-IN" dirty="0"/>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981844" y="1772817"/>
            <a:ext cx="11017224" cy="936103"/>
          </a:xfrm>
        </p:spPr>
        <p:txBody>
          <a:bodyPr>
            <a:noAutofit/>
          </a:bodyPr>
          <a:lstStyle/>
          <a:p>
            <a:pPr algn="ctr"/>
            <a:r>
              <a:rPr lang="en-US" sz="1400" dirty="0"/>
              <a:t> Hotel Booking Insights and Customer </a:t>
            </a:r>
            <a:r>
              <a:rPr lang="en-US" sz="1400" dirty="0" err="1"/>
              <a:t>RetentionAnalyzing</a:t>
            </a:r>
            <a:r>
              <a:rPr lang="en-US" sz="1400" dirty="0"/>
              <a:t> hotel booking preferences reveals patterns in customer choices, which can guide targeted marketing strategies for different segments. This includes a breakdown of the target count, distinguishing between customers likely to churn and those expected to stay, aiding in focused retention efforts. Additionally, understanding the impact of social media engagement shows the correlation between social media account sync and customer retention.</a:t>
            </a:r>
            <a:endParaRPr lang="en-IN" sz="400" dirty="0"/>
          </a:p>
        </p:txBody>
      </p:sp>
      <p:pic>
        <p:nvPicPr>
          <p:cNvPr id="5" name="Picture 4">
            <a:extLst>
              <a:ext uri="{FF2B5EF4-FFF2-40B4-BE49-F238E27FC236}">
                <a16:creationId xmlns:a16="http://schemas.microsoft.com/office/drawing/2014/main" id="{C8E2D07A-51B4-4981-92F0-5D1D0F722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2924944"/>
            <a:ext cx="10632516" cy="3662037"/>
          </a:xfrm>
          <a:prstGeom prst="rect">
            <a:avLst/>
          </a:prstGeom>
        </p:spPr>
      </p:pic>
    </p:spTree>
    <p:extLst>
      <p:ext uri="{BB962C8B-B14F-4D97-AF65-F5344CB8AC3E}">
        <p14:creationId xmlns:p14="http://schemas.microsoft.com/office/powerpoint/2010/main" val="12100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2998068" y="302241"/>
            <a:ext cx="7056784" cy="1728192"/>
          </a:xfrm>
        </p:spPr>
        <p:txBody>
          <a:bodyPr>
            <a:normAutofit fontScale="90000"/>
          </a:bodyPr>
          <a:lstStyle/>
          <a:p>
            <a:pPr algn="ctr"/>
            <a:r>
              <a:rPr lang="en-US" sz="4400" dirty="0"/>
              <a:t>Insights :- </a:t>
            </a:r>
            <a:br>
              <a:rPr lang="en-US" sz="4400" dirty="0"/>
            </a:br>
            <a:r>
              <a:rPr lang="en-US" sz="3100" cap="none" dirty="0">
                <a:solidFill>
                  <a:schemeClr val="tx1"/>
                </a:solidFill>
              </a:rPr>
              <a:t>FREQUENT FLYER COUNT BY AGE</a:t>
            </a:r>
            <a:br>
              <a:rPr lang="en-US" sz="2800" cap="none" dirty="0"/>
            </a:br>
            <a:br>
              <a:rPr lang="en-US" dirty="0"/>
            </a:br>
            <a:endParaRPr lang="en-IN" dirty="0"/>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981844" y="1488904"/>
            <a:ext cx="11089232" cy="648072"/>
          </a:xfrm>
        </p:spPr>
        <p:txBody>
          <a:bodyPr>
            <a:noAutofit/>
          </a:bodyPr>
          <a:lstStyle/>
          <a:p>
            <a:pPr algn="ctr"/>
            <a:r>
              <a:rPr lang="en-US" sz="1400" dirty="0"/>
              <a:t>This chart illustrates the distribution of frequent flyers across different age groups, highlighting the age demographics of our most loyal customers.</a:t>
            </a:r>
            <a:endParaRPr lang="en-IN" sz="1400" dirty="0"/>
          </a:p>
        </p:txBody>
      </p:sp>
      <p:pic>
        <p:nvPicPr>
          <p:cNvPr id="16" name="Picture 15">
            <a:extLst>
              <a:ext uri="{FF2B5EF4-FFF2-40B4-BE49-F238E27FC236}">
                <a16:creationId xmlns:a16="http://schemas.microsoft.com/office/drawing/2014/main" id="{7915C68C-439C-4BE3-A4FB-57666BF53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68" y="2060848"/>
            <a:ext cx="7056784" cy="3934374"/>
          </a:xfrm>
          <a:prstGeom prst="rect">
            <a:avLst/>
          </a:prstGeom>
        </p:spPr>
      </p:pic>
    </p:spTree>
    <p:extLst>
      <p:ext uri="{BB962C8B-B14F-4D97-AF65-F5344CB8AC3E}">
        <p14:creationId xmlns:p14="http://schemas.microsoft.com/office/powerpoint/2010/main" val="4978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3772150" y="116632"/>
            <a:ext cx="5508614" cy="1846392"/>
          </a:xfrm>
        </p:spPr>
        <p:txBody>
          <a:bodyPr>
            <a:normAutofit fontScale="90000"/>
          </a:bodyPr>
          <a:lstStyle/>
          <a:p>
            <a:pPr algn="ctr"/>
            <a:r>
              <a:rPr lang="en-US" sz="4400" dirty="0"/>
              <a:t>Insights :- </a:t>
            </a:r>
            <a:br>
              <a:rPr lang="en-US" sz="4400" dirty="0"/>
            </a:br>
            <a:r>
              <a:rPr lang="en-US" sz="3100" cap="none" dirty="0">
                <a:solidFill>
                  <a:schemeClr val="tx1"/>
                </a:solidFill>
              </a:rPr>
              <a:t>SERVICE OPTED BY AGE</a:t>
            </a:r>
            <a:br>
              <a:rPr lang="en-US" sz="2800" dirty="0"/>
            </a:br>
            <a:br>
              <a:rPr lang="en-US" dirty="0"/>
            </a:br>
            <a:endParaRPr lang="en-IN" dirty="0"/>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981844" y="1363864"/>
            <a:ext cx="11089231" cy="648072"/>
          </a:xfrm>
        </p:spPr>
        <p:txBody>
          <a:bodyPr>
            <a:noAutofit/>
          </a:bodyPr>
          <a:lstStyle/>
          <a:p>
            <a:pPr algn="ctr"/>
            <a:r>
              <a:rPr lang="en-US" sz="1400" dirty="0"/>
              <a:t>Here, we see the correlation between age groups and the types of services opted for, helping us understand which services are popular among different age brackets.</a:t>
            </a:r>
            <a:endParaRPr lang="en-IN" sz="400" dirty="0"/>
          </a:p>
        </p:txBody>
      </p:sp>
      <p:pic>
        <p:nvPicPr>
          <p:cNvPr id="5" name="Picture 4">
            <a:extLst>
              <a:ext uri="{FF2B5EF4-FFF2-40B4-BE49-F238E27FC236}">
                <a16:creationId xmlns:a16="http://schemas.microsoft.com/office/drawing/2014/main" id="{2BAE4DFF-2422-4296-9A08-1B5EF13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797" y="2132856"/>
            <a:ext cx="7078063" cy="4239217"/>
          </a:xfrm>
          <a:prstGeom prst="rect">
            <a:avLst/>
          </a:prstGeom>
        </p:spPr>
      </p:pic>
    </p:spTree>
    <p:extLst>
      <p:ext uri="{BB962C8B-B14F-4D97-AF65-F5344CB8AC3E}">
        <p14:creationId xmlns:p14="http://schemas.microsoft.com/office/powerpoint/2010/main" val="401944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D26AD0-578F-4EE7-A07B-8A522DEEC496}"/>
              </a:ext>
            </a:extLst>
          </p:cNvPr>
          <p:cNvSpPr>
            <a:spLocks noGrp="1"/>
          </p:cNvSpPr>
          <p:nvPr>
            <p:ph type="title"/>
          </p:nvPr>
        </p:nvSpPr>
        <p:spPr>
          <a:xfrm>
            <a:off x="4870276" y="-99392"/>
            <a:ext cx="3384376" cy="914400"/>
          </a:xfrm>
        </p:spPr>
        <p:txBody>
          <a:bodyPr>
            <a:normAutofit/>
          </a:bodyPr>
          <a:lstStyle/>
          <a:p>
            <a:r>
              <a:rPr lang="en-US" sz="4400" dirty="0"/>
              <a:t>dashboard</a:t>
            </a:r>
            <a:endParaRPr lang="en-IN" sz="4400" dirty="0"/>
          </a:p>
        </p:txBody>
      </p:sp>
      <p:pic>
        <p:nvPicPr>
          <p:cNvPr id="10" name="Picture 9">
            <a:extLst>
              <a:ext uri="{FF2B5EF4-FFF2-40B4-BE49-F238E27FC236}">
                <a16:creationId xmlns:a16="http://schemas.microsoft.com/office/drawing/2014/main" id="{F3A014E5-61BB-4480-ABE8-C76404A22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47" y="815008"/>
            <a:ext cx="10945217" cy="5782344"/>
          </a:xfrm>
          <a:prstGeom prst="rect">
            <a:avLst/>
          </a:prstGeom>
        </p:spPr>
      </p:pic>
    </p:spTree>
    <p:extLst>
      <p:ext uri="{BB962C8B-B14F-4D97-AF65-F5344CB8AC3E}">
        <p14:creationId xmlns:p14="http://schemas.microsoft.com/office/powerpoint/2010/main" val="37618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t>SUMMARY OF FINDINGS</a:t>
            </a:r>
          </a:p>
        </p:txBody>
      </p:sp>
      <p:sp>
        <p:nvSpPr>
          <p:cNvPr id="14" name="Content Placeholder 13"/>
          <p:cNvSpPr>
            <a:spLocks noGrp="1"/>
          </p:cNvSpPr>
          <p:nvPr>
            <p:ph idx="1"/>
          </p:nvPr>
        </p:nvSpPr>
        <p:spPr>
          <a:xfrm>
            <a:off x="1218883" y="1701797"/>
            <a:ext cx="10360501" cy="1727203"/>
          </a:xfrm>
        </p:spPr>
        <p:txBody>
          <a:bodyPr/>
          <a:lstStyle/>
          <a:p>
            <a:r>
              <a:rPr lang="en-US" dirty="0"/>
              <a:t>Key findings include the strong influence of age and income on service preferences, the critical role of social media engagement, and identified patterns in hotel booking choices.</a:t>
            </a:r>
          </a:p>
          <a:p>
            <a:endParaRPr lang="en-US" dirty="0"/>
          </a:p>
        </p:txBody>
      </p:sp>
      <p:sp>
        <p:nvSpPr>
          <p:cNvPr id="4" name="Title 12">
            <a:extLst>
              <a:ext uri="{FF2B5EF4-FFF2-40B4-BE49-F238E27FC236}">
                <a16:creationId xmlns:a16="http://schemas.microsoft.com/office/drawing/2014/main" id="{492DC4FF-F657-4419-9BD8-E3955F259426}"/>
              </a:ext>
            </a:extLst>
          </p:cNvPr>
          <p:cNvSpPr txBox="1">
            <a:spLocks/>
          </p:cNvSpPr>
          <p:nvPr/>
        </p:nvSpPr>
        <p:spPr>
          <a:xfrm>
            <a:off x="1218883" y="2924944"/>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dirty="0"/>
              <a:t>RECOMMENDATIONS</a:t>
            </a:r>
          </a:p>
        </p:txBody>
      </p:sp>
      <p:sp>
        <p:nvSpPr>
          <p:cNvPr id="5" name="Content Placeholder 13">
            <a:extLst>
              <a:ext uri="{FF2B5EF4-FFF2-40B4-BE49-F238E27FC236}">
                <a16:creationId xmlns:a16="http://schemas.microsoft.com/office/drawing/2014/main" id="{CDDE5B94-17C3-4FA4-97F8-9CC7803026E1}"/>
              </a:ext>
            </a:extLst>
          </p:cNvPr>
          <p:cNvSpPr txBox="1">
            <a:spLocks/>
          </p:cNvSpPr>
          <p:nvPr/>
        </p:nvSpPr>
        <p:spPr>
          <a:xfrm>
            <a:off x="1218883" y="4365104"/>
            <a:ext cx="10360501" cy="17272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Based on the analysis, we recommend enhancing personalized marketing for different age and income segments, leveraging social media for engagement, and focusing on services with higher retention rates.</a:t>
            </a:r>
          </a:p>
        </p:txBody>
      </p:sp>
    </p:spTree>
    <p:extLst>
      <p:ext uri="{BB962C8B-B14F-4D97-AF65-F5344CB8AC3E}">
        <p14:creationId xmlns:p14="http://schemas.microsoft.com/office/powerpoint/2010/main" val="393724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389</TotalTime>
  <Words>437</Words>
  <Application>Microsoft Office PowerPoint</Application>
  <PresentationFormat>Custom</PresentationFormat>
  <Paragraphs>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TOUR AND TRAVEL  CUSTOMER CHURN PREDICTIONS</vt:lpstr>
      <vt:lpstr>INTRODUCTION</vt:lpstr>
      <vt:lpstr>KPI &amp; FILTER TARGET CUSTOMERS, TOTAL CUSTOMER COUNT, AND AGE FILTERED ANALYSIS  </vt:lpstr>
      <vt:lpstr>Insights :-  SERVICE OPTED AND CUSTOMER BY ANNUAL INCOME CLASS  </vt:lpstr>
      <vt:lpstr>Insights :-  HOTEL BOOKING INSIGHTS AND CUSTOMER RETENTION  </vt:lpstr>
      <vt:lpstr>Insights :-  FREQUENT FLYER COUNT BY AGE  </vt:lpstr>
      <vt:lpstr>Insights :-  SERVICE OPTED BY AGE  </vt:lpstr>
      <vt:lpstr>dashboard</vt:lpstr>
      <vt:lpstr>SUMMARY OF 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 Customer Churn Predictions</dc:title>
  <dc:creator>Nagendra V Kini</dc:creator>
  <cp:lastModifiedBy>Nagendra V Kini</cp:lastModifiedBy>
  <cp:revision>14</cp:revision>
  <dcterms:created xsi:type="dcterms:W3CDTF">2024-05-28T11:10:37Z</dcterms:created>
  <dcterms:modified xsi:type="dcterms:W3CDTF">2024-05-29T05:24:48Z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