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2" r:id="rId7"/>
    <p:sldId id="261" r:id="rId8"/>
    <p:sldId id="260" r:id="rId9"/>
    <p:sldId id="263" r:id="rId10"/>
    <p:sldId id="264" r:id="rId11"/>
    <p:sldId id="265" r:id="rId12"/>
    <p:sldId id="268"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BFCA"/>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5/15/2024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5/15/2024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5/15/2024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5/15/2024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5/15/2024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5/15/2024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5/15/2024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5/15/2024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5/15/2024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5/15/2024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5/15/2024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5/15/2024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pPr algn="ctr"/>
            <a:r>
              <a:rPr lang="en-US" sz="5400" dirty="0"/>
              <a:t>UNEMPLOYMENT IN INDIA</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err="1">
                <a:solidFill>
                  <a:schemeClr val="tx1">
                    <a:lumMod val="85000"/>
                    <a:lumOff val="15000"/>
                  </a:schemeClr>
                </a:solidFill>
              </a:rPr>
              <a:t>nAgendRA</a:t>
            </a:r>
            <a:r>
              <a:rPr lang="en-US" sz="2400" dirty="0">
                <a:solidFill>
                  <a:schemeClr val="tx1">
                    <a:lumMod val="85000"/>
                    <a:lumOff val="15000"/>
                  </a:schemeClr>
                </a:solidFill>
              </a:rPr>
              <a:t> V KINI</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62F4F-AFC5-498A-9088-4680FF559CA0}"/>
              </a:ext>
            </a:extLst>
          </p:cNvPr>
          <p:cNvSpPr>
            <a:spLocks noGrp="1"/>
          </p:cNvSpPr>
          <p:nvPr>
            <p:ph type="title" idx="4294967295"/>
          </p:nvPr>
        </p:nvSpPr>
        <p:spPr>
          <a:xfrm>
            <a:off x="1066800" y="133349"/>
            <a:ext cx="10058400" cy="773112"/>
          </a:xfrm>
        </p:spPr>
        <p:txBody>
          <a:bodyPr/>
          <a:lstStyle/>
          <a:p>
            <a:pPr algn="ctr"/>
            <a:r>
              <a:rPr lang="en-US" u="sng" dirty="0">
                <a:solidFill>
                  <a:schemeClr val="tx1"/>
                </a:solidFill>
              </a:rPr>
              <a:t>RECOMMENDATION</a:t>
            </a:r>
            <a:endParaRPr lang="en-IN" u="sng" dirty="0">
              <a:solidFill>
                <a:schemeClr val="tx1"/>
              </a:solidFill>
            </a:endParaRPr>
          </a:p>
        </p:txBody>
      </p:sp>
      <p:sp>
        <p:nvSpPr>
          <p:cNvPr id="3" name="Content Placeholder 2">
            <a:extLst>
              <a:ext uri="{FF2B5EF4-FFF2-40B4-BE49-F238E27FC236}">
                <a16:creationId xmlns:a16="http://schemas.microsoft.com/office/drawing/2014/main" id="{1176B5F6-A8EC-492B-BBEF-ABAE4CA6890A}"/>
              </a:ext>
            </a:extLst>
          </p:cNvPr>
          <p:cNvSpPr>
            <a:spLocks noGrp="1"/>
          </p:cNvSpPr>
          <p:nvPr>
            <p:ph idx="4294967295"/>
          </p:nvPr>
        </p:nvSpPr>
        <p:spPr>
          <a:xfrm>
            <a:off x="361950" y="1096962"/>
            <a:ext cx="11468100" cy="4532314"/>
          </a:xfrm>
        </p:spPr>
        <p:txBody>
          <a:bodyPr>
            <a:normAutofit/>
          </a:bodyPr>
          <a:lstStyle/>
          <a:p>
            <a:pPr marL="0" indent="0">
              <a:buNone/>
            </a:pPr>
            <a:r>
              <a:rPr lang="en-US" sz="2000" b="1" dirty="0"/>
              <a:t>* Targeted Interventions :- </a:t>
            </a:r>
            <a:r>
              <a:rPr lang="en-US" sz="2000" dirty="0"/>
              <a:t>Implement focused initiatives to address unemployment in high-risk regions like Tripura, Haryana, Jharkhand, Bihar, and Himachal Pradesh.</a:t>
            </a:r>
          </a:p>
          <a:p>
            <a:pPr marL="0" indent="0">
              <a:buNone/>
            </a:pPr>
            <a:r>
              <a:rPr lang="en-US" sz="2000" b="1" dirty="0"/>
              <a:t>* Urban-Rural Balance :- </a:t>
            </a:r>
            <a:r>
              <a:rPr lang="en-US" sz="2000" dirty="0"/>
              <a:t>Develop strategies to bridge the gap between urban and rural unemployment rates, considering tailored approaches for each setting.</a:t>
            </a:r>
          </a:p>
          <a:p>
            <a:pPr marL="0" indent="0">
              <a:buNone/>
            </a:pPr>
            <a:r>
              <a:rPr lang="en-US" sz="2000" b="1" dirty="0"/>
              <a:t>* Employment Boost :- </a:t>
            </a:r>
            <a:r>
              <a:rPr lang="en-US" sz="2000" dirty="0"/>
              <a:t>Prioritize employment generation efforts in states like Uttar Pradesh, Maharashtra, and West Bengal with high employment potential.</a:t>
            </a:r>
          </a:p>
          <a:p>
            <a:pPr marL="0" indent="0">
              <a:buNone/>
            </a:pPr>
            <a:r>
              <a:rPr lang="en-US" sz="2000" b="1" dirty="0"/>
              <a:t>* Long-Term Monitoring :- </a:t>
            </a:r>
            <a:r>
              <a:rPr lang="en-US" sz="2000" dirty="0"/>
              <a:t>Establish mechanisms for continuous monitoring of employment trends to track progress and inform policy adjustments.</a:t>
            </a:r>
          </a:p>
          <a:p>
            <a:pPr marL="0" indent="0">
              <a:buNone/>
            </a:pPr>
            <a:r>
              <a:rPr lang="en-US" sz="2000" b="1" dirty="0"/>
              <a:t>* Collaborative Solutions :- </a:t>
            </a:r>
            <a:r>
              <a:rPr lang="en-US" sz="2000" dirty="0"/>
              <a:t>Foster partnerships between government, industry, and civil society to design and implement effective solutions addressing regional disparities in unemployment.</a:t>
            </a:r>
            <a:endParaRPr lang="en-IN" sz="2000" dirty="0"/>
          </a:p>
        </p:txBody>
      </p:sp>
      <p:sp>
        <p:nvSpPr>
          <p:cNvPr id="4" name="Rectangle 3">
            <a:extLst>
              <a:ext uri="{FF2B5EF4-FFF2-40B4-BE49-F238E27FC236}">
                <a16:creationId xmlns:a16="http://schemas.microsoft.com/office/drawing/2014/main" id="{509809EF-E70E-4F51-AD5F-AB0AC11C1512}"/>
              </a:ext>
            </a:extLst>
          </p:cNvPr>
          <p:cNvSpPr/>
          <p:nvPr/>
        </p:nvSpPr>
        <p:spPr>
          <a:xfrm>
            <a:off x="301998" y="5500220"/>
            <a:ext cx="11588003" cy="521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By implementing these recommendations, we can improve employment opportunities in India, leading to enhanced economic growth and prosperity nationwide.</a:t>
            </a:r>
            <a:endParaRPr lang="en-IN" sz="2000" dirty="0">
              <a:solidFill>
                <a:schemeClr val="tx1"/>
              </a:solidFill>
            </a:endParaRPr>
          </a:p>
        </p:txBody>
      </p:sp>
    </p:spTree>
    <p:extLst>
      <p:ext uri="{BB962C8B-B14F-4D97-AF65-F5344CB8AC3E}">
        <p14:creationId xmlns:p14="http://schemas.microsoft.com/office/powerpoint/2010/main" val="212336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2D9A30-8AA3-4A84-8F65-30F0B8987E16}"/>
              </a:ext>
            </a:extLst>
          </p:cNvPr>
          <p:cNvSpPr txBox="1"/>
          <p:nvPr/>
        </p:nvSpPr>
        <p:spPr>
          <a:xfrm>
            <a:off x="2947987" y="2476499"/>
            <a:ext cx="6296026" cy="1569660"/>
          </a:xfrm>
          <a:prstGeom prst="rect">
            <a:avLst/>
          </a:prstGeom>
          <a:noFill/>
        </p:spPr>
        <p:txBody>
          <a:bodyPr wrap="square" rtlCol="0">
            <a:spAutoFit/>
          </a:bodyPr>
          <a:lstStyle/>
          <a:p>
            <a:r>
              <a:rPr lang="en-US" sz="9600" b="1" dirty="0"/>
              <a:t>THANK YOU</a:t>
            </a:r>
            <a:endParaRPr lang="en-IN" sz="9600" b="1" dirty="0"/>
          </a:p>
        </p:txBody>
      </p:sp>
    </p:spTree>
    <p:extLst>
      <p:ext uri="{BB962C8B-B14F-4D97-AF65-F5344CB8AC3E}">
        <p14:creationId xmlns:p14="http://schemas.microsoft.com/office/powerpoint/2010/main" val="1589909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62F4F-AFC5-498A-9088-4680FF559CA0}"/>
              </a:ext>
            </a:extLst>
          </p:cNvPr>
          <p:cNvSpPr>
            <a:spLocks noGrp="1"/>
          </p:cNvSpPr>
          <p:nvPr>
            <p:ph type="title"/>
          </p:nvPr>
        </p:nvSpPr>
        <p:spPr>
          <a:xfrm>
            <a:off x="1097280" y="215904"/>
            <a:ext cx="10058400" cy="1450757"/>
          </a:xfrm>
        </p:spPr>
        <p:txBody>
          <a:bodyPr/>
          <a:lstStyle/>
          <a:p>
            <a:r>
              <a:rPr lang="en-US" dirty="0">
                <a:solidFill>
                  <a:schemeClr val="tx1"/>
                </a:solidFill>
              </a:rPr>
              <a:t>OBJECTIVE OF THIS ANALYSIS</a:t>
            </a:r>
            <a:endParaRPr lang="en-IN" dirty="0"/>
          </a:p>
        </p:txBody>
      </p:sp>
      <p:sp>
        <p:nvSpPr>
          <p:cNvPr id="3" name="Content Placeholder 2">
            <a:extLst>
              <a:ext uri="{FF2B5EF4-FFF2-40B4-BE49-F238E27FC236}">
                <a16:creationId xmlns:a16="http://schemas.microsoft.com/office/drawing/2014/main" id="{1176B5F6-A8EC-492B-BBEF-ABAE4CA6890A}"/>
              </a:ext>
            </a:extLst>
          </p:cNvPr>
          <p:cNvSpPr>
            <a:spLocks noGrp="1"/>
          </p:cNvSpPr>
          <p:nvPr>
            <p:ph idx="1"/>
          </p:nvPr>
        </p:nvSpPr>
        <p:spPr/>
        <p:txBody>
          <a:bodyPr>
            <a:normAutofit/>
          </a:bodyPr>
          <a:lstStyle/>
          <a:p>
            <a:pPr marL="0" indent="0">
              <a:buNone/>
            </a:pPr>
            <a:r>
              <a:rPr lang="en-US" sz="2000" b="1" dirty="0">
                <a:solidFill>
                  <a:schemeClr val="tx1"/>
                </a:solidFill>
              </a:rPr>
              <a:t>*</a:t>
            </a:r>
            <a:r>
              <a:rPr lang="en-US" sz="2000" dirty="0"/>
              <a:t> The objective of our project on unemployment in India using Power BI could be to analyze and visualize the multifaceted nature of unemployment in India. </a:t>
            </a:r>
          </a:p>
          <a:p>
            <a:pPr marL="0" indent="0">
              <a:buNone/>
            </a:pPr>
            <a:r>
              <a:rPr lang="en-US" sz="2000" b="1" dirty="0">
                <a:solidFill>
                  <a:schemeClr val="tx1"/>
                </a:solidFill>
              </a:rPr>
              <a:t>*</a:t>
            </a:r>
            <a:r>
              <a:rPr lang="en-US" sz="2000" dirty="0"/>
              <a:t> By leveraging Power BI's capabilities, We aim to delve into various aspects such as regional disparities, sectoral trends, demographic patterns, and policy impacts. Our goal is to provide a comprehensive understanding of the current state of unemployment in India, identify key drivers, and potentially uncover insights that can inform policymakers, stakeholders, and organizations in developing effective strategies to mitigate unemployment challenges and foster inclusive economic growth.</a:t>
            </a:r>
            <a:endParaRPr lang="en-IN" sz="2000" dirty="0"/>
          </a:p>
        </p:txBody>
      </p:sp>
      <p:sp>
        <p:nvSpPr>
          <p:cNvPr id="4" name="TextBox 3">
            <a:extLst>
              <a:ext uri="{FF2B5EF4-FFF2-40B4-BE49-F238E27FC236}">
                <a16:creationId xmlns:a16="http://schemas.microsoft.com/office/drawing/2014/main" id="{EA6997C5-B9B6-46DB-9D52-1491CBDC9E9B}"/>
              </a:ext>
            </a:extLst>
          </p:cNvPr>
          <p:cNvSpPr txBox="1"/>
          <p:nvPr/>
        </p:nvSpPr>
        <p:spPr>
          <a:xfrm>
            <a:off x="7284720" y="5866302"/>
            <a:ext cx="4078941" cy="3231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b="1" dirty="0"/>
              <a:t>Tools Used to Analyze This Project :-  Power BI</a:t>
            </a:r>
            <a:endParaRPr lang="en-IN" sz="1500" b="1" dirty="0"/>
          </a:p>
        </p:txBody>
      </p:sp>
    </p:spTree>
    <p:extLst>
      <p:ext uri="{BB962C8B-B14F-4D97-AF65-F5344CB8AC3E}">
        <p14:creationId xmlns:p14="http://schemas.microsoft.com/office/powerpoint/2010/main" val="3060145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7952F-0822-4081-A0CA-2F615D8ECB31}"/>
              </a:ext>
            </a:extLst>
          </p:cNvPr>
          <p:cNvSpPr>
            <a:spLocks noGrp="1"/>
          </p:cNvSpPr>
          <p:nvPr>
            <p:ph type="title" idx="4294967295"/>
          </p:nvPr>
        </p:nvSpPr>
        <p:spPr>
          <a:xfrm>
            <a:off x="143436" y="71531"/>
            <a:ext cx="8096250" cy="744538"/>
          </a:xfrm>
        </p:spPr>
        <p:txBody>
          <a:bodyPr/>
          <a:lstStyle/>
          <a:p>
            <a:pPr algn="ctr"/>
            <a:r>
              <a:rPr lang="en-US" dirty="0">
                <a:solidFill>
                  <a:schemeClr val="tx1"/>
                </a:solidFill>
              </a:rPr>
              <a:t>INSIGHT</a:t>
            </a:r>
            <a:endParaRPr lang="en-IN" dirty="0">
              <a:solidFill>
                <a:schemeClr val="tx1"/>
              </a:solidFill>
            </a:endParaRPr>
          </a:p>
        </p:txBody>
      </p:sp>
      <p:sp>
        <p:nvSpPr>
          <p:cNvPr id="4" name="Content Placeholder 3">
            <a:extLst>
              <a:ext uri="{FF2B5EF4-FFF2-40B4-BE49-F238E27FC236}">
                <a16:creationId xmlns:a16="http://schemas.microsoft.com/office/drawing/2014/main" id="{52A80117-6EFE-4493-849B-C2598CFC3A49}"/>
              </a:ext>
            </a:extLst>
          </p:cNvPr>
          <p:cNvSpPr>
            <a:spLocks noGrp="1"/>
          </p:cNvSpPr>
          <p:nvPr>
            <p:ph sz="half" idx="4294967295"/>
          </p:nvPr>
        </p:nvSpPr>
        <p:spPr>
          <a:xfrm>
            <a:off x="8498542" y="1408999"/>
            <a:ext cx="2958354" cy="765175"/>
          </a:xfrm>
        </p:spPr>
        <p:txBody>
          <a:bodyPr>
            <a:normAutofit/>
          </a:bodyPr>
          <a:lstStyle/>
          <a:p>
            <a:pPr algn="ctr"/>
            <a:r>
              <a:rPr lang="en-US" sz="4000" b="1" dirty="0"/>
              <a:t>KPI &amp; FILTER</a:t>
            </a:r>
            <a:endParaRPr lang="en-IN" sz="4000" b="1" dirty="0"/>
          </a:p>
        </p:txBody>
      </p:sp>
      <p:pic>
        <p:nvPicPr>
          <p:cNvPr id="8" name="Content Placeholder 7">
            <a:extLst>
              <a:ext uri="{FF2B5EF4-FFF2-40B4-BE49-F238E27FC236}">
                <a16:creationId xmlns:a16="http://schemas.microsoft.com/office/drawing/2014/main" id="{EE5B2577-2F31-499C-8825-F1202FA27275}"/>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143436" y="816069"/>
            <a:ext cx="8096250" cy="1951037"/>
          </a:xfrm>
        </p:spPr>
      </p:pic>
      <p:sp>
        <p:nvSpPr>
          <p:cNvPr id="9" name="Rectangle 8">
            <a:extLst>
              <a:ext uri="{FF2B5EF4-FFF2-40B4-BE49-F238E27FC236}">
                <a16:creationId xmlns:a16="http://schemas.microsoft.com/office/drawing/2014/main" id="{3D590749-3739-49C2-99D9-CBDC7F877D15}"/>
              </a:ext>
            </a:extLst>
          </p:cNvPr>
          <p:cNvSpPr/>
          <p:nvPr/>
        </p:nvSpPr>
        <p:spPr>
          <a:xfrm>
            <a:off x="143436" y="2931459"/>
            <a:ext cx="8096250" cy="299421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b="1" dirty="0">
              <a:solidFill>
                <a:schemeClr val="tx1">
                  <a:lumMod val="95000"/>
                  <a:lumOff val="5000"/>
                </a:schemeClr>
              </a:solidFill>
              <a:latin typeface="Arial" panose="020B0604020202020204" pitchFamily="34" charset="0"/>
              <a:cs typeface="Arial" panose="020B0604020202020204" pitchFamily="34" charset="0"/>
            </a:endParaRPr>
          </a:p>
          <a:p>
            <a:endParaRPr lang="en-US" sz="1200" b="1" dirty="0">
              <a:solidFill>
                <a:schemeClr val="tx1">
                  <a:lumMod val="95000"/>
                  <a:lumOff val="5000"/>
                </a:schemeClr>
              </a:solidFill>
              <a:latin typeface="Arial" panose="020B0604020202020204" pitchFamily="34" charset="0"/>
              <a:cs typeface="Arial" panose="020B0604020202020204" pitchFamily="34" charset="0"/>
            </a:endParaRPr>
          </a:p>
          <a:p>
            <a:endParaRPr lang="en-US" sz="1200" b="1" dirty="0">
              <a:solidFill>
                <a:schemeClr val="tx1">
                  <a:lumMod val="95000"/>
                  <a:lumOff val="5000"/>
                </a:schemeClr>
              </a:solidFill>
              <a:latin typeface="Arial" panose="020B0604020202020204" pitchFamily="34" charset="0"/>
              <a:cs typeface="Arial" panose="020B0604020202020204" pitchFamily="34" charset="0"/>
            </a:endParaRPr>
          </a:p>
          <a:p>
            <a:pPr marL="228600" indent="-228600">
              <a:buFont typeface="+mj-lt"/>
              <a:buAutoNum type="arabicPeriod"/>
            </a:pPr>
            <a:r>
              <a:rPr lang="en-US" sz="1200" b="1" dirty="0">
                <a:solidFill>
                  <a:schemeClr val="tx1">
                    <a:lumMod val="95000"/>
                    <a:lumOff val="5000"/>
                  </a:schemeClr>
                </a:solidFill>
                <a:latin typeface="Arial" panose="020B0604020202020204" pitchFamily="34" charset="0"/>
                <a:cs typeface="Arial" panose="020B0604020202020204" pitchFamily="34" charset="0"/>
              </a:rPr>
              <a:t>Estimated Employed :- </a:t>
            </a:r>
            <a:r>
              <a:rPr lang="en-US" sz="1200" dirty="0">
                <a:solidFill>
                  <a:schemeClr val="tx1">
                    <a:lumMod val="95000"/>
                    <a:lumOff val="5000"/>
                  </a:schemeClr>
                </a:solidFill>
              </a:rPr>
              <a:t>This represents the estimated number of people currently employed in India, which we’ve       calculated to be 5 billion.</a:t>
            </a:r>
          </a:p>
          <a:p>
            <a:pPr marL="228600" indent="-228600">
              <a:buFont typeface="+mj-lt"/>
              <a:buAutoNum type="arabicPeriod"/>
            </a:pPr>
            <a:endParaRPr lang="en-US" sz="1200" dirty="0">
              <a:solidFill>
                <a:schemeClr val="tx1">
                  <a:lumMod val="95000"/>
                  <a:lumOff val="5000"/>
                </a:schemeClr>
              </a:solidFill>
            </a:endParaRPr>
          </a:p>
          <a:p>
            <a:pPr marL="228600" indent="-228600">
              <a:buFont typeface="+mj-lt"/>
              <a:buAutoNum type="arabicPeriod"/>
            </a:pPr>
            <a:r>
              <a:rPr lang="en-US" sz="1200" b="1" dirty="0">
                <a:solidFill>
                  <a:schemeClr val="tx1">
                    <a:lumMod val="95000"/>
                    <a:lumOff val="5000"/>
                  </a:schemeClr>
                </a:solidFill>
                <a:latin typeface="Arial" panose="020B0604020202020204" pitchFamily="34" charset="0"/>
                <a:cs typeface="Arial" panose="020B0604020202020204" pitchFamily="34" charset="0"/>
              </a:rPr>
              <a:t>Estimated Labor Participation :- </a:t>
            </a:r>
            <a:r>
              <a:rPr lang="en-US" sz="1200" dirty="0">
                <a:solidFill>
                  <a:schemeClr val="tx1">
                    <a:lumMod val="95000"/>
                    <a:lumOff val="5000"/>
                  </a:schemeClr>
                </a:solidFill>
              </a:rPr>
              <a:t>This indicates the estimated number of people actively participating in the labor force, which we've calculated to be 8.72k .</a:t>
            </a:r>
          </a:p>
          <a:p>
            <a:pPr marL="228600" indent="-228600">
              <a:buFont typeface="+mj-lt"/>
              <a:buAutoNum type="arabicPeriod"/>
            </a:pPr>
            <a:endParaRPr lang="en-US" sz="1200" dirty="0">
              <a:solidFill>
                <a:schemeClr val="tx1">
                  <a:lumMod val="95000"/>
                  <a:lumOff val="5000"/>
                </a:schemeClr>
              </a:solidFill>
            </a:endParaRPr>
          </a:p>
          <a:p>
            <a:pPr marL="228600" indent="-228600">
              <a:buFont typeface="+mj-lt"/>
              <a:buAutoNum type="arabicPeriod"/>
            </a:pPr>
            <a:r>
              <a:rPr lang="en-US" sz="1200" b="1" dirty="0">
                <a:solidFill>
                  <a:schemeClr val="tx1">
                    <a:lumMod val="95000"/>
                    <a:lumOff val="5000"/>
                  </a:schemeClr>
                </a:solidFill>
                <a:latin typeface="Arial" panose="020B0604020202020204" pitchFamily="34" charset="0"/>
                <a:cs typeface="Arial" panose="020B0604020202020204" pitchFamily="34" charset="0"/>
              </a:rPr>
              <a:t>Estimated Unemployment :- </a:t>
            </a:r>
            <a:r>
              <a:rPr lang="en-US" sz="1200" dirty="0">
                <a:solidFill>
                  <a:schemeClr val="tx1">
                    <a:lumMod val="95000"/>
                    <a:lumOff val="5000"/>
                  </a:schemeClr>
                </a:solidFill>
              </a:rPr>
              <a:t>This represents the estimated number of people who are unemployed in India, which we've calculated to be 31.55k .</a:t>
            </a:r>
          </a:p>
          <a:p>
            <a:endParaRPr lang="en-US" sz="1200" dirty="0">
              <a:solidFill>
                <a:schemeClr val="tx1">
                  <a:lumMod val="95000"/>
                  <a:lumOff val="5000"/>
                </a:schemeClr>
              </a:solidFill>
            </a:endParaRPr>
          </a:p>
          <a:p>
            <a:pPr algn="ctr"/>
            <a:r>
              <a:rPr lang="en-US" sz="1200" dirty="0">
                <a:solidFill>
                  <a:schemeClr val="tx1">
                    <a:lumMod val="95000"/>
                    <a:lumOff val="5000"/>
                  </a:schemeClr>
                </a:solidFill>
              </a:rPr>
              <a:t>Having these metrics allows you to assess the employment situation in India more comprehensively. By analyzing these figures alongside regional data, we can identify trends, disparities, and potential areas for improvement. </a:t>
            </a:r>
            <a:endParaRPr lang="en-IN" sz="1200" dirty="0">
              <a:solidFill>
                <a:schemeClr val="tx1">
                  <a:lumMod val="95000"/>
                  <a:lumOff val="5000"/>
                </a:schemeClr>
              </a:solidFill>
            </a:endParaRPr>
          </a:p>
        </p:txBody>
      </p:sp>
      <p:sp>
        <p:nvSpPr>
          <p:cNvPr id="10" name="Rectangle 9">
            <a:extLst>
              <a:ext uri="{FF2B5EF4-FFF2-40B4-BE49-F238E27FC236}">
                <a16:creationId xmlns:a16="http://schemas.microsoft.com/office/drawing/2014/main" id="{5F4A048E-CED1-4632-9C5B-C25E2D29BE46}"/>
              </a:ext>
            </a:extLst>
          </p:cNvPr>
          <p:cNvSpPr/>
          <p:nvPr/>
        </p:nvSpPr>
        <p:spPr>
          <a:xfrm>
            <a:off x="8498542" y="2931460"/>
            <a:ext cx="3550022" cy="2994211"/>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lumMod val="95000"/>
                  <a:lumOff val="5000"/>
                </a:schemeClr>
              </a:solidFill>
            </a:endParaRPr>
          </a:p>
          <a:p>
            <a:r>
              <a:rPr lang="en-US" sz="1400" dirty="0">
                <a:solidFill>
                  <a:schemeClr val="tx1">
                    <a:lumMod val="95000"/>
                    <a:lumOff val="5000"/>
                  </a:schemeClr>
                </a:solidFill>
              </a:rPr>
              <a:t>Adding a filter to our dashboard for different regions in India is a smart move. This filter will enable users to drill down into specific geographic areas, allowing for more targeted analysis and comparison across regions. It enhances the usability and relevance of our dashboard, enabling users to gain insights that are tailored to their specific areas of interest or focus. </a:t>
            </a:r>
            <a:endParaRPr lang="en-IN" sz="1400" dirty="0">
              <a:solidFill>
                <a:schemeClr val="tx1">
                  <a:lumMod val="95000"/>
                  <a:lumOff val="5000"/>
                </a:schemeClr>
              </a:solidFill>
            </a:endParaRPr>
          </a:p>
        </p:txBody>
      </p:sp>
      <p:sp>
        <p:nvSpPr>
          <p:cNvPr id="11" name="Content Placeholder 3">
            <a:extLst>
              <a:ext uri="{FF2B5EF4-FFF2-40B4-BE49-F238E27FC236}">
                <a16:creationId xmlns:a16="http://schemas.microsoft.com/office/drawing/2014/main" id="{8DC8B966-BD6B-4E50-8BDA-261B54986768}"/>
              </a:ext>
            </a:extLst>
          </p:cNvPr>
          <p:cNvSpPr txBox="1">
            <a:spLocks/>
          </p:cNvSpPr>
          <p:nvPr/>
        </p:nvSpPr>
        <p:spPr>
          <a:xfrm>
            <a:off x="3528173" y="2931459"/>
            <a:ext cx="1326776" cy="582706"/>
          </a:xfrm>
          <a:prstGeom prst="rect">
            <a:avLst/>
          </a:prstGeom>
        </p:spPr>
        <p:txBody>
          <a:bodyPr vert="horz" lIns="0" tIns="45720" rIns="0" bIns="45720" rtlCol="0">
            <a:normAutofit fontScale="850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300" b="1" dirty="0"/>
              <a:t>KPI</a:t>
            </a:r>
            <a:r>
              <a:rPr lang="en-US" sz="4000" b="1" dirty="0"/>
              <a:t> </a:t>
            </a:r>
            <a:endParaRPr lang="en-IN" sz="4000" b="1" dirty="0"/>
          </a:p>
        </p:txBody>
      </p:sp>
      <p:sp>
        <p:nvSpPr>
          <p:cNvPr id="12" name="Content Placeholder 3">
            <a:extLst>
              <a:ext uri="{FF2B5EF4-FFF2-40B4-BE49-F238E27FC236}">
                <a16:creationId xmlns:a16="http://schemas.microsoft.com/office/drawing/2014/main" id="{5605AF35-4679-4B83-90DE-93CF15069747}"/>
              </a:ext>
            </a:extLst>
          </p:cNvPr>
          <p:cNvSpPr txBox="1">
            <a:spLocks/>
          </p:cNvSpPr>
          <p:nvPr/>
        </p:nvSpPr>
        <p:spPr>
          <a:xfrm>
            <a:off x="9532564" y="2994212"/>
            <a:ext cx="1481978" cy="497541"/>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sz="3000" b="1" dirty="0"/>
              <a:t>FILTER</a:t>
            </a:r>
            <a:endParaRPr lang="en-IN" sz="2800" b="1" dirty="0"/>
          </a:p>
        </p:txBody>
      </p:sp>
    </p:spTree>
    <p:extLst>
      <p:ext uri="{BB962C8B-B14F-4D97-AF65-F5344CB8AC3E}">
        <p14:creationId xmlns:p14="http://schemas.microsoft.com/office/powerpoint/2010/main" val="1604911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7952F-0822-4081-A0CA-2F615D8ECB31}"/>
              </a:ext>
            </a:extLst>
          </p:cNvPr>
          <p:cNvSpPr>
            <a:spLocks noGrp="1"/>
          </p:cNvSpPr>
          <p:nvPr>
            <p:ph type="title"/>
          </p:nvPr>
        </p:nvSpPr>
        <p:spPr>
          <a:xfrm>
            <a:off x="1097280" y="258028"/>
            <a:ext cx="10058400" cy="1450757"/>
          </a:xfrm>
        </p:spPr>
        <p:txBody>
          <a:bodyPr/>
          <a:lstStyle/>
          <a:p>
            <a:pPr algn="ctr"/>
            <a:r>
              <a:rPr lang="en-US" dirty="0">
                <a:solidFill>
                  <a:schemeClr val="tx1"/>
                </a:solidFill>
              </a:rPr>
              <a:t>INSIGHT</a:t>
            </a:r>
            <a:endParaRPr lang="en-IN" dirty="0">
              <a:solidFill>
                <a:schemeClr val="tx1"/>
              </a:solidFill>
            </a:endParaRPr>
          </a:p>
        </p:txBody>
      </p:sp>
      <p:sp>
        <p:nvSpPr>
          <p:cNvPr id="4" name="Content Placeholder 3">
            <a:extLst>
              <a:ext uri="{FF2B5EF4-FFF2-40B4-BE49-F238E27FC236}">
                <a16:creationId xmlns:a16="http://schemas.microsoft.com/office/drawing/2014/main" id="{52A80117-6EFE-4493-849B-C2598CFC3A49}"/>
              </a:ext>
            </a:extLst>
          </p:cNvPr>
          <p:cNvSpPr>
            <a:spLocks noGrp="1"/>
          </p:cNvSpPr>
          <p:nvPr>
            <p:ph sz="half" idx="2"/>
          </p:nvPr>
        </p:nvSpPr>
        <p:spPr>
          <a:xfrm>
            <a:off x="8091205" y="2241176"/>
            <a:ext cx="3876677" cy="3585883"/>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txBody>
          <a:bodyPr>
            <a:normAutofit fontScale="92500"/>
          </a:bodyPr>
          <a:lstStyle/>
          <a:p>
            <a:pPr algn="ctr"/>
            <a:r>
              <a:rPr lang="en-US" sz="1700" dirty="0"/>
              <a:t>In my analysis of unemployment in India, I uncovered valuable insights regarding regional unemployment rates. Tripura emerged with the highest unemployment rate at 9.10%, followed closely by Haryana at 8.44%. </a:t>
            </a:r>
          </a:p>
          <a:p>
            <a:pPr algn="ctr"/>
            <a:r>
              <a:rPr lang="en-US" sz="1700" dirty="0"/>
              <a:t>Additionally, Jharkhand recorded a rate of 6.61%, while Bihar and Himachal Pradesh reported rates of 6.07% and 5.95%, respectively. These findings shed light on the varying degrees of unemployment across different regions of India.</a:t>
            </a:r>
            <a:endParaRPr lang="en-IN" sz="1700" dirty="0"/>
          </a:p>
        </p:txBody>
      </p:sp>
      <p:pic>
        <p:nvPicPr>
          <p:cNvPr id="7" name="Content Placeholder 6">
            <a:extLst>
              <a:ext uri="{FF2B5EF4-FFF2-40B4-BE49-F238E27FC236}">
                <a16:creationId xmlns:a16="http://schemas.microsoft.com/office/drawing/2014/main" id="{0616780D-49B0-43D4-8694-25A3AEA2D4F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24118" y="2241176"/>
            <a:ext cx="7664823" cy="3585883"/>
          </a:xfrm>
        </p:spPr>
      </p:pic>
    </p:spTree>
    <p:extLst>
      <p:ext uri="{BB962C8B-B14F-4D97-AF65-F5344CB8AC3E}">
        <p14:creationId xmlns:p14="http://schemas.microsoft.com/office/powerpoint/2010/main" val="2744526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7952F-0822-4081-A0CA-2F615D8ECB31}"/>
              </a:ext>
            </a:extLst>
          </p:cNvPr>
          <p:cNvSpPr>
            <a:spLocks noGrp="1"/>
          </p:cNvSpPr>
          <p:nvPr>
            <p:ph type="title"/>
          </p:nvPr>
        </p:nvSpPr>
        <p:spPr>
          <a:xfrm>
            <a:off x="1097280" y="258028"/>
            <a:ext cx="10058400" cy="1450757"/>
          </a:xfrm>
        </p:spPr>
        <p:txBody>
          <a:bodyPr/>
          <a:lstStyle/>
          <a:p>
            <a:pPr algn="ctr"/>
            <a:r>
              <a:rPr lang="en-US" dirty="0">
                <a:solidFill>
                  <a:schemeClr val="tx1"/>
                </a:solidFill>
              </a:rPr>
              <a:t>INSIGHT</a:t>
            </a:r>
            <a:endParaRPr lang="en-IN" dirty="0">
              <a:solidFill>
                <a:schemeClr val="tx1"/>
              </a:solidFill>
            </a:endParaRPr>
          </a:p>
        </p:txBody>
      </p:sp>
      <p:pic>
        <p:nvPicPr>
          <p:cNvPr id="6" name="Content Placeholder 5">
            <a:extLst>
              <a:ext uri="{FF2B5EF4-FFF2-40B4-BE49-F238E27FC236}">
                <a16:creationId xmlns:a16="http://schemas.microsoft.com/office/drawing/2014/main" id="{C7F8A8E5-B548-4118-A897-17CC6C312E8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12353" y="2250141"/>
            <a:ext cx="7728698" cy="3532094"/>
          </a:xfrm>
        </p:spPr>
      </p:pic>
      <p:sp>
        <p:nvSpPr>
          <p:cNvPr id="4" name="Content Placeholder 3">
            <a:extLst>
              <a:ext uri="{FF2B5EF4-FFF2-40B4-BE49-F238E27FC236}">
                <a16:creationId xmlns:a16="http://schemas.microsoft.com/office/drawing/2014/main" id="{52A80117-6EFE-4493-849B-C2598CFC3A49}"/>
              </a:ext>
            </a:extLst>
          </p:cNvPr>
          <p:cNvSpPr>
            <a:spLocks noGrp="1"/>
          </p:cNvSpPr>
          <p:nvPr>
            <p:ph sz="half" idx="2"/>
          </p:nvPr>
        </p:nvSpPr>
        <p:spPr>
          <a:xfrm>
            <a:off x="8115299" y="2250141"/>
            <a:ext cx="3775824" cy="353209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txBody>
          <a:bodyPr>
            <a:normAutofit/>
          </a:bodyPr>
          <a:lstStyle/>
          <a:p>
            <a:pPr algn="ctr"/>
            <a:r>
              <a:rPr lang="en-US" sz="1700" dirty="0"/>
              <a:t>It's interesting to note that in January 2020, there were approximately 407 million estimated employed individuals in India, compared to September 2019, which had around 402 million estimated employed. </a:t>
            </a:r>
          </a:p>
          <a:p>
            <a:pPr algn="ctr"/>
            <a:r>
              <a:rPr lang="en-US" sz="1700" dirty="0"/>
              <a:t>These insights provide valuable information about employment trends over time.</a:t>
            </a:r>
            <a:endParaRPr lang="en-IN" sz="1700" dirty="0"/>
          </a:p>
        </p:txBody>
      </p:sp>
    </p:spTree>
    <p:extLst>
      <p:ext uri="{BB962C8B-B14F-4D97-AF65-F5344CB8AC3E}">
        <p14:creationId xmlns:p14="http://schemas.microsoft.com/office/powerpoint/2010/main" val="117728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7952F-0822-4081-A0CA-2F615D8ECB31}"/>
              </a:ext>
            </a:extLst>
          </p:cNvPr>
          <p:cNvSpPr>
            <a:spLocks noGrp="1"/>
          </p:cNvSpPr>
          <p:nvPr>
            <p:ph type="title"/>
          </p:nvPr>
        </p:nvSpPr>
        <p:spPr>
          <a:xfrm>
            <a:off x="1097280" y="258028"/>
            <a:ext cx="10058400" cy="1450757"/>
          </a:xfrm>
        </p:spPr>
        <p:txBody>
          <a:bodyPr/>
          <a:lstStyle/>
          <a:p>
            <a:pPr algn="ctr"/>
            <a:r>
              <a:rPr lang="en-US" dirty="0">
                <a:solidFill>
                  <a:schemeClr val="tx1"/>
                </a:solidFill>
              </a:rPr>
              <a:t>INSIGHT</a:t>
            </a:r>
            <a:endParaRPr lang="en-IN" dirty="0">
              <a:solidFill>
                <a:schemeClr val="tx1"/>
              </a:solidFill>
            </a:endParaRPr>
          </a:p>
        </p:txBody>
      </p:sp>
      <p:sp>
        <p:nvSpPr>
          <p:cNvPr id="4" name="Content Placeholder 3">
            <a:extLst>
              <a:ext uri="{FF2B5EF4-FFF2-40B4-BE49-F238E27FC236}">
                <a16:creationId xmlns:a16="http://schemas.microsoft.com/office/drawing/2014/main" id="{52A80117-6EFE-4493-849B-C2598CFC3A49}"/>
              </a:ext>
            </a:extLst>
          </p:cNvPr>
          <p:cNvSpPr>
            <a:spLocks noGrp="1"/>
          </p:cNvSpPr>
          <p:nvPr>
            <p:ph sz="half" idx="2"/>
          </p:nvPr>
        </p:nvSpPr>
        <p:spPr>
          <a:xfrm>
            <a:off x="7781365" y="2250141"/>
            <a:ext cx="4177553" cy="352313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txBody>
          <a:bodyPr>
            <a:noAutofit/>
          </a:bodyPr>
          <a:lstStyle/>
          <a:p>
            <a:pPr algn="ctr"/>
            <a:r>
              <a:rPr lang="en-US" sz="1700" dirty="0"/>
              <a:t>In my analysis of unemployment in India, I've uncovered insights into the estimated labor participation rates across different regions. Tripura stands out with a labor participation rate of 5.49%, closely followed by Meghalaya at 4.89%. Additionally, Telangana, Gujarat, and West Bengal recorded rates of 4.70%, 4.09%, and 4.03%, respectively.</a:t>
            </a:r>
          </a:p>
          <a:p>
            <a:pPr algn="ctr"/>
            <a:r>
              <a:rPr lang="en-US" sz="1700" dirty="0"/>
              <a:t> These findings provide valuable context for understanding the levels of workforce engagement across various regions in India.</a:t>
            </a:r>
            <a:endParaRPr lang="en-IN" sz="1700" dirty="0"/>
          </a:p>
        </p:txBody>
      </p:sp>
      <p:pic>
        <p:nvPicPr>
          <p:cNvPr id="10" name="Content Placeholder 9">
            <a:extLst>
              <a:ext uri="{FF2B5EF4-FFF2-40B4-BE49-F238E27FC236}">
                <a16:creationId xmlns:a16="http://schemas.microsoft.com/office/drawing/2014/main" id="{9E273D12-6376-4234-8028-C6F967BFCF0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33082" y="2250141"/>
            <a:ext cx="7431742" cy="3523130"/>
          </a:xfrm>
        </p:spPr>
      </p:pic>
    </p:spTree>
    <p:extLst>
      <p:ext uri="{BB962C8B-B14F-4D97-AF65-F5344CB8AC3E}">
        <p14:creationId xmlns:p14="http://schemas.microsoft.com/office/powerpoint/2010/main" val="3877047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7952F-0822-4081-A0CA-2F615D8ECB31}"/>
              </a:ext>
            </a:extLst>
          </p:cNvPr>
          <p:cNvSpPr>
            <a:spLocks noGrp="1"/>
          </p:cNvSpPr>
          <p:nvPr>
            <p:ph type="title"/>
          </p:nvPr>
        </p:nvSpPr>
        <p:spPr>
          <a:xfrm>
            <a:off x="1097280" y="258028"/>
            <a:ext cx="10058400" cy="1450757"/>
          </a:xfrm>
        </p:spPr>
        <p:txBody>
          <a:bodyPr/>
          <a:lstStyle/>
          <a:p>
            <a:pPr algn="ctr"/>
            <a:r>
              <a:rPr lang="en-US" dirty="0">
                <a:solidFill>
                  <a:schemeClr val="tx1"/>
                </a:solidFill>
              </a:rPr>
              <a:t>INSIGHT</a:t>
            </a:r>
            <a:endParaRPr lang="en-IN" dirty="0">
              <a:solidFill>
                <a:schemeClr val="tx1"/>
              </a:solidFill>
            </a:endParaRPr>
          </a:p>
        </p:txBody>
      </p:sp>
      <p:sp>
        <p:nvSpPr>
          <p:cNvPr id="4" name="Content Placeholder 3">
            <a:extLst>
              <a:ext uri="{FF2B5EF4-FFF2-40B4-BE49-F238E27FC236}">
                <a16:creationId xmlns:a16="http://schemas.microsoft.com/office/drawing/2014/main" id="{52A80117-6EFE-4493-849B-C2598CFC3A49}"/>
              </a:ext>
            </a:extLst>
          </p:cNvPr>
          <p:cNvSpPr>
            <a:spLocks noGrp="1"/>
          </p:cNvSpPr>
          <p:nvPr>
            <p:ph sz="half" idx="2"/>
          </p:nvPr>
        </p:nvSpPr>
        <p:spPr>
          <a:xfrm>
            <a:off x="6239437" y="2240710"/>
            <a:ext cx="5651686" cy="3927008"/>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txBody>
          <a:bodyPr>
            <a:noAutofit/>
          </a:bodyPr>
          <a:lstStyle/>
          <a:p>
            <a:pPr algn="ctr"/>
            <a:r>
              <a:rPr lang="en-US" sz="1400" dirty="0"/>
              <a:t>In my analysis of unemployment in India, I've uncovered insightful data regarding both the estimated unemployment rates categorized by urban and rural areas and the distribution of employed individuals across different regions. </a:t>
            </a:r>
          </a:p>
          <a:p>
            <a:pPr algn="ctr"/>
            <a:r>
              <a:rPr lang="en-US" sz="1400" dirty="0"/>
              <a:t>Urban areas exhibit a higher unemployment rate at 57.51%, while rural areas show a slightly lower rate of 42.49%.</a:t>
            </a:r>
          </a:p>
          <a:p>
            <a:pPr algn="ctr"/>
            <a:r>
              <a:rPr lang="en-US" sz="1400" dirty="0"/>
              <a:t>Moreover, I've investigated the estimated number of employed individuals by region. Uttar Pradesh leads with 787 million employed individuals, followed by Maharashtra with 560 million, and West Bengal with 482 million. Additionally, Bihar and Tamil Nadu have 346 million and 344 million employed individuals, respectively.</a:t>
            </a:r>
          </a:p>
          <a:p>
            <a:pPr algn="ctr"/>
            <a:r>
              <a:rPr lang="en-US" sz="1400" dirty="0"/>
              <a:t>These findings offer a detailed perspective on employment dynamics, highlighting disparities between urban and rural areas as well as the varying employment rates across different regions in India.</a:t>
            </a:r>
            <a:endParaRPr lang="en-IN" sz="1400" dirty="0"/>
          </a:p>
        </p:txBody>
      </p:sp>
      <p:pic>
        <p:nvPicPr>
          <p:cNvPr id="10" name="Picture 9">
            <a:extLst>
              <a:ext uri="{FF2B5EF4-FFF2-40B4-BE49-F238E27FC236}">
                <a16:creationId xmlns:a16="http://schemas.microsoft.com/office/drawing/2014/main" id="{29502C2A-AEE3-4581-A36D-745E39BCD4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1301" y="2240710"/>
            <a:ext cx="2711264" cy="2420935"/>
          </a:xfrm>
          <a:prstGeom prst="rect">
            <a:avLst/>
          </a:prstGeom>
        </p:spPr>
      </p:pic>
      <p:pic>
        <p:nvPicPr>
          <p:cNvPr id="14" name="Content Placeholder 13">
            <a:extLst>
              <a:ext uri="{FF2B5EF4-FFF2-40B4-BE49-F238E27FC236}">
                <a16:creationId xmlns:a16="http://schemas.microsoft.com/office/drawing/2014/main" id="{DFE90DFE-7F1E-45AF-B2E9-86C7034496A7}"/>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00877" y="2240712"/>
            <a:ext cx="2782982" cy="2420935"/>
          </a:xfrm>
        </p:spPr>
      </p:pic>
    </p:spTree>
    <p:extLst>
      <p:ext uri="{BB962C8B-B14F-4D97-AF65-F5344CB8AC3E}">
        <p14:creationId xmlns:p14="http://schemas.microsoft.com/office/powerpoint/2010/main" val="1673148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7952F-0822-4081-A0CA-2F615D8ECB31}"/>
              </a:ext>
            </a:extLst>
          </p:cNvPr>
          <p:cNvSpPr>
            <a:spLocks noGrp="1"/>
          </p:cNvSpPr>
          <p:nvPr>
            <p:ph type="title"/>
          </p:nvPr>
        </p:nvSpPr>
        <p:spPr>
          <a:xfrm>
            <a:off x="1097280" y="258028"/>
            <a:ext cx="10058400" cy="1450757"/>
          </a:xfrm>
        </p:spPr>
        <p:txBody>
          <a:bodyPr/>
          <a:lstStyle/>
          <a:p>
            <a:pPr algn="ctr"/>
            <a:r>
              <a:rPr lang="en-US" dirty="0">
                <a:solidFill>
                  <a:schemeClr val="tx1"/>
                </a:solidFill>
              </a:rPr>
              <a:t>INSIGHT</a:t>
            </a:r>
            <a:endParaRPr lang="en-IN" dirty="0">
              <a:solidFill>
                <a:schemeClr val="tx1"/>
              </a:solidFill>
            </a:endParaRPr>
          </a:p>
        </p:txBody>
      </p:sp>
      <p:sp>
        <p:nvSpPr>
          <p:cNvPr id="4" name="Content Placeholder 3">
            <a:extLst>
              <a:ext uri="{FF2B5EF4-FFF2-40B4-BE49-F238E27FC236}">
                <a16:creationId xmlns:a16="http://schemas.microsoft.com/office/drawing/2014/main" id="{52A80117-6EFE-4493-849B-C2598CFC3A49}"/>
              </a:ext>
            </a:extLst>
          </p:cNvPr>
          <p:cNvSpPr>
            <a:spLocks noGrp="1"/>
          </p:cNvSpPr>
          <p:nvPr>
            <p:ph sz="half" idx="2"/>
          </p:nvPr>
        </p:nvSpPr>
        <p:spPr>
          <a:xfrm>
            <a:off x="5972734" y="2120897"/>
            <a:ext cx="4578725" cy="409164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txBody>
          <a:bodyPr>
            <a:noAutofit/>
          </a:bodyPr>
          <a:lstStyle/>
          <a:p>
            <a:pPr algn="ctr"/>
            <a:r>
              <a:rPr lang="en-US" sz="1700" dirty="0"/>
              <a:t>In my analysis of unemployment in India, I've identified specific regions with notable unemployment rates. </a:t>
            </a:r>
          </a:p>
          <a:p>
            <a:pPr algn="ctr"/>
            <a:r>
              <a:rPr lang="en-US" sz="1700" dirty="0"/>
              <a:t>Tripura emerges with the highest unemployment rate, followed by Haryana in second place, Jharkhand in third place, Bihar in fourth place, and Himachal Pradesh in fifth place. </a:t>
            </a:r>
          </a:p>
          <a:p>
            <a:pPr algn="ctr"/>
            <a:r>
              <a:rPr lang="en-US" sz="1700" dirty="0"/>
              <a:t>These insights shed light on the regional variations in unemployment across India, providing valuable context for understanding the economic landscape in different areas.</a:t>
            </a:r>
            <a:endParaRPr lang="en-IN" sz="1700" dirty="0"/>
          </a:p>
        </p:txBody>
      </p:sp>
      <p:pic>
        <p:nvPicPr>
          <p:cNvPr id="8" name="Content Placeholder 7">
            <a:extLst>
              <a:ext uri="{FF2B5EF4-FFF2-40B4-BE49-F238E27FC236}">
                <a16:creationId xmlns:a16="http://schemas.microsoft.com/office/drawing/2014/main" id="{05B506C4-890D-44C0-8B3B-5EB237AAF45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066123" y="2120896"/>
            <a:ext cx="3366489" cy="4091641"/>
          </a:xfrm>
        </p:spPr>
      </p:pic>
    </p:spTree>
    <p:extLst>
      <p:ext uri="{BB962C8B-B14F-4D97-AF65-F5344CB8AC3E}">
        <p14:creationId xmlns:p14="http://schemas.microsoft.com/office/powerpoint/2010/main" val="3820604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62F4F-AFC5-498A-9088-4680FF559CA0}"/>
              </a:ext>
            </a:extLst>
          </p:cNvPr>
          <p:cNvSpPr>
            <a:spLocks noGrp="1"/>
          </p:cNvSpPr>
          <p:nvPr>
            <p:ph type="title" idx="4294967295"/>
          </p:nvPr>
        </p:nvSpPr>
        <p:spPr>
          <a:xfrm>
            <a:off x="1066800" y="124384"/>
            <a:ext cx="10058400" cy="521075"/>
          </a:xfrm>
        </p:spPr>
        <p:txBody>
          <a:bodyPr>
            <a:normAutofit fontScale="90000"/>
          </a:bodyPr>
          <a:lstStyle/>
          <a:p>
            <a:pPr algn="ctr"/>
            <a:r>
              <a:rPr lang="en-US" sz="4000" u="sng" dirty="0">
                <a:solidFill>
                  <a:schemeClr val="tx1"/>
                </a:solidFill>
              </a:rPr>
              <a:t>DASHBOARD</a:t>
            </a:r>
            <a:endParaRPr lang="en-IN" sz="4000" u="sng" dirty="0">
              <a:solidFill>
                <a:schemeClr val="tx1"/>
              </a:solidFill>
            </a:endParaRPr>
          </a:p>
        </p:txBody>
      </p:sp>
      <p:pic>
        <p:nvPicPr>
          <p:cNvPr id="4" name="Picture 3">
            <a:extLst>
              <a:ext uri="{FF2B5EF4-FFF2-40B4-BE49-F238E27FC236}">
                <a16:creationId xmlns:a16="http://schemas.microsoft.com/office/drawing/2014/main" id="{747E6112-3219-43BE-AB9F-10F4BCBD31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235" y="717176"/>
            <a:ext cx="10533530" cy="5558118"/>
          </a:xfrm>
          <a:prstGeom prst="rect">
            <a:avLst/>
          </a:prstGeom>
        </p:spPr>
      </p:pic>
    </p:spTree>
    <p:extLst>
      <p:ext uri="{BB962C8B-B14F-4D97-AF65-F5344CB8AC3E}">
        <p14:creationId xmlns:p14="http://schemas.microsoft.com/office/powerpoint/2010/main" val="3233810481"/>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{78790591-92CC-4001-B8F8-BB18DD2A7675}tf56160789_win32</Template>
  <TotalTime>422</TotalTime>
  <Words>862</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Bookman Old Style</vt:lpstr>
      <vt:lpstr>Calibri</vt:lpstr>
      <vt:lpstr>Franklin Gothic Book</vt:lpstr>
      <vt:lpstr>Custom</vt:lpstr>
      <vt:lpstr>UNEMPLOYMENT IN INDIA</vt:lpstr>
      <vt:lpstr>OBJECTIVE OF THIS ANALYSIS</vt:lpstr>
      <vt:lpstr>INSIGHT</vt:lpstr>
      <vt:lpstr>INSIGHT</vt:lpstr>
      <vt:lpstr>INSIGHT</vt:lpstr>
      <vt:lpstr>INSIGHT</vt:lpstr>
      <vt:lpstr>INSIGHT</vt:lpstr>
      <vt:lpstr>INSIGHT</vt:lpstr>
      <vt:lpstr>DASHBOARD</vt:lpstr>
      <vt:lpstr>RECOMMENDATION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UNEMPLOYMENT IN INDIA</dc:title>
  <dc:creator>Nagendra V Kini</dc:creator>
  <cp:lastModifiedBy>Nagendra V Kini</cp:lastModifiedBy>
  <cp:revision>13</cp:revision>
  <dcterms:created xsi:type="dcterms:W3CDTF">2024-05-14T08:38:57Z</dcterms:created>
  <dcterms:modified xsi:type="dcterms:W3CDTF">2024-05-15T07:49:02Z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