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22" Type="http://schemas.openxmlformats.org/officeDocument/2006/relationships/font" Target="fonts/Candara-bold.fntdata"/><Relationship Id="rId10" Type="http://schemas.openxmlformats.org/officeDocument/2006/relationships/slide" Target="slides/slide4.xml"/><Relationship Id="rId21" Type="http://schemas.openxmlformats.org/officeDocument/2006/relationships/font" Target="fonts/Candara-regular.fntdata"/><Relationship Id="rId13" Type="http://schemas.openxmlformats.org/officeDocument/2006/relationships/slide" Target="slides/slide7.xml"/><Relationship Id="rId24" Type="http://schemas.openxmlformats.org/officeDocument/2006/relationships/font" Target="fonts/Candara-boldItalic.fntdata"/><Relationship Id="rId12" Type="http://schemas.openxmlformats.org/officeDocument/2006/relationships/slide" Target="slides/slide6.xml"/><Relationship Id="rId23" Type="http://schemas.openxmlformats.org/officeDocument/2006/relationships/font" Target="fonts/Candar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orbel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orbel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rbe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2f14f907_2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5e2f14f907_2_1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e2f14f907_2_1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2f14f907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5e2f14f907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e2f14f907_2_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2f14f907_2_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e2f14f907_2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2f14f907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5e2f14f907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e2f14f907_2_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2f14f907_2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5e2f14f907_2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5e2f14f907_2_1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2f14f907_2_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5e2f14f907_2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2f14f907_2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5e2f14f907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e2f14f907_2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5e2f14f907_2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2f14f907_2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5e2f14f907_2_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5e2f14f907_2_1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832485" y="661782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orbel"/>
              <a:buNone/>
              <a:defRPr b="1" sz="5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282148" y="2902225"/>
            <a:ext cx="6575895" cy="104112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1483995" y="2800350"/>
            <a:ext cx="61722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829818" y="880181"/>
            <a:ext cx="747522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orbe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282446" y="3115890"/>
            <a:ext cx="6576822" cy="10228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1485900" y="3015306"/>
            <a:ext cx="61722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57250" y="1543049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700709" y="154305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57250" y="1501133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857250" y="204111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89" name="Google Shape;89;p18"/>
          <p:cNvSpPr txBox="1"/>
          <p:nvPr>
            <p:ph idx="3" type="body"/>
          </p:nvPr>
        </p:nvSpPr>
        <p:spPr>
          <a:xfrm>
            <a:off x="4701880" y="1499274"/>
            <a:ext cx="3566160" cy="582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4" type="body"/>
          </p:nvPr>
        </p:nvSpPr>
        <p:spPr>
          <a:xfrm>
            <a:off x="4701880" y="2039492"/>
            <a:ext cx="3566160" cy="25374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300"/>
              <a:buChar char="•"/>
              <a:defRPr sz="17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400"/>
            </a:lvl3pPr>
            <a:lvl4pPr indent="-2921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4pPr>
            <a:lvl5pPr indent="-2921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5pPr>
            <a:lvl6pPr indent="-2921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6pPr>
            <a:lvl7pPr indent="-2921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7pPr>
            <a:lvl8pPr indent="-2921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Char char="•"/>
              <a:defRPr sz="1200"/>
            </a:lvl8pPr>
            <a:lvl9pPr indent="-2921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00"/>
              <a:buChar char="•"/>
              <a:defRPr sz="12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389119" y="822960"/>
            <a:ext cx="3909060" cy="3497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900"/>
              <a:buChar char="•"/>
              <a:defRPr sz="2400"/>
            </a:lvl1pPr>
            <a:lvl2pPr indent="-3365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Char char="•"/>
              <a:defRPr sz="21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857250" y="2125980"/>
            <a:ext cx="294894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57250" y="822960"/>
            <a:ext cx="2948940" cy="13030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4059936" y="802385"/>
            <a:ext cx="4574286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205725" spcFirstLastPara="1" rIns="68575" wrap="square" tIns="13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rbel"/>
              <a:buNone/>
              <a:defRPr b="0" i="0" sz="2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rbel"/>
              <a:buNone/>
              <a:defRPr b="0" i="0" sz="21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/>
              <a:buNone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None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200"/>
              <a:buFont typeface="Corbel"/>
              <a:buNone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857250" y="2125980"/>
            <a:ext cx="294894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045102" y="-644802"/>
            <a:ext cx="3028950" cy="74046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5386387" y="1728788"/>
            <a:ext cx="405765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1614487" y="-185737"/>
            <a:ext cx="405765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3355" y="182880"/>
            <a:ext cx="8793480" cy="47834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  <a:defRPr b="0" i="0" sz="33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115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rbel"/>
              <a:buChar char="•"/>
              <a:defRPr b="0" i="0" sz="17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rbel"/>
              <a:buChar char="•"/>
              <a:defRPr b="0" i="0" sz="15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00"/>
              <a:buFont typeface="Corbel"/>
              <a:buChar char="•"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961861" y="4667871"/>
            <a:ext cx="3538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997147" y="4667871"/>
            <a:ext cx="12796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1098495" y="370505"/>
            <a:ext cx="2836069" cy="974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ndara"/>
              <a:buNone/>
            </a:pPr>
            <a:r>
              <a:rPr b="1" lang="en" sz="1500">
                <a:latin typeface="Candara"/>
                <a:ea typeface="Candara"/>
                <a:cs typeface="Candara"/>
                <a:sym typeface="Candara"/>
              </a:rPr>
              <a:t>Choose</a:t>
            </a:r>
            <a:r>
              <a:rPr lang="en" sz="140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" sz="1500">
                <a:latin typeface="Candara"/>
                <a:ea typeface="Candara"/>
                <a:cs typeface="Candara"/>
                <a:sym typeface="Candara"/>
              </a:rPr>
              <a:t>an</a:t>
            </a:r>
            <a:r>
              <a:rPr lang="en" sz="140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" sz="1500">
                <a:latin typeface="Candara"/>
                <a:ea typeface="Candara"/>
                <a:cs typeface="Candara"/>
                <a:sym typeface="Candara"/>
              </a:rPr>
              <a:t>Experience</a:t>
            </a:r>
            <a:endParaRPr sz="1100"/>
          </a:p>
        </p:txBody>
      </p:sp>
      <p:grpSp>
        <p:nvGrpSpPr>
          <p:cNvPr descr="Icon Bullets" id="238" name="Google Shape;238;p34"/>
          <p:cNvGrpSpPr/>
          <p:nvPr/>
        </p:nvGrpSpPr>
        <p:grpSpPr>
          <a:xfrm>
            <a:off x="914146" y="3991510"/>
            <a:ext cx="6899351" cy="886148"/>
            <a:chOff x="1218862" y="2394720"/>
            <a:chExt cx="6030000" cy="2160000"/>
          </a:xfrm>
        </p:grpSpPr>
        <p:sp>
          <p:nvSpPr>
            <p:cNvPr id="239" name="Google Shape;239;p34"/>
            <p:cNvSpPr/>
            <p:nvPr/>
          </p:nvSpPr>
          <p:spPr>
            <a:xfrm>
              <a:off x="1569862" y="2394720"/>
              <a:ext cx="1098000" cy="1098000"/>
            </a:xfrm>
            <a:prstGeom prst="ellipse">
              <a:avLst/>
            </a:prstGeom>
            <a:solidFill>
              <a:srgbClr val="D6D44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Hike" id="240" name="Google Shape;240;p34"/>
            <p:cNvSpPr/>
            <p:nvPr/>
          </p:nvSpPr>
          <p:spPr>
            <a:xfrm>
              <a:off x="1803862" y="2628720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1218862" y="3834720"/>
              <a:ext cx="1800000" cy="720000"/>
            </a:xfrm>
            <a:custGeom>
              <a:rect b="b" l="l" r="r" t="t"/>
              <a:pathLst>
                <a:path extrusionOk="0" h="720000" w="180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ndara"/>
                <a:buNone/>
              </a:pPr>
              <a:r>
                <a:rPr b="1" lang="en" sz="900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Adventure</a:t>
              </a:r>
              <a:endParaRPr b="1" sz="900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3684862" y="2394720"/>
              <a:ext cx="1098000" cy="1098000"/>
            </a:xfrm>
            <a:prstGeom prst="ellipse">
              <a:avLst/>
            </a:prstGeom>
            <a:solidFill>
              <a:srgbClr val="61AD8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Run" id="243" name="Google Shape;243;p34"/>
            <p:cNvSpPr/>
            <p:nvPr/>
          </p:nvSpPr>
          <p:spPr>
            <a:xfrm>
              <a:off x="3918862" y="2628720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3333862" y="3834720"/>
              <a:ext cx="1800000" cy="720000"/>
            </a:xfrm>
            <a:custGeom>
              <a:rect b="b" l="l" r="r" t="t"/>
              <a:pathLst>
                <a:path extrusionOk="0" h="720000" w="180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ndara"/>
                <a:buNone/>
              </a:pPr>
              <a:r>
                <a:rPr b="1" lang="en" sz="900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Enthusiasm</a:t>
              </a:r>
              <a:endParaRPr b="1" sz="900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5799862" y="2394720"/>
              <a:ext cx="1098000" cy="1098000"/>
            </a:xfrm>
            <a:prstGeom prst="ellipse">
              <a:avLst/>
            </a:prstGeom>
            <a:solidFill>
              <a:srgbClr val="81818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Telescope" id="246" name="Google Shape;246;p34"/>
            <p:cNvSpPr/>
            <p:nvPr/>
          </p:nvSpPr>
          <p:spPr>
            <a:xfrm>
              <a:off x="6033863" y="2628720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5448862" y="3834720"/>
              <a:ext cx="1800000" cy="720000"/>
            </a:xfrm>
            <a:custGeom>
              <a:rect b="b" l="l" r="r" t="t"/>
              <a:pathLst>
                <a:path extrusionOk="0" h="720000" w="180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ndara"/>
                <a:buNone/>
              </a:pPr>
              <a:r>
                <a:rPr b="1" lang="en" sz="900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Discovery</a:t>
              </a:r>
              <a:endParaRPr b="1" sz="900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48" name="Google Shape;248;p34"/>
          <p:cNvSpPr txBox="1"/>
          <p:nvPr/>
        </p:nvSpPr>
        <p:spPr>
          <a:xfrm>
            <a:off x="3061569" y="1871663"/>
            <a:ext cx="3020863" cy="680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>
            <a:off x="1483995" y="4096843"/>
            <a:ext cx="61722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26"/>
          <p:cNvSpPr txBox="1"/>
          <p:nvPr>
            <p:ph type="ctrTitle"/>
          </p:nvPr>
        </p:nvSpPr>
        <p:spPr>
          <a:xfrm>
            <a:off x="850106" y="3357563"/>
            <a:ext cx="7457599" cy="79152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ndara"/>
              <a:buNone/>
            </a:pPr>
            <a:r>
              <a:rPr lang="en" sz="3600" cap="none">
                <a:latin typeface="Candara"/>
                <a:ea typeface="Candara"/>
                <a:cs typeface="Candara"/>
                <a:sym typeface="Candara"/>
              </a:rPr>
              <a:t>Unforgettable Trips start with Airbnb</a:t>
            </a:r>
            <a:endParaRPr sz="1100"/>
          </a:p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1282148" y="4198720"/>
            <a:ext cx="6575895" cy="4152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latin typeface="Candara"/>
                <a:ea typeface="Candara"/>
                <a:cs typeface="Candara"/>
                <a:sym typeface="Candara"/>
              </a:rPr>
              <a:t>Group 1</a:t>
            </a:r>
            <a:br>
              <a:rPr b="1" lang="en" sz="1400">
                <a:latin typeface="Candara"/>
                <a:ea typeface="Candara"/>
                <a:cs typeface="Candara"/>
                <a:sym typeface="Candara"/>
              </a:rPr>
            </a:br>
            <a:r>
              <a:rPr b="1" lang="en" sz="1400">
                <a:latin typeface="Candara"/>
                <a:ea typeface="Candara"/>
                <a:cs typeface="Candara"/>
                <a:sym typeface="Candara"/>
              </a:rPr>
              <a:t>Zoe, Gemma, Manpree, Senthan, Shady, Steve</a:t>
            </a:r>
            <a:endParaRPr sz="1100"/>
          </a:p>
        </p:txBody>
      </p:sp>
      <p:pic>
        <p:nvPicPr>
          <p:cNvPr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29" y="251190"/>
            <a:ext cx="7222350" cy="2940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Candara"/>
              <a:buNone/>
            </a:pPr>
            <a:r>
              <a:rPr b="1" lang="en" sz="4500">
                <a:latin typeface="Candara"/>
                <a:ea typeface="Candara"/>
                <a:cs typeface="Candara"/>
                <a:sym typeface="Candara"/>
              </a:rPr>
              <a:t>Agenda</a:t>
            </a:r>
            <a:endParaRPr sz="1100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4150" lvl="2" marL="546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 sz="3600">
                <a:latin typeface="Candara"/>
                <a:ea typeface="Candara"/>
                <a:cs typeface="Candara"/>
                <a:sym typeface="Candara"/>
              </a:rPr>
              <a:t>Introduction</a:t>
            </a:r>
            <a:endParaRPr sz="1100"/>
          </a:p>
          <a:p>
            <a:pPr indent="-184150" lvl="2" marL="546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900"/>
              <a:buChar char="•"/>
            </a:pPr>
            <a:r>
              <a:rPr lang="en" sz="3600">
                <a:latin typeface="Candara"/>
                <a:ea typeface="Candara"/>
                <a:cs typeface="Candara"/>
                <a:sym typeface="Candara"/>
              </a:rPr>
              <a:t>Data Preparation</a:t>
            </a:r>
            <a:endParaRPr sz="1100"/>
          </a:p>
          <a:p>
            <a:pPr indent="-184150" lvl="2" marL="546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900"/>
              <a:buChar char="•"/>
            </a:pPr>
            <a:r>
              <a:rPr lang="en" sz="3600">
                <a:latin typeface="Candara"/>
                <a:ea typeface="Candara"/>
                <a:cs typeface="Candara"/>
                <a:sym typeface="Candara"/>
              </a:rPr>
              <a:t>Data Analysis</a:t>
            </a:r>
            <a:endParaRPr sz="1100"/>
          </a:p>
          <a:p>
            <a:pPr indent="-184150" lvl="2" marL="5461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900"/>
              <a:buChar char="•"/>
            </a:pPr>
            <a:r>
              <a:rPr lang="en" sz="3600">
                <a:latin typeface="Candara"/>
                <a:ea typeface="Candara"/>
                <a:cs typeface="Candara"/>
                <a:sym typeface="Candara"/>
              </a:rPr>
              <a:t>Conclusions</a:t>
            </a:r>
            <a:endParaRPr sz="1100"/>
          </a:p>
          <a:p>
            <a:pPr indent="-63500" lvl="0" marL="1778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/>
          </a:p>
        </p:txBody>
      </p:sp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084" y="3901077"/>
            <a:ext cx="5922169" cy="99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521211" y="250236"/>
            <a:ext cx="2101470" cy="2767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Choose</a:t>
            </a:r>
            <a:r>
              <a:rPr b="0" i="0" lang="en" sz="12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an</a:t>
            </a:r>
            <a:r>
              <a:rPr b="0" i="0" lang="en" sz="12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0" i="0" lang="en" sz="14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Experience</a:t>
            </a:r>
            <a:endParaRPr sz="1400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27"/>
          <p:cNvSpPr/>
          <p:nvPr/>
        </p:nvSpPr>
        <p:spPr>
          <a:xfrm rot="1560000">
            <a:off x="5806440" y="1534303"/>
            <a:ext cx="21726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C465"/>
                </a:solidFill>
                <a:latin typeface="Candara"/>
                <a:ea typeface="Candara"/>
                <a:cs typeface="Candara"/>
                <a:sym typeface="Candara"/>
              </a:rPr>
              <a:t>Choose</a:t>
            </a:r>
            <a:r>
              <a:rPr i="1" lang="en" sz="1200">
                <a:solidFill>
                  <a:srgbClr val="FFC46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" sz="1400">
                <a:solidFill>
                  <a:srgbClr val="FFC465"/>
                </a:solidFill>
                <a:latin typeface="Candara"/>
                <a:ea typeface="Candara"/>
                <a:cs typeface="Candara"/>
                <a:sym typeface="Candara"/>
              </a:rPr>
              <a:t>an</a:t>
            </a:r>
            <a:r>
              <a:rPr lang="en" sz="1200">
                <a:solidFill>
                  <a:srgbClr val="FFC465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" sz="1400">
                <a:solidFill>
                  <a:srgbClr val="FFC465"/>
                </a:solidFill>
                <a:latin typeface="Candara"/>
                <a:ea typeface="Candara"/>
                <a:cs typeface="Candara"/>
                <a:sym typeface="Candara"/>
              </a:rPr>
              <a:t>Experience</a:t>
            </a:r>
            <a:endParaRPr sz="1400">
              <a:solidFill>
                <a:srgbClr val="FFC46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27"/>
          <p:cNvSpPr/>
          <p:nvPr/>
        </p:nvSpPr>
        <p:spPr>
          <a:xfrm rot="-2100000">
            <a:off x="6807555" y="2914088"/>
            <a:ext cx="17026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AFD0E2"/>
                </a:solidFill>
                <a:latin typeface="Candara"/>
                <a:ea typeface="Candara"/>
                <a:cs typeface="Candara"/>
                <a:sym typeface="Candara"/>
              </a:rPr>
              <a:t>Choose</a:t>
            </a:r>
            <a:r>
              <a:rPr lang="en" sz="1200">
                <a:solidFill>
                  <a:srgbClr val="AFD0E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" sz="1400">
                <a:solidFill>
                  <a:srgbClr val="AFD0E2"/>
                </a:solidFill>
                <a:latin typeface="Candara"/>
                <a:ea typeface="Candara"/>
                <a:cs typeface="Candara"/>
                <a:sym typeface="Candara"/>
              </a:rPr>
              <a:t>an</a:t>
            </a:r>
            <a:r>
              <a:rPr lang="en" sz="1200">
                <a:solidFill>
                  <a:srgbClr val="AFD0E2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" sz="1400">
                <a:solidFill>
                  <a:srgbClr val="AFD0E2"/>
                </a:solidFill>
                <a:latin typeface="Candara"/>
                <a:ea typeface="Candara"/>
                <a:cs typeface="Candara"/>
                <a:sym typeface="Candara"/>
              </a:rPr>
              <a:t>Experience</a:t>
            </a:r>
            <a:endParaRPr sz="1400">
              <a:solidFill>
                <a:srgbClr val="AFD0E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7"/>
          <p:cNvSpPr/>
          <p:nvPr/>
        </p:nvSpPr>
        <p:spPr>
          <a:xfrm rot="-2100000">
            <a:off x="114373" y="4053507"/>
            <a:ext cx="163796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Choose</a:t>
            </a:r>
            <a:r>
              <a:rPr lang="en" sz="12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" sz="14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an</a:t>
            </a:r>
            <a:r>
              <a:rPr lang="en" sz="12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" sz="14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Experience</a:t>
            </a:r>
            <a:endParaRPr sz="1400">
              <a:solidFill>
                <a:srgbClr val="7030A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213360" y="233737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 sz="1100"/>
              <a:t> </a:t>
            </a:r>
            <a:r>
              <a:rPr b="1" lang="en" sz="4400">
                <a:latin typeface="Candara"/>
                <a:ea typeface="Candara"/>
                <a:cs typeface="Candara"/>
                <a:sym typeface="Candara"/>
              </a:rPr>
              <a:t>Why Airbnb?</a:t>
            </a:r>
            <a:r>
              <a:rPr b="1" lang="en" sz="410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" sz="2500">
                <a:latin typeface="Candara"/>
                <a:ea typeface="Candara"/>
                <a:cs typeface="Candara"/>
                <a:sym typeface="Candara"/>
              </a:rPr>
              <a:t> </a:t>
            </a:r>
            <a:endParaRPr sz="1100"/>
          </a:p>
        </p:txBody>
      </p:sp>
      <p:grpSp>
        <p:nvGrpSpPr>
          <p:cNvPr id="161" name="Google Shape;161;p28"/>
          <p:cNvGrpSpPr/>
          <p:nvPr/>
        </p:nvGrpSpPr>
        <p:grpSpPr>
          <a:xfrm>
            <a:off x="1524714" y="2138738"/>
            <a:ext cx="6094571" cy="866024"/>
            <a:chOff x="952" y="2131984"/>
            <a:chExt cx="8126095" cy="1154698"/>
          </a:xfrm>
        </p:grpSpPr>
        <p:sp>
          <p:nvSpPr>
            <p:cNvPr id="162" name="Google Shape;162;p28"/>
            <p:cNvSpPr/>
            <p:nvPr/>
          </p:nvSpPr>
          <p:spPr>
            <a:xfrm>
              <a:off x="952" y="2131984"/>
              <a:ext cx="2393156" cy="923758"/>
            </a:xfrm>
            <a:prstGeom prst="chevron">
              <a:avLst>
                <a:gd fmla="val 40000" name="adj"/>
              </a:avLst>
            </a:prstGeom>
            <a:solidFill>
              <a:srgbClr val="A4B72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639127" y="2362924"/>
              <a:ext cx="2020887" cy="9237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A4B7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8"/>
            <p:cNvSpPr txBox="1"/>
            <p:nvPr/>
          </p:nvSpPr>
          <p:spPr>
            <a:xfrm>
              <a:off x="666183" y="2389980"/>
              <a:ext cx="1966775" cy="869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ndara"/>
                <a:buNone/>
              </a:pPr>
              <a:r>
                <a:rPr lang="en" sz="15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Emerging Business</a:t>
              </a:r>
              <a:endParaRPr sz="1100"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2734468" y="2131984"/>
              <a:ext cx="2393156" cy="923758"/>
            </a:xfrm>
            <a:prstGeom prst="chevron">
              <a:avLst>
                <a:gd fmla="val 40000" name="adj"/>
              </a:avLst>
            </a:prstGeom>
            <a:solidFill>
              <a:srgbClr val="A4B72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3372643" y="2362924"/>
              <a:ext cx="2020887" cy="9237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A4B7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3399699" y="2389980"/>
              <a:ext cx="1966775" cy="869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ndara"/>
                <a:buNone/>
              </a:pPr>
              <a:r>
                <a:rPr lang="en" sz="15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Interesting</a:t>
              </a:r>
              <a:endParaRPr sz="1100"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5467985" y="2131984"/>
              <a:ext cx="2393156" cy="923758"/>
            </a:xfrm>
            <a:prstGeom prst="chevron">
              <a:avLst>
                <a:gd fmla="val 40000" name="adj"/>
              </a:avLst>
            </a:prstGeom>
            <a:solidFill>
              <a:srgbClr val="A4B724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6106160" y="2362924"/>
              <a:ext cx="2020887" cy="9237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A4B7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 txBox="1"/>
            <p:nvPr/>
          </p:nvSpPr>
          <p:spPr>
            <a:xfrm>
              <a:off x="6133216" y="2389980"/>
              <a:ext cx="1966775" cy="8696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ndara"/>
                <a:buNone/>
              </a:pPr>
              <a:r>
                <a:rPr lang="en" sz="15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Readily available data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13360" y="233737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orbel"/>
              <a:buNone/>
            </a:pPr>
            <a:r>
              <a:rPr lang="en" sz="1100"/>
              <a:t> </a:t>
            </a:r>
            <a:r>
              <a:rPr b="1" lang="en" sz="4400">
                <a:latin typeface="Candara"/>
                <a:ea typeface="Candara"/>
                <a:cs typeface="Candara"/>
                <a:sym typeface="Candara"/>
              </a:rPr>
              <a:t>Why Toronto?</a:t>
            </a:r>
            <a:endParaRPr sz="1100"/>
          </a:p>
        </p:txBody>
      </p:sp>
      <p:grpSp>
        <p:nvGrpSpPr>
          <p:cNvPr id="177" name="Google Shape;177;p29"/>
          <p:cNvGrpSpPr/>
          <p:nvPr/>
        </p:nvGrpSpPr>
        <p:grpSpPr>
          <a:xfrm>
            <a:off x="2279419" y="912609"/>
            <a:ext cx="3876243" cy="4064000"/>
            <a:chOff x="1479837" y="0"/>
            <a:chExt cx="5168324" cy="5418666"/>
          </a:xfrm>
        </p:grpSpPr>
        <p:sp>
          <p:nvSpPr>
            <p:cNvPr id="178" name="Google Shape;178;p29"/>
            <p:cNvSpPr/>
            <p:nvPr/>
          </p:nvSpPr>
          <p:spPr>
            <a:xfrm>
              <a:off x="2952810" y="1748061"/>
              <a:ext cx="2221862" cy="1922001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FFC465"/>
            </a:solidFill>
            <a:ln>
              <a:noFill/>
            </a:ln>
            <a:effectLst>
              <a:outerShdw blurRad="50800" rotWithShape="0" algn="bl" dir="189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9"/>
            <p:cNvSpPr txBox="1"/>
            <p:nvPr/>
          </p:nvSpPr>
          <p:spPr>
            <a:xfrm>
              <a:off x="3321004" y="2066564"/>
              <a:ext cx="1485474" cy="128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0" lIns="20950" spcFirstLastPara="1" rIns="20950" wrap="square" tIns="2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ndara"/>
                <a:buNone/>
              </a:pPr>
              <a:r>
                <a:rPr lang="en" sz="17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No 1 City in the Word</a:t>
              </a:r>
              <a:endParaRPr sz="1100"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4344123" y="828514"/>
              <a:ext cx="838302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E0E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3157475" y="0"/>
              <a:ext cx="1820800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EEEEB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3459220" y="261045"/>
              <a:ext cx="1217310" cy="1053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ndara"/>
                <a:buNone/>
              </a:pPr>
              <a:r>
                <a:rPr lang="en" sz="15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Vibrant</a:t>
              </a:r>
              <a:endParaRPr sz="1100"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322487" y="2178846"/>
              <a:ext cx="838302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E0E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827361" y="968857"/>
              <a:ext cx="1820800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00B0F0"/>
            </a:solidFill>
            <a:ln cap="flat" cmpd="sng" w="9525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9"/>
            <p:cNvSpPr txBox="1"/>
            <p:nvPr/>
          </p:nvSpPr>
          <p:spPr>
            <a:xfrm>
              <a:off x="5129106" y="1229902"/>
              <a:ext cx="1217310" cy="1053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en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Diversity</a:t>
              </a:r>
              <a:endParaRPr sz="1100"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4642852" y="3703117"/>
              <a:ext cx="838302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E0E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4827361" y="2873519"/>
              <a:ext cx="1820800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7030A0"/>
            </a:solidFill>
            <a:ln>
              <a:noFill/>
            </a:ln>
            <a:effectLst>
              <a:reflection blurRad="0" dir="5400000" dist="50800" endA="300" endPos="38500" fadeDir="5400000" kx="0" rotWithShape="0" algn="bl" stA="50000" stPos="0" sy="-100000" ky="0"/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5129106" y="3134564"/>
              <a:ext cx="1217310" cy="1053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en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Nightlife options</a:t>
              </a:r>
              <a:endParaRPr sz="1100"/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2956944" y="3861342"/>
              <a:ext cx="838302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E0E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157475" y="3843460"/>
              <a:ext cx="1820800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9"/>
            <p:cNvSpPr txBox="1"/>
            <p:nvPr/>
          </p:nvSpPr>
          <p:spPr>
            <a:xfrm>
              <a:off x="3459220" y="4104505"/>
              <a:ext cx="1217310" cy="1053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3825" lIns="23825" spcFirstLastPara="1" rIns="23825" wrap="square" tIns="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ndara"/>
                <a:buNone/>
              </a:pPr>
              <a:r>
                <a:rPr lang="en" sz="19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Raptors!</a:t>
              </a:r>
              <a:endParaRPr sz="1100"/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1962559" y="2511552"/>
              <a:ext cx="838302" cy="722308"/>
            </a:xfrm>
            <a:prstGeom prst="hexagon">
              <a:avLst>
                <a:gd fmla="val 28900" name="adj"/>
                <a:gd fmla="val 115470" name="vf"/>
              </a:avLst>
            </a:prstGeom>
            <a:solidFill>
              <a:srgbClr val="E0E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1479837" y="2874602"/>
              <a:ext cx="1820800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EB977C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9"/>
            <p:cNvSpPr txBox="1"/>
            <p:nvPr/>
          </p:nvSpPr>
          <p:spPr>
            <a:xfrm>
              <a:off x="1781582" y="3135647"/>
              <a:ext cx="1217310" cy="1053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en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Landmarks</a:t>
              </a:r>
              <a:r>
                <a:rPr lang="en" sz="14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</a:t>
              </a:r>
              <a:endParaRPr sz="1100"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479837" y="966690"/>
              <a:ext cx="1820800" cy="1575206"/>
            </a:xfrm>
            <a:prstGeom prst="hexagon">
              <a:avLst>
                <a:gd fmla="val 28570" name="adj"/>
                <a:gd fmla="val 115470" name="vf"/>
              </a:avLst>
            </a:prstGeom>
            <a:solidFill>
              <a:srgbClr val="A4B72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1781582" y="1227735"/>
              <a:ext cx="1217310" cy="10531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17150" spcFirstLastPara="1" rIns="17150" wrap="square" tIns="1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ndara"/>
                <a:buNone/>
              </a:pPr>
              <a:r>
                <a:rPr lang="en" sz="1400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Safety</a:t>
              </a:r>
              <a:endParaRPr sz="1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</a:pPr>
            <a:r>
              <a:rPr lang="en" sz="1100">
                <a:latin typeface="Candara"/>
                <a:ea typeface="Candara"/>
                <a:cs typeface="Candara"/>
                <a:sym typeface="Candara"/>
              </a:rPr>
              <a:t>Data Preparation</a:t>
            </a:r>
            <a:endParaRPr sz="1100"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</a:pPr>
            <a:r>
              <a:rPr lang="en" sz="1100">
                <a:latin typeface="Candara"/>
                <a:ea typeface="Candara"/>
                <a:cs typeface="Candara"/>
                <a:sym typeface="Candara"/>
              </a:rPr>
              <a:t>Data Analysis</a:t>
            </a:r>
            <a:endParaRPr sz="11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ndara"/>
              <a:buNone/>
            </a:pPr>
            <a:r>
              <a:rPr lang="en" sz="1100">
                <a:latin typeface="Candara"/>
                <a:ea typeface="Candara"/>
                <a:cs typeface="Candara"/>
                <a:sym typeface="Candara"/>
              </a:rPr>
              <a:t>Conclusion</a:t>
            </a:r>
            <a:endParaRPr sz="1100"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857250" y="1543050"/>
            <a:ext cx="7404653" cy="30289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635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1098495" y="370505"/>
            <a:ext cx="2836069" cy="974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ndara"/>
              <a:buNone/>
            </a:pPr>
            <a:r>
              <a:rPr b="1" lang="en" sz="1500">
                <a:latin typeface="Candara"/>
                <a:ea typeface="Candara"/>
                <a:cs typeface="Candara"/>
                <a:sym typeface="Candara"/>
              </a:rPr>
              <a:t>Choose</a:t>
            </a:r>
            <a:r>
              <a:rPr lang="en" sz="140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" sz="1500">
                <a:latin typeface="Candara"/>
                <a:ea typeface="Candara"/>
                <a:cs typeface="Candara"/>
                <a:sym typeface="Candara"/>
              </a:rPr>
              <a:t>an</a:t>
            </a:r>
            <a:r>
              <a:rPr lang="en" sz="1400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en" sz="1500">
                <a:latin typeface="Candara"/>
                <a:ea typeface="Candara"/>
                <a:cs typeface="Candara"/>
                <a:sym typeface="Candara"/>
              </a:rPr>
              <a:t>Experience</a:t>
            </a:r>
            <a:endParaRPr sz="1100"/>
          </a:p>
        </p:txBody>
      </p:sp>
      <p:grpSp>
        <p:nvGrpSpPr>
          <p:cNvPr descr="Icon Bullets" id="221" name="Google Shape;221;p33"/>
          <p:cNvGrpSpPr/>
          <p:nvPr/>
        </p:nvGrpSpPr>
        <p:grpSpPr>
          <a:xfrm>
            <a:off x="914146" y="3991510"/>
            <a:ext cx="6899351" cy="886148"/>
            <a:chOff x="1218862" y="2394720"/>
            <a:chExt cx="6030000" cy="2160000"/>
          </a:xfrm>
        </p:grpSpPr>
        <p:sp>
          <p:nvSpPr>
            <p:cNvPr id="222" name="Google Shape;222;p33"/>
            <p:cNvSpPr/>
            <p:nvPr/>
          </p:nvSpPr>
          <p:spPr>
            <a:xfrm>
              <a:off x="1569862" y="2394720"/>
              <a:ext cx="1098000" cy="1098000"/>
            </a:xfrm>
            <a:prstGeom prst="ellipse">
              <a:avLst/>
            </a:prstGeom>
            <a:solidFill>
              <a:srgbClr val="D6D44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Hike" id="223" name="Google Shape;223;p33"/>
            <p:cNvSpPr/>
            <p:nvPr/>
          </p:nvSpPr>
          <p:spPr>
            <a:xfrm>
              <a:off x="1803862" y="2628720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1218862" y="3834720"/>
              <a:ext cx="1800000" cy="720000"/>
            </a:xfrm>
            <a:custGeom>
              <a:rect b="b" l="l" r="r" t="t"/>
              <a:pathLst>
                <a:path extrusionOk="0" h="720000" w="180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ndara"/>
                <a:buNone/>
              </a:pPr>
              <a:r>
                <a:rPr b="1" lang="en" sz="900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Adventure</a:t>
              </a:r>
              <a:endParaRPr b="1" sz="900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5" name="Google Shape;225;p33"/>
            <p:cNvSpPr/>
            <p:nvPr/>
          </p:nvSpPr>
          <p:spPr>
            <a:xfrm>
              <a:off x="3684862" y="2394720"/>
              <a:ext cx="1098000" cy="1098000"/>
            </a:xfrm>
            <a:prstGeom prst="ellipse">
              <a:avLst/>
            </a:prstGeom>
            <a:solidFill>
              <a:srgbClr val="61AD86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Run" id="226" name="Google Shape;226;p33"/>
            <p:cNvSpPr/>
            <p:nvPr/>
          </p:nvSpPr>
          <p:spPr>
            <a:xfrm>
              <a:off x="3918862" y="2628720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3"/>
            <p:cNvSpPr/>
            <p:nvPr/>
          </p:nvSpPr>
          <p:spPr>
            <a:xfrm>
              <a:off x="3333862" y="3834720"/>
              <a:ext cx="1800000" cy="720000"/>
            </a:xfrm>
            <a:custGeom>
              <a:rect b="b" l="l" r="r" t="t"/>
              <a:pathLst>
                <a:path extrusionOk="0" h="720000" w="180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ndara"/>
                <a:buNone/>
              </a:pPr>
              <a:r>
                <a:rPr b="1" lang="en" sz="900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Enthusiasm</a:t>
              </a:r>
              <a:endParaRPr b="1" sz="900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8" name="Google Shape;228;p33"/>
            <p:cNvSpPr/>
            <p:nvPr/>
          </p:nvSpPr>
          <p:spPr>
            <a:xfrm>
              <a:off x="5799862" y="2394720"/>
              <a:ext cx="1098000" cy="1098000"/>
            </a:xfrm>
            <a:prstGeom prst="ellipse">
              <a:avLst/>
            </a:prstGeom>
            <a:solidFill>
              <a:srgbClr val="81818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descr="Telescope" id="229" name="Google Shape;229;p33"/>
            <p:cNvSpPr/>
            <p:nvPr/>
          </p:nvSpPr>
          <p:spPr>
            <a:xfrm>
              <a:off x="6033863" y="2628720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905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5448862" y="3834720"/>
              <a:ext cx="1800000" cy="720000"/>
            </a:xfrm>
            <a:custGeom>
              <a:rect b="b" l="l" r="r" t="t"/>
              <a:pathLst>
                <a:path extrusionOk="0" h="720000" w="180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ndara"/>
                <a:buNone/>
              </a:pPr>
              <a:r>
                <a:rPr b="1" lang="en" sz="900" cap="none">
                  <a:solidFill>
                    <a:schemeClr val="dk1"/>
                  </a:solidFill>
                  <a:latin typeface="Candara"/>
                  <a:ea typeface="Candara"/>
                  <a:cs typeface="Candara"/>
                  <a:sym typeface="Candara"/>
                </a:rPr>
                <a:t>Discovery</a:t>
              </a:r>
              <a:endParaRPr b="1" sz="900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31" name="Google Shape;231;p33"/>
          <p:cNvSpPr txBox="1"/>
          <p:nvPr/>
        </p:nvSpPr>
        <p:spPr>
          <a:xfrm>
            <a:off x="3061569" y="1871663"/>
            <a:ext cx="3020863" cy="680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2D050"/>
                </a:solidFill>
                <a:latin typeface="Candara"/>
                <a:ea typeface="Candara"/>
                <a:cs typeface="Candara"/>
                <a:sym typeface="Candara"/>
              </a:rPr>
              <a:t>QUESTIONS?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