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1" r:id="rId2"/>
    <p:sldId id="278" r:id="rId3"/>
    <p:sldId id="279" r:id="rId4"/>
    <p:sldId id="257" r:id="rId5"/>
    <p:sldId id="290" r:id="rId6"/>
    <p:sldId id="264" r:id="rId7"/>
    <p:sldId id="269" r:id="rId8"/>
    <p:sldId id="276" r:id="rId9"/>
    <p:sldId id="274" r:id="rId10"/>
    <p:sldId id="277" r:id="rId11"/>
    <p:sldId id="275" r:id="rId12"/>
    <p:sldId id="282" r:id="rId13"/>
    <p:sldId id="281" r:id="rId14"/>
    <p:sldId id="283" r:id="rId15"/>
    <p:sldId id="285" r:id="rId16"/>
    <p:sldId id="284" r:id="rId17"/>
    <p:sldId id="286" r:id="rId18"/>
    <p:sldId id="288" r:id="rId19"/>
    <p:sldId id="287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ad emad" initials="Ae" lastIdx="1" clrIdx="0">
    <p:extLst>
      <p:ext uri="{19B8F6BF-5375-455C-9EA6-DF929625EA0E}">
        <p15:presenceInfo xmlns:p15="http://schemas.microsoft.com/office/powerpoint/2012/main" userId="595451c2cb09ac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297A2-9E06-429D-B560-438365B593B1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7C2E8-F359-4876-A007-9A1C2892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9395-6927-4001-800D-742BBBEBD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77897-D2C0-4541-B51A-1B9C4C646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C6475-B5E8-452D-A204-1F6C78B7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306B-3FA3-4776-8ABD-0ED50AA79A8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B494E-884A-4A1E-A5A6-E038D55E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F1856-1CC6-4F0F-8E25-EC7DB9C2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836F-8334-491D-BD9E-AE0BBD05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2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63D1-003F-4AD8-958E-9A3790C0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FB5B2-2742-43E9-9933-8CB13359C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7C43-E62A-436A-B0AA-78B08AC0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306B-3FA3-4776-8ABD-0ED50AA79A8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59ECE-2D3A-4C96-8AB1-9EE3943F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4B9A3-94C1-45D9-B103-1F71EEAC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836F-8334-491D-BD9E-AE0BBD05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47F9C-EB79-4619-9460-2C6D45C56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B0E7A-A432-4E7C-AB86-4EB342D6E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72374-E36D-4335-AF4B-27492FE2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306B-3FA3-4776-8ABD-0ED50AA79A8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6879B-74F9-46D5-9960-7EDEDDFB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8BF82-A032-49CF-A276-A24FF083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836F-8334-491D-BD9E-AE0BBD05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1E84-15E9-4ABB-84BD-81E63FEE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D2F3-BC18-489A-A861-FD92A39A4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87DAA-330B-4EFE-A7C2-54AA02A1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306B-3FA3-4776-8ABD-0ED50AA79A8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A3237-53FB-4486-8B15-CC685E46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4A7BB-0C0E-4C7C-BB43-D3688785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836F-8334-491D-BD9E-AE0BBD05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3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9489-0BC7-420F-90C2-EBF17887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48D17-CAB0-4907-967B-5F2B21A9C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15FFC-CB40-46DB-8137-6FBE7E59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306B-3FA3-4776-8ABD-0ED50AA79A8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0F717-F4D2-447A-B9D1-E58705D1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92297-00E2-429D-BF52-062CACFE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836F-8334-491D-BD9E-AE0BBD05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0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6E12-A4D8-4D0A-81D6-BE3845F7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3AC0D-E90E-4025-8814-2342DE870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E0FBA-E611-4483-B70C-EF201EDBD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4C57B-484A-488B-9E1E-007788DB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306B-3FA3-4776-8ABD-0ED50AA79A8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F568-EDA6-4C02-8620-FB5B4B86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EF16F-F956-4271-A91B-AA6F7122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836F-8334-491D-BD9E-AE0BBD05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7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A1FE-3FFB-4893-8111-087F5240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45614-46D6-48B0-9669-CA01FD1C6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C2727-BC7D-4781-B6C4-C2A6CAEAF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5CD73-2ECF-4316-9C3A-DEC22D725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BC23C-77EA-4034-ADD6-6560EFA18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4EAF2-E7AF-413D-A372-3AA8728B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306B-3FA3-4776-8ABD-0ED50AA79A8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65973-F4BB-4E08-9339-A0AF9E48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9B12D-E69A-4C52-A0C1-B66B8454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836F-8334-491D-BD9E-AE0BBD05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9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1D9B-2BD4-4F0A-B981-27E198CF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ECE1C-2931-4C2E-88AD-64C5DA47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306B-3FA3-4776-8ABD-0ED50AA79A8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CF698-4A5F-41A7-B4B6-C2FF8E36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E8CA7-2652-4A16-BD93-5111417C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836F-8334-491D-BD9E-AE0BBD05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2B6CD-E618-4461-B921-B59A3FBA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306B-3FA3-4776-8ABD-0ED50AA79A8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B3440-AE76-4F67-8629-D9811E64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D2D0C-2695-4FB6-998F-BF94320F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836F-8334-491D-BD9E-AE0BBD05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8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70F3-377D-4565-A242-F75B9873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B9D45-E95D-4C36-8E8B-C9661D616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D9881-3ECA-4AA3-A54A-ECF096013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106B7-CDFB-47A2-AD5E-0B882F31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306B-3FA3-4776-8ABD-0ED50AA79A8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58276-EDB5-4220-927A-CC9FC0ED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C358E-B086-4939-B7A6-AAB68414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836F-8334-491D-BD9E-AE0BBD05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6A66-F05D-4FBC-80BB-1F8F1C3C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9F636-B971-4E6F-A4D8-A30064AE4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F0E9C-2A8B-48B1-A34E-0D8A18691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07595-1385-4D38-8974-3C86745F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306B-3FA3-4776-8ABD-0ED50AA79A8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4F588-48FD-4F57-BCA1-DF9AF6BE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96DF2-A53A-495C-B929-9AE0A47D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836F-8334-491D-BD9E-AE0BBD05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54904-E78C-4578-BD71-82AB2406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D6B30-8618-42CB-BC0D-1A258E30F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919A6-F697-46A7-8650-C4170957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306B-3FA3-4776-8ABD-0ED50AA79A8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AC305-CB80-4AE4-98DE-0FF0A24B6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2C8BC-FCC1-4858-92E9-F7539078D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1836F-8334-491D-BD9E-AE0BBD05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0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791F9-255B-44A9-BDB0-A125994E7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1" b="7980"/>
          <a:stretch/>
        </p:blipFill>
        <p:spPr>
          <a:xfrm>
            <a:off x="20712" y="10"/>
            <a:ext cx="12191980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B1BE77-661A-440D-8476-9C8C00EB1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421" y="146320"/>
            <a:ext cx="1493649" cy="16826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EBF6C1-2B04-4C03-8220-173606FE9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41" y="246198"/>
            <a:ext cx="1493649" cy="1682642"/>
          </a:xfrm>
          <a:prstGeom prst="rect">
            <a:avLst/>
          </a:prstGeom>
        </p:spPr>
      </p:pic>
      <p:pic>
        <p:nvPicPr>
          <p:cNvPr id="13" name="Picture 12" descr="A picture containing text, flower, plant&#10;&#10;Description automatically generated">
            <a:extLst>
              <a:ext uri="{FF2B5EF4-FFF2-40B4-BE49-F238E27FC236}">
                <a16:creationId xmlns:a16="http://schemas.microsoft.com/office/drawing/2014/main" id="{3D10AD0E-CBB5-4419-8F69-1C9A93B6C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91" y="0"/>
            <a:ext cx="12254096" cy="6858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26683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791F9-255B-44A9-BDB0-A125994E7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1" b="79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53B6B-6C61-40CE-A33C-FF3CD67C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831" y="478655"/>
            <a:ext cx="7328338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+mn-lt"/>
              </a:rPr>
              <a:t>What is the age rate in each league?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E407E-7EA3-4AD4-9A48-69CACEF73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859" y="2049744"/>
            <a:ext cx="5576282" cy="447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28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B1B28CE-FDB9-405C-BB8B-ED0D1F0B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41" y="2418910"/>
            <a:ext cx="3641665" cy="485305"/>
          </a:xfrm>
        </p:spPr>
        <p:txBody>
          <a:bodyPr anchor="t">
            <a:noAutofit/>
          </a:bodyPr>
          <a:lstStyle/>
          <a:p>
            <a:r>
              <a:rPr lang="en-US" sz="2200" b="1" i="0" u="sng" dirty="0">
                <a:solidFill>
                  <a:schemeClr val="bg1"/>
                </a:solidFill>
                <a:effectLst/>
                <a:latin typeface="+mn-lt"/>
              </a:rPr>
              <a:t>My Insights: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2" name="Group 2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Hexagon 5">
            <a:extLst>
              <a:ext uri="{FF2B5EF4-FFF2-40B4-BE49-F238E27FC236}">
                <a16:creationId xmlns:a16="http://schemas.microsoft.com/office/drawing/2014/main" id="{19089D76-DDD8-4FC9-9116-B750A0E6F86A}"/>
              </a:ext>
            </a:extLst>
          </p:cNvPr>
          <p:cNvSpPr/>
          <p:nvPr/>
        </p:nvSpPr>
        <p:spPr>
          <a:xfrm>
            <a:off x="1408845" y="1251976"/>
            <a:ext cx="647954" cy="485305"/>
          </a:xfrm>
          <a:prstGeom prst="hexagon">
            <a:avLst/>
          </a:prstGeom>
          <a:noFill/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51B54E4-7EC1-47FF-9DC1-254B51742BEA}"/>
              </a:ext>
            </a:extLst>
          </p:cNvPr>
          <p:cNvSpPr/>
          <p:nvPr/>
        </p:nvSpPr>
        <p:spPr>
          <a:xfrm>
            <a:off x="767290" y="373433"/>
            <a:ext cx="647954" cy="485305"/>
          </a:xfrm>
          <a:prstGeom prst="hexagon">
            <a:avLst/>
          </a:prstGeom>
          <a:noFill/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494E20F-8C4F-4366-993A-491C0A05784E}"/>
              </a:ext>
            </a:extLst>
          </p:cNvPr>
          <p:cNvSpPr txBox="1">
            <a:spLocks/>
          </p:cNvSpPr>
          <p:nvPr/>
        </p:nvSpPr>
        <p:spPr>
          <a:xfrm>
            <a:off x="256227" y="2934742"/>
            <a:ext cx="4250986" cy="3180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Age rate in professional and European leagues are lower than amateur leagues.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Also, the top five leagues depends more on youth players.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AF99EB40-A2A7-46AB-A89B-568EB6E99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61" y="681628"/>
            <a:ext cx="7382339" cy="581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8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791F9-255B-44A9-BDB0-A125994E7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1" b="79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53B6B-6C61-40CE-A33C-FF3CD67C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831" y="417250"/>
            <a:ext cx="7328338" cy="16068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+mn-lt"/>
              </a:rPr>
              <a:t>What is the number of players according to their preferred foot and Who is more skillful?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2488B3-E913-4EAB-AF88-3FCA009BF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56" y="2281561"/>
            <a:ext cx="5957888" cy="40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20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B1B28CE-FDB9-405C-BB8B-ED0D1F0B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41" y="2418910"/>
            <a:ext cx="3641665" cy="485305"/>
          </a:xfrm>
        </p:spPr>
        <p:txBody>
          <a:bodyPr anchor="t">
            <a:noAutofit/>
          </a:bodyPr>
          <a:lstStyle/>
          <a:p>
            <a:r>
              <a:rPr lang="en-US" sz="2200" b="1" i="0" u="sng" dirty="0">
                <a:solidFill>
                  <a:schemeClr val="bg1"/>
                </a:solidFill>
                <a:effectLst/>
                <a:latin typeface="+mn-lt"/>
              </a:rPr>
              <a:t>My Insights: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2" name="Group 2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Hexagon 5">
            <a:extLst>
              <a:ext uri="{FF2B5EF4-FFF2-40B4-BE49-F238E27FC236}">
                <a16:creationId xmlns:a16="http://schemas.microsoft.com/office/drawing/2014/main" id="{19089D76-DDD8-4FC9-9116-B750A0E6F86A}"/>
              </a:ext>
            </a:extLst>
          </p:cNvPr>
          <p:cNvSpPr/>
          <p:nvPr/>
        </p:nvSpPr>
        <p:spPr>
          <a:xfrm>
            <a:off x="1408845" y="1251976"/>
            <a:ext cx="647954" cy="485305"/>
          </a:xfrm>
          <a:prstGeom prst="hexagon">
            <a:avLst/>
          </a:prstGeom>
          <a:noFill/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51B54E4-7EC1-47FF-9DC1-254B51742BEA}"/>
              </a:ext>
            </a:extLst>
          </p:cNvPr>
          <p:cNvSpPr/>
          <p:nvPr/>
        </p:nvSpPr>
        <p:spPr>
          <a:xfrm>
            <a:off x="767290" y="373433"/>
            <a:ext cx="647954" cy="485305"/>
          </a:xfrm>
          <a:prstGeom prst="hexagon">
            <a:avLst/>
          </a:prstGeom>
          <a:noFill/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494E20F-8C4F-4366-993A-491C0A05784E}"/>
              </a:ext>
            </a:extLst>
          </p:cNvPr>
          <p:cNvSpPr txBox="1">
            <a:spLocks/>
          </p:cNvSpPr>
          <p:nvPr/>
        </p:nvSpPr>
        <p:spPr>
          <a:xfrm>
            <a:off x="256227" y="2934742"/>
            <a:ext cx="4250986" cy="3180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In figure one it is clear that left foot players are rare compared to right footers.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Although left footers are less in number, but it is obvious they are much skillful.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DC0DA28-A98B-43CA-B2E3-453A30367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826" y="373433"/>
            <a:ext cx="6614733" cy="320928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2B96959-1C6E-49EC-811D-D55EBEDEC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426" y="3677052"/>
            <a:ext cx="6579646" cy="31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3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791F9-255B-44A9-BDB0-A125994E7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1" b="79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53B6B-6C61-40CE-A33C-FF3CD67C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831" y="257452"/>
            <a:ext cx="7328338" cy="18287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+mn-lt"/>
              </a:rPr>
              <a:t>What is the relationship among players position, their vision in the pitch and their skill moves?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DA54BF1B-7241-457A-94AE-B8AF0EE52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655" y="2199916"/>
            <a:ext cx="4004689" cy="400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41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B1B28CE-FDB9-405C-BB8B-ED0D1F0B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41" y="2418910"/>
            <a:ext cx="3641665" cy="485305"/>
          </a:xfrm>
        </p:spPr>
        <p:txBody>
          <a:bodyPr anchor="t">
            <a:noAutofit/>
          </a:bodyPr>
          <a:lstStyle/>
          <a:p>
            <a:r>
              <a:rPr lang="en-US" sz="2200" b="1" i="0" u="sng" dirty="0">
                <a:solidFill>
                  <a:schemeClr val="bg1"/>
                </a:solidFill>
                <a:effectLst/>
                <a:latin typeface="+mn-lt"/>
              </a:rPr>
              <a:t>My Insights: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2" name="Group 2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Hexagon 5">
            <a:extLst>
              <a:ext uri="{FF2B5EF4-FFF2-40B4-BE49-F238E27FC236}">
                <a16:creationId xmlns:a16="http://schemas.microsoft.com/office/drawing/2014/main" id="{19089D76-DDD8-4FC9-9116-B750A0E6F86A}"/>
              </a:ext>
            </a:extLst>
          </p:cNvPr>
          <p:cNvSpPr/>
          <p:nvPr/>
        </p:nvSpPr>
        <p:spPr>
          <a:xfrm>
            <a:off x="1408845" y="1251976"/>
            <a:ext cx="647954" cy="485305"/>
          </a:xfrm>
          <a:prstGeom prst="hexagon">
            <a:avLst/>
          </a:prstGeom>
          <a:noFill/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51B54E4-7EC1-47FF-9DC1-254B51742BEA}"/>
              </a:ext>
            </a:extLst>
          </p:cNvPr>
          <p:cNvSpPr/>
          <p:nvPr/>
        </p:nvSpPr>
        <p:spPr>
          <a:xfrm>
            <a:off x="767290" y="373433"/>
            <a:ext cx="647954" cy="485305"/>
          </a:xfrm>
          <a:prstGeom prst="hexagon">
            <a:avLst/>
          </a:prstGeom>
          <a:noFill/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494E20F-8C4F-4366-993A-491C0A05784E}"/>
              </a:ext>
            </a:extLst>
          </p:cNvPr>
          <p:cNvSpPr txBox="1">
            <a:spLocks/>
          </p:cNvSpPr>
          <p:nvPr/>
        </p:nvSpPr>
        <p:spPr>
          <a:xfrm>
            <a:off x="256227" y="2934742"/>
            <a:ext cx="4250986" cy="3180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1- Skillful players have higher mentality vision on the pitch.</a:t>
            </a:r>
          </a:p>
          <a:p>
            <a:r>
              <a:rPr lang="en-US" sz="2400" dirty="0">
                <a:solidFill>
                  <a:schemeClr val="bg1"/>
                </a:solidFill>
              </a:rPr>
              <a:t>2- Positions that need a high mentality vision are the midfielders.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F839350-4C74-41AE-A39E-60595A424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784" y="1390551"/>
            <a:ext cx="7339216" cy="45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4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791F9-255B-44A9-BDB0-A125994E7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1" b="79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53B6B-6C61-40CE-A33C-FF3CD67C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831" y="478655"/>
            <a:ext cx="7328338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+mn-lt"/>
              </a:rPr>
              <a:t>What are the validity of contracts in the clubs?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5BB85C2D-6079-43DF-9216-4BEA67917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22" y="1769245"/>
            <a:ext cx="60960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4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B1B28CE-FDB9-405C-BB8B-ED0D1F0B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41" y="2418910"/>
            <a:ext cx="3641665" cy="485305"/>
          </a:xfrm>
        </p:spPr>
        <p:txBody>
          <a:bodyPr anchor="t">
            <a:noAutofit/>
          </a:bodyPr>
          <a:lstStyle/>
          <a:p>
            <a:r>
              <a:rPr lang="en-US" sz="2200" b="1" i="0" u="sng" dirty="0">
                <a:solidFill>
                  <a:schemeClr val="bg1"/>
                </a:solidFill>
                <a:effectLst/>
                <a:latin typeface="+mn-lt"/>
              </a:rPr>
              <a:t>My Insights: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2" name="Group 2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Hexagon 5">
            <a:extLst>
              <a:ext uri="{FF2B5EF4-FFF2-40B4-BE49-F238E27FC236}">
                <a16:creationId xmlns:a16="http://schemas.microsoft.com/office/drawing/2014/main" id="{19089D76-DDD8-4FC9-9116-B750A0E6F86A}"/>
              </a:ext>
            </a:extLst>
          </p:cNvPr>
          <p:cNvSpPr/>
          <p:nvPr/>
        </p:nvSpPr>
        <p:spPr>
          <a:xfrm>
            <a:off x="1408845" y="1251976"/>
            <a:ext cx="647954" cy="485305"/>
          </a:xfrm>
          <a:prstGeom prst="hexagon">
            <a:avLst/>
          </a:prstGeom>
          <a:noFill/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51B54E4-7EC1-47FF-9DC1-254B51742BEA}"/>
              </a:ext>
            </a:extLst>
          </p:cNvPr>
          <p:cNvSpPr/>
          <p:nvPr/>
        </p:nvSpPr>
        <p:spPr>
          <a:xfrm>
            <a:off x="767290" y="373433"/>
            <a:ext cx="647954" cy="485305"/>
          </a:xfrm>
          <a:prstGeom prst="hexagon">
            <a:avLst/>
          </a:prstGeom>
          <a:noFill/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494E20F-8C4F-4366-993A-491C0A05784E}"/>
              </a:ext>
            </a:extLst>
          </p:cNvPr>
          <p:cNvSpPr txBox="1">
            <a:spLocks/>
          </p:cNvSpPr>
          <p:nvPr/>
        </p:nvSpPr>
        <p:spPr>
          <a:xfrm>
            <a:off x="256227" y="2934742"/>
            <a:ext cx="4250986" cy="3180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No  insight just a helpful histogram.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63393D8-A300-49D4-AF09-799975484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68" y="1251976"/>
            <a:ext cx="6751905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96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B1B28CE-FDB9-405C-BB8B-ED0D1F0B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41" y="2418910"/>
            <a:ext cx="3641665" cy="485305"/>
          </a:xfrm>
        </p:spPr>
        <p:txBody>
          <a:bodyPr anchor="t">
            <a:noAutofit/>
          </a:bodyPr>
          <a:lstStyle/>
          <a:p>
            <a:r>
              <a:rPr lang="en-US" sz="2200" b="1" i="0" u="sng" dirty="0">
                <a:solidFill>
                  <a:schemeClr val="bg1"/>
                </a:solidFill>
                <a:effectLst/>
                <a:latin typeface="+mn-lt"/>
              </a:rPr>
              <a:t>My Insights: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2" name="Group 2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Hexagon 5">
            <a:extLst>
              <a:ext uri="{FF2B5EF4-FFF2-40B4-BE49-F238E27FC236}">
                <a16:creationId xmlns:a16="http://schemas.microsoft.com/office/drawing/2014/main" id="{19089D76-DDD8-4FC9-9116-B750A0E6F86A}"/>
              </a:ext>
            </a:extLst>
          </p:cNvPr>
          <p:cNvSpPr/>
          <p:nvPr/>
        </p:nvSpPr>
        <p:spPr>
          <a:xfrm>
            <a:off x="1408845" y="1251976"/>
            <a:ext cx="647954" cy="485305"/>
          </a:xfrm>
          <a:prstGeom prst="hexagon">
            <a:avLst/>
          </a:prstGeom>
          <a:noFill/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51B54E4-7EC1-47FF-9DC1-254B51742BEA}"/>
              </a:ext>
            </a:extLst>
          </p:cNvPr>
          <p:cNvSpPr/>
          <p:nvPr/>
        </p:nvSpPr>
        <p:spPr>
          <a:xfrm>
            <a:off x="767290" y="373433"/>
            <a:ext cx="647954" cy="485305"/>
          </a:xfrm>
          <a:prstGeom prst="hexagon">
            <a:avLst/>
          </a:prstGeom>
          <a:noFill/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494E20F-8C4F-4366-993A-491C0A05784E}"/>
              </a:ext>
            </a:extLst>
          </p:cNvPr>
          <p:cNvSpPr txBox="1">
            <a:spLocks/>
          </p:cNvSpPr>
          <p:nvPr/>
        </p:nvSpPr>
        <p:spPr>
          <a:xfrm>
            <a:off x="256227" y="2934742"/>
            <a:ext cx="4250986" cy="3180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We can conclude the players contract validity.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This graph can really help teams' managers to know if they are in a dangerous zone due to expired contracts or not.</a:t>
            </a:r>
          </a:p>
        </p:txBody>
      </p:sp>
      <p:pic>
        <p:nvPicPr>
          <p:cNvPr id="4" name="Picture 3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DB519800-20EF-4BC1-8EC5-1676AE78E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47" y="616085"/>
            <a:ext cx="7497453" cy="600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50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791F9-255B-44A9-BDB0-A125994E7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1" b="79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53B6B-6C61-40CE-A33C-FF3CD67C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831" y="88776"/>
            <a:ext cx="7328338" cy="1828799"/>
          </a:xfrm>
        </p:spPr>
        <p:txBody>
          <a:bodyPr>
            <a:normAutofit/>
          </a:bodyPr>
          <a:lstStyle/>
          <a:p>
            <a:pPr algn="ctr"/>
            <a:r>
              <a:rPr lang="ar-EG">
                <a:solidFill>
                  <a:srgbClr val="FFFFFF"/>
                </a:solidFill>
                <a:latin typeface="+mn-lt"/>
              </a:rPr>
              <a:t>كفاية تساؤلات بقا</a:t>
            </a:r>
            <a:br>
              <a:rPr lang="ar-EG">
                <a:solidFill>
                  <a:srgbClr val="FFFFFF"/>
                </a:solidFill>
                <a:latin typeface="+mn-lt"/>
              </a:rPr>
            </a:br>
            <a:r>
              <a:rPr lang="ar-EG">
                <a:solidFill>
                  <a:srgbClr val="FFFFFF"/>
                </a:solidFill>
                <a:latin typeface="+mn-lt"/>
              </a:rPr>
              <a:t>دماغاااااى</a:t>
            </a:r>
            <a:endParaRPr lang="en-US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2173489-C471-4DCF-81BC-69BEF212A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33" y="1642369"/>
            <a:ext cx="6578353" cy="495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17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791F9-255B-44A9-BDB0-A125994E7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1" b="79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53B6B-6C61-40CE-A33C-FF3CD67C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831" y="478655"/>
            <a:ext cx="7328338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+mn-lt"/>
              </a:rPr>
              <a:t>What is the average league’s wages in the top five leagues?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F039599-2400-4EF0-AB72-EC987DBE0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15230"/>
            <a:ext cx="6096000" cy="436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12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791F9-255B-44A9-BDB0-A125994E7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1" b="79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130DC2-5446-454D-9150-E38A8A12C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7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B1B28CE-FDB9-405C-BB8B-ED0D1F0B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41" y="2364395"/>
            <a:ext cx="3641665" cy="485305"/>
          </a:xfrm>
        </p:spPr>
        <p:txBody>
          <a:bodyPr anchor="t">
            <a:noAutofit/>
          </a:bodyPr>
          <a:lstStyle/>
          <a:p>
            <a:r>
              <a:rPr lang="en-US" sz="2200" b="1" i="0" u="sng" dirty="0">
                <a:solidFill>
                  <a:schemeClr val="bg1"/>
                </a:solidFill>
                <a:effectLst/>
                <a:latin typeface="+mn-lt"/>
              </a:rPr>
              <a:t>My Insights: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2" name="Group 2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Hexagon 5">
            <a:extLst>
              <a:ext uri="{FF2B5EF4-FFF2-40B4-BE49-F238E27FC236}">
                <a16:creationId xmlns:a16="http://schemas.microsoft.com/office/drawing/2014/main" id="{19089D76-DDD8-4FC9-9116-B750A0E6F86A}"/>
              </a:ext>
            </a:extLst>
          </p:cNvPr>
          <p:cNvSpPr/>
          <p:nvPr/>
        </p:nvSpPr>
        <p:spPr>
          <a:xfrm>
            <a:off x="1408845" y="1251976"/>
            <a:ext cx="647954" cy="485305"/>
          </a:xfrm>
          <a:prstGeom prst="hexagon">
            <a:avLst/>
          </a:prstGeom>
          <a:noFill/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51B54E4-7EC1-47FF-9DC1-254B51742BEA}"/>
              </a:ext>
            </a:extLst>
          </p:cNvPr>
          <p:cNvSpPr/>
          <p:nvPr/>
        </p:nvSpPr>
        <p:spPr>
          <a:xfrm>
            <a:off x="767290" y="373433"/>
            <a:ext cx="647954" cy="485305"/>
          </a:xfrm>
          <a:prstGeom prst="hexagon">
            <a:avLst/>
          </a:prstGeom>
          <a:noFill/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494E20F-8C4F-4366-993A-491C0A05784E}"/>
              </a:ext>
            </a:extLst>
          </p:cNvPr>
          <p:cNvSpPr txBox="1">
            <a:spLocks/>
          </p:cNvSpPr>
          <p:nvPr/>
        </p:nvSpPr>
        <p:spPr>
          <a:xfrm>
            <a:off x="256227" y="2934742"/>
            <a:ext cx="4250986" cy="3180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Highest wages are in Spanish league then England, France, Germany and Italy respectively.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7BA33DF-29E3-4612-8FED-5E6868907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47" y="1166934"/>
            <a:ext cx="7497453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791F9-255B-44A9-BDB0-A125994E7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1" b="79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53B6B-6C61-40CE-A33C-FF3CD67C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831" y="478655"/>
            <a:ext cx="732833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+mn-lt"/>
              </a:rPr>
              <a:t>What are the reasons of the huge variety in wages among players?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0F25E1-E9B3-4CCD-97F6-6E46170AA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0" y="2150678"/>
            <a:ext cx="54356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10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B1B28CE-FDB9-405C-BB8B-ED0D1F0B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66" y="2581983"/>
            <a:ext cx="2955866" cy="503362"/>
          </a:xfrm>
        </p:spPr>
        <p:txBody>
          <a:bodyPr anchor="t">
            <a:normAutofit/>
          </a:bodyPr>
          <a:lstStyle/>
          <a:p>
            <a:r>
              <a:rPr lang="en-US" sz="2400" b="1" i="0" u="sng" dirty="0">
                <a:solidFill>
                  <a:schemeClr val="bg1"/>
                </a:solidFill>
                <a:effectLst/>
                <a:latin typeface="+mn-lt"/>
              </a:rPr>
              <a:t>My Insights: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2" name="Group 2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Content Placeholder 8">
            <a:extLst>
              <a:ext uri="{FF2B5EF4-FFF2-40B4-BE49-F238E27FC236}">
                <a16:creationId xmlns:a16="http://schemas.microsoft.com/office/drawing/2014/main" id="{2600EFA4-0A69-4BC1-863D-ADB61324F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45" y="3158807"/>
            <a:ext cx="4250986" cy="3180945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more players are skillful and have the ability to penetrate opponents’ defenses , the more they are get paid.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9089D76-DDD8-4FC9-9116-B750A0E6F86A}"/>
              </a:ext>
            </a:extLst>
          </p:cNvPr>
          <p:cNvSpPr/>
          <p:nvPr/>
        </p:nvSpPr>
        <p:spPr>
          <a:xfrm>
            <a:off x="1408845" y="1251976"/>
            <a:ext cx="647954" cy="485305"/>
          </a:xfrm>
          <a:prstGeom prst="hexagon">
            <a:avLst/>
          </a:prstGeom>
          <a:noFill/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51B54E4-7EC1-47FF-9DC1-254B51742BEA}"/>
              </a:ext>
            </a:extLst>
          </p:cNvPr>
          <p:cNvSpPr/>
          <p:nvPr/>
        </p:nvSpPr>
        <p:spPr>
          <a:xfrm>
            <a:off x="767290" y="373433"/>
            <a:ext cx="647954" cy="485305"/>
          </a:xfrm>
          <a:prstGeom prst="hexagon">
            <a:avLst/>
          </a:prstGeom>
          <a:noFill/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354A95C-1F8C-4DA7-B11A-87B0EA0D6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72" y="1231144"/>
            <a:ext cx="6789699" cy="474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5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B1B28CE-FDB9-405C-BB8B-ED0D1F0B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13" y="2365801"/>
            <a:ext cx="4057532" cy="503362"/>
          </a:xfrm>
        </p:spPr>
        <p:txBody>
          <a:bodyPr anchor="t">
            <a:normAutofit/>
          </a:bodyPr>
          <a:lstStyle/>
          <a:p>
            <a:r>
              <a:rPr lang="en-US" sz="2400" b="1" i="0" u="sng" dirty="0">
                <a:solidFill>
                  <a:schemeClr val="bg1"/>
                </a:solidFill>
                <a:effectLst/>
                <a:latin typeface="+mn-lt"/>
              </a:rPr>
              <a:t>My Insights: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2" name="Group 2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0277EC3B-C9A5-4810-84DA-A808308BD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526" y="1340352"/>
            <a:ext cx="6603118" cy="4775335"/>
          </a:xfrm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19089D76-DDD8-4FC9-9116-B750A0E6F86A}"/>
              </a:ext>
            </a:extLst>
          </p:cNvPr>
          <p:cNvSpPr/>
          <p:nvPr/>
        </p:nvSpPr>
        <p:spPr>
          <a:xfrm>
            <a:off x="1408845" y="1251976"/>
            <a:ext cx="647954" cy="485305"/>
          </a:xfrm>
          <a:prstGeom prst="hexagon">
            <a:avLst/>
          </a:prstGeom>
          <a:noFill/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51B54E4-7EC1-47FF-9DC1-254B51742BEA}"/>
              </a:ext>
            </a:extLst>
          </p:cNvPr>
          <p:cNvSpPr/>
          <p:nvPr/>
        </p:nvSpPr>
        <p:spPr>
          <a:xfrm>
            <a:off x="767290" y="373433"/>
            <a:ext cx="647954" cy="485305"/>
          </a:xfrm>
          <a:prstGeom prst="hexagon">
            <a:avLst/>
          </a:prstGeom>
          <a:noFill/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5F5AF494-A701-409E-B80C-4351D8E846DB}"/>
              </a:ext>
            </a:extLst>
          </p:cNvPr>
          <p:cNvSpPr txBox="1">
            <a:spLocks/>
          </p:cNvSpPr>
          <p:nvPr/>
        </p:nvSpPr>
        <p:spPr>
          <a:xfrm>
            <a:off x="256227" y="2934742"/>
            <a:ext cx="4250986" cy="3180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The more players are experienced with their home countries and have a good reputation, the more they are get paid.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5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B1B28CE-FDB9-405C-BB8B-ED0D1F0B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41" y="2433579"/>
            <a:ext cx="3641665" cy="485305"/>
          </a:xfrm>
        </p:spPr>
        <p:txBody>
          <a:bodyPr anchor="t">
            <a:noAutofit/>
          </a:bodyPr>
          <a:lstStyle/>
          <a:p>
            <a:r>
              <a:rPr lang="en-US" sz="2200" b="1" i="0" u="sng" dirty="0">
                <a:solidFill>
                  <a:schemeClr val="bg1"/>
                </a:solidFill>
                <a:effectLst/>
                <a:latin typeface="+mn-lt"/>
              </a:rPr>
              <a:t>My Insights: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2" name="Group 2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Hexagon 5">
            <a:extLst>
              <a:ext uri="{FF2B5EF4-FFF2-40B4-BE49-F238E27FC236}">
                <a16:creationId xmlns:a16="http://schemas.microsoft.com/office/drawing/2014/main" id="{19089D76-DDD8-4FC9-9116-B750A0E6F86A}"/>
              </a:ext>
            </a:extLst>
          </p:cNvPr>
          <p:cNvSpPr/>
          <p:nvPr/>
        </p:nvSpPr>
        <p:spPr>
          <a:xfrm>
            <a:off x="1408845" y="1251976"/>
            <a:ext cx="647954" cy="485305"/>
          </a:xfrm>
          <a:prstGeom prst="hexagon">
            <a:avLst/>
          </a:prstGeom>
          <a:noFill/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51B54E4-7EC1-47FF-9DC1-254B51742BEA}"/>
              </a:ext>
            </a:extLst>
          </p:cNvPr>
          <p:cNvSpPr/>
          <p:nvPr/>
        </p:nvSpPr>
        <p:spPr>
          <a:xfrm>
            <a:off x="767290" y="373433"/>
            <a:ext cx="647954" cy="485305"/>
          </a:xfrm>
          <a:prstGeom prst="hexagon">
            <a:avLst/>
          </a:prstGeom>
          <a:noFill/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494E20F-8C4F-4366-993A-491C0A05784E}"/>
              </a:ext>
            </a:extLst>
          </p:cNvPr>
          <p:cNvSpPr txBox="1">
            <a:spLocks/>
          </p:cNvSpPr>
          <p:nvPr/>
        </p:nvSpPr>
        <p:spPr>
          <a:xfrm>
            <a:off x="256227" y="2934742"/>
            <a:ext cx="4250986" cy="3180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Players who take responsibility to score goals and always under the pressure of scoring goals or creating chances are rewarded with more wages than their peers.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73874B08-CAE8-4458-94AB-85C5FBD7B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47" y="1354403"/>
            <a:ext cx="7497453" cy="476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791F9-255B-44A9-BDB0-A125994E7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1" b="79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53B6B-6C61-40CE-A33C-FF3CD67C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831" y="478655"/>
            <a:ext cx="7328338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+mn-lt"/>
              </a:rPr>
              <a:t>Which leagues depend the most on foreigners?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E17D7-D1A9-4D73-8CDF-BB9D6ADFA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032" y="2282863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61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B1B28CE-FDB9-405C-BB8B-ED0D1F0B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41" y="2433579"/>
            <a:ext cx="3641665" cy="485305"/>
          </a:xfrm>
        </p:spPr>
        <p:txBody>
          <a:bodyPr anchor="t">
            <a:noAutofit/>
          </a:bodyPr>
          <a:lstStyle/>
          <a:p>
            <a:r>
              <a:rPr lang="en-US" sz="2200" b="1" i="0" u="sng" dirty="0">
                <a:solidFill>
                  <a:schemeClr val="bg1"/>
                </a:solidFill>
                <a:effectLst/>
                <a:latin typeface="+mn-lt"/>
              </a:rPr>
              <a:t>My Insights: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2" name="Group 2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Hexagon 5">
            <a:extLst>
              <a:ext uri="{FF2B5EF4-FFF2-40B4-BE49-F238E27FC236}">
                <a16:creationId xmlns:a16="http://schemas.microsoft.com/office/drawing/2014/main" id="{19089D76-DDD8-4FC9-9116-B750A0E6F86A}"/>
              </a:ext>
            </a:extLst>
          </p:cNvPr>
          <p:cNvSpPr/>
          <p:nvPr/>
        </p:nvSpPr>
        <p:spPr>
          <a:xfrm>
            <a:off x="1408845" y="1251976"/>
            <a:ext cx="647954" cy="485305"/>
          </a:xfrm>
          <a:prstGeom prst="hexagon">
            <a:avLst/>
          </a:prstGeom>
          <a:noFill/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51B54E4-7EC1-47FF-9DC1-254B51742BEA}"/>
              </a:ext>
            </a:extLst>
          </p:cNvPr>
          <p:cNvSpPr/>
          <p:nvPr/>
        </p:nvSpPr>
        <p:spPr>
          <a:xfrm>
            <a:off x="767290" y="373433"/>
            <a:ext cx="647954" cy="485305"/>
          </a:xfrm>
          <a:prstGeom prst="hexagon">
            <a:avLst/>
          </a:prstGeom>
          <a:noFill/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494E20F-8C4F-4366-993A-491C0A05784E}"/>
              </a:ext>
            </a:extLst>
          </p:cNvPr>
          <p:cNvSpPr txBox="1">
            <a:spLocks/>
          </p:cNvSpPr>
          <p:nvPr/>
        </p:nvSpPr>
        <p:spPr>
          <a:xfrm>
            <a:off x="256227" y="2934742"/>
            <a:ext cx="4250986" cy="3180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The English league is the most league in the world which depends on foreign players then Italy, Germany, France and Spain </a:t>
            </a:r>
            <a:r>
              <a:rPr lang="en-US" sz="2400" dirty="0" err="1">
                <a:solidFill>
                  <a:schemeClr val="bg1"/>
                </a:solidFill>
              </a:rPr>
              <a:t>respevtively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24E697B-3360-4FB8-9F62-41A23F30D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768" y="1231144"/>
            <a:ext cx="6970116" cy="51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1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355</Words>
  <Application>Microsoft Office PowerPoint</Application>
  <PresentationFormat>Widescreen</PresentationFormat>
  <Paragraphs>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What is the average league’s wages in the top five leagues?</vt:lpstr>
      <vt:lpstr>My Insights:</vt:lpstr>
      <vt:lpstr>What are the reasons of the huge variety in wages among players?</vt:lpstr>
      <vt:lpstr>My Insights:</vt:lpstr>
      <vt:lpstr>My Insights:</vt:lpstr>
      <vt:lpstr>My Insights:</vt:lpstr>
      <vt:lpstr>Which leagues depend the most on foreigners?</vt:lpstr>
      <vt:lpstr>My Insights:</vt:lpstr>
      <vt:lpstr>What is the age rate in each league?</vt:lpstr>
      <vt:lpstr>My Insights:</vt:lpstr>
      <vt:lpstr>What is the number of players according to their preferred foot and Who is more skillful?</vt:lpstr>
      <vt:lpstr>My Insights:</vt:lpstr>
      <vt:lpstr>What is the relationship among players position, their vision in the pitch and their skill moves?</vt:lpstr>
      <vt:lpstr>My Insights:</vt:lpstr>
      <vt:lpstr>What are the validity of contracts in the clubs?</vt:lpstr>
      <vt:lpstr>My Insights:</vt:lpstr>
      <vt:lpstr>My Insights:</vt:lpstr>
      <vt:lpstr>كفاية تساؤلات بقا دماغاااااى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Hospital's organogram</dc:title>
  <dc:creator>Ahmad emad</dc:creator>
  <cp:lastModifiedBy>مجدى محمد السيد نصر</cp:lastModifiedBy>
  <cp:revision>13</cp:revision>
  <dcterms:created xsi:type="dcterms:W3CDTF">2021-10-21T14:58:20Z</dcterms:created>
  <dcterms:modified xsi:type="dcterms:W3CDTF">2021-12-17T08:17:35Z</dcterms:modified>
</cp:coreProperties>
</file>