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1" r:id="rId6"/>
    <p:sldId id="259"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81" d="100"/>
          <a:sy n="81"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90E0B-42FB-47A5-91B1-5B57FCC2908A}" type="datetimeFigureOut">
              <a:rPr lang="zh-CN" altLang="en-US" smtClean="0"/>
              <a:t>2020/10/1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C107B-2840-4E54-B127-5368FF3BF006}" type="slidenum">
              <a:rPr lang="zh-CN" altLang="en-US" smtClean="0"/>
              <a:t>‹#›</a:t>
            </a:fld>
            <a:endParaRPr lang="zh-CN" altLang="en-US"/>
          </a:p>
        </p:txBody>
      </p:sp>
    </p:spTree>
    <p:extLst>
      <p:ext uri="{BB962C8B-B14F-4D97-AF65-F5344CB8AC3E}">
        <p14:creationId xmlns:p14="http://schemas.microsoft.com/office/powerpoint/2010/main" val="344775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状态模式：一种设计模式。状态模式的特点</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2</a:t>
            </a:fld>
            <a:endParaRPr lang="zh-CN" altLang="en-US"/>
          </a:p>
        </p:txBody>
      </p:sp>
    </p:spTree>
    <p:extLst>
      <p:ext uri="{BB962C8B-B14F-4D97-AF65-F5344CB8AC3E}">
        <p14:creationId xmlns:p14="http://schemas.microsoft.com/office/powerpoint/2010/main" val="78127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状态的定义、职责、举例</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3</a:t>
            </a:fld>
            <a:endParaRPr lang="zh-CN" altLang="en-US"/>
          </a:p>
        </p:txBody>
      </p:sp>
    </p:spTree>
    <p:extLst>
      <p:ext uri="{BB962C8B-B14F-4D97-AF65-F5344CB8AC3E}">
        <p14:creationId xmlns:p14="http://schemas.microsoft.com/office/powerpoint/2010/main" val="25182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事件的定义</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4</a:t>
            </a:fld>
            <a:endParaRPr lang="zh-CN" altLang="en-US"/>
          </a:p>
        </p:txBody>
      </p:sp>
    </p:spTree>
    <p:extLst>
      <p:ext uri="{BB962C8B-B14F-4D97-AF65-F5344CB8AC3E}">
        <p14:creationId xmlns:p14="http://schemas.microsoft.com/office/powerpoint/2010/main" val="122524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迁移的定义，特点；概念小结</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5</a:t>
            </a:fld>
            <a:endParaRPr lang="zh-CN" altLang="en-US"/>
          </a:p>
        </p:txBody>
      </p:sp>
    </p:spTree>
    <p:extLst>
      <p:ext uri="{BB962C8B-B14F-4D97-AF65-F5344CB8AC3E}">
        <p14:creationId xmlns:p14="http://schemas.microsoft.com/office/powerpoint/2010/main" val="58882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状态图介绍</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6</a:t>
            </a:fld>
            <a:endParaRPr lang="zh-CN" altLang="en-US"/>
          </a:p>
        </p:txBody>
      </p:sp>
    </p:spTree>
    <p:extLst>
      <p:ext uri="{BB962C8B-B14F-4D97-AF65-F5344CB8AC3E}">
        <p14:creationId xmlns:p14="http://schemas.microsoft.com/office/powerpoint/2010/main" val="350662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响应的类型、示例</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7</a:t>
            </a:fld>
            <a:endParaRPr lang="zh-CN" altLang="en-US"/>
          </a:p>
        </p:txBody>
      </p:sp>
    </p:spTree>
    <p:extLst>
      <p:ext uri="{BB962C8B-B14F-4D97-AF65-F5344CB8AC3E}">
        <p14:creationId xmlns:p14="http://schemas.microsoft.com/office/powerpoint/2010/main" val="19622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使用了状态模式，删改方便</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13</a:t>
            </a:fld>
            <a:endParaRPr lang="zh-CN" altLang="en-US"/>
          </a:p>
        </p:txBody>
      </p:sp>
    </p:spTree>
    <p:extLst>
      <p:ext uri="{BB962C8B-B14F-4D97-AF65-F5344CB8AC3E}">
        <p14:creationId xmlns:p14="http://schemas.microsoft.com/office/powerpoint/2010/main" val="200283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状态机实现思路</a:t>
            </a:r>
          </a:p>
        </p:txBody>
      </p:sp>
      <p:sp>
        <p:nvSpPr>
          <p:cNvPr id="4" name="灯片编号占位符 3"/>
          <p:cNvSpPr>
            <a:spLocks noGrp="1"/>
          </p:cNvSpPr>
          <p:nvPr>
            <p:ph type="sldNum" sz="quarter" idx="5"/>
          </p:nvPr>
        </p:nvSpPr>
        <p:spPr/>
        <p:txBody>
          <a:bodyPr/>
          <a:lstStyle/>
          <a:p>
            <a:fld id="{691C107B-2840-4E54-B127-5368FF3BF006}" type="slidenum">
              <a:rPr lang="zh-CN" altLang="en-US" smtClean="0"/>
              <a:t>15</a:t>
            </a:fld>
            <a:endParaRPr lang="zh-CN" altLang="en-US"/>
          </a:p>
        </p:txBody>
      </p:sp>
    </p:spTree>
    <p:extLst>
      <p:ext uri="{BB962C8B-B14F-4D97-AF65-F5344CB8AC3E}">
        <p14:creationId xmlns:p14="http://schemas.microsoft.com/office/powerpoint/2010/main" val="409330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6238C-88E8-4C39-B34D-A127ECD78D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6A3A36-BDCE-4A90-B654-7CAFD2050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45CC33-3FC0-4866-93ED-6928048C6DED}"/>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0FFBF700-A23B-4036-9106-4476FF7AA6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96992-D9C7-4407-BD86-0883C42C8AD5}"/>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150324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75BB5-C75A-480E-A275-1F7222000A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9E8F0F-BC50-4F29-80E4-3506944F52C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7C430C-7EF6-4432-BD69-1C5F51E85F3E}"/>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10B5E67F-CB82-4E40-BAED-5E896EC964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44F119-9440-440B-ABD9-B2606F788069}"/>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265233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A2F83D-0DA1-432F-BA60-22690645EF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B1A4DC-C838-42C4-83B9-589109D5E5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BE406E-5D8B-4F40-970C-26E94D73419A}"/>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7135AD85-4ACD-48F8-9529-0DEAE6681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44A3CD-9D4D-4183-893E-23109DD36E01}"/>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396551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40B02-A29D-4BA8-A04B-A26869E086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D0A355-4EEA-45BB-B557-A897ADA767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A45E01-1419-49A6-8D73-CBD3FDCD057A}"/>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AC641BD7-02CC-4363-8B8E-98D8019184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8D00C1-CC75-4E33-A5CC-9B226D0526EB}"/>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137877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97635-A2B8-4FE0-B9F7-1AC53997D3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625AD6-2F66-4E12-9FAE-A0F1B6A51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80AA33D-1906-4A68-8DA9-A3F00B5789C6}"/>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34E82A9E-838D-4221-A971-DCE91CFA6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D38176-5CBD-4322-AA3C-5A52DA4B2723}"/>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204301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0EA73-4472-40A8-A140-B3656BAE19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5CA157-86CF-4A38-873C-C1512046D0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653E339-2D4C-4D08-8C9B-9D572412CB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C47BD5D-4DDB-48AC-8FC4-87F6785A337C}"/>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6" name="页脚占位符 5">
            <a:extLst>
              <a:ext uri="{FF2B5EF4-FFF2-40B4-BE49-F238E27FC236}">
                <a16:creationId xmlns:a16="http://schemas.microsoft.com/office/drawing/2014/main" id="{AA4E576F-19AB-4C74-A0E7-DF10F9E25F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A83FFD-4848-4F1A-8F4E-957BE4D5A05E}"/>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416373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312C8-95CA-4A63-95A0-253C646EC7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980FF2-224F-4CB2-B508-EC8B0DCC3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E2D9B63-0745-4D72-A3BB-28FDCB36BCE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A64BE96-9824-4DEC-94AB-99AA8D9C3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720506-BA0F-45B8-915F-948523CB97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0249A15-A40D-4474-A0C7-0260B5C001C6}"/>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8" name="页脚占位符 7">
            <a:extLst>
              <a:ext uri="{FF2B5EF4-FFF2-40B4-BE49-F238E27FC236}">
                <a16:creationId xmlns:a16="http://schemas.microsoft.com/office/drawing/2014/main" id="{9FCB89C0-0B54-40C4-8114-30AC684BA3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3D56C4-42C9-4168-AC0A-19280149A901}"/>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316066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F746E-45F0-4EF3-8399-CD40F1D133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1AAC59-8A93-4AD3-BD29-802D014C71ED}"/>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4" name="页脚占位符 3">
            <a:extLst>
              <a:ext uri="{FF2B5EF4-FFF2-40B4-BE49-F238E27FC236}">
                <a16:creationId xmlns:a16="http://schemas.microsoft.com/office/drawing/2014/main" id="{2396DA4A-1396-4B86-B57C-D61F2068FE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33DDB9-FEE2-42BD-92CF-55066A266914}"/>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253928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69B031-8C6B-4BD6-AEA8-8EA9F3E54E0D}"/>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3" name="页脚占位符 2">
            <a:extLst>
              <a:ext uri="{FF2B5EF4-FFF2-40B4-BE49-F238E27FC236}">
                <a16:creationId xmlns:a16="http://schemas.microsoft.com/office/drawing/2014/main" id="{A87EA8F5-442E-4792-AA73-29141A7DFC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40B540-8064-4507-B34B-7C8290ED5B36}"/>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257987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75796-28C0-45AF-9D81-CED3E02F8D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D4E698-80BB-4F74-84A5-78BC783F1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A032773-F6F1-49B8-81CE-D2C0FC475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BFB1F2-E29C-4407-9785-79159F09B902}"/>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6" name="页脚占位符 5">
            <a:extLst>
              <a:ext uri="{FF2B5EF4-FFF2-40B4-BE49-F238E27FC236}">
                <a16:creationId xmlns:a16="http://schemas.microsoft.com/office/drawing/2014/main" id="{31F14D9A-2D3E-44AC-B77C-45679F20E5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19FE3-D4FD-4B4E-B7ED-9CB6B7434D52}"/>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266629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D79D2-8878-49C6-950F-E9B125CBBC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081DD2-23EA-460B-A018-E3D7D304C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D1A0A8-1A64-4EE0-B4E2-311F8541A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60F8E4-FBE8-4F54-A754-2CCE8A90E63D}"/>
              </a:ext>
            </a:extLst>
          </p:cNvPr>
          <p:cNvSpPr>
            <a:spLocks noGrp="1"/>
          </p:cNvSpPr>
          <p:nvPr>
            <p:ph type="dt" sz="half" idx="10"/>
          </p:nvPr>
        </p:nvSpPr>
        <p:spPr/>
        <p:txBody>
          <a:bodyPr/>
          <a:lstStyle/>
          <a:p>
            <a:fld id="{E3DC0E89-F4FD-46A8-BA7E-121DE69D35E6}" type="datetimeFigureOut">
              <a:rPr lang="zh-CN" altLang="en-US" smtClean="0"/>
              <a:t>2020/10/1</a:t>
            </a:fld>
            <a:endParaRPr lang="zh-CN" altLang="en-US"/>
          </a:p>
        </p:txBody>
      </p:sp>
      <p:sp>
        <p:nvSpPr>
          <p:cNvPr id="6" name="页脚占位符 5">
            <a:extLst>
              <a:ext uri="{FF2B5EF4-FFF2-40B4-BE49-F238E27FC236}">
                <a16:creationId xmlns:a16="http://schemas.microsoft.com/office/drawing/2014/main" id="{B87A3814-DD6A-417E-A934-F37B233AE0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8BF2F-B4D0-4335-AAEF-6E6E6A2BDAF9}"/>
              </a:ext>
            </a:extLst>
          </p:cNvPr>
          <p:cNvSpPr>
            <a:spLocks noGrp="1"/>
          </p:cNvSpPr>
          <p:nvPr>
            <p:ph type="sldNum" sz="quarter" idx="12"/>
          </p:nvPr>
        </p:nvSpPr>
        <p:spPr/>
        <p:txBody>
          <a:body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307478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FAFF41-491B-4B50-ACFD-FA17D55F6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B27F88-DAD3-461A-9B67-6367E9FF8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D8F815-D6B1-4567-831E-93DC6DF98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C0E89-F4FD-46A8-BA7E-121DE69D35E6}" type="datetimeFigureOut">
              <a:rPr lang="zh-CN" altLang="en-US" smtClean="0"/>
              <a:t>2020/10/1</a:t>
            </a:fld>
            <a:endParaRPr lang="zh-CN" altLang="en-US"/>
          </a:p>
        </p:txBody>
      </p:sp>
      <p:sp>
        <p:nvSpPr>
          <p:cNvPr id="5" name="页脚占位符 4">
            <a:extLst>
              <a:ext uri="{FF2B5EF4-FFF2-40B4-BE49-F238E27FC236}">
                <a16:creationId xmlns:a16="http://schemas.microsoft.com/office/drawing/2014/main" id="{5AA0DFC2-4D07-4B60-B776-0026F792C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7A74BB-4F05-48C5-9788-C51BE0C8A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1455C-DDD3-4E44-A1E3-7E8A9EAD6A37}" type="slidenum">
              <a:rPr lang="zh-CN" altLang="en-US" smtClean="0"/>
              <a:t>‹#›</a:t>
            </a:fld>
            <a:endParaRPr lang="zh-CN" altLang="en-US"/>
          </a:p>
        </p:txBody>
      </p:sp>
    </p:spTree>
    <p:extLst>
      <p:ext uri="{BB962C8B-B14F-4D97-AF65-F5344CB8AC3E}">
        <p14:creationId xmlns:p14="http://schemas.microsoft.com/office/powerpoint/2010/main" val="4208404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084E6-24AA-4F4D-A749-A15AC6878C69}"/>
              </a:ext>
            </a:extLst>
          </p:cNvPr>
          <p:cNvSpPr>
            <a:spLocks noGrp="1"/>
          </p:cNvSpPr>
          <p:nvPr>
            <p:ph type="ctrTitle"/>
          </p:nvPr>
        </p:nvSpPr>
        <p:spPr>
          <a:xfrm>
            <a:off x="1524000" y="2255217"/>
            <a:ext cx="9144000" cy="2347566"/>
          </a:xfrm>
        </p:spPr>
        <p:txBody>
          <a:bodyPr>
            <a:normAutofit fontScale="90000"/>
          </a:bodyPr>
          <a:lstStyle/>
          <a:p>
            <a:r>
              <a:rPr lang="zh-CN" altLang="en-US" dirty="0"/>
              <a:t>状态模式</a:t>
            </a:r>
            <a:br>
              <a:rPr lang="en-US" altLang="zh-CN" dirty="0"/>
            </a:br>
            <a:r>
              <a:rPr lang="zh-CN" altLang="en-US" dirty="0"/>
              <a:t>与</a:t>
            </a:r>
            <a:br>
              <a:rPr lang="en-US" altLang="zh-CN" dirty="0"/>
            </a:br>
            <a:r>
              <a:rPr lang="en-US" altLang="zh-CN" dirty="0"/>
              <a:t>Unity</a:t>
            </a:r>
            <a:r>
              <a:rPr lang="zh-CN" altLang="en-US" dirty="0"/>
              <a:t>状态机框架</a:t>
            </a:r>
          </a:p>
        </p:txBody>
      </p:sp>
    </p:spTree>
    <p:extLst>
      <p:ext uri="{BB962C8B-B14F-4D97-AF65-F5344CB8AC3E}">
        <p14:creationId xmlns:p14="http://schemas.microsoft.com/office/powerpoint/2010/main" val="284681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169FF-86E0-40A9-A3EA-A970B5037198}"/>
              </a:ext>
            </a:extLst>
          </p:cNvPr>
          <p:cNvSpPr>
            <a:spLocks noGrp="1"/>
          </p:cNvSpPr>
          <p:nvPr>
            <p:ph type="title"/>
          </p:nvPr>
        </p:nvSpPr>
        <p:spPr/>
        <p:txBody>
          <a:bodyPr/>
          <a:lstStyle/>
          <a:p>
            <a:r>
              <a:rPr lang="zh-CN" altLang="en-US" dirty="0"/>
              <a:t>进入攻击范围后，攻击玩家</a:t>
            </a:r>
          </a:p>
        </p:txBody>
      </p:sp>
      <p:pic>
        <p:nvPicPr>
          <p:cNvPr id="9" name="内容占位符 8">
            <a:extLst>
              <a:ext uri="{FF2B5EF4-FFF2-40B4-BE49-F238E27FC236}">
                <a16:creationId xmlns:a16="http://schemas.microsoft.com/office/drawing/2014/main" id="{2A30E1E4-AC0C-4A08-9ECD-457CC59A29F9}"/>
              </a:ext>
            </a:extLst>
          </p:cNvPr>
          <p:cNvPicPr>
            <a:picLocks noGrp="1" noChangeAspect="1"/>
          </p:cNvPicPr>
          <p:nvPr>
            <p:ph idx="1"/>
          </p:nvPr>
        </p:nvPicPr>
        <p:blipFill>
          <a:blip r:embed="rId2"/>
          <a:stretch>
            <a:fillRect/>
          </a:stretch>
        </p:blipFill>
        <p:spPr>
          <a:xfrm>
            <a:off x="4089819" y="1794381"/>
            <a:ext cx="4012362" cy="4180949"/>
          </a:xfrm>
        </p:spPr>
      </p:pic>
    </p:spTree>
    <p:extLst>
      <p:ext uri="{BB962C8B-B14F-4D97-AF65-F5344CB8AC3E}">
        <p14:creationId xmlns:p14="http://schemas.microsoft.com/office/powerpoint/2010/main" val="42897701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5CA69-4F89-4D08-AAF1-F46C28E245DB}"/>
              </a:ext>
            </a:extLst>
          </p:cNvPr>
          <p:cNvSpPr>
            <a:spLocks noGrp="1"/>
          </p:cNvSpPr>
          <p:nvPr>
            <p:ph type="title"/>
          </p:nvPr>
        </p:nvSpPr>
        <p:spPr/>
        <p:txBody>
          <a:bodyPr/>
          <a:lstStyle/>
          <a:p>
            <a:r>
              <a:rPr lang="zh-CN" altLang="en-US" dirty="0"/>
              <a:t>策划说：进入了攻击范围就不会逃跑</a:t>
            </a:r>
          </a:p>
        </p:txBody>
      </p:sp>
      <p:pic>
        <p:nvPicPr>
          <p:cNvPr id="19" name="内容占位符 18">
            <a:extLst>
              <a:ext uri="{FF2B5EF4-FFF2-40B4-BE49-F238E27FC236}">
                <a16:creationId xmlns:a16="http://schemas.microsoft.com/office/drawing/2014/main" id="{7B9C8F13-E871-4908-A0A7-7889C2D5F968}"/>
              </a:ext>
            </a:extLst>
          </p:cNvPr>
          <p:cNvPicPr>
            <a:picLocks noGrp="1" noChangeAspect="1"/>
          </p:cNvPicPr>
          <p:nvPr>
            <p:ph idx="1"/>
          </p:nvPr>
        </p:nvPicPr>
        <p:blipFill>
          <a:blip r:embed="rId2"/>
          <a:stretch>
            <a:fillRect/>
          </a:stretch>
        </p:blipFill>
        <p:spPr>
          <a:xfrm>
            <a:off x="4473608" y="1690688"/>
            <a:ext cx="3244783" cy="4575976"/>
          </a:xfrm>
        </p:spPr>
      </p:pic>
    </p:spTree>
    <p:extLst>
      <p:ext uri="{BB962C8B-B14F-4D97-AF65-F5344CB8AC3E}">
        <p14:creationId xmlns:p14="http://schemas.microsoft.com/office/powerpoint/2010/main" val="28393656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272F4-F98A-40F9-8820-92061927659F}"/>
              </a:ext>
            </a:extLst>
          </p:cNvPr>
          <p:cNvSpPr>
            <a:spLocks noGrp="1"/>
          </p:cNvSpPr>
          <p:nvPr>
            <p:ph type="title"/>
          </p:nvPr>
        </p:nvSpPr>
        <p:spPr/>
        <p:txBody>
          <a:bodyPr/>
          <a:lstStyle/>
          <a:p>
            <a:r>
              <a:rPr lang="zh-CN" altLang="en-US" dirty="0"/>
              <a:t>其他各种情况</a:t>
            </a:r>
            <a:r>
              <a:rPr lang="en-US" altLang="zh-CN" dirty="0"/>
              <a:t>……</a:t>
            </a:r>
            <a:endParaRPr lang="zh-CN" altLang="en-US" dirty="0"/>
          </a:p>
        </p:txBody>
      </p:sp>
      <p:sp>
        <p:nvSpPr>
          <p:cNvPr id="3" name="内容占位符 2">
            <a:extLst>
              <a:ext uri="{FF2B5EF4-FFF2-40B4-BE49-F238E27FC236}">
                <a16:creationId xmlns:a16="http://schemas.microsoft.com/office/drawing/2014/main" id="{E3C70076-A6AB-4DEA-96E9-43A7021DF664}"/>
              </a:ext>
            </a:extLst>
          </p:cNvPr>
          <p:cNvSpPr>
            <a:spLocks noGrp="1"/>
          </p:cNvSpPr>
          <p:nvPr>
            <p:ph idx="1"/>
          </p:nvPr>
        </p:nvSpPr>
        <p:spPr/>
        <p:txBody>
          <a:bodyPr/>
          <a:lstStyle/>
          <a:p>
            <a:r>
              <a:rPr lang="zh-CN" altLang="en-US" dirty="0"/>
              <a:t>看到玩家很强，无论如何都要逃跑</a:t>
            </a:r>
            <a:endParaRPr lang="en-US" altLang="zh-CN" dirty="0"/>
          </a:p>
          <a:p>
            <a:r>
              <a:rPr lang="zh-CN" altLang="en-US" dirty="0"/>
              <a:t>攻击的时候突然想逃跑</a:t>
            </a:r>
            <a:endParaRPr lang="en-US" altLang="zh-CN" dirty="0"/>
          </a:p>
          <a:p>
            <a:r>
              <a:rPr lang="zh-CN" altLang="en-US" dirty="0"/>
              <a:t>看到玩家血量很低，想殊死一搏</a:t>
            </a:r>
            <a:endParaRPr lang="en-US" altLang="zh-CN" dirty="0"/>
          </a:p>
          <a:p>
            <a:r>
              <a:rPr lang="en-US" altLang="zh-CN" dirty="0"/>
              <a:t>……</a:t>
            </a:r>
          </a:p>
          <a:p>
            <a:endParaRPr lang="en-US" altLang="zh-CN" dirty="0"/>
          </a:p>
          <a:p>
            <a:r>
              <a:rPr lang="zh-CN" altLang="en-US" dirty="0"/>
              <a:t>可以看到，如果继续写下去，要考虑非常多的情况，使用大量的</a:t>
            </a:r>
            <a:r>
              <a:rPr lang="en-US" altLang="zh-CN" dirty="0"/>
              <a:t>if-else</a:t>
            </a:r>
            <a:r>
              <a:rPr lang="zh-CN" altLang="en-US" dirty="0"/>
              <a:t>语句，又臭又长，逻辑混乱，可读性差，可扩展性差</a:t>
            </a:r>
            <a:endParaRPr lang="en-US" altLang="zh-CN" dirty="0"/>
          </a:p>
        </p:txBody>
      </p:sp>
    </p:spTree>
    <p:extLst>
      <p:ext uri="{BB962C8B-B14F-4D97-AF65-F5344CB8AC3E}">
        <p14:creationId xmlns:p14="http://schemas.microsoft.com/office/powerpoint/2010/main" val="2067813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9A7E4-A02B-4CBC-AD9E-207AB6F0F9F4}"/>
              </a:ext>
            </a:extLst>
          </p:cNvPr>
          <p:cNvSpPr>
            <a:spLocks noGrp="1"/>
          </p:cNvSpPr>
          <p:nvPr>
            <p:ph type="title"/>
          </p:nvPr>
        </p:nvSpPr>
        <p:spPr>
          <a:xfrm>
            <a:off x="838200" y="365125"/>
            <a:ext cx="10515600" cy="1325563"/>
          </a:xfrm>
        </p:spPr>
        <p:txBody>
          <a:bodyPr/>
          <a:lstStyle/>
          <a:p>
            <a:r>
              <a:rPr lang="zh-CN" altLang="en-US" dirty="0"/>
              <a:t>而使用了状态模式</a:t>
            </a:r>
          </a:p>
        </p:txBody>
      </p:sp>
      <p:pic>
        <p:nvPicPr>
          <p:cNvPr id="12" name="图片 11">
            <a:extLst>
              <a:ext uri="{FF2B5EF4-FFF2-40B4-BE49-F238E27FC236}">
                <a16:creationId xmlns:a16="http://schemas.microsoft.com/office/drawing/2014/main" id="{284E2B9E-31A8-455B-85D3-FD7C3C575189}"/>
              </a:ext>
            </a:extLst>
          </p:cNvPr>
          <p:cNvPicPr>
            <a:picLocks noChangeAspect="1"/>
          </p:cNvPicPr>
          <p:nvPr/>
        </p:nvPicPr>
        <p:blipFill>
          <a:blip r:embed="rId3"/>
          <a:stretch>
            <a:fillRect/>
          </a:stretch>
        </p:blipFill>
        <p:spPr>
          <a:xfrm>
            <a:off x="932318" y="1971610"/>
            <a:ext cx="4095238" cy="2828571"/>
          </a:xfrm>
          <a:prstGeom prst="rect">
            <a:avLst/>
          </a:prstGeom>
        </p:spPr>
      </p:pic>
      <p:sp>
        <p:nvSpPr>
          <p:cNvPr id="13" name="箭头: 右 12">
            <a:extLst>
              <a:ext uri="{FF2B5EF4-FFF2-40B4-BE49-F238E27FC236}">
                <a16:creationId xmlns:a16="http://schemas.microsoft.com/office/drawing/2014/main" id="{19BDB91E-7AD3-4EE6-A1FB-C7194A597710}"/>
              </a:ext>
            </a:extLst>
          </p:cNvPr>
          <p:cNvSpPr/>
          <p:nvPr/>
        </p:nvSpPr>
        <p:spPr>
          <a:xfrm>
            <a:off x="5468645" y="3204839"/>
            <a:ext cx="1260629" cy="31959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75CEE08-3C9F-4CEE-8926-39575D8D8CE7}"/>
              </a:ext>
            </a:extLst>
          </p:cNvPr>
          <p:cNvPicPr>
            <a:picLocks noChangeAspect="1"/>
          </p:cNvPicPr>
          <p:nvPr/>
        </p:nvPicPr>
        <p:blipFill>
          <a:blip r:embed="rId4"/>
          <a:stretch>
            <a:fillRect/>
          </a:stretch>
        </p:blipFill>
        <p:spPr>
          <a:xfrm>
            <a:off x="7164446" y="2019476"/>
            <a:ext cx="4095236" cy="2742511"/>
          </a:xfrm>
          <a:prstGeom prst="rect">
            <a:avLst/>
          </a:prstGeom>
        </p:spPr>
      </p:pic>
      <p:sp>
        <p:nvSpPr>
          <p:cNvPr id="15" name="文本框 14">
            <a:extLst>
              <a:ext uri="{FF2B5EF4-FFF2-40B4-BE49-F238E27FC236}">
                <a16:creationId xmlns:a16="http://schemas.microsoft.com/office/drawing/2014/main" id="{F0BC9F21-964B-4BD1-BC6A-B268B86E0DB1}"/>
              </a:ext>
            </a:extLst>
          </p:cNvPr>
          <p:cNvSpPr txBox="1"/>
          <p:nvPr/>
        </p:nvSpPr>
        <p:spPr>
          <a:xfrm>
            <a:off x="932318" y="5187635"/>
            <a:ext cx="5705408"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不需要考虑其他状态，只需要关注自身</a:t>
            </a:r>
            <a:endParaRPr lang="en-US" altLang="zh-CN" sz="2400" dirty="0"/>
          </a:p>
          <a:p>
            <a:pPr marL="285750" indent="-285750">
              <a:buFont typeface="Arial" panose="020B0604020202020204" pitchFamily="34" charset="0"/>
              <a:buChar char="•"/>
            </a:pPr>
            <a:r>
              <a:rPr lang="zh-CN" altLang="en-US" sz="2400" dirty="0"/>
              <a:t>天然拥有对事件的屏蔽性</a:t>
            </a:r>
          </a:p>
        </p:txBody>
      </p:sp>
    </p:spTree>
    <p:extLst>
      <p:ext uri="{BB962C8B-B14F-4D97-AF65-F5344CB8AC3E}">
        <p14:creationId xmlns:p14="http://schemas.microsoft.com/office/powerpoint/2010/main" val="2617336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500"/>
                                        <p:tgtEl>
                                          <p:spTgt spid="15">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E7BBB-BBB2-44F8-BAFD-3DEDDD3DF96D}"/>
              </a:ext>
            </a:extLst>
          </p:cNvPr>
          <p:cNvSpPr>
            <a:spLocks noGrp="1"/>
          </p:cNvSpPr>
          <p:nvPr>
            <p:ph type="title"/>
          </p:nvPr>
        </p:nvSpPr>
        <p:spPr/>
        <p:txBody>
          <a:bodyPr/>
          <a:lstStyle/>
          <a:p>
            <a:r>
              <a:rPr lang="en-US" altLang="zh-CN" b="1" dirty="0"/>
              <a:t>PART2</a:t>
            </a:r>
            <a:r>
              <a:rPr lang="en-US" altLang="zh-CN" dirty="0"/>
              <a:t> </a:t>
            </a:r>
            <a:r>
              <a:rPr lang="zh-CN" altLang="en-US" dirty="0"/>
              <a:t>状态机</a:t>
            </a:r>
          </a:p>
        </p:txBody>
      </p:sp>
      <p:sp>
        <p:nvSpPr>
          <p:cNvPr id="3" name="内容占位符 2">
            <a:extLst>
              <a:ext uri="{FF2B5EF4-FFF2-40B4-BE49-F238E27FC236}">
                <a16:creationId xmlns:a16="http://schemas.microsoft.com/office/drawing/2014/main" id="{921F4BA2-A9C0-498E-9CD3-2058BD3B63BA}"/>
              </a:ext>
            </a:extLst>
          </p:cNvPr>
          <p:cNvSpPr>
            <a:spLocks noGrp="1"/>
          </p:cNvSpPr>
          <p:nvPr>
            <p:ph idx="1"/>
          </p:nvPr>
        </p:nvSpPr>
        <p:spPr/>
        <p:txBody>
          <a:bodyPr/>
          <a:lstStyle/>
          <a:p>
            <a:r>
              <a:rPr lang="zh-CN" altLang="en-US" dirty="0"/>
              <a:t>有限状态机（</a:t>
            </a:r>
            <a:r>
              <a:rPr lang="en-US" altLang="zh-CN" dirty="0"/>
              <a:t>FSM</a:t>
            </a:r>
            <a:r>
              <a:rPr lang="zh-CN" altLang="en-US" dirty="0"/>
              <a:t>），简称状态机，是表示有限个状态以及在这些状态之间的转移和动作等行为的数学模型</a:t>
            </a:r>
            <a:endParaRPr lang="en-US" altLang="zh-CN" dirty="0"/>
          </a:p>
          <a:p>
            <a:endParaRPr lang="en-US" altLang="zh-CN" dirty="0"/>
          </a:p>
          <a:p>
            <a:r>
              <a:rPr lang="zh-CN" altLang="en-US" dirty="0"/>
              <a:t>状态机的实现方式有很多，不过通常还是用状态模式来实现状态机较为直观方便</a:t>
            </a:r>
          </a:p>
        </p:txBody>
      </p:sp>
    </p:spTree>
    <p:extLst>
      <p:ext uri="{BB962C8B-B14F-4D97-AF65-F5344CB8AC3E}">
        <p14:creationId xmlns:p14="http://schemas.microsoft.com/office/powerpoint/2010/main" val="1493597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37936-1384-4BB5-9D86-2D2E8E3968CA}"/>
              </a:ext>
            </a:extLst>
          </p:cNvPr>
          <p:cNvSpPr>
            <a:spLocks noGrp="1"/>
          </p:cNvSpPr>
          <p:nvPr>
            <p:ph type="title"/>
          </p:nvPr>
        </p:nvSpPr>
        <p:spPr/>
        <p:txBody>
          <a:bodyPr/>
          <a:lstStyle/>
          <a:p>
            <a:r>
              <a:rPr lang="zh-CN" altLang="en-US" dirty="0"/>
              <a:t>在</a:t>
            </a:r>
            <a:r>
              <a:rPr lang="en-US" altLang="zh-CN" dirty="0"/>
              <a:t>Unity</a:t>
            </a:r>
            <a:r>
              <a:rPr lang="zh-CN" altLang="en-US" dirty="0"/>
              <a:t>里实现状态机</a:t>
            </a:r>
          </a:p>
        </p:txBody>
      </p:sp>
      <p:sp>
        <p:nvSpPr>
          <p:cNvPr id="3" name="内容占位符 2">
            <a:extLst>
              <a:ext uri="{FF2B5EF4-FFF2-40B4-BE49-F238E27FC236}">
                <a16:creationId xmlns:a16="http://schemas.microsoft.com/office/drawing/2014/main" id="{5B2F92F1-1FA5-42C2-B940-7FDC084E02AC}"/>
              </a:ext>
            </a:extLst>
          </p:cNvPr>
          <p:cNvSpPr>
            <a:spLocks noGrp="1"/>
          </p:cNvSpPr>
          <p:nvPr>
            <p:ph idx="1"/>
          </p:nvPr>
        </p:nvSpPr>
        <p:spPr/>
        <p:txBody>
          <a:bodyPr/>
          <a:lstStyle/>
          <a:p>
            <a:r>
              <a:rPr lang="zh-CN" altLang="en-US" dirty="0"/>
              <a:t>将状态视为一个对象，挂载在</a:t>
            </a:r>
            <a:r>
              <a:rPr lang="en-US" altLang="zh-CN" dirty="0" err="1"/>
              <a:t>GameObject</a:t>
            </a:r>
            <a:r>
              <a:rPr lang="zh-CN" altLang="en-US" dirty="0"/>
              <a:t>上</a:t>
            </a:r>
            <a:endParaRPr lang="en-US" altLang="zh-CN" dirty="0"/>
          </a:p>
          <a:p>
            <a:endParaRPr lang="en-US" altLang="zh-CN" dirty="0"/>
          </a:p>
          <a:p>
            <a:r>
              <a:rPr lang="zh-CN" altLang="en-US" dirty="0"/>
              <a:t>状态拥有共同的基类</a:t>
            </a:r>
            <a:endParaRPr lang="en-US" altLang="zh-CN" dirty="0"/>
          </a:p>
          <a:p>
            <a:endParaRPr lang="en-US" altLang="zh-CN" dirty="0"/>
          </a:p>
          <a:p>
            <a:r>
              <a:rPr lang="zh-CN" altLang="en-US" dirty="0"/>
              <a:t>单独使用一个脚本管理状态机</a:t>
            </a:r>
            <a:endParaRPr lang="en-US" altLang="zh-CN" dirty="0"/>
          </a:p>
          <a:p>
            <a:endParaRPr lang="en-US" altLang="zh-CN" dirty="0"/>
          </a:p>
          <a:p>
            <a:r>
              <a:rPr lang="zh-CN" altLang="en-US" dirty="0"/>
              <a:t>代码时间！</a:t>
            </a:r>
          </a:p>
        </p:txBody>
      </p:sp>
      <p:pic>
        <p:nvPicPr>
          <p:cNvPr id="6" name="图片 5">
            <a:extLst>
              <a:ext uri="{FF2B5EF4-FFF2-40B4-BE49-F238E27FC236}">
                <a16:creationId xmlns:a16="http://schemas.microsoft.com/office/drawing/2014/main" id="{B7CB5000-054A-4931-ACE4-121090DD56ED}"/>
              </a:ext>
            </a:extLst>
          </p:cNvPr>
          <p:cNvPicPr>
            <a:picLocks noChangeAspect="1"/>
          </p:cNvPicPr>
          <p:nvPr/>
        </p:nvPicPr>
        <p:blipFill>
          <a:blip r:embed="rId3"/>
          <a:stretch>
            <a:fillRect/>
          </a:stretch>
        </p:blipFill>
        <p:spPr>
          <a:xfrm>
            <a:off x="9025138" y="2106056"/>
            <a:ext cx="1400000" cy="3790476"/>
          </a:xfrm>
          <a:prstGeom prst="rect">
            <a:avLst/>
          </a:prstGeom>
        </p:spPr>
      </p:pic>
    </p:spTree>
    <p:extLst>
      <p:ext uri="{BB962C8B-B14F-4D97-AF65-F5344CB8AC3E}">
        <p14:creationId xmlns:p14="http://schemas.microsoft.com/office/powerpoint/2010/main" val="3814531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2FBDD-DEDC-4011-B674-29EAF78783B4}"/>
              </a:ext>
            </a:extLst>
          </p:cNvPr>
          <p:cNvSpPr>
            <a:spLocks noGrp="1"/>
          </p:cNvSpPr>
          <p:nvPr>
            <p:ph type="title"/>
          </p:nvPr>
        </p:nvSpPr>
        <p:spPr/>
        <p:txBody>
          <a:bodyPr/>
          <a:lstStyle/>
          <a:p>
            <a:r>
              <a:rPr lang="en-US" altLang="zh-CN" b="1" dirty="0"/>
              <a:t>PART1</a:t>
            </a:r>
            <a:r>
              <a:rPr lang="en-US" altLang="zh-CN" dirty="0"/>
              <a:t> </a:t>
            </a:r>
            <a:r>
              <a:rPr lang="zh-CN" altLang="en-US" dirty="0"/>
              <a:t>状态模式</a:t>
            </a:r>
          </a:p>
        </p:txBody>
      </p:sp>
      <p:sp>
        <p:nvSpPr>
          <p:cNvPr id="3" name="内容占位符 2">
            <a:extLst>
              <a:ext uri="{FF2B5EF4-FFF2-40B4-BE49-F238E27FC236}">
                <a16:creationId xmlns:a16="http://schemas.microsoft.com/office/drawing/2014/main" id="{C498BB3C-5B4D-4EF7-86EC-598DD73AAD00}"/>
              </a:ext>
            </a:extLst>
          </p:cNvPr>
          <p:cNvSpPr>
            <a:spLocks noGrp="1"/>
          </p:cNvSpPr>
          <p:nvPr>
            <p:ph idx="1"/>
          </p:nvPr>
        </p:nvSpPr>
        <p:spPr/>
        <p:txBody>
          <a:bodyPr>
            <a:normAutofit/>
          </a:bodyPr>
          <a:lstStyle/>
          <a:p>
            <a:r>
              <a:rPr lang="zh-CN" altLang="en-US" dirty="0"/>
              <a:t>状态模式是一种行为型的设计模式</a:t>
            </a:r>
            <a:endParaRPr lang="en-US" altLang="zh-CN" dirty="0"/>
          </a:p>
          <a:p>
            <a:endParaRPr lang="en-US" altLang="zh-CN" dirty="0"/>
          </a:p>
          <a:p>
            <a:r>
              <a:rPr lang="zh-CN" altLang="en-US" dirty="0"/>
              <a:t>特点：</a:t>
            </a:r>
            <a:endParaRPr lang="en-US" altLang="zh-CN" dirty="0"/>
          </a:p>
          <a:p>
            <a:r>
              <a:rPr lang="zh-CN" altLang="en-US" dirty="0"/>
              <a:t>对象拥有多种状态，任一时刻只能处于一种状态</a:t>
            </a:r>
            <a:endParaRPr lang="en-US" altLang="zh-CN" dirty="0"/>
          </a:p>
          <a:p>
            <a:r>
              <a:rPr lang="zh-CN" altLang="en-US" dirty="0"/>
              <a:t>对象的行为基于对象所处的状态</a:t>
            </a:r>
            <a:endParaRPr lang="en-US" altLang="zh-CN" dirty="0"/>
          </a:p>
          <a:p>
            <a:r>
              <a:rPr lang="zh-CN" altLang="en-US" dirty="0"/>
              <a:t>对象的状态可以改变</a:t>
            </a:r>
            <a:endParaRPr lang="en-US" altLang="zh-CN" dirty="0"/>
          </a:p>
          <a:p>
            <a:r>
              <a:rPr lang="zh-CN" altLang="en-US" dirty="0"/>
              <a:t>核心：状态、响应、事件、迁移</a:t>
            </a:r>
            <a:endParaRPr lang="en-US" altLang="zh-CN" dirty="0"/>
          </a:p>
        </p:txBody>
      </p:sp>
    </p:spTree>
    <p:extLst>
      <p:ext uri="{BB962C8B-B14F-4D97-AF65-F5344CB8AC3E}">
        <p14:creationId xmlns:p14="http://schemas.microsoft.com/office/powerpoint/2010/main" val="1908962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6C2E9-43B4-4084-B93C-9B6E32F37DED}"/>
              </a:ext>
            </a:extLst>
          </p:cNvPr>
          <p:cNvSpPr>
            <a:spLocks noGrp="1"/>
          </p:cNvSpPr>
          <p:nvPr>
            <p:ph type="title"/>
          </p:nvPr>
        </p:nvSpPr>
        <p:spPr/>
        <p:txBody>
          <a:bodyPr/>
          <a:lstStyle/>
          <a:p>
            <a:r>
              <a:rPr lang="zh-CN" altLang="en-US" dirty="0"/>
              <a:t>状态</a:t>
            </a:r>
          </a:p>
        </p:txBody>
      </p:sp>
      <p:sp>
        <p:nvSpPr>
          <p:cNvPr id="3" name="内容占位符 2">
            <a:extLst>
              <a:ext uri="{FF2B5EF4-FFF2-40B4-BE49-F238E27FC236}">
                <a16:creationId xmlns:a16="http://schemas.microsoft.com/office/drawing/2014/main" id="{166A95B5-3C81-4265-BFFC-DA32062C8AFB}"/>
              </a:ext>
            </a:extLst>
          </p:cNvPr>
          <p:cNvSpPr>
            <a:spLocks noGrp="1"/>
          </p:cNvSpPr>
          <p:nvPr>
            <p:ph idx="1"/>
          </p:nvPr>
        </p:nvSpPr>
        <p:spPr>
          <a:xfrm>
            <a:off x="838200" y="1825625"/>
            <a:ext cx="10515600" cy="4667250"/>
          </a:xfrm>
        </p:spPr>
        <p:txBody>
          <a:bodyPr>
            <a:normAutofit lnSpcReduction="10000"/>
          </a:bodyPr>
          <a:lstStyle/>
          <a:p>
            <a:r>
              <a:rPr lang="zh-CN" altLang="en-US" dirty="0"/>
              <a:t>定义：状态是对象行为的抽象</a:t>
            </a:r>
            <a:endParaRPr lang="en-US" altLang="zh-CN" dirty="0"/>
          </a:p>
          <a:p>
            <a:endParaRPr lang="en-US" altLang="zh-CN" dirty="0"/>
          </a:p>
          <a:p>
            <a:r>
              <a:rPr lang="zh-CN" altLang="en-US" dirty="0"/>
              <a:t>职责：</a:t>
            </a:r>
            <a:endParaRPr lang="en-US" altLang="zh-CN" dirty="0"/>
          </a:p>
          <a:p>
            <a:pPr marL="0" indent="0">
              <a:buNone/>
            </a:pPr>
            <a:r>
              <a:rPr lang="zh-CN" altLang="en-US" dirty="0"/>
              <a:t>决定对象的行为</a:t>
            </a:r>
            <a:endParaRPr lang="en-US" altLang="zh-CN" dirty="0"/>
          </a:p>
          <a:p>
            <a:pPr marL="0" indent="0">
              <a:buNone/>
            </a:pPr>
            <a:r>
              <a:rPr lang="zh-CN" altLang="en-US" dirty="0"/>
              <a:t>确定对象对输入事件的响应</a:t>
            </a:r>
            <a:endParaRPr lang="en-US" altLang="zh-CN" dirty="0"/>
          </a:p>
          <a:p>
            <a:pPr marL="0" indent="0">
              <a:buNone/>
            </a:pPr>
            <a:endParaRPr lang="en-US" altLang="zh-CN" dirty="0"/>
          </a:p>
          <a:p>
            <a:r>
              <a:rPr lang="zh-CN" altLang="en-US" dirty="0"/>
              <a:t>例如：</a:t>
            </a:r>
            <a:endParaRPr lang="en-US" altLang="zh-CN" dirty="0"/>
          </a:p>
          <a:p>
            <a:r>
              <a:rPr lang="zh-CN" altLang="en-US" dirty="0"/>
              <a:t>一个自动门，可能会处于</a:t>
            </a:r>
            <a:r>
              <a:rPr lang="en-US" altLang="zh-CN" dirty="0"/>
              <a:t>open/opening/close/closing</a:t>
            </a:r>
            <a:r>
              <a:rPr lang="zh-CN" altLang="en-US" dirty="0"/>
              <a:t>四种状态</a:t>
            </a:r>
            <a:endParaRPr lang="en-US" altLang="zh-CN" dirty="0"/>
          </a:p>
          <a:p>
            <a:r>
              <a:rPr lang="zh-CN" altLang="en-US" dirty="0"/>
              <a:t>一个角色，可能会处于跳跃</a:t>
            </a:r>
            <a:r>
              <a:rPr lang="en-US" altLang="zh-CN" dirty="0"/>
              <a:t>/</a:t>
            </a:r>
            <a:r>
              <a:rPr lang="zh-CN" altLang="en-US" dirty="0"/>
              <a:t>蹲下</a:t>
            </a:r>
            <a:r>
              <a:rPr lang="en-US" altLang="zh-CN" dirty="0"/>
              <a:t>/</a:t>
            </a:r>
            <a:r>
              <a:rPr lang="zh-CN" altLang="en-US" dirty="0"/>
              <a:t>站立状态</a:t>
            </a:r>
            <a:endParaRPr lang="en-US" altLang="zh-CN" dirty="0"/>
          </a:p>
          <a:p>
            <a:r>
              <a:rPr lang="en-US" altLang="zh-CN" dirty="0"/>
              <a:t>……</a:t>
            </a:r>
            <a:endParaRPr lang="zh-CN" altLang="en-US" dirty="0"/>
          </a:p>
        </p:txBody>
      </p:sp>
      <p:grpSp>
        <p:nvGrpSpPr>
          <p:cNvPr id="6" name="组合 5">
            <a:extLst>
              <a:ext uri="{FF2B5EF4-FFF2-40B4-BE49-F238E27FC236}">
                <a16:creationId xmlns:a16="http://schemas.microsoft.com/office/drawing/2014/main" id="{35C807F6-E97A-4913-9F2A-179D18CD99E3}"/>
              </a:ext>
            </a:extLst>
          </p:cNvPr>
          <p:cNvGrpSpPr/>
          <p:nvPr/>
        </p:nvGrpSpPr>
        <p:grpSpPr>
          <a:xfrm>
            <a:off x="8543463" y="2852301"/>
            <a:ext cx="3048000" cy="1306949"/>
            <a:chOff x="7753350" y="3163452"/>
            <a:chExt cx="3048000" cy="1306949"/>
          </a:xfrm>
        </p:grpSpPr>
        <p:sp>
          <p:nvSpPr>
            <p:cNvPr id="4" name="椭圆 3">
              <a:extLst>
                <a:ext uri="{FF2B5EF4-FFF2-40B4-BE49-F238E27FC236}">
                  <a16:creationId xmlns:a16="http://schemas.microsoft.com/office/drawing/2014/main" id="{BDE96695-83AA-4858-8F03-74A3517609CF}"/>
                </a:ext>
              </a:extLst>
            </p:cNvPr>
            <p:cNvSpPr/>
            <p:nvPr/>
          </p:nvSpPr>
          <p:spPr>
            <a:xfrm>
              <a:off x="9867900" y="3362325"/>
              <a:ext cx="933450" cy="866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行为</a:t>
              </a:r>
            </a:p>
          </p:txBody>
        </p:sp>
        <p:sp>
          <p:nvSpPr>
            <p:cNvPr id="5" name="椭圆 4">
              <a:extLst>
                <a:ext uri="{FF2B5EF4-FFF2-40B4-BE49-F238E27FC236}">
                  <a16:creationId xmlns:a16="http://schemas.microsoft.com/office/drawing/2014/main" id="{E4AE2FC5-5E1A-496B-91CC-C1306AA731AE}"/>
                </a:ext>
              </a:extLst>
            </p:cNvPr>
            <p:cNvSpPr/>
            <p:nvPr/>
          </p:nvSpPr>
          <p:spPr>
            <a:xfrm>
              <a:off x="7753350" y="3362325"/>
              <a:ext cx="933450" cy="866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状态</a:t>
              </a:r>
            </a:p>
          </p:txBody>
        </p:sp>
        <p:cxnSp>
          <p:nvCxnSpPr>
            <p:cNvPr id="7" name="直接箭头连接符 6">
              <a:extLst>
                <a:ext uri="{FF2B5EF4-FFF2-40B4-BE49-F238E27FC236}">
                  <a16:creationId xmlns:a16="http://schemas.microsoft.com/office/drawing/2014/main" id="{78B2EB79-057F-4BB6-A215-BBF7A3E19DA1}"/>
                </a:ext>
              </a:extLst>
            </p:cNvPr>
            <p:cNvCxnSpPr>
              <a:stCxn id="5" idx="7"/>
              <a:endCxn id="4" idx="1"/>
            </p:cNvCxnSpPr>
            <p:nvPr/>
          </p:nvCxnSpPr>
          <p:spPr>
            <a:xfrm>
              <a:off x="8550099" y="3489261"/>
              <a:ext cx="14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AECE7EF3-89CB-458C-90FA-7182872179F6}"/>
                </a:ext>
              </a:extLst>
            </p:cNvPr>
            <p:cNvCxnSpPr>
              <a:cxnSpLocks/>
              <a:stCxn id="4" idx="3"/>
              <a:endCxn id="5" idx="5"/>
            </p:cNvCxnSpPr>
            <p:nvPr/>
          </p:nvCxnSpPr>
          <p:spPr>
            <a:xfrm flipH="1">
              <a:off x="8550099" y="4102164"/>
              <a:ext cx="14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4126058-F9F5-43AC-8D51-F51C7D9D7F14}"/>
                </a:ext>
              </a:extLst>
            </p:cNvPr>
            <p:cNvSpPr txBox="1"/>
            <p:nvPr/>
          </p:nvSpPr>
          <p:spPr>
            <a:xfrm>
              <a:off x="8540610" y="3163452"/>
              <a:ext cx="1473480" cy="369332"/>
            </a:xfrm>
            <a:prstGeom prst="rect">
              <a:avLst/>
            </a:prstGeom>
            <a:noFill/>
          </p:spPr>
          <p:txBody>
            <a:bodyPr wrap="none" rtlCol="0">
              <a:spAutoFit/>
            </a:bodyPr>
            <a:lstStyle/>
            <a:p>
              <a:r>
                <a:rPr lang="en-US" altLang="zh-CN" dirty="0"/>
                <a:t>(</a:t>
              </a:r>
              <a:r>
                <a:rPr lang="zh-CN" altLang="en-US" dirty="0"/>
                <a:t>运行时</a:t>
              </a:r>
              <a:r>
                <a:rPr lang="en-US" altLang="zh-CN" dirty="0"/>
                <a:t>)</a:t>
              </a:r>
              <a:r>
                <a:rPr lang="zh-CN" altLang="en-US" dirty="0"/>
                <a:t>决定</a:t>
              </a:r>
            </a:p>
          </p:txBody>
        </p:sp>
        <p:sp>
          <p:nvSpPr>
            <p:cNvPr id="14" name="文本框 13">
              <a:extLst>
                <a:ext uri="{FF2B5EF4-FFF2-40B4-BE49-F238E27FC236}">
                  <a16:creationId xmlns:a16="http://schemas.microsoft.com/office/drawing/2014/main" id="{F9F78B64-19CD-4D47-B457-9F2CF82FD741}"/>
                </a:ext>
              </a:extLst>
            </p:cNvPr>
            <p:cNvSpPr txBox="1"/>
            <p:nvPr/>
          </p:nvSpPr>
          <p:spPr>
            <a:xfrm>
              <a:off x="8578710" y="4101069"/>
              <a:ext cx="1473480" cy="369332"/>
            </a:xfrm>
            <a:prstGeom prst="rect">
              <a:avLst/>
            </a:prstGeom>
            <a:noFill/>
          </p:spPr>
          <p:txBody>
            <a:bodyPr wrap="none" rtlCol="0">
              <a:spAutoFit/>
            </a:bodyPr>
            <a:lstStyle/>
            <a:p>
              <a:r>
                <a:rPr lang="en-US" altLang="zh-CN" dirty="0"/>
                <a:t>(</a:t>
              </a:r>
              <a:r>
                <a:rPr lang="zh-CN" altLang="en-US" dirty="0"/>
                <a:t>设计时</a:t>
              </a:r>
              <a:r>
                <a:rPr lang="en-US" altLang="zh-CN" dirty="0"/>
                <a:t>)</a:t>
              </a:r>
              <a:r>
                <a:rPr lang="zh-CN" altLang="en-US" dirty="0"/>
                <a:t>抽象</a:t>
              </a:r>
            </a:p>
          </p:txBody>
        </p:sp>
      </p:grpSp>
    </p:spTree>
    <p:extLst>
      <p:ext uri="{BB962C8B-B14F-4D97-AF65-F5344CB8AC3E}">
        <p14:creationId xmlns:p14="http://schemas.microsoft.com/office/powerpoint/2010/main" val="1337584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DAFC4-8795-4D5A-8512-10EB03F0DD56}"/>
              </a:ext>
            </a:extLst>
          </p:cNvPr>
          <p:cNvSpPr>
            <a:spLocks noGrp="1"/>
          </p:cNvSpPr>
          <p:nvPr>
            <p:ph type="title"/>
          </p:nvPr>
        </p:nvSpPr>
        <p:spPr/>
        <p:txBody>
          <a:bodyPr/>
          <a:lstStyle/>
          <a:p>
            <a:r>
              <a:rPr lang="zh-CN" altLang="en-US" dirty="0"/>
              <a:t>事件</a:t>
            </a:r>
          </a:p>
        </p:txBody>
      </p:sp>
      <p:sp>
        <p:nvSpPr>
          <p:cNvPr id="3" name="内容占位符 2">
            <a:extLst>
              <a:ext uri="{FF2B5EF4-FFF2-40B4-BE49-F238E27FC236}">
                <a16:creationId xmlns:a16="http://schemas.microsoft.com/office/drawing/2014/main" id="{F21D1312-8997-4D96-ADA1-388B853B1022}"/>
              </a:ext>
            </a:extLst>
          </p:cNvPr>
          <p:cNvSpPr>
            <a:spLocks noGrp="1"/>
          </p:cNvSpPr>
          <p:nvPr>
            <p:ph idx="1"/>
          </p:nvPr>
        </p:nvSpPr>
        <p:spPr>
          <a:xfrm>
            <a:off x="838200" y="1825625"/>
            <a:ext cx="10515600" cy="4351338"/>
          </a:xfrm>
        </p:spPr>
        <p:txBody>
          <a:bodyPr/>
          <a:lstStyle/>
          <a:p>
            <a:r>
              <a:rPr lang="zh-CN" altLang="en-US" dirty="0"/>
              <a:t>定义：某个时刻发生的事情</a:t>
            </a:r>
            <a:endParaRPr lang="en-US" altLang="zh-CN" dirty="0"/>
          </a:p>
          <a:p>
            <a:endParaRPr lang="en-US" altLang="zh-CN" dirty="0"/>
          </a:p>
          <a:p>
            <a:r>
              <a:rPr lang="zh-CN" altLang="en-US" dirty="0"/>
              <a:t>状态会对事件作出响应</a:t>
            </a:r>
          </a:p>
        </p:txBody>
      </p:sp>
    </p:spTree>
    <p:extLst>
      <p:ext uri="{BB962C8B-B14F-4D97-AF65-F5344CB8AC3E}">
        <p14:creationId xmlns:p14="http://schemas.microsoft.com/office/powerpoint/2010/main" val="423326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F3840-4689-4830-982D-3D3537BDC94B}"/>
              </a:ext>
            </a:extLst>
          </p:cNvPr>
          <p:cNvSpPr>
            <a:spLocks noGrp="1"/>
          </p:cNvSpPr>
          <p:nvPr>
            <p:ph type="title"/>
          </p:nvPr>
        </p:nvSpPr>
        <p:spPr/>
        <p:txBody>
          <a:bodyPr/>
          <a:lstStyle/>
          <a:p>
            <a:r>
              <a:rPr lang="zh-CN" altLang="en-US" dirty="0"/>
              <a:t>迁移</a:t>
            </a:r>
          </a:p>
        </p:txBody>
      </p:sp>
      <p:sp>
        <p:nvSpPr>
          <p:cNvPr id="3" name="内容占位符 2">
            <a:extLst>
              <a:ext uri="{FF2B5EF4-FFF2-40B4-BE49-F238E27FC236}">
                <a16:creationId xmlns:a16="http://schemas.microsoft.com/office/drawing/2014/main" id="{4B43606D-4B6B-4C16-B1ED-70E341CF6DE2}"/>
              </a:ext>
            </a:extLst>
          </p:cNvPr>
          <p:cNvSpPr>
            <a:spLocks noGrp="1"/>
          </p:cNvSpPr>
          <p:nvPr>
            <p:ph idx="1"/>
          </p:nvPr>
        </p:nvSpPr>
        <p:spPr/>
        <p:txBody>
          <a:bodyPr/>
          <a:lstStyle/>
          <a:p>
            <a:r>
              <a:rPr lang="zh-CN" altLang="en-US" dirty="0"/>
              <a:t>定义：一个状态到另一个状态的瞬时变化</a:t>
            </a:r>
            <a:endParaRPr lang="en-US" altLang="zh-CN" dirty="0"/>
          </a:p>
          <a:p>
            <a:endParaRPr lang="en-US" altLang="zh-CN" dirty="0"/>
          </a:p>
          <a:p>
            <a:r>
              <a:rPr lang="zh-CN" altLang="en-US" dirty="0"/>
              <a:t>迁移绑定一个条件，当条件满足时，迁移就会发生</a:t>
            </a:r>
            <a:endParaRPr lang="en-US" altLang="zh-CN" dirty="0"/>
          </a:p>
          <a:p>
            <a:endParaRPr lang="en-US" altLang="zh-CN" dirty="0"/>
          </a:p>
          <a:p>
            <a:r>
              <a:rPr lang="zh-CN" altLang="en-US" dirty="0"/>
              <a:t>概念关系小结：</a:t>
            </a:r>
            <a:endParaRPr lang="en-US" altLang="zh-CN" dirty="0"/>
          </a:p>
          <a:p>
            <a:pPr marL="0" indent="0">
              <a:buNone/>
            </a:pPr>
            <a:r>
              <a:rPr lang="zh-CN" altLang="en-US" dirty="0"/>
              <a:t>某一</a:t>
            </a:r>
            <a:r>
              <a:rPr lang="zh-CN" altLang="en-US" dirty="0">
                <a:solidFill>
                  <a:srgbClr val="FF0000"/>
                </a:solidFill>
              </a:rPr>
              <a:t>事件</a:t>
            </a:r>
            <a:r>
              <a:rPr lang="zh-CN" altLang="en-US" dirty="0"/>
              <a:t>发生，</a:t>
            </a:r>
            <a:r>
              <a:rPr lang="zh-CN" altLang="en-US" dirty="0">
                <a:solidFill>
                  <a:srgbClr val="FF0000"/>
                </a:solidFill>
              </a:rPr>
              <a:t>状态</a:t>
            </a:r>
            <a:r>
              <a:rPr lang="zh-CN" altLang="en-US" dirty="0"/>
              <a:t>作出</a:t>
            </a:r>
            <a:r>
              <a:rPr lang="zh-CN" altLang="en-US" dirty="0">
                <a:solidFill>
                  <a:srgbClr val="FF0000"/>
                </a:solidFill>
              </a:rPr>
              <a:t>响应</a:t>
            </a:r>
            <a:r>
              <a:rPr lang="zh-CN" altLang="en-US" dirty="0"/>
              <a:t>，</a:t>
            </a:r>
            <a:r>
              <a:rPr lang="zh-CN" altLang="en-US" dirty="0">
                <a:solidFill>
                  <a:srgbClr val="FF0000"/>
                </a:solidFill>
              </a:rPr>
              <a:t>迁移</a:t>
            </a:r>
            <a:r>
              <a:rPr lang="zh-CN" altLang="en-US" dirty="0"/>
              <a:t>到另一个状态</a:t>
            </a:r>
          </a:p>
        </p:txBody>
      </p:sp>
    </p:spTree>
    <p:extLst>
      <p:ext uri="{BB962C8B-B14F-4D97-AF65-F5344CB8AC3E}">
        <p14:creationId xmlns:p14="http://schemas.microsoft.com/office/powerpoint/2010/main" val="3718522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9ABE-9780-4846-A5BA-F190A5AE61BA}"/>
              </a:ext>
            </a:extLst>
          </p:cNvPr>
          <p:cNvSpPr>
            <a:spLocks noGrp="1"/>
          </p:cNvSpPr>
          <p:nvPr>
            <p:ph type="title"/>
          </p:nvPr>
        </p:nvSpPr>
        <p:spPr/>
        <p:txBody>
          <a:bodyPr/>
          <a:lstStyle/>
          <a:p>
            <a:r>
              <a:rPr lang="zh-CN" altLang="en-US" dirty="0"/>
              <a:t>状态图</a:t>
            </a:r>
          </a:p>
        </p:txBody>
      </p:sp>
      <p:sp>
        <p:nvSpPr>
          <p:cNvPr id="3" name="内容占位符 2">
            <a:extLst>
              <a:ext uri="{FF2B5EF4-FFF2-40B4-BE49-F238E27FC236}">
                <a16:creationId xmlns:a16="http://schemas.microsoft.com/office/drawing/2014/main" id="{CD8867DC-C44F-46B3-B30E-D350D780D6F4}"/>
              </a:ext>
            </a:extLst>
          </p:cNvPr>
          <p:cNvSpPr>
            <a:spLocks noGrp="1"/>
          </p:cNvSpPr>
          <p:nvPr>
            <p:ph idx="1"/>
          </p:nvPr>
        </p:nvSpPr>
        <p:spPr/>
        <p:txBody>
          <a:bodyPr/>
          <a:lstStyle/>
          <a:p>
            <a:r>
              <a:rPr lang="zh-CN" altLang="en-US" dirty="0"/>
              <a:t>其结点是状态，有向边是状态间的</a:t>
            </a:r>
            <a:r>
              <a:rPr lang="zh-CN" altLang="en-US" dirty="0">
                <a:solidFill>
                  <a:srgbClr val="FF0000"/>
                </a:solidFill>
              </a:rPr>
              <a:t>迁移</a:t>
            </a:r>
            <a:endParaRPr lang="en-US" altLang="zh-CN" dirty="0">
              <a:solidFill>
                <a:srgbClr val="FF0000"/>
              </a:solidFill>
            </a:endParaRPr>
          </a:p>
          <a:p>
            <a:endParaRPr lang="en-US" altLang="zh-CN" dirty="0"/>
          </a:p>
          <a:p>
            <a:r>
              <a:rPr lang="zh-CN" altLang="en-US" dirty="0"/>
              <a:t>表示</a:t>
            </a:r>
            <a:r>
              <a:rPr lang="zh-CN" altLang="en-US" dirty="0">
                <a:solidFill>
                  <a:srgbClr val="FF0000"/>
                </a:solidFill>
              </a:rPr>
              <a:t>状态</a:t>
            </a:r>
            <a:r>
              <a:rPr lang="zh-CN" altLang="en-US" dirty="0"/>
              <a:t>的结点用圆角方框表示，中间写出状态名</a:t>
            </a:r>
            <a:endParaRPr lang="en-US" altLang="zh-CN" dirty="0"/>
          </a:p>
          <a:p>
            <a:endParaRPr lang="en-US" altLang="zh-CN" dirty="0"/>
          </a:p>
          <a:p>
            <a:r>
              <a:rPr lang="zh-CN" altLang="en-US" dirty="0"/>
              <a:t>在状态迁移上的有向边上写上</a:t>
            </a:r>
            <a:r>
              <a:rPr lang="zh-CN" altLang="en-US" dirty="0">
                <a:solidFill>
                  <a:srgbClr val="FF0000"/>
                </a:solidFill>
              </a:rPr>
              <a:t>事件</a:t>
            </a:r>
            <a:endParaRPr lang="zh-CN" altLang="en-US" dirty="0"/>
          </a:p>
        </p:txBody>
      </p:sp>
      <p:grpSp>
        <p:nvGrpSpPr>
          <p:cNvPr id="6" name="组合 5">
            <a:extLst>
              <a:ext uri="{FF2B5EF4-FFF2-40B4-BE49-F238E27FC236}">
                <a16:creationId xmlns:a16="http://schemas.microsoft.com/office/drawing/2014/main" id="{6ED6C87D-58BF-46ED-9EEF-D163863186D9}"/>
              </a:ext>
            </a:extLst>
          </p:cNvPr>
          <p:cNvGrpSpPr/>
          <p:nvPr/>
        </p:nvGrpSpPr>
        <p:grpSpPr>
          <a:xfrm>
            <a:off x="7617204" y="3356527"/>
            <a:ext cx="4095238" cy="3136348"/>
            <a:chOff x="7617204" y="3311734"/>
            <a:chExt cx="4095238" cy="3136348"/>
          </a:xfrm>
        </p:grpSpPr>
        <p:sp>
          <p:nvSpPr>
            <p:cNvPr id="33" name="文本框 32">
              <a:extLst>
                <a:ext uri="{FF2B5EF4-FFF2-40B4-BE49-F238E27FC236}">
                  <a16:creationId xmlns:a16="http://schemas.microsoft.com/office/drawing/2014/main" id="{283194E7-446C-445C-8E8E-57EEB56F5D9D}"/>
                </a:ext>
              </a:extLst>
            </p:cNvPr>
            <p:cNvSpPr txBox="1"/>
            <p:nvPr/>
          </p:nvSpPr>
          <p:spPr>
            <a:xfrm>
              <a:off x="8674710" y="6140305"/>
              <a:ext cx="2138727" cy="307777"/>
            </a:xfrm>
            <a:prstGeom prst="rect">
              <a:avLst/>
            </a:prstGeom>
            <a:noFill/>
          </p:spPr>
          <p:txBody>
            <a:bodyPr wrap="none" rtlCol="0">
              <a:spAutoFit/>
            </a:bodyPr>
            <a:lstStyle/>
            <a:p>
              <a:r>
                <a:rPr lang="zh-CN" altLang="en-US" sz="1400" dirty="0"/>
                <a:t>一个怪物的</a:t>
              </a:r>
              <a:r>
                <a:rPr lang="en-US" altLang="zh-CN" sz="1400" dirty="0"/>
                <a:t>AI</a:t>
              </a:r>
              <a:r>
                <a:rPr lang="zh-CN" altLang="en-US" sz="1400" dirty="0"/>
                <a:t>状态图示例</a:t>
              </a:r>
            </a:p>
          </p:txBody>
        </p:sp>
        <p:pic>
          <p:nvPicPr>
            <p:cNvPr id="5" name="图片 4">
              <a:extLst>
                <a:ext uri="{FF2B5EF4-FFF2-40B4-BE49-F238E27FC236}">
                  <a16:creationId xmlns:a16="http://schemas.microsoft.com/office/drawing/2014/main" id="{48602EB7-041C-4111-91A2-D980F7652124}"/>
                </a:ext>
              </a:extLst>
            </p:cNvPr>
            <p:cNvPicPr>
              <a:picLocks noChangeAspect="1"/>
            </p:cNvPicPr>
            <p:nvPr/>
          </p:nvPicPr>
          <p:blipFill>
            <a:blip r:embed="rId3"/>
            <a:stretch>
              <a:fillRect/>
            </a:stretch>
          </p:blipFill>
          <p:spPr>
            <a:xfrm>
              <a:off x="7617204" y="3311734"/>
              <a:ext cx="4095238" cy="2828571"/>
            </a:xfrm>
            <a:prstGeom prst="rect">
              <a:avLst/>
            </a:prstGeom>
          </p:spPr>
        </p:pic>
      </p:grpSp>
    </p:spTree>
    <p:extLst>
      <p:ext uri="{BB962C8B-B14F-4D97-AF65-F5344CB8AC3E}">
        <p14:creationId xmlns:p14="http://schemas.microsoft.com/office/powerpoint/2010/main" val="3699745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A7CF-BD56-48EE-A228-1A7B9D7559A2}"/>
              </a:ext>
            </a:extLst>
          </p:cNvPr>
          <p:cNvSpPr>
            <a:spLocks noGrp="1"/>
          </p:cNvSpPr>
          <p:nvPr>
            <p:ph type="title"/>
          </p:nvPr>
        </p:nvSpPr>
        <p:spPr/>
        <p:txBody>
          <a:bodyPr/>
          <a:lstStyle/>
          <a:p>
            <a:r>
              <a:rPr lang="zh-CN" altLang="en-US" dirty="0"/>
              <a:t>响应</a:t>
            </a:r>
          </a:p>
        </p:txBody>
      </p:sp>
      <p:sp>
        <p:nvSpPr>
          <p:cNvPr id="3" name="内容占位符 2">
            <a:extLst>
              <a:ext uri="{FF2B5EF4-FFF2-40B4-BE49-F238E27FC236}">
                <a16:creationId xmlns:a16="http://schemas.microsoft.com/office/drawing/2014/main" id="{276BAEA6-D305-4670-8F3A-AB882D579783}"/>
              </a:ext>
            </a:extLst>
          </p:cNvPr>
          <p:cNvSpPr>
            <a:spLocks noGrp="1"/>
          </p:cNvSpPr>
          <p:nvPr>
            <p:ph idx="1"/>
          </p:nvPr>
        </p:nvSpPr>
        <p:spPr/>
        <p:txBody>
          <a:bodyPr>
            <a:normAutofit lnSpcReduction="10000"/>
          </a:bodyPr>
          <a:lstStyle/>
          <a:p>
            <a:r>
              <a:rPr lang="zh-CN" altLang="en-US" b="1" dirty="0"/>
              <a:t>不同类型的响应</a:t>
            </a:r>
            <a:endParaRPr lang="en-US" altLang="zh-CN" b="1" dirty="0"/>
          </a:p>
          <a:p>
            <a:r>
              <a:rPr lang="zh-CN" altLang="en-US" dirty="0"/>
              <a:t>进入：当进入状态时执行</a:t>
            </a:r>
            <a:r>
              <a:rPr lang="zh-CN" altLang="en-US" dirty="0">
                <a:solidFill>
                  <a:srgbClr val="FF0000"/>
                </a:solidFill>
              </a:rPr>
              <a:t>一次</a:t>
            </a:r>
            <a:endParaRPr lang="en-US" altLang="zh-CN" dirty="0">
              <a:solidFill>
                <a:srgbClr val="FF0000"/>
              </a:solidFill>
            </a:endParaRPr>
          </a:p>
          <a:p>
            <a:r>
              <a:rPr lang="zh-CN" altLang="en-US" dirty="0"/>
              <a:t>退出：当状态退出时执行</a:t>
            </a:r>
            <a:r>
              <a:rPr lang="zh-CN" altLang="en-US" dirty="0">
                <a:solidFill>
                  <a:srgbClr val="FF0000"/>
                </a:solidFill>
              </a:rPr>
              <a:t>一次</a:t>
            </a:r>
            <a:endParaRPr lang="en-US" altLang="zh-CN" dirty="0">
              <a:solidFill>
                <a:srgbClr val="FF0000"/>
              </a:solidFill>
            </a:endParaRPr>
          </a:p>
          <a:p>
            <a:r>
              <a:rPr lang="zh-CN" altLang="en-US" dirty="0"/>
              <a:t>迁移：当状态迁移时执行</a:t>
            </a:r>
            <a:r>
              <a:rPr lang="zh-CN" altLang="en-US" dirty="0">
                <a:solidFill>
                  <a:srgbClr val="FF0000"/>
                </a:solidFill>
              </a:rPr>
              <a:t>一次</a:t>
            </a:r>
            <a:endParaRPr lang="en-US" altLang="zh-CN" dirty="0">
              <a:solidFill>
                <a:srgbClr val="FF0000"/>
              </a:solidFill>
            </a:endParaRPr>
          </a:p>
          <a:p>
            <a:r>
              <a:rPr lang="zh-CN" altLang="en-US" dirty="0"/>
              <a:t>持续：当处于状态时</a:t>
            </a:r>
            <a:r>
              <a:rPr lang="zh-CN" altLang="en-US" dirty="0">
                <a:solidFill>
                  <a:srgbClr val="FF0000"/>
                </a:solidFill>
              </a:rPr>
              <a:t>持续</a:t>
            </a:r>
            <a:r>
              <a:rPr lang="zh-CN" altLang="en-US" dirty="0"/>
              <a:t>执行</a:t>
            </a:r>
            <a:endParaRPr lang="en-US" altLang="zh-CN" dirty="0"/>
          </a:p>
          <a:p>
            <a:endParaRPr lang="en-US" altLang="zh-CN" dirty="0"/>
          </a:p>
          <a:p>
            <a:r>
              <a:rPr lang="zh-CN" altLang="en-US" b="1" dirty="0"/>
              <a:t>示例：一个电动门的状态图</a:t>
            </a:r>
            <a:endParaRPr lang="en-US" altLang="zh-CN" b="1" dirty="0"/>
          </a:p>
          <a:p>
            <a:r>
              <a:rPr lang="zh-CN" altLang="en-US" dirty="0"/>
              <a:t>活动在迁移上（上图）</a:t>
            </a:r>
            <a:endParaRPr lang="en-US" altLang="zh-CN" dirty="0"/>
          </a:p>
          <a:p>
            <a:r>
              <a:rPr lang="zh-CN" altLang="en-US" dirty="0"/>
              <a:t>活动在状态里（下图）</a:t>
            </a:r>
            <a:endParaRPr lang="en-US" altLang="zh-CN" dirty="0"/>
          </a:p>
        </p:txBody>
      </p:sp>
      <p:pic>
        <p:nvPicPr>
          <p:cNvPr id="4" name="图片 3">
            <a:extLst>
              <a:ext uri="{FF2B5EF4-FFF2-40B4-BE49-F238E27FC236}">
                <a16:creationId xmlns:a16="http://schemas.microsoft.com/office/drawing/2014/main" id="{46F71194-8739-4AE6-9EBA-895FC5E81F89}"/>
              </a:ext>
            </a:extLst>
          </p:cNvPr>
          <p:cNvPicPr>
            <a:picLocks noChangeAspect="1"/>
          </p:cNvPicPr>
          <p:nvPr/>
        </p:nvPicPr>
        <p:blipFill>
          <a:blip r:embed="rId3"/>
          <a:stretch>
            <a:fillRect/>
          </a:stretch>
        </p:blipFill>
        <p:spPr>
          <a:xfrm>
            <a:off x="6229682" y="763720"/>
            <a:ext cx="5314286" cy="2123810"/>
          </a:xfrm>
          <a:prstGeom prst="rect">
            <a:avLst/>
          </a:prstGeom>
        </p:spPr>
      </p:pic>
      <p:pic>
        <p:nvPicPr>
          <p:cNvPr id="5" name="图片 4">
            <a:extLst>
              <a:ext uri="{FF2B5EF4-FFF2-40B4-BE49-F238E27FC236}">
                <a16:creationId xmlns:a16="http://schemas.microsoft.com/office/drawing/2014/main" id="{51F11C3A-5D2B-4031-91AB-7D8A06997C37}"/>
              </a:ext>
            </a:extLst>
          </p:cNvPr>
          <p:cNvPicPr>
            <a:picLocks noChangeAspect="1"/>
          </p:cNvPicPr>
          <p:nvPr/>
        </p:nvPicPr>
        <p:blipFill>
          <a:blip r:embed="rId4"/>
          <a:stretch>
            <a:fillRect/>
          </a:stretch>
        </p:blipFill>
        <p:spPr>
          <a:xfrm>
            <a:off x="6229682" y="3741349"/>
            <a:ext cx="5314286" cy="1973167"/>
          </a:xfrm>
          <a:prstGeom prst="rect">
            <a:avLst/>
          </a:prstGeom>
        </p:spPr>
      </p:pic>
    </p:spTree>
    <p:extLst>
      <p:ext uri="{BB962C8B-B14F-4D97-AF65-F5344CB8AC3E}">
        <p14:creationId xmlns:p14="http://schemas.microsoft.com/office/powerpoint/2010/main" val="70324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1B6AA-42CC-4B78-9856-41E03ABAE822}"/>
              </a:ext>
            </a:extLst>
          </p:cNvPr>
          <p:cNvSpPr>
            <a:spLocks noGrp="1"/>
          </p:cNvSpPr>
          <p:nvPr>
            <p:ph type="title"/>
          </p:nvPr>
        </p:nvSpPr>
        <p:spPr/>
        <p:txBody>
          <a:bodyPr/>
          <a:lstStyle/>
          <a:p>
            <a:r>
              <a:rPr lang="zh-CN" altLang="en-US" dirty="0"/>
              <a:t>为什么要使用状态模式</a:t>
            </a:r>
          </a:p>
        </p:txBody>
      </p:sp>
      <p:sp>
        <p:nvSpPr>
          <p:cNvPr id="3" name="内容占位符 2">
            <a:extLst>
              <a:ext uri="{FF2B5EF4-FFF2-40B4-BE49-F238E27FC236}">
                <a16:creationId xmlns:a16="http://schemas.microsoft.com/office/drawing/2014/main" id="{927A9A37-3F0C-4BDD-9864-C5270444EF3E}"/>
              </a:ext>
            </a:extLst>
          </p:cNvPr>
          <p:cNvSpPr>
            <a:spLocks noGrp="1"/>
          </p:cNvSpPr>
          <p:nvPr>
            <p:ph idx="1"/>
          </p:nvPr>
        </p:nvSpPr>
        <p:spPr/>
        <p:txBody>
          <a:bodyPr>
            <a:normAutofit/>
          </a:bodyPr>
          <a:lstStyle/>
          <a:p>
            <a:r>
              <a:rPr lang="zh-CN" altLang="en-US" dirty="0">
                <a:latin typeface="Consolas" panose="020B0609020204030204" pitchFamily="49" charset="0"/>
              </a:rPr>
              <a:t>用常规思路实现一个怪物</a:t>
            </a:r>
            <a:r>
              <a:rPr lang="en-US" altLang="zh-CN" dirty="0">
                <a:latin typeface="+mj-lt"/>
              </a:rPr>
              <a:t>AI</a:t>
            </a:r>
          </a:p>
        </p:txBody>
      </p:sp>
    </p:spTree>
    <p:extLst>
      <p:ext uri="{BB962C8B-B14F-4D97-AF65-F5344CB8AC3E}">
        <p14:creationId xmlns:p14="http://schemas.microsoft.com/office/powerpoint/2010/main" val="22827817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C3887-0DBA-4D16-A0D2-9C0047AD85C0}"/>
              </a:ext>
            </a:extLst>
          </p:cNvPr>
          <p:cNvSpPr>
            <a:spLocks noGrp="1"/>
          </p:cNvSpPr>
          <p:nvPr>
            <p:ph type="title"/>
          </p:nvPr>
        </p:nvSpPr>
        <p:spPr/>
        <p:txBody>
          <a:bodyPr>
            <a:normAutofit/>
          </a:bodyPr>
          <a:lstStyle/>
          <a:p>
            <a:r>
              <a:rPr lang="zh-CN" altLang="en-US" sz="4400" dirty="0"/>
              <a:t>在玩家进入视野范围时接近玩家，若血量不足则逃跑</a:t>
            </a:r>
            <a:endParaRPr lang="zh-CN" altLang="en-US" dirty="0"/>
          </a:p>
        </p:txBody>
      </p:sp>
      <p:pic>
        <p:nvPicPr>
          <p:cNvPr id="19" name="内容占位符 18">
            <a:extLst>
              <a:ext uri="{FF2B5EF4-FFF2-40B4-BE49-F238E27FC236}">
                <a16:creationId xmlns:a16="http://schemas.microsoft.com/office/drawing/2014/main" id="{BE3A8F21-E09B-4C68-B2F4-2F919F6538F6}"/>
              </a:ext>
            </a:extLst>
          </p:cNvPr>
          <p:cNvPicPr>
            <a:picLocks noGrp="1" noChangeAspect="1"/>
          </p:cNvPicPr>
          <p:nvPr>
            <p:ph idx="1"/>
          </p:nvPr>
        </p:nvPicPr>
        <p:blipFill>
          <a:blip r:embed="rId2"/>
          <a:stretch>
            <a:fillRect/>
          </a:stretch>
        </p:blipFill>
        <p:spPr>
          <a:xfrm>
            <a:off x="4711346" y="1922319"/>
            <a:ext cx="2769308" cy="3771270"/>
          </a:xfrm>
        </p:spPr>
      </p:pic>
    </p:spTree>
    <p:extLst>
      <p:ext uri="{BB962C8B-B14F-4D97-AF65-F5344CB8AC3E}">
        <p14:creationId xmlns:p14="http://schemas.microsoft.com/office/powerpoint/2010/main" val="3800355744"/>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559</Words>
  <Application>Microsoft Office PowerPoint</Application>
  <PresentationFormat>宽屏</PresentationFormat>
  <Paragraphs>95</Paragraphs>
  <Slides>15</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Consolas</vt:lpstr>
      <vt:lpstr>Office 主题​​</vt:lpstr>
      <vt:lpstr>状态模式 与 Unity状态机框架</vt:lpstr>
      <vt:lpstr>PART1 状态模式</vt:lpstr>
      <vt:lpstr>状态</vt:lpstr>
      <vt:lpstr>事件</vt:lpstr>
      <vt:lpstr>迁移</vt:lpstr>
      <vt:lpstr>状态图</vt:lpstr>
      <vt:lpstr>响应</vt:lpstr>
      <vt:lpstr>为什么要使用状态模式</vt:lpstr>
      <vt:lpstr>在玩家进入视野范围时接近玩家，若血量不足则逃跑</vt:lpstr>
      <vt:lpstr>进入攻击范围后，攻击玩家</vt:lpstr>
      <vt:lpstr>策划说：进入了攻击范围就不会逃跑</vt:lpstr>
      <vt:lpstr>其他各种情况……</vt:lpstr>
      <vt:lpstr>而使用了状态模式</vt:lpstr>
      <vt:lpstr>PART2 状态机</vt:lpstr>
      <vt:lpstr>在Unity里实现状态机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状态模式 与 Unity状态机框架</dc:title>
  <dc:creator>Chen Pure</dc:creator>
  <cp:lastModifiedBy>Pure Chen</cp:lastModifiedBy>
  <cp:revision>28</cp:revision>
  <dcterms:created xsi:type="dcterms:W3CDTF">2020-09-30T09:20:06Z</dcterms:created>
  <dcterms:modified xsi:type="dcterms:W3CDTF">2020-10-01T12:28:55Z</dcterms:modified>
</cp:coreProperties>
</file>