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56" r:id="rId3"/>
    <p:sldId id="259" r:id="rId4"/>
    <p:sldId id="262" r:id="rId5"/>
    <p:sldId id="268" r:id="rId6"/>
    <p:sldId id="260" r:id="rId7"/>
    <p:sldId id="263" r:id="rId8"/>
    <p:sldId id="264" r:id="rId9"/>
    <p:sldId id="265" r:id="rId10"/>
    <p:sldId id="266" r:id="rId11"/>
    <p:sldId id="267"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36" autoAdjust="0"/>
  </p:normalViewPr>
  <p:slideViewPr>
    <p:cSldViewPr snapToGrid="0">
      <p:cViewPr varScale="1">
        <p:scale>
          <a:sx n="96" d="100"/>
          <a:sy n="96" d="100"/>
        </p:scale>
        <p:origin x="5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C0E87-D924-4AEC-9591-D10B690869F0}"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86C1C-B2F9-414C-9F7C-8ED842C98047}" type="slidenum">
              <a:rPr lang="en-US" smtClean="0"/>
              <a:t>‹#›</a:t>
            </a:fld>
            <a:endParaRPr lang="en-US"/>
          </a:p>
        </p:txBody>
      </p:sp>
    </p:spTree>
    <p:extLst>
      <p:ext uri="{BB962C8B-B14F-4D97-AF65-F5344CB8AC3E}">
        <p14:creationId xmlns:p14="http://schemas.microsoft.com/office/powerpoint/2010/main" val="152823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686C1C-B2F9-414C-9F7C-8ED842C98047}" type="slidenum">
              <a:rPr lang="en-US" smtClean="0"/>
              <a:t>12</a:t>
            </a:fld>
            <a:endParaRPr lang="en-US"/>
          </a:p>
        </p:txBody>
      </p:sp>
    </p:spTree>
    <p:extLst>
      <p:ext uri="{BB962C8B-B14F-4D97-AF65-F5344CB8AC3E}">
        <p14:creationId xmlns:p14="http://schemas.microsoft.com/office/powerpoint/2010/main" val="359410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CEE8-C220-4A3D-9082-41714E6F60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A9ECA-12F8-467A-A4BB-2FB043959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AF315-542E-4DED-AD0C-AED2312C531B}"/>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5" name="Footer Placeholder 4">
            <a:extLst>
              <a:ext uri="{FF2B5EF4-FFF2-40B4-BE49-F238E27FC236}">
                <a16:creationId xmlns:a16="http://schemas.microsoft.com/office/drawing/2014/main" id="{53690B8C-C851-4D9B-A37E-FD788E219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3AD3B-971A-4574-B5FF-D54CEBD3D5B1}"/>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79530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011A-0D4D-44A0-A634-6DB7B4C0A6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DF835C-6C32-4D85-AC67-322A2807C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4FC2C-1A93-4A35-B7AE-4990F5EC3A78}"/>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5" name="Footer Placeholder 4">
            <a:extLst>
              <a:ext uri="{FF2B5EF4-FFF2-40B4-BE49-F238E27FC236}">
                <a16:creationId xmlns:a16="http://schemas.microsoft.com/office/drawing/2014/main" id="{6628DFB9-92D2-4CDF-86EE-4DB69FF42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957DA-E3F5-4A97-AF1C-1670B67FBDAC}"/>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3327679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F713B-0A8E-4D8D-945E-8533D692DD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01AD11-43DB-45CB-9DAD-86A0293618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4E640-950F-4A9C-8F82-707159FEFB0D}"/>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5" name="Footer Placeholder 4">
            <a:extLst>
              <a:ext uri="{FF2B5EF4-FFF2-40B4-BE49-F238E27FC236}">
                <a16:creationId xmlns:a16="http://schemas.microsoft.com/office/drawing/2014/main" id="{556F1081-7657-40C3-A20B-3AB18EAE1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8CC8A-AF89-4F7C-91EC-EEA0435A5564}"/>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89219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7230-2DD6-471A-A67C-61A88F1C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016A2-293A-407D-B077-5FB05EFAB7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B108D-749C-4523-9C54-2A89071769E2}"/>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5" name="Footer Placeholder 4">
            <a:extLst>
              <a:ext uri="{FF2B5EF4-FFF2-40B4-BE49-F238E27FC236}">
                <a16:creationId xmlns:a16="http://schemas.microsoft.com/office/drawing/2014/main" id="{88EED598-AE6F-404A-9625-BFF1A47EC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C99B3-7A01-4444-AE13-4A6909A5F064}"/>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17467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9771-177C-4E4A-A830-D87F90919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5D3583-59B8-4D9F-A669-FA820D12F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956B7B-493B-4D8B-83B1-31E6D89F63A8}"/>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5" name="Footer Placeholder 4">
            <a:extLst>
              <a:ext uri="{FF2B5EF4-FFF2-40B4-BE49-F238E27FC236}">
                <a16:creationId xmlns:a16="http://schemas.microsoft.com/office/drawing/2014/main" id="{1B78B767-B7C9-4BE2-A9E0-8082CD4F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A569A-BF18-408B-B927-3864DBCF0088}"/>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415597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1316-F0D1-4E8D-9E78-BBB8708535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8A710-9C26-4DB5-8AE5-ECA0C3E1B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517950-5B0F-43D6-9937-649767CBD6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7D33D3-027B-4BB7-AE48-66844A56EA68}"/>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6" name="Footer Placeholder 5">
            <a:extLst>
              <a:ext uri="{FF2B5EF4-FFF2-40B4-BE49-F238E27FC236}">
                <a16:creationId xmlns:a16="http://schemas.microsoft.com/office/drawing/2014/main" id="{12937607-873F-4998-AC04-42CC983C7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CAFD0-7958-4F69-A124-0EBA6FF84BE5}"/>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374842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B93-840E-433C-B8C4-AE02DD4B60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D97D3B-7F75-4011-A572-FA99362F7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31323-54CE-425C-93EB-05FAB8A2B4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3AB5D9-DD29-441A-BF22-B21D57386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83AFD5-9317-4066-97B7-E23FAB5AE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1F69F3-6887-4BFB-8EDC-42F0843B79C7}"/>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8" name="Footer Placeholder 7">
            <a:extLst>
              <a:ext uri="{FF2B5EF4-FFF2-40B4-BE49-F238E27FC236}">
                <a16:creationId xmlns:a16="http://schemas.microsoft.com/office/drawing/2014/main" id="{037FD163-594F-46DB-B1F5-1CB04792F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C48EC-CEF6-4997-894F-4936A751DECD}"/>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18976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4E16-7220-49E0-BCE4-45689C56AF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0A5855-5BEA-4F00-BCEF-7D155034EF76}"/>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4" name="Footer Placeholder 3">
            <a:extLst>
              <a:ext uri="{FF2B5EF4-FFF2-40B4-BE49-F238E27FC236}">
                <a16:creationId xmlns:a16="http://schemas.microsoft.com/office/drawing/2014/main" id="{516FC0BC-8A2D-4020-8DBE-95B5F9D52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292EB5-BC76-47E0-841F-57BB35F75CDA}"/>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85277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CE83CD-F547-4234-AA93-9B75C4CD5B8C}"/>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3" name="Footer Placeholder 2">
            <a:extLst>
              <a:ext uri="{FF2B5EF4-FFF2-40B4-BE49-F238E27FC236}">
                <a16:creationId xmlns:a16="http://schemas.microsoft.com/office/drawing/2014/main" id="{4640479C-04EC-4EE0-A926-C1B308B29A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F94B55-A43B-4745-A4A0-B4BBDE997AA2}"/>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107055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602E-3B62-4D8B-B1A7-3FA12D221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2CE12-512F-4566-936B-272005CDE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9A9E96-7AD3-4ED2-BDE8-8E3D17646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96FB4-8216-4FFF-9BD3-385683FB4DBA}"/>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6" name="Footer Placeholder 5">
            <a:extLst>
              <a:ext uri="{FF2B5EF4-FFF2-40B4-BE49-F238E27FC236}">
                <a16:creationId xmlns:a16="http://schemas.microsoft.com/office/drawing/2014/main" id="{7B3F3354-7F3B-4606-A519-A5A54D2A6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35BB9-36B3-4D74-9736-67AC421E8B9A}"/>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95020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98CA-0D3A-4A30-AD2B-2F0910766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5CE3D7-0BD5-4DBF-9F9E-F74104E2F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2AFCE8-3CDE-418F-869E-348BDD81B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9C61B-F0FC-4CD1-8AD8-90820EE19D1C}"/>
              </a:ext>
            </a:extLst>
          </p:cNvPr>
          <p:cNvSpPr>
            <a:spLocks noGrp="1"/>
          </p:cNvSpPr>
          <p:nvPr>
            <p:ph type="dt" sz="half" idx="10"/>
          </p:nvPr>
        </p:nvSpPr>
        <p:spPr/>
        <p:txBody>
          <a:bodyPr/>
          <a:lstStyle/>
          <a:p>
            <a:fld id="{DF788BAE-DDC4-4523-9834-573931B0A3C7}" type="datetimeFigureOut">
              <a:rPr lang="en-US" smtClean="0"/>
              <a:t>11/18/2022</a:t>
            </a:fld>
            <a:endParaRPr lang="en-US"/>
          </a:p>
        </p:txBody>
      </p:sp>
      <p:sp>
        <p:nvSpPr>
          <p:cNvPr id="6" name="Footer Placeholder 5">
            <a:extLst>
              <a:ext uri="{FF2B5EF4-FFF2-40B4-BE49-F238E27FC236}">
                <a16:creationId xmlns:a16="http://schemas.microsoft.com/office/drawing/2014/main" id="{A2A6061F-132A-48DD-94FB-7C182F7F2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8F0CCF-EE59-4D4A-903D-274BF0EE0CF9}"/>
              </a:ext>
            </a:extLst>
          </p:cNvPr>
          <p:cNvSpPr>
            <a:spLocks noGrp="1"/>
          </p:cNvSpPr>
          <p:nvPr>
            <p:ph type="sldNum" sz="quarter" idx="12"/>
          </p:nvPr>
        </p:nvSpPr>
        <p:spPr/>
        <p:txBody>
          <a:bodyPr/>
          <a:lstStyle/>
          <a:p>
            <a:fld id="{40F067BA-C665-467C-B9E9-0AB051C0F376}" type="slidenum">
              <a:rPr lang="en-US" smtClean="0"/>
              <a:t>‹#›</a:t>
            </a:fld>
            <a:endParaRPr lang="en-US"/>
          </a:p>
        </p:txBody>
      </p:sp>
    </p:spTree>
    <p:extLst>
      <p:ext uri="{BB962C8B-B14F-4D97-AF65-F5344CB8AC3E}">
        <p14:creationId xmlns:p14="http://schemas.microsoft.com/office/powerpoint/2010/main" val="423776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5B6BC-92F4-425A-B3FB-A4873B43F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F7B0-582B-4191-9657-52CE42560E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CDEEB-8776-40D0-BEA7-F8149FBA8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88BAE-DDC4-4523-9834-573931B0A3C7}" type="datetimeFigureOut">
              <a:rPr lang="en-US" smtClean="0"/>
              <a:t>11/18/2022</a:t>
            </a:fld>
            <a:endParaRPr lang="en-US"/>
          </a:p>
        </p:txBody>
      </p:sp>
      <p:sp>
        <p:nvSpPr>
          <p:cNvPr id="5" name="Footer Placeholder 4">
            <a:extLst>
              <a:ext uri="{FF2B5EF4-FFF2-40B4-BE49-F238E27FC236}">
                <a16:creationId xmlns:a16="http://schemas.microsoft.com/office/drawing/2014/main" id="{A8CA17F3-AF5F-40E5-8785-EFAAEB705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5E9282-A47A-4BC0-B076-CCE14BA0B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067BA-C665-467C-B9E9-0AB051C0F376}" type="slidenum">
              <a:rPr lang="en-US" smtClean="0"/>
              <a:t>‹#›</a:t>
            </a:fld>
            <a:endParaRPr lang="en-US"/>
          </a:p>
        </p:txBody>
      </p:sp>
    </p:spTree>
    <p:extLst>
      <p:ext uri="{BB962C8B-B14F-4D97-AF65-F5344CB8AC3E}">
        <p14:creationId xmlns:p14="http://schemas.microsoft.com/office/powerpoint/2010/main" val="3192848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DF37-C02B-4CBB-A387-96AF11521B3D}"/>
              </a:ext>
            </a:extLst>
          </p:cNvPr>
          <p:cNvSpPr>
            <a:spLocks noGrp="1"/>
          </p:cNvSpPr>
          <p:nvPr>
            <p:ph type="title"/>
          </p:nvPr>
        </p:nvSpPr>
        <p:spPr>
          <a:xfrm>
            <a:off x="2567609" y="2671002"/>
            <a:ext cx="8275982" cy="1325563"/>
          </a:xfrm>
        </p:spPr>
        <p:txBody>
          <a:bodyPr/>
          <a:lstStyle/>
          <a:p>
            <a:r>
              <a:rPr lang="en-US" dirty="0">
                <a:solidFill>
                  <a:schemeClr val="accent1">
                    <a:lumMod val="75000"/>
                  </a:schemeClr>
                </a:solidFill>
              </a:rPr>
              <a:t>Redis environment setup</a:t>
            </a:r>
          </a:p>
        </p:txBody>
      </p:sp>
      <p:sp>
        <p:nvSpPr>
          <p:cNvPr id="4" name="Title 1">
            <a:extLst>
              <a:ext uri="{FF2B5EF4-FFF2-40B4-BE49-F238E27FC236}">
                <a16:creationId xmlns:a16="http://schemas.microsoft.com/office/drawing/2014/main" id="{A3AFEF72-6395-4549-BD2F-E8ED25934033}"/>
              </a:ext>
            </a:extLst>
          </p:cNvPr>
          <p:cNvSpPr txBox="1">
            <a:spLocks/>
          </p:cNvSpPr>
          <p:nvPr/>
        </p:nvSpPr>
        <p:spPr>
          <a:xfrm>
            <a:off x="8653670" y="4721776"/>
            <a:ext cx="3203712" cy="1082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lumMod val="75000"/>
                  </a:schemeClr>
                </a:solidFill>
              </a:rPr>
              <a:t>Li, </a:t>
            </a:r>
            <a:r>
              <a:rPr lang="en-US" sz="2400" dirty="0" err="1">
                <a:solidFill>
                  <a:schemeClr val="accent1">
                    <a:lumMod val="75000"/>
                  </a:schemeClr>
                </a:solidFill>
              </a:rPr>
              <a:t>Xuepeng</a:t>
            </a:r>
            <a:endParaRPr lang="en-US" sz="2400" dirty="0">
              <a:solidFill>
                <a:schemeClr val="accent1">
                  <a:lumMod val="75000"/>
                </a:schemeClr>
              </a:solidFill>
            </a:endParaRPr>
          </a:p>
          <a:p>
            <a:r>
              <a:rPr lang="en-US" sz="2400" dirty="0">
                <a:solidFill>
                  <a:schemeClr val="accent1">
                    <a:lumMod val="75000"/>
                  </a:schemeClr>
                </a:solidFill>
              </a:rPr>
              <a:t>Aug 8, 2022</a:t>
            </a:r>
          </a:p>
        </p:txBody>
      </p:sp>
    </p:spTree>
    <p:extLst>
      <p:ext uri="{BB962C8B-B14F-4D97-AF65-F5344CB8AC3E}">
        <p14:creationId xmlns:p14="http://schemas.microsoft.com/office/powerpoint/2010/main" val="52439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AA55-E5D1-4CBD-893E-F5A5675A476D}"/>
              </a:ext>
            </a:extLst>
          </p:cNvPr>
          <p:cNvSpPr>
            <a:spLocks noGrp="1"/>
          </p:cNvSpPr>
          <p:nvPr>
            <p:ph type="title"/>
          </p:nvPr>
        </p:nvSpPr>
        <p:spPr>
          <a:xfrm>
            <a:off x="365172" y="321734"/>
            <a:ext cx="11183361" cy="990231"/>
          </a:xfrm>
        </p:spPr>
        <p:txBody>
          <a:bodyPr>
            <a:normAutofit/>
          </a:bodyPr>
          <a:lstStyle/>
          <a:p>
            <a:r>
              <a:rPr lang="en-US" sz="3600" b="1" dirty="0">
                <a:solidFill>
                  <a:schemeClr val="accent1">
                    <a:lumMod val="75000"/>
                  </a:schemeClr>
                </a:solidFill>
              </a:rPr>
              <a:t>Prepare env and conf</a:t>
            </a:r>
            <a:endParaRPr lang="en-US"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AF08C7B6-D0E6-4688-9E80-F25A08F2EBAF}"/>
              </a:ext>
            </a:extLst>
          </p:cNvPr>
          <p:cNvSpPr>
            <a:spLocks noGrp="1"/>
          </p:cNvSpPr>
          <p:nvPr>
            <p:ph idx="1"/>
          </p:nvPr>
        </p:nvSpPr>
        <p:spPr>
          <a:xfrm>
            <a:off x="365172" y="1311965"/>
            <a:ext cx="11720811" cy="4864998"/>
          </a:xfrm>
        </p:spPr>
        <p:txBody>
          <a:bodyPr>
            <a:normAutofit/>
          </a:bodyPr>
          <a:lstStyle/>
          <a:p>
            <a:pPr>
              <a:buFont typeface="Wingdings" panose="05000000000000000000" pitchFamily="2" charset="2"/>
              <a:buChar char="v"/>
            </a:pPr>
            <a:r>
              <a:rPr lang="en-US" sz="2000" b="1" dirty="0">
                <a:solidFill>
                  <a:schemeClr val="accent1">
                    <a:lumMod val="75000"/>
                  </a:schemeClr>
                </a:solidFill>
              </a:rPr>
              <a:t>Sentinel install</a:t>
            </a:r>
          </a:p>
          <a:p>
            <a:r>
              <a:rPr lang="en-US" sz="2000" dirty="0">
                <a:solidFill>
                  <a:schemeClr val="accent1">
                    <a:lumMod val="75000"/>
                  </a:schemeClr>
                </a:solidFill>
              </a:rPr>
              <a:t>Navigate to </a:t>
            </a:r>
            <a:r>
              <a:rPr lang="en-US" sz="2000" dirty="0" err="1">
                <a:solidFill>
                  <a:schemeClr val="accent1">
                    <a:lumMod val="75000"/>
                  </a:schemeClr>
                </a:solidFill>
                <a:highlight>
                  <a:srgbClr val="FFFF00"/>
                </a:highlight>
              </a:rPr>
              <a:t>redisSentinel</a:t>
            </a:r>
            <a:r>
              <a:rPr lang="en-US" sz="2000" dirty="0">
                <a:solidFill>
                  <a:schemeClr val="accent1">
                    <a:lumMod val="75000"/>
                  </a:schemeClr>
                </a:solidFill>
                <a:highlight>
                  <a:srgbClr val="FFFF00"/>
                </a:highlight>
              </a:rPr>
              <a:t>/sentinel </a:t>
            </a:r>
            <a:r>
              <a:rPr lang="en-US" sz="2000" dirty="0">
                <a:solidFill>
                  <a:schemeClr val="accent1">
                    <a:lumMod val="75000"/>
                  </a:schemeClr>
                </a:solidFill>
              </a:rPr>
              <a:t>folder</a:t>
            </a:r>
          </a:p>
          <a:p>
            <a:r>
              <a:rPr lang="en-US" sz="2000" dirty="0">
                <a:solidFill>
                  <a:schemeClr val="accent1">
                    <a:lumMod val="75000"/>
                  </a:schemeClr>
                </a:solidFill>
              </a:rPr>
              <a:t>Install and run as a windows service</a:t>
            </a:r>
          </a:p>
          <a:p>
            <a:pPr marL="0" indent="0">
              <a:buNone/>
            </a:pPr>
            <a:r>
              <a:rPr lang="en-US" sz="2000" dirty="0">
                <a:solidFill>
                  <a:schemeClr val="accent1">
                    <a:lumMod val="75000"/>
                  </a:schemeClr>
                </a:solidFill>
              </a:rPr>
              <a:t>	Run </a:t>
            </a:r>
            <a:r>
              <a:rPr lang="en-US" sz="2000" dirty="0">
                <a:solidFill>
                  <a:schemeClr val="accent3">
                    <a:lumMod val="75000"/>
                  </a:schemeClr>
                </a:solidFill>
              </a:rPr>
              <a:t>install.bat </a:t>
            </a:r>
            <a:r>
              <a:rPr lang="en-US" sz="2000" dirty="0">
                <a:solidFill>
                  <a:schemeClr val="accent1">
                    <a:lumMod val="75000"/>
                  </a:schemeClr>
                </a:solidFill>
              </a:rPr>
              <a:t>in the command window or double click, will find the service named 	</a:t>
            </a:r>
            <a:r>
              <a:rPr lang="en-US" sz="2000" dirty="0" err="1">
                <a:solidFill>
                  <a:schemeClr val="accent1">
                    <a:lumMod val="75000"/>
                  </a:schemeClr>
                </a:solidFill>
              </a:rPr>
              <a:t>RedisSentinel</a:t>
            </a:r>
            <a:r>
              <a:rPr lang="en-US" sz="2000" dirty="0">
                <a:solidFill>
                  <a:schemeClr val="accent1">
                    <a:lumMod val="75000"/>
                  </a:schemeClr>
                </a:solidFill>
              </a:rPr>
              <a:t>(configured in </a:t>
            </a:r>
            <a:r>
              <a:rPr lang="en-US" sz="2000" dirty="0" err="1">
                <a:solidFill>
                  <a:schemeClr val="accent1">
                    <a:lumMod val="75000"/>
                  </a:schemeClr>
                </a:solidFill>
              </a:rPr>
              <a:t>redisSentinel</a:t>
            </a:r>
            <a:r>
              <a:rPr lang="en-US" sz="2000" dirty="0">
                <a:solidFill>
                  <a:schemeClr val="accent1">
                    <a:lumMod val="75000"/>
                  </a:schemeClr>
                </a:solidFill>
              </a:rPr>
              <a:t>/</a:t>
            </a:r>
            <a:r>
              <a:rPr lang="en-US" sz="2000" dirty="0">
                <a:solidFill>
                  <a:schemeClr val="accent3">
                    <a:lumMod val="75000"/>
                  </a:schemeClr>
                </a:solidFill>
              </a:rPr>
              <a:t>redis.ini</a:t>
            </a:r>
            <a:r>
              <a:rPr lang="en-US" sz="2000" dirty="0">
                <a:solidFill>
                  <a:schemeClr val="accent1">
                    <a:lumMod val="75000"/>
                  </a:schemeClr>
                </a:solidFill>
              </a:rPr>
              <a:t>) running.</a:t>
            </a:r>
          </a:p>
        </p:txBody>
      </p:sp>
      <p:pic>
        <p:nvPicPr>
          <p:cNvPr id="10" name="Picture 9">
            <a:extLst>
              <a:ext uri="{FF2B5EF4-FFF2-40B4-BE49-F238E27FC236}">
                <a16:creationId xmlns:a16="http://schemas.microsoft.com/office/drawing/2014/main" id="{106CE353-4D27-42AC-88C1-37A52BCE4ED0}"/>
              </a:ext>
            </a:extLst>
          </p:cNvPr>
          <p:cNvPicPr>
            <a:picLocks noChangeAspect="1"/>
          </p:cNvPicPr>
          <p:nvPr/>
        </p:nvPicPr>
        <p:blipFill>
          <a:blip r:embed="rId2"/>
          <a:stretch>
            <a:fillRect/>
          </a:stretch>
        </p:blipFill>
        <p:spPr>
          <a:xfrm>
            <a:off x="485568" y="3429000"/>
            <a:ext cx="7289272" cy="1838740"/>
          </a:xfrm>
          <a:prstGeom prst="rect">
            <a:avLst/>
          </a:prstGeom>
        </p:spPr>
      </p:pic>
    </p:spTree>
    <p:extLst>
      <p:ext uri="{BB962C8B-B14F-4D97-AF65-F5344CB8AC3E}">
        <p14:creationId xmlns:p14="http://schemas.microsoft.com/office/powerpoint/2010/main" val="59520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AA55-E5D1-4CBD-893E-F5A5675A476D}"/>
              </a:ext>
            </a:extLst>
          </p:cNvPr>
          <p:cNvSpPr>
            <a:spLocks noGrp="1"/>
          </p:cNvSpPr>
          <p:nvPr>
            <p:ph type="title"/>
          </p:nvPr>
        </p:nvSpPr>
        <p:spPr>
          <a:xfrm>
            <a:off x="365172" y="321735"/>
            <a:ext cx="11183361" cy="990230"/>
          </a:xfrm>
        </p:spPr>
        <p:txBody>
          <a:bodyPr>
            <a:normAutofit/>
          </a:bodyPr>
          <a:lstStyle/>
          <a:p>
            <a:r>
              <a:rPr lang="en-US" sz="3600" b="1" dirty="0">
                <a:solidFill>
                  <a:schemeClr val="accent1">
                    <a:lumMod val="75000"/>
                  </a:schemeClr>
                </a:solidFill>
              </a:rPr>
              <a:t>Prepare env and conf</a:t>
            </a:r>
            <a:endParaRPr lang="en-US"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AF08C7B6-D0E6-4688-9E80-F25A08F2EBAF}"/>
              </a:ext>
            </a:extLst>
          </p:cNvPr>
          <p:cNvSpPr>
            <a:spLocks noGrp="1"/>
          </p:cNvSpPr>
          <p:nvPr>
            <p:ph idx="1"/>
          </p:nvPr>
        </p:nvSpPr>
        <p:spPr>
          <a:xfrm>
            <a:off x="365172" y="1311965"/>
            <a:ext cx="11720811" cy="4864998"/>
          </a:xfrm>
        </p:spPr>
        <p:txBody>
          <a:bodyPr>
            <a:normAutofit/>
          </a:bodyPr>
          <a:lstStyle/>
          <a:p>
            <a:pPr>
              <a:buFont typeface="Wingdings" panose="05000000000000000000" pitchFamily="2" charset="2"/>
              <a:buChar char="v"/>
            </a:pPr>
            <a:r>
              <a:rPr lang="en-US" sz="2000" b="1" dirty="0">
                <a:solidFill>
                  <a:schemeClr val="accent1">
                    <a:lumMod val="75000"/>
                  </a:schemeClr>
                </a:solidFill>
              </a:rPr>
              <a:t>Sentinel  check</a:t>
            </a:r>
          </a:p>
          <a:p>
            <a:r>
              <a:rPr lang="en-US" sz="2000" dirty="0">
                <a:solidFill>
                  <a:schemeClr val="accent1">
                    <a:lumMod val="75000"/>
                  </a:schemeClr>
                </a:solidFill>
              </a:rPr>
              <a:t>Run </a:t>
            </a:r>
            <a:r>
              <a:rPr lang="en-US" sz="2000" dirty="0">
                <a:solidFill>
                  <a:schemeClr val="accent3">
                    <a:lumMod val="75000"/>
                  </a:schemeClr>
                </a:solidFill>
              </a:rPr>
              <a:t>client.bat </a:t>
            </a:r>
            <a:r>
              <a:rPr lang="en-US" sz="2000" dirty="0">
                <a:solidFill>
                  <a:schemeClr val="accent1">
                    <a:lumMod val="75000"/>
                  </a:schemeClr>
                </a:solidFill>
              </a:rPr>
              <a:t>in the command window or double click.</a:t>
            </a:r>
          </a:p>
          <a:p>
            <a:r>
              <a:rPr lang="en-US" sz="2000" dirty="0">
                <a:solidFill>
                  <a:schemeClr val="accent1">
                    <a:lumMod val="75000"/>
                  </a:schemeClr>
                </a:solidFill>
                <a:highlight>
                  <a:srgbClr val="FFFFFF"/>
                </a:highlight>
              </a:rPr>
              <a:t>If we see something like the below, it means that the installation is OK.</a:t>
            </a:r>
          </a:p>
          <a:p>
            <a:pPr marL="0" indent="0">
              <a:buNone/>
            </a:pPr>
            <a:endParaRPr lang="en-US" sz="2000" dirty="0">
              <a:solidFill>
                <a:schemeClr val="accent1">
                  <a:lumMod val="75000"/>
                </a:schemeClr>
              </a:solidFill>
            </a:endParaRPr>
          </a:p>
        </p:txBody>
      </p:sp>
      <p:pic>
        <p:nvPicPr>
          <p:cNvPr id="5" name="Picture 4">
            <a:extLst>
              <a:ext uri="{FF2B5EF4-FFF2-40B4-BE49-F238E27FC236}">
                <a16:creationId xmlns:a16="http://schemas.microsoft.com/office/drawing/2014/main" id="{78547930-9EA3-4AFD-A0A8-89DFD0B0A553}"/>
              </a:ext>
            </a:extLst>
          </p:cNvPr>
          <p:cNvPicPr>
            <a:picLocks noChangeAspect="1"/>
          </p:cNvPicPr>
          <p:nvPr/>
        </p:nvPicPr>
        <p:blipFill>
          <a:blip r:embed="rId2"/>
          <a:stretch>
            <a:fillRect/>
          </a:stretch>
        </p:blipFill>
        <p:spPr>
          <a:xfrm>
            <a:off x="531536" y="2885039"/>
            <a:ext cx="7923556" cy="3018804"/>
          </a:xfrm>
          <a:prstGeom prst="rect">
            <a:avLst/>
          </a:prstGeom>
        </p:spPr>
      </p:pic>
    </p:spTree>
    <p:extLst>
      <p:ext uri="{BB962C8B-B14F-4D97-AF65-F5344CB8AC3E}">
        <p14:creationId xmlns:p14="http://schemas.microsoft.com/office/powerpoint/2010/main" val="208412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F3ED-2FB5-4379-AB66-E7B16F10CC07}"/>
              </a:ext>
            </a:extLst>
          </p:cNvPr>
          <p:cNvSpPr>
            <a:spLocks noGrp="1"/>
          </p:cNvSpPr>
          <p:nvPr>
            <p:ph type="title"/>
          </p:nvPr>
        </p:nvSpPr>
        <p:spPr>
          <a:xfrm>
            <a:off x="4909929" y="2882611"/>
            <a:ext cx="1709532" cy="774989"/>
          </a:xfrm>
        </p:spPr>
        <p:txBody>
          <a:bodyPr>
            <a:normAutofit/>
          </a:bodyPr>
          <a:lstStyle/>
          <a:p>
            <a:r>
              <a:rPr lang="en-US" sz="3600" b="1" i="1" dirty="0">
                <a:solidFill>
                  <a:schemeClr val="accent1">
                    <a:lumMod val="75000"/>
                  </a:schemeClr>
                </a:solidFill>
              </a:rPr>
              <a:t>Thanks!</a:t>
            </a:r>
          </a:p>
        </p:txBody>
      </p:sp>
    </p:spTree>
    <p:extLst>
      <p:ext uri="{BB962C8B-B14F-4D97-AF65-F5344CB8AC3E}">
        <p14:creationId xmlns:p14="http://schemas.microsoft.com/office/powerpoint/2010/main" val="40852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0FF918FF-0C93-4BC9-A98E-BA92BAD6FFDD}"/>
              </a:ext>
            </a:extLst>
          </p:cNvPr>
          <p:cNvSpPr/>
          <p:nvPr/>
        </p:nvSpPr>
        <p:spPr>
          <a:xfrm>
            <a:off x="132745" y="1704974"/>
            <a:ext cx="2786880" cy="2743742"/>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Server 1</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8" name="Rectangle: Rounded Corners 67">
            <a:extLst>
              <a:ext uri="{FF2B5EF4-FFF2-40B4-BE49-F238E27FC236}">
                <a16:creationId xmlns:a16="http://schemas.microsoft.com/office/drawing/2014/main" id="{255E2932-F4F9-45C6-8407-2625D1BE65C0}"/>
              </a:ext>
            </a:extLst>
          </p:cNvPr>
          <p:cNvSpPr/>
          <p:nvPr/>
        </p:nvSpPr>
        <p:spPr>
          <a:xfrm>
            <a:off x="3369844" y="1725250"/>
            <a:ext cx="2702346" cy="2743742"/>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Server 2</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73" name="Rectangle: Rounded Corners 72">
            <a:extLst>
              <a:ext uri="{FF2B5EF4-FFF2-40B4-BE49-F238E27FC236}">
                <a16:creationId xmlns:a16="http://schemas.microsoft.com/office/drawing/2014/main" id="{B92D019B-285D-4358-ADC6-A7EFFA43468A}"/>
              </a:ext>
            </a:extLst>
          </p:cNvPr>
          <p:cNvSpPr/>
          <p:nvPr/>
        </p:nvSpPr>
        <p:spPr>
          <a:xfrm>
            <a:off x="6535489" y="1693251"/>
            <a:ext cx="2615343" cy="2743742"/>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Server 3</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78" name="Rectangle: Rounded Corners 77">
            <a:extLst>
              <a:ext uri="{FF2B5EF4-FFF2-40B4-BE49-F238E27FC236}">
                <a16:creationId xmlns:a16="http://schemas.microsoft.com/office/drawing/2014/main" id="{D0646CBD-EDBD-416E-BFA1-0F65FD4A2959}"/>
              </a:ext>
            </a:extLst>
          </p:cNvPr>
          <p:cNvSpPr/>
          <p:nvPr/>
        </p:nvSpPr>
        <p:spPr>
          <a:xfrm>
            <a:off x="9399714" y="1725250"/>
            <a:ext cx="2663079" cy="2743742"/>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Server 4</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138" name="Rectangle: Rounded Corners 137">
            <a:extLst>
              <a:ext uri="{FF2B5EF4-FFF2-40B4-BE49-F238E27FC236}">
                <a16:creationId xmlns:a16="http://schemas.microsoft.com/office/drawing/2014/main" id="{1C6475D9-3802-4440-B5F4-D25615EAD22F}"/>
              </a:ext>
            </a:extLst>
          </p:cNvPr>
          <p:cNvSpPr/>
          <p:nvPr/>
        </p:nvSpPr>
        <p:spPr>
          <a:xfrm>
            <a:off x="218663" y="2775267"/>
            <a:ext cx="11790654" cy="974470"/>
          </a:xfrm>
          <a:prstGeom prst="roundRect">
            <a:avLst/>
          </a:prstGeom>
          <a:solidFill>
            <a:schemeClr val="accent1">
              <a:alpha val="0"/>
            </a:schemeClr>
          </a:solidFill>
          <a:ln w="28575">
            <a:solidFill>
              <a:srgbClr val="FFFF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36EC017-73FD-4B39-81A9-F05084410BFE}"/>
              </a:ext>
            </a:extLst>
          </p:cNvPr>
          <p:cNvSpPr/>
          <p:nvPr/>
        </p:nvSpPr>
        <p:spPr>
          <a:xfrm>
            <a:off x="3897531" y="538246"/>
            <a:ext cx="1304434" cy="324032"/>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WinClient1</a:t>
            </a:r>
          </a:p>
        </p:txBody>
      </p:sp>
      <p:sp>
        <p:nvSpPr>
          <p:cNvPr id="5" name="Rectangle: Rounded Corners 4">
            <a:extLst>
              <a:ext uri="{FF2B5EF4-FFF2-40B4-BE49-F238E27FC236}">
                <a16:creationId xmlns:a16="http://schemas.microsoft.com/office/drawing/2014/main" id="{476FC8C3-8FB2-4646-96EE-A392DAAB247C}"/>
              </a:ext>
            </a:extLst>
          </p:cNvPr>
          <p:cNvSpPr/>
          <p:nvPr/>
        </p:nvSpPr>
        <p:spPr>
          <a:xfrm>
            <a:off x="6607799" y="538246"/>
            <a:ext cx="1304434" cy="324032"/>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WinClient2</a:t>
            </a:r>
          </a:p>
        </p:txBody>
      </p:sp>
      <p:sp>
        <p:nvSpPr>
          <p:cNvPr id="17" name="Rectangle: Rounded Corners 16">
            <a:extLst>
              <a:ext uri="{FF2B5EF4-FFF2-40B4-BE49-F238E27FC236}">
                <a16:creationId xmlns:a16="http://schemas.microsoft.com/office/drawing/2014/main" id="{D9A302FB-48FA-44F0-8FB8-09ACE87B32DC}"/>
              </a:ext>
            </a:extLst>
          </p:cNvPr>
          <p:cNvSpPr/>
          <p:nvPr/>
        </p:nvSpPr>
        <p:spPr>
          <a:xfrm>
            <a:off x="1026231" y="5554095"/>
            <a:ext cx="1121937" cy="438144"/>
          </a:xfrm>
          <a:prstGeom prst="roundRect">
            <a:avLst/>
          </a:prstGeom>
          <a:solidFill>
            <a:srgbClr val="FFC00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Browser1</a:t>
            </a:r>
          </a:p>
        </p:txBody>
      </p:sp>
      <p:sp>
        <p:nvSpPr>
          <p:cNvPr id="18" name="Rectangle: Rounded Corners 17">
            <a:extLst>
              <a:ext uri="{FF2B5EF4-FFF2-40B4-BE49-F238E27FC236}">
                <a16:creationId xmlns:a16="http://schemas.microsoft.com/office/drawing/2014/main" id="{7067F060-7A94-4C62-B080-1C94AD67E4D7}"/>
              </a:ext>
            </a:extLst>
          </p:cNvPr>
          <p:cNvSpPr/>
          <p:nvPr/>
        </p:nvSpPr>
        <p:spPr>
          <a:xfrm>
            <a:off x="10282332" y="5588756"/>
            <a:ext cx="1121937" cy="438144"/>
          </a:xfrm>
          <a:prstGeom prst="roundRect">
            <a:avLst/>
          </a:prstGeom>
          <a:solidFill>
            <a:srgbClr val="FFC00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Browser2</a:t>
            </a:r>
          </a:p>
        </p:txBody>
      </p:sp>
      <p:sp>
        <p:nvSpPr>
          <p:cNvPr id="52" name="Rectangle: Rounded Corners 51">
            <a:extLst>
              <a:ext uri="{FF2B5EF4-FFF2-40B4-BE49-F238E27FC236}">
                <a16:creationId xmlns:a16="http://schemas.microsoft.com/office/drawing/2014/main" id="{02E3D23D-31BE-4B52-9746-4F4D9CD95D23}"/>
              </a:ext>
            </a:extLst>
          </p:cNvPr>
          <p:cNvSpPr/>
          <p:nvPr/>
        </p:nvSpPr>
        <p:spPr>
          <a:xfrm>
            <a:off x="471078" y="2191823"/>
            <a:ext cx="2268714" cy="37793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 Service 1</a:t>
            </a:r>
          </a:p>
        </p:txBody>
      </p:sp>
      <p:sp>
        <p:nvSpPr>
          <p:cNvPr id="53" name="Rectangle: Rounded Corners 52">
            <a:extLst>
              <a:ext uri="{FF2B5EF4-FFF2-40B4-BE49-F238E27FC236}">
                <a16:creationId xmlns:a16="http://schemas.microsoft.com/office/drawing/2014/main" id="{1D3FB056-B206-40CC-A39C-E06B58709D86}"/>
              </a:ext>
            </a:extLst>
          </p:cNvPr>
          <p:cNvSpPr/>
          <p:nvPr/>
        </p:nvSpPr>
        <p:spPr>
          <a:xfrm>
            <a:off x="366317" y="3008163"/>
            <a:ext cx="982381" cy="3779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a:t>
            </a:r>
          </a:p>
        </p:txBody>
      </p:sp>
      <p:sp>
        <p:nvSpPr>
          <p:cNvPr id="54" name="Rectangle: Rounded Corners 53">
            <a:extLst>
              <a:ext uri="{FF2B5EF4-FFF2-40B4-BE49-F238E27FC236}">
                <a16:creationId xmlns:a16="http://schemas.microsoft.com/office/drawing/2014/main" id="{E7A44642-07C1-41BC-AFE2-A831A314B3CB}"/>
              </a:ext>
            </a:extLst>
          </p:cNvPr>
          <p:cNvSpPr/>
          <p:nvPr/>
        </p:nvSpPr>
        <p:spPr>
          <a:xfrm>
            <a:off x="1562642" y="2996440"/>
            <a:ext cx="1209132" cy="3779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Sentinel 1</a:t>
            </a:r>
          </a:p>
        </p:txBody>
      </p:sp>
      <p:sp>
        <p:nvSpPr>
          <p:cNvPr id="55" name="Rectangle: Rounded Corners 54">
            <a:extLst>
              <a:ext uri="{FF2B5EF4-FFF2-40B4-BE49-F238E27FC236}">
                <a16:creationId xmlns:a16="http://schemas.microsoft.com/office/drawing/2014/main" id="{92875BCA-ADF9-4404-88C1-802702CB1DD7}"/>
              </a:ext>
            </a:extLst>
          </p:cNvPr>
          <p:cNvSpPr/>
          <p:nvPr/>
        </p:nvSpPr>
        <p:spPr>
          <a:xfrm>
            <a:off x="479424" y="3911482"/>
            <a:ext cx="2215552" cy="3779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SignalR Services</a:t>
            </a:r>
          </a:p>
        </p:txBody>
      </p:sp>
      <p:cxnSp>
        <p:nvCxnSpPr>
          <p:cNvPr id="58" name="Straight Arrow Connector 57">
            <a:extLst>
              <a:ext uri="{FF2B5EF4-FFF2-40B4-BE49-F238E27FC236}">
                <a16:creationId xmlns:a16="http://schemas.microsoft.com/office/drawing/2014/main" id="{1AA1F49A-686B-4680-B471-E7764503C853}"/>
              </a:ext>
            </a:extLst>
          </p:cNvPr>
          <p:cNvCxnSpPr>
            <a:cxnSpLocks/>
            <a:stCxn id="55" idx="2"/>
            <a:endCxn id="17" idx="0"/>
          </p:cNvCxnSpPr>
          <p:nvPr/>
        </p:nvCxnSpPr>
        <p:spPr>
          <a:xfrm>
            <a:off x="1587200" y="4289416"/>
            <a:ext cx="0" cy="12646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63E463B0-7DE5-4552-978B-60F7363ED821}"/>
              </a:ext>
            </a:extLst>
          </p:cNvPr>
          <p:cNvSpPr/>
          <p:nvPr/>
        </p:nvSpPr>
        <p:spPr>
          <a:xfrm>
            <a:off x="3708177" y="2212099"/>
            <a:ext cx="1593796" cy="37793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 Service 2</a:t>
            </a:r>
          </a:p>
        </p:txBody>
      </p:sp>
      <p:sp>
        <p:nvSpPr>
          <p:cNvPr id="70" name="Rectangle: Rounded Corners 69">
            <a:extLst>
              <a:ext uri="{FF2B5EF4-FFF2-40B4-BE49-F238E27FC236}">
                <a16:creationId xmlns:a16="http://schemas.microsoft.com/office/drawing/2014/main" id="{D209C98F-BB6D-4BA2-B6AA-5D1E9B1EDF8B}"/>
              </a:ext>
            </a:extLst>
          </p:cNvPr>
          <p:cNvSpPr/>
          <p:nvPr/>
        </p:nvSpPr>
        <p:spPr>
          <a:xfrm>
            <a:off x="3588317" y="3007545"/>
            <a:ext cx="966101" cy="3779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Slave1</a:t>
            </a:r>
          </a:p>
        </p:txBody>
      </p:sp>
      <p:sp>
        <p:nvSpPr>
          <p:cNvPr id="71" name="Rectangle: Rounded Corners 70">
            <a:extLst>
              <a:ext uri="{FF2B5EF4-FFF2-40B4-BE49-F238E27FC236}">
                <a16:creationId xmlns:a16="http://schemas.microsoft.com/office/drawing/2014/main" id="{AA4A2870-B5B8-448C-8B63-2966C9E5DEE7}"/>
              </a:ext>
            </a:extLst>
          </p:cNvPr>
          <p:cNvSpPr/>
          <p:nvPr/>
        </p:nvSpPr>
        <p:spPr>
          <a:xfrm>
            <a:off x="4742825" y="2996440"/>
            <a:ext cx="1192494" cy="3779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Sentinel 2</a:t>
            </a:r>
          </a:p>
        </p:txBody>
      </p:sp>
      <p:sp>
        <p:nvSpPr>
          <p:cNvPr id="72" name="Rectangle: Rounded Corners 71">
            <a:extLst>
              <a:ext uri="{FF2B5EF4-FFF2-40B4-BE49-F238E27FC236}">
                <a16:creationId xmlns:a16="http://schemas.microsoft.com/office/drawing/2014/main" id="{92915A59-D136-4044-BBAF-D5283C5F58AE}"/>
              </a:ext>
            </a:extLst>
          </p:cNvPr>
          <p:cNvSpPr/>
          <p:nvPr/>
        </p:nvSpPr>
        <p:spPr>
          <a:xfrm>
            <a:off x="3716522" y="3931758"/>
            <a:ext cx="2218797" cy="3779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SignalR Services</a:t>
            </a:r>
          </a:p>
        </p:txBody>
      </p:sp>
      <p:sp>
        <p:nvSpPr>
          <p:cNvPr id="74" name="Rectangle: Rounded Corners 73">
            <a:extLst>
              <a:ext uri="{FF2B5EF4-FFF2-40B4-BE49-F238E27FC236}">
                <a16:creationId xmlns:a16="http://schemas.microsoft.com/office/drawing/2014/main" id="{D6650F72-F493-4CF5-A4D2-B6796A0D1AAD}"/>
              </a:ext>
            </a:extLst>
          </p:cNvPr>
          <p:cNvSpPr/>
          <p:nvPr/>
        </p:nvSpPr>
        <p:spPr>
          <a:xfrm>
            <a:off x="6594522" y="2180100"/>
            <a:ext cx="2478342" cy="4002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 Service 3(</a:t>
            </a:r>
            <a:r>
              <a:rPr lang="en-US" altLang="zh-CN" dirty="0"/>
              <a:t>backup 1)</a:t>
            </a:r>
            <a:endParaRPr lang="en-US" dirty="0"/>
          </a:p>
        </p:txBody>
      </p:sp>
      <p:sp>
        <p:nvSpPr>
          <p:cNvPr id="75" name="Rectangle: Rounded Corners 74">
            <a:extLst>
              <a:ext uri="{FF2B5EF4-FFF2-40B4-BE49-F238E27FC236}">
                <a16:creationId xmlns:a16="http://schemas.microsoft.com/office/drawing/2014/main" id="{181CB089-62D7-4516-B432-E8FE7F5D8FE0}"/>
              </a:ext>
            </a:extLst>
          </p:cNvPr>
          <p:cNvSpPr/>
          <p:nvPr/>
        </p:nvSpPr>
        <p:spPr>
          <a:xfrm>
            <a:off x="6824127" y="3002563"/>
            <a:ext cx="870908" cy="3779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Slave2</a:t>
            </a:r>
          </a:p>
        </p:txBody>
      </p:sp>
      <p:sp>
        <p:nvSpPr>
          <p:cNvPr id="76" name="Rectangle: Rounded Corners 75">
            <a:extLst>
              <a:ext uri="{FF2B5EF4-FFF2-40B4-BE49-F238E27FC236}">
                <a16:creationId xmlns:a16="http://schemas.microsoft.com/office/drawing/2014/main" id="{642EA86E-E3C7-47AC-A062-5AFE2DFE86A8}"/>
              </a:ext>
            </a:extLst>
          </p:cNvPr>
          <p:cNvSpPr/>
          <p:nvPr/>
        </p:nvSpPr>
        <p:spPr>
          <a:xfrm>
            <a:off x="7844894" y="2993039"/>
            <a:ext cx="1179929" cy="3779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Sentinel 3</a:t>
            </a:r>
          </a:p>
        </p:txBody>
      </p:sp>
      <p:sp>
        <p:nvSpPr>
          <p:cNvPr id="77" name="Rectangle: Rounded Corners 76">
            <a:extLst>
              <a:ext uri="{FF2B5EF4-FFF2-40B4-BE49-F238E27FC236}">
                <a16:creationId xmlns:a16="http://schemas.microsoft.com/office/drawing/2014/main" id="{AC1C5106-511B-4E39-BAFB-77C132C52902}"/>
              </a:ext>
            </a:extLst>
          </p:cNvPr>
          <p:cNvSpPr/>
          <p:nvPr/>
        </p:nvSpPr>
        <p:spPr>
          <a:xfrm>
            <a:off x="6882167" y="3899759"/>
            <a:ext cx="2043173" cy="3779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SignalR Services</a:t>
            </a:r>
          </a:p>
        </p:txBody>
      </p:sp>
      <p:sp>
        <p:nvSpPr>
          <p:cNvPr id="79" name="Rectangle: Rounded Corners 78">
            <a:extLst>
              <a:ext uri="{FF2B5EF4-FFF2-40B4-BE49-F238E27FC236}">
                <a16:creationId xmlns:a16="http://schemas.microsoft.com/office/drawing/2014/main" id="{68F1CEAA-5A99-49E9-A33C-97D390CFD045}"/>
              </a:ext>
            </a:extLst>
          </p:cNvPr>
          <p:cNvSpPr/>
          <p:nvPr/>
        </p:nvSpPr>
        <p:spPr>
          <a:xfrm>
            <a:off x="9439332" y="2202376"/>
            <a:ext cx="2569985" cy="37793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 Service 4(backup 2)</a:t>
            </a:r>
          </a:p>
        </p:txBody>
      </p:sp>
      <p:cxnSp>
        <p:nvCxnSpPr>
          <p:cNvPr id="84" name="Straight Arrow Connector 83">
            <a:extLst>
              <a:ext uri="{FF2B5EF4-FFF2-40B4-BE49-F238E27FC236}">
                <a16:creationId xmlns:a16="http://schemas.microsoft.com/office/drawing/2014/main" id="{281B9F51-1336-4D7E-8700-A6324D3E1B22}"/>
              </a:ext>
            </a:extLst>
          </p:cNvPr>
          <p:cNvCxnSpPr>
            <a:cxnSpLocks/>
            <a:stCxn id="4" idx="2"/>
            <a:endCxn id="52" idx="0"/>
          </p:cNvCxnSpPr>
          <p:nvPr/>
        </p:nvCxnSpPr>
        <p:spPr>
          <a:xfrm flipH="1">
            <a:off x="1605435" y="862278"/>
            <a:ext cx="2944313" cy="1329545"/>
          </a:xfrm>
          <a:prstGeom prst="straightConnector1">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BA18E5F-0BFF-4239-B7B2-C022509F910D}"/>
              </a:ext>
            </a:extLst>
          </p:cNvPr>
          <p:cNvCxnSpPr>
            <a:cxnSpLocks/>
            <a:stCxn id="72" idx="2"/>
            <a:endCxn id="17" idx="0"/>
          </p:cNvCxnSpPr>
          <p:nvPr/>
        </p:nvCxnSpPr>
        <p:spPr>
          <a:xfrm flipH="1">
            <a:off x="1587200" y="4309692"/>
            <a:ext cx="3238721" cy="12444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850805E-AE3E-4404-A6C4-EE106EFB4A17}"/>
              </a:ext>
            </a:extLst>
          </p:cNvPr>
          <p:cNvCxnSpPr>
            <a:cxnSpLocks/>
            <a:stCxn id="77" idx="2"/>
            <a:endCxn id="17" idx="3"/>
          </p:cNvCxnSpPr>
          <p:nvPr/>
        </p:nvCxnSpPr>
        <p:spPr>
          <a:xfrm flipH="1">
            <a:off x="2148168" y="4277693"/>
            <a:ext cx="5755586" cy="14954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B3B3AF3-2AC4-406D-B746-7C4D04187064}"/>
              </a:ext>
            </a:extLst>
          </p:cNvPr>
          <p:cNvCxnSpPr>
            <a:cxnSpLocks/>
            <a:stCxn id="4" idx="2"/>
            <a:endCxn id="74" idx="0"/>
          </p:cNvCxnSpPr>
          <p:nvPr/>
        </p:nvCxnSpPr>
        <p:spPr>
          <a:xfrm>
            <a:off x="4549748" y="862278"/>
            <a:ext cx="3283945" cy="1317822"/>
          </a:xfrm>
          <a:prstGeom prst="straightConnector1">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2255CE0-B77F-4F06-B474-17914989E89B}"/>
              </a:ext>
            </a:extLst>
          </p:cNvPr>
          <p:cNvCxnSpPr>
            <a:cxnSpLocks/>
            <a:stCxn id="5" idx="2"/>
            <a:endCxn id="69" idx="0"/>
          </p:cNvCxnSpPr>
          <p:nvPr/>
        </p:nvCxnSpPr>
        <p:spPr>
          <a:xfrm flipH="1">
            <a:off x="4505075" y="862278"/>
            <a:ext cx="2754941" cy="1349821"/>
          </a:xfrm>
          <a:prstGeom prst="straightConnector1">
            <a:avLst/>
          </a:prstGeom>
          <a:ln w="19050">
            <a:solidFill>
              <a:schemeClr val="accent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740241A-6DEA-4769-A737-05775D1EFE71}"/>
              </a:ext>
            </a:extLst>
          </p:cNvPr>
          <p:cNvCxnSpPr>
            <a:cxnSpLocks/>
            <a:stCxn id="5" idx="2"/>
            <a:endCxn id="79" idx="0"/>
          </p:cNvCxnSpPr>
          <p:nvPr/>
        </p:nvCxnSpPr>
        <p:spPr>
          <a:xfrm>
            <a:off x="7260016" y="862278"/>
            <a:ext cx="3464309" cy="1340098"/>
          </a:xfrm>
          <a:prstGeom prst="straightConnector1">
            <a:avLst/>
          </a:prstGeom>
          <a:ln w="19050">
            <a:solidFill>
              <a:schemeClr val="accent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E42118A-9AB0-4837-8D10-BDA876F7C9CC}"/>
              </a:ext>
            </a:extLst>
          </p:cNvPr>
          <p:cNvCxnSpPr>
            <a:cxnSpLocks/>
          </p:cNvCxnSpPr>
          <p:nvPr/>
        </p:nvCxnSpPr>
        <p:spPr>
          <a:xfrm>
            <a:off x="1178053" y="2569757"/>
            <a:ext cx="0" cy="2055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FA3B1FB-9EF7-45C2-9F33-4C529D8315A6}"/>
              </a:ext>
            </a:extLst>
          </p:cNvPr>
          <p:cNvCxnSpPr>
            <a:cxnSpLocks/>
            <a:stCxn id="69" idx="2"/>
          </p:cNvCxnSpPr>
          <p:nvPr/>
        </p:nvCxnSpPr>
        <p:spPr>
          <a:xfrm>
            <a:off x="4505075" y="2590033"/>
            <a:ext cx="0" cy="1852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35F28E1-E461-466B-BD02-5C23C8676B60}"/>
              </a:ext>
            </a:extLst>
          </p:cNvPr>
          <p:cNvCxnSpPr>
            <a:cxnSpLocks/>
          </p:cNvCxnSpPr>
          <p:nvPr/>
        </p:nvCxnSpPr>
        <p:spPr>
          <a:xfrm>
            <a:off x="1085439" y="383647"/>
            <a:ext cx="882509" cy="7172"/>
          </a:xfrm>
          <a:prstGeom prst="straightConnector1">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8977C031-E489-436F-A5F8-048189DB3A93}"/>
              </a:ext>
            </a:extLst>
          </p:cNvPr>
          <p:cNvCxnSpPr>
            <a:cxnSpLocks/>
          </p:cNvCxnSpPr>
          <p:nvPr/>
        </p:nvCxnSpPr>
        <p:spPr>
          <a:xfrm>
            <a:off x="1085439" y="620673"/>
            <a:ext cx="882509" cy="3042"/>
          </a:xfrm>
          <a:prstGeom prst="straightConnector1">
            <a:avLst/>
          </a:prstGeom>
          <a:ln w="19050">
            <a:solidFill>
              <a:schemeClr val="accent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89AD4550-CDB5-47A7-84B9-2E49BC6E796E}"/>
              </a:ext>
            </a:extLst>
          </p:cNvPr>
          <p:cNvSpPr txBox="1"/>
          <p:nvPr/>
        </p:nvSpPr>
        <p:spPr>
          <a:xfrm>
            <a:off x="2111496" y="251109"/>
            <a:ext cx="1118738" cy="276999"/>
          </a:xfrm>
          <a:prstGeom prst="rect">
            <a:avLst/>
          </a:prstGeom>
          <a:noFill/>
        </p:spPr>
        <p:txBody>
          <a:bodyPr wrap="square" rtlCol="0">
            <a:spAutoFit/>
          </a:bodyPr>
          <a:lstStyle/>
          <a:p>
            <a:r>
              <a:rPr lang="en-US" altLang="zh-CN" sz="1200" dirty="0"/>
              <a:t>Topic Group 1</a:t>
            </a:r>
            <a:endParaRPr lang="en-US" sz="1200" dirty="0"/>
          </a:p>
        </p:txBody>
      </p:sp>
      <p:sp>
        <p:nvSpPr>
          <p:cNvPr id="181" name="TextBox 180">
            <a:extLst>
              <a:ext uri="{FF2B5EF4-FFF2-40B4-BE49-F238E27FC236}">
                <a16:creationId xmlns:a16="http://schemas.microsoft.com/office/drawing/2014/main" id="{323FE6C0-C870-44BD-804C-7D2BEE4B6DD1}"/>
              </a:ext>
            </a:extLst>
          </p:cNvPr>
          <p:cNvSpPr txBox="1"/>
          <p:nvPr/>
        </p:nvSpPr>
        <p:spPr>
          <a:xfrm>
            <a:off x="2102232" y="481380"/>
            <a:ext cx="1118738" cy="276999"/>
          </a:xfrm>
          <a:prstGeom prst="rect">
            <a:avLst/>
          </a:prstGeom>
          <a:noFill/>
        </p:spPr>
        <p:txBody>
          <a:bodyPr wrap="square" rtlCol="0">
            <a:spAutoFit/>
          </a:bodyPr>
          <a:lstStyle/>
          <a:p>
            <a:r>
              <a:rPr lang="en-US" altLang="zh-CN" sz="1200" dirty="0"/>
              <a:t>Topic Group 2</a:t>
            </a:r>
            <a:endParaRPr lang="en-US" sz="1200" dirty="0"/>
          </a:p>
        </p:txBody>
      </p:sp>
      <p:cxnSp>
        <p:nvCxnSpPr>
          <p:cNvPr id="11" name="Straight Arrow Connector 10">
            <a:extLst>
              <a:ext uri="{FF2B5EF4-FFF2-40B4-BE49-F238E27FC236}">
                <a16:creationId xmlns:a16="http://schemas.microsoft.com/office/drawing/2014/main" id="{40B5BE84-B169-428D-8434-64A937CFB545}"/>
              </a:ext>
            </a:extLst>
          </p:cNvPr>
          <p:cNvCxnSpPr>
            <a:cxnSpLocks/>
          </p:cNvCxnSpPr>
          <p:nvPr/>
        </p:nvCxnSpPr>
        <p:spPr>
          <a:xfrm>
            <a:off x="1348698" y="3739184"/>
            <a:ext cx="0" cy="205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173682A-EFAE-494B-AFD6-BEFEAFC40205}"/>
              </a:ext>
            </a:extLst>
          </p:cNvPr>
          <p:cNvCxnSpPr>
            <a:cxnSpLocks/>
          </p:cNvCxnSpPr>
          <p:nvPr/>
        </p:nvCxnSpPr>
        <p:spPr>
          <a:xfrm>
            <a:off x="4409937" y="3726248"/>
            <a:ext cx="0" cy="205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C713B2E-5A1E-40A6-B46C-0838DF6B75AA}"/>
              </a:ext>
            </a:extLst>
          </p:cNvPr>
          <p:cNvCxnSpPr>
            <a:cxnSpLocks/>
          </p:cNvCxnSpPr>
          <p:nvPr/>
        </p:nvCxnSpPr>
        <p:spPr>
          <a:xfrm>
            <a:off x="7695035" y="3726248"/>
            <a:ext cx="0" cy="205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8C286AE0-9FBB-46DB-BCB8-9D484F81DF2F}"/>
              </a:ext>
            </a:extLst>
          </p:cNvPr>
          <p:cNvSpPr/>
          <p:nvPr/>
        </p:nvSpPr>
        <p:spPr>
          <a:xfrm>
            <a:off x="9821715" y="3934420"/>
            <a:ext cx="2043173" cy="3779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SignalR Services</a:t>
            </a:r>
          </a:p>
        </p:txBody>
      </p:sp>
      <p:cxnSp>
        <p:nvCxnSpPr>
          <p:cNvPr id="44" name="Straight Arrow Connector 43">
            <a:extLst>
              <a:ext uri="{FF2B5EF4-FFF2-40B4-BE49-F238E27FC236}">
                <a16:creationId xmlns:a16="http://schemas.microsoft.com/office/drawing/2014/main" id="{2CBBF069-7943-4460-A4B4-79F12023DDCE}"/>
              </a:ext>
            </a:extLst>
          </p:cNvPr>
          <p:cNvCxnSpPr>
            <a:cxnSpLocks/>
            <a:stCxn id="43" idx="2"/>
            <a:endCxn id="17" idx="3"/>
          </p:cNvCxnSpPr>
          <p:nvPr/>
        </p:nvCxnSpPr>
        <p:spPr>
          <a:xfrm flipH="1">
            <a:off x="2148168" y="4312354"/>
            <a:ext cx="8695134" cy="1460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7A56F386-773A-45F8-8AE1-796A722F3854}"/>
              </a:ext>
            </a:extLst>
          </p:cNvPr>
          <p:cNvSpPr/>
          <p:nvPr/>
        </p:nvSpPr>
        <p:spPr>
          <a:xfrm>
            <a:off x="9626025" y="3004322"/>
            <a:ext cx="870908" cy="3779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Slave3</a:t>
            </a:r>
          </a:p>
        </p:txBody>
      </p:sp>
      <p:sp>
        <p:nvSpPr>
          <p:cNvPr id="46" name="Rectangle: Rounded Corners 45">
            <a:extLst>
              <a:ext uri="{FF2B5EF4-FFF2-40B4-BE49-F238E27FC236}">
                <a16:creationId xmlns:a16="http://schemas.microsoft.com/office/drawing/2014/main" id="{837D1775-3686-4E5F-B4F9-20D5F556021D}"/>
              </a:ext>
            </a:extLst>
          </p:cNvPr>
          <p:cNvSpPr/>
          <p:nvPr/>
        </p:nvSpPr>
        <p:spPr>
          <a:xfrm>
            <a:off x="10646792" y="2994798"/>
            <a:ext cx="1179929" cy="3779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Sentinel 4</a:t>
            </a:r>
          </a:p>
        </p:txBody>
      </p:sp>
      <p:cxnSp>
        <p:nvCxnSpPr>
          <p:cNvPr id="48" name="Straight Arrow Connector 47">
            <a:extLst>
              <a:ext uri="{FF2B5EF4-FFF2-40B4-BE49-F238E27FC236}">
                <a16:creationId xmlns:a16="http://schemas.microsoft.com/office/drawing/2014/main" id="{FE51CB38-F41B-4070-8136-C0BC8B38F79E}"/>
              </a:ext>
            </a:extLst>
          </p:cNvPr>
          <p:cNvCxnSpPr>
            <a:cxnSpLocks/>
          </p:cNvCxnSpPr>
          <p:nvPr/>
        </p:nvCxnSpPr>
        <p:spPr>
          <a:xfrm>
            <a:off x="10950566" y="3749737"/>
            <a:ext cx="0" cy="205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F1FA869-2B1A-45F3-A2B6-47E6445265E8}"/>
              </a:ext>
            </a:extLst>
          </p:cNvPr>
          <p:cNvCxnSpPr>
            <a:cxnSpLocks/>
            <a:stCxn id="43" idx="2"/>
            <a:endCxn id="18" idx="0"/>
          </p:cNvCxnSpPr>
          <p:nvPr/>
        </p:nvCxnSpPr>
        <p:spPr>
          <a:xfrm flipH="1">
            <a:off x="10843301" y="4312354"/>
            <a:ext cx="1" cy="12764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692BBA4-B27B-4B16-9992-0CB3443E3BA9}"/>
              </a:ext>
            </a:extLst>
          </p:cNvPr>
          <p:cNvCxnSpPr>
            <a:cxnSpLocks/>
            <a:stCxn id="72" idx="2"/>
            <a:endCxn id="18" idx="1"/>
          </p:cNvCxnSpPr>
          <p:nvPr/>
        </p:nvCxnSpPr>
        <p:spPr>
          <a:xfrm>
            <a:off x="4825921" y="4309692"/>
            <a:ext cx="5456411" cy="14981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1FCDCC31-5FE4-465B-9A8C-500BD8189095}"/>
              </a:ext>
            </a:extLst>
          </p:cNvPr>
          <p:cNvCxnSpPr>
            <a:cxnSpLocks/>
            <a:stCxn id="55" idx="2"/>
          </p:cNvCxnSpPr>
          <p:nvPr/>
        </p:nvCxnSpPr>
        <p:spPr>
          <a:xfrm>
            <a:off x="1587200" y="4289416"/>
            <a:ext cx="8695132" cy="15184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4A54389-2E53-4302-955A-08EDC2290711}"/>
              </a:ext>
            </a:extLst>
          </p:cNvPr>
          <p:cNvCxnSpPr>
            <a:cxnSpLocks/>
            <a:stCxn id="77" idx="2"/>
            <a:endCxn id="18" idx="0"/>
          </p:cNvCxnSpPr>
          <p:nvPr/>
        </p:nvCxnSpPr>
        <p:spPr>
          <a:xfrm>
            <a:off x="7903754" y="4277693"/>
            <a:ext cx="2939547" cy="1311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F66083A5-BBFF-40A3-9015-82E1F42273F3}"/>
              </a:ext>
            </a:extLst>
          </p:cNvPr>
          <p:cNvSpPr/>
          <p:nvPr/>
        </p:nvSpPr>
        <p:spPr>
          <a:xfrm>
            <a:off x="2376100" y="993971"/>
            <a:ext cx="1065758" cy="320665"/>
          </a:xfrm>
          <a:prstGeom prst="roundRect">
            <a:avLst/>
          </a:prstGeom>
          <a:no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AMS</a:t>
            </a:r>
            <a:endParaRPr lang="en-US" dirty="0">
              <a:solidFill>
                <a:schemeClr val="accent1">
                  <a:lumMod val="75000"/>
                </a:schemeClr>
              </a:solidFill>
            </a:endParaRPr>
          </a:p>
        </p:txBody>
      </p:sp>
      <p:sp>
        <p:nvSpPr>
          <p:cNvPr id="102" name="Rectangle: Rounded Corners 101">
            <a:extLst>
              <a:ext uri="{FF2B5EF4-FFF2-40B4-BE49-F238E27FC236}">
                <a16:creationId xmlns:a16="http://schemas.microsoft.com/office/drawing/2014/main" id="{3040734D-D7AE-4838-BC83-CAF464507304}"/>
              </a:ext>
            </a:extLst>
          </p:cNvPr>
          <p:cNvSpPr/>
          <p:nvPr/>
        </p:nvSpPr>
        <p:spPr>
          <a:xfrm>
            <a:off x="8077421" y="920532"/>
            <a:ext cx="1065758" cy="320665"/>
          </a:xfrm>
          <a:prstGeom prst="roundRect">
            <a:avLst/>
          </a:prstGeom>
          <a:no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AMS</a:t>
            </a:r>
            <a:endParaRPr lang="en-US" dirty="0">
              <a:solidFill>
                <a:schemeClr val="accent1">
                  <a:lumMod val="75000"/>
                </a:schemeClr>
              </a:solidFill>
            </a:endParaRPr>
          </a:p>
        </p:txBody>
      </p:sp>
      <p:sp>
        <p:nvSpPr>
          <p:cNvPr id="103" name="Rectangle: Rounded Corners 102">
            <a:extLst>
              <a:ext uri="{FF2B5EF4-FFF2-40B4-BE49-F238E27FC236}">
                <a16:creationId xmlns:a16="http://schemas.microsoft.com/office/drawing/2014/main" id="{34C6717C-4953-4966-B551-132C012338DE}"/>
              </a:ext>
            </a:extLst>
          </p:cNvPr>
          <p:cNvSpPr/>
          <p:nvPr/>
        </p:nvSpPr>
        <p:spPr>
          <a:xfrm>
            <a:off x="9072864" y="105633"/>
            <a:ext cx="3015916" cy="342147"/>
          </a:xfrm>
          <a:prstGeom prst="roundRect">
            <a:avLst/>
          </a:prstGeom>
          <a:no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highlight>
                  <a:srgbClr val="C0C0C0"/>
                </a:highlight>
              </a:rPr>
              <a:t>Data WinClient-Brower Flow</a:t>
            </a:r>
          </a:p>
        </p:txBody>
      </p:sp>
    </p:spTree>
    <p:extLst>
      <p:ext uri="{BB962C8B-B14F-4D97-AF65-F5344CB8AC3E}">
        <p14:creationId xmlns:p14="http://schemas.microsoft.com/office/powerpoint/2010/main" val="215798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03F4-B0D1-4D59-8F55-689DE2B0FB25}"/>
              </a:ext>
            </a:extLst>
          </p:cNvPr>
          <p:cNvSpPr>
            <a:spLocks noGrp="1"/>
          </p:cNvSpPr>
          <p:nvPr>
            <p:ph type="title"/>
          </p:nvPr>
        </p:nvSpPr>
        <p:spPr>
          <a:xfrm>
            <a:off x="838200" y="365125"/>
            <a:ext cx="10515600" cy="1098993"/>
          </a:xfrm>
        </p:spPr>
        <p:txBody>
          <a:bodyPr/>
          <a:lstStyle/>
          <a:p>
            <a:r>
              <a:rPr lang="en-US" dirty="0">
                <a:solidFill>
                  <a:schemeClr val="accent1">
                    <a:lumMod val="75000"/>
                  </a:schemeClr>
                </a:solidFill>
              </a:rPr>
              <a:t>Install Redis </a:t>
            </a:r>
          </a:p>
        </p:txBody>
      </p:sp>
      <p:sp>
        <p:nvSpPr>
          <p:cNvPr id="3" name="Content Placeholder 2">
            <a:extLst>
              <a:ext uri="{FF2B5EF4-FFF2-40B4-BE49-F238E27FC236}">
                <a16:creationId xmlns:a16="http://schemas.microsoft.com/office/drawing/2014/main" id="{DE7038B6-0B39-4C0B-A97A-39FCE8E0F855}"/>
              </a:ext>
            </a:extLst>
          </p:cNvPr>
          <p:cNvSpPr>
            <a:spLocks noGrp="1"/>
          </p:cNvSpPr>
          <p:nvPr>
            <p:ph idx="1"/>
          </p:nvPr>
        </p:nvSpPr>
        <p:spPr>
          <a:xfrm>
            <a:off x="341243" y="1464118"/>
            <a:ext cx="10515600" cy="2372386"/>
          </a:xfrm>
        </p:spPr>
        <p:txBody>
          <a:bodyPr vert="horz" lIns="91440" tIns="45720" rIns="91440" bIns="45720" rtlCol="0">
            <a:normAutofit lnSpcReduction="10000"/>
          </a:bodyPr>
          <a:lstStyle/>
          <a:p>
            <a:pPr lvl="1"/>
            <a:r>
              <a:rPr lang="en-US" sz="2200" dirty="0">
                <a:solidFill>
                  <a:schemeClr val="accent1">
                    <a:lumMod val="75000"/>
                  </a:schemeClr>
                </a:solidFill>
                <a:latin typeface="Calibri (Body)"/>
              </a:rPr>
              <a:t>Copy dependences folder to server that we need setup Redis. </a:t>
            </a:r>
          </a:p>
          <a:p>
            <a:pPr lvl="1"/>
            <a:r>
              <a:rPr lang="en-US" sz="2200" dirty="0">
                <a:solidFill>
                  <a:schemeClr val="accent1">
                    <a:lumMod val="75000"/>
                  </a:schemeClr>
                </a:solidFill>
                <a:latin typeface="Calibri (Body)"/>
              </a:rPr>
              <a:t>Find and install Redis-x64-5.0.14.1.msi(all options are default).</a:t>
            </a:r>
          </a:p>
          <a:p>
            <a:pPr lvl="1"/>
            <a:r>
              <a:rPr lang="en-US" sz="2200" dirty="0">
                <a:solidFill>
                  <a:schemeClr val="accent1">
                    <a:lumMod val="75000"/>
                  </a:schemeClr>
                </a:solidFill>
                <a:latin typeface="Calibri (Body)"/>
              </a:rPr>
              <a:t>We can find the Redis service is running if we install successfully.</a:t>
            </a:r>
          </a:p>
          <a:p>
            <a:pPr lvl="1"/>
            <a:endParaRPr lang="en-US" sz="2200" dirty="0">
              <a:solidFill>
                <a:schemeClr val="accent1">
                  <a:lumMod val="75000"/>
                </a:schemeClr>
              </a:solidFill>
              <a:latin typeface="Calibri (Body)"/>
            </a:endParaRPr>
          </a:p>
          <a:p>
            <a:pPr marL="457200" lvl="1" indent="0">
              <a:buNone/>
            </a:pPr>
            <a:r>
              <a:rPr lang="en-US" altLang="zh-CN" sz="2200" dirty="0">
                <a:solidFill>
                  <a:schemeClr val="accent1">
                    <a:lumMod val="75000"/>
                  </a:schemeClr>
                </a:solidFill>
                <a:latin typeface="Calibri (Body)"/>
              </a:rPr>
              <a:t>Actually,</a:t>
            </a:r>
            <a:r>
              <a:rPr lang="zh-CN" altLang="en-US" sz="2200" dirty="0">
                <a:solidFill>
                  <a:schemeClr val="accent1">
                    <a:lumMod val="75000"/>
                  </a:schemeClr>
                </a:solidFill>
                <a:latin typeface="Calibri (Body)"/>
              </a:rPr>
              <a:t> </a:t>
            </a:r>
            <a:r>
              <a:rPr lang="en-US" altLang="zh-CN" sz="2200" dirty="0">
                <a:solidFill>
                  <a:schemeClr val="accent1">
                    <a:lumMod val="75000"/>
                  </a:schemeClr>
                </a:solidFill>
                <a:latin typeface="Calibri (Body)"/>
              </a:rPr>
              <a:t>we can use the Redis installed by default, but to distinguish it from other systems on this server in the future, we’d better configure an independent environment. See the following configuration for details.</a:t>
            </a:r>
            <a:endParaRPr lang="en-US" sz="2200" dirty="0">
              <a:solidFill>
                <a:schemeClr val="accent1">
                  <a:lumMod val="75000"/>
                </a:schemeClr>
              </a:solidFill>
              <a:latin typeface="Calibri (Body)"/>
            </a:endParaRPr>
          </a:p>
          <a:p>
            <a:pPr lvl="1"/>
            <a:endParaRPr lang="en-US" sz="2000" dirty="0">
              <a:latin typeface="Calibri (Body)"/>
            </a:endParaRPr>
          </a:p>
          <a:p>
            <a:pPr lvl="1"/>
            <a:endParaRPr lang="en-US" sz="2000" dirty="0">
              <a:latin typeface="Calibri (Body)"/>
            </a:endParaRPr>
          </a:p>
        </p:txBody>
      </p:sp>
      <p:pic>
        <p:nvPicPr>
          <p:cNvPr id="5" name="Picture 4">
            <a:extLst>
              <a:ext uri="{FF2B5EF4-FFF2-40B4-BE49-F238E27FC236}">
                <a16:creationId xmlns:a16="http://schemas.microsoft.com/office/drawing/2014/main" id="{D2163A32-5263-4043-8C84-7C0D02F9839F}"/>
              </a:ext>
            </a:extLst>
          </p:cNvPr>
          <p:cNvPicPr>
            <a:picLocks noChangeAspect="1"/>
          </p:cNvPicPr>
          <p:nvPr/>
        </p:nvPicPr>
        <p:blipFill>
          <a:blip r:embed="rId2"/>
          <a:stretch>
            <a:fillRect/>
          </a:stretch>
        </p:blipFill>
        <p:spPr>
          <a:xfrm>
            <a:off x="758687" y="4204815"/>
            <a:ext cx="8778227" cy="2215863"/>
          </a:xfrm>
          <a:prstGeom prst="rect">
            <a:avLst/>
          </a:prstGeom>
        </p:spPr>
      </p:pic>
    </p:spTree>
    <p:extLst>
      <p:ext uri="{BB962C8B-B14F-4D97-AF65-F5344CB8AC3E}">
        <p14:creationId xmlns:p14="http://schemas.microsoft.com/office/powerpoint/2010/main" val="68320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AA55-E5D1-4CBD-893E-F5A5675A476D}"/>
              </a:ext>
            </a:extLst>
          </p:cNvPr>
          <p:cNvSpPr>
            <a:spLocks noGrp="1"/>
          </p:cNvSpPr>
          <p:nvPr>
            <p:ph type="title"/>
          </p:nvPr>
        </p:nvSpPr>
        <p:spPr>
          <a:xfrm>
            <a:off x="643467" y="321734"/>
            <a:ext cx="10905066" cy="1135737"/>
          </a:xfrm>
        </p:spPr>
        <p:txBody>
          <a:bodyPr>
            <a:normAutofit/>
          </a:bodyPr>
          <a:lstStyle/>
          <a:p>
            <a:r>
              <a:rPr lang="en-US" sz="3600" b="1" dirty="0">
                <a:solidFill>
                  <a:schemeClr val="accent1">
                    <a:lumMod val="75000"/>
                  </a:schemeClr>
                </a:solidFill>
              </a:rPr>
              <a:t>Prepare env and conf</a:t>
            </a:r>
            <a:endParaRPr lang="en-US"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AF08C7B6-D0E6-4688-9E80-F25A08F2EBAF}"/>
              </a:ext>
            </a:extLst>
          </p:cNvPr>
          <p:cNvSpPr>
            <a:spLocks noGrp="1"/>
          </p:cNvSpPr>
          <p:nvPr>
            <p:ph idx="1"/>
          </p:nvPr>
        </p:nvSpPr>
        <p:spPr>
          <a:xfrm>
            <a:off x="643469" y="1311965"/>
            <a:ext cx="11372940" cy="4864998"/>
          </a:xfrm>
        </p:spPr>
        <p:txBody>
          <a:bodyPr>
            <a:normAutofit/>
          </a:bodyPr>
          <a:lstStyle/>
          <a:p>
            <a:r>
              <a:rPr lang="en-US" sz="2000" dirty="0">
                <a:solidFill>
                  <a:schemeClr val="accent1">
                    <a:lumMod val="75000"/>
                  </a:schemeClr>
                </a:solidFill>
              </a:rPr>
              <a:t>Create a new folder named </a:t>
            </a:r>
            <a:r>
              <a:rPr lang="en-US" sz="2000" dirty="0" err="1">
                <a:solidFill>
                  <a:schemeClr val="accent3">
                    <a:lumMod val="75000"/>
                  </a:schemeClr>
                </a:solidFill>
              </a:rPr>
              <a:t>redisSentinel</a:t>
            </a:r>
            <a:r>
              <a:rPr lang="en-US" sz="2000" dirty="0">
                <a:solidFill>
                  <a:schemeClr val="accent1">
                    <a:lumMod val="75000"/>
                  </a:schemeClr>
                </a:solidFill>
              </a:rPr>
              <a:t>(customized) under any folder we want(C:\Program Files\Redis\ </a:t>
            </a:r>
            <a:r>
              <a:rPr lang="en-US" sz="2000" dirty="0" err="1">
                <a:solidFill>
                  <a:schemeClr val="accent1">
                    <a:lumMod val="75000"/>
                  </a:schemeClr>
                </a:solidFill>
              </a:rPr>
              <a:t>redisSentinel</a:t>
            </a:r>
            <a:r>
              <a:rPr lang="en-US" sz="2000" dirty="0">
                <a:solidFill>
                  <a:schemeClr val="accent1">
                    <a:lumMod val="75000"/>
                  </a:schemeClr>
                </a:solidFill>
              </a:rPr>
              <a:t>)</a:t>
            </a:r>
          </a:p>
          <a:p>
            <a:r>
              <a:rPr lang="en-US" sz="2000" dirty="0">
                <a:solidFill>
                  <a:schemeClr val="accent1">
                    <a:lumMod val="75000"/>
                  </a:schemeClr>
                </a:solidFill>
              </a:rPr>
              <a:t>Copy everything in the config folder(we can find it in the dependences folder) to the </a:t>
            </a:r>
            <a:r>
              <a:rPr lang="en-US" sz="2000" dirty="0" err="1">
                <a:solidFill>
                  <a:schemeClr val="accent3">
                    <a:lumMod val="75000"/>
                  </a:schemeClr>
                </a:solidFill>
              </a:rPr>
              <a:t>redisSentinel</a:t>
            </a:r>
            <a:r>
              <a:rPr lang="en-US" sz="2000" dirty="0">
                <a:solidFill>
                  <a:schemeClr val="accent1">
                    <a:lumMod val="75000"/>
                  </a:schemeClr>
                </a:solidFill>
              </a:rPr>
              <a:t> folder</a:t>
            </a:r>
          </a:p>
          <a:p>
            <a:r>
              <a:rPr lang="en-US" sz="2000" dirty="0">
                <a:solidFill>
                  <a:schemeClr val="accent1">
                    <a:lumMod val="75000"/>
                  </a:schemeClr>
                </a:solidFill>
              </a:rPr>
              <a:t>Navigate to </a:t>
            </a:r>
            <a:r>
              <a:rPr lang="en-US" sz="2000" dirty="0" err="1">
                <a:solidFill>
                  <a:schemeClr val="accent1">
                    <a:lumMod val="75000"/>
                  </a:schemeClr>
                </a:solidFill>
              </a:rPr>
              <a:t>redis</a:t>
            </a:r>
            <a:r>
              <a:rPr lang="en-US" sz="2000" dirty="0">
                <a:solidFill>
                  <a:schemeClr val="accent1">
                    <a:lumMod val="75000"/>
                  </a:schemeClr>
                </a:solidFill>
              </a:rPr>
              <a:t> installation path(C:\Program Files\Redis)</a:t>
            </a:r>
          </a:p>
          <a:p>
            <a:r>
              <a:rPr lang="en-US" sz="2000" dirty="0">
                <a:solidFill>
                  <a:schemeClr val="accent1">
                    <a:lumMod val="75000"/>
                  </a:schemeClr>
                </a:solidFill>
              </a:rPr>
              <a:t>Copy all files in the installation path to </a:t>
            </a:r>
            <a:r>
              <a:rPr lang="en-US" sz="2000" dirty="0" err="1">
                <a:solidFill>
                  <a:schemeClr val="accent3">
                    <a:lumMod val="75000"/>
                  </a:schemeClr>
                </a:solidFill>
              </a:rPr>
              <a:t>redisSentinel</a:t>
            </a:r>
            <a:r>
              <a:rPr lang="en-US" sz="2000" dirty="0">
                <a:solidFill>
                  <a:schemeClr val="accent1">
                    <a:lumMod val="75000"/>
                  </a:schemeClr>
                </a:solidFill>
              </a:rPr>
              <a:t> folder</a:t>
            </a:r>
          </a:p>
          <a:p>
            <a:r>
              <a:rPr lang="en-US" sz="2000" dirty="0">
                <a:solidFill>
                  <a:schemeClr val="accent1">
                    <a:lumMod val="75000"/>
                  </a:schemeClr>
                </a:solidFill>
              </a:rPr>
              <a:t>Determine the number of master slave and sentinel and repeat the above steps</a:t>
            </a:r>
          </a:p>
          <a:p>
            <a:pPr marL="0" indent="0">
              <a:buNone/>
            </a:pPr>
            <a:endParaRPr lang="en-US" sz="2000" dirty="0">
              <a:solidFill>
                <a:schemeClr val="accent1">
                  <a:lumMod val="75000"/>
                </a:schemeClr>
              </a:solidFill>
            </a:endParaRPr>
          </a:p>
        </p:txBody>
      </p:sp>
      <p:pic>
        <p:nvPicPr>
          <p:cNvPr id="5" name="Picture 2">
            <a:extLst>
              <a:ext uri="{FF2B5EF4-FFF2-40B4-BE49-F238E27FC236}">
                <a16:creationId xmlns:a16="http://schemas.microsoft.com/office/drawing/2014/main" id="{B411E632-82D0-4DB9-9E60-269955D252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2003" y="3744464"/>
            <a:ext cx="5132126" cy="289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6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AA55-E5D1-4CBD-893E-F5A5675A476D}"/>
              </a:ext>
            </a:extLst>
          </p:cNvPr>
          <p:cNvSpPr>
            <a:spLocks noGrp="1"/>
          </p:cNvSpPr>
          <p:nvPr>
            <p:ph type="title"/>
          </p:nvPr>
        </p:nvSpPr>
        <p:spPr>
          <a:xfrm>
            <a:off x="365172" y="113168"/>
            <a:ext cx="11183361" cy="1135737"/>
          </a:xfrm>
        </p:spPr>
        <p:txBody>
          <a:bodyPr>
            <a:normAutofit/>
          </a:bodyPr>
          <a:lstStyle/>
          <a:p>
            <a:r>
              <a:rPr lang="en-US" sz="3600" b="1" dirty="0">
                <a:solidFill>
                  <a:schemeClr val="accent1">
                    <a:lumMod val="75000"/>
                  </a:schemeClr>
                </a:solidFill>
              </a:rPr>
              <a:t>Prepare env and conf</a:t>
            </a:r>
            <a:endParaRPr lang="en-US"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AF08C7B6-D0E6-4688-9E80-F25A08F2EBAF}"/>
              </a:ext>
            </a:extLst>
          </p:cNvPr>
          <p:cNvSpPr>
            <a:spLocks noGrp="1"/>
          </p:cNvSpPr>
          <p:nvPr>
            <p:ph idx="1"/>
          </p:nvPr>
        </p:nvSpPr>
        <p:spPr>
          <a:xfrm>
            <a:off x="365172" y="964096"/>
            <a:ext cx="11720811" cy="5212867"/>
          </a:xfrm>
        </p:spPr>
        <p:txBody>
          <a:bodyPr>
            <a:normAutofit/>
          </a:bodyPr>
          <a:lstStyle/>
          <a:p>
            <a:pPr>
              <a:buFont typeface="Wingdings" panose="05000000000000000000" pitchFamily="2" charset="2"/>
              <a:buChar char="v"/>
            </a:pPr>
            <a:r>
              <a:rPr lang="en-US" sz="2000" b="1" dirty="0">
                <a:solidFill>
                  <a:schemeClr val="accent1">
                    <a:lumMod val="75000"/>
                  </a:schemeClr>
                </a:solidFill>
              </a:rPr>
              <a:t>Redis </a:t>
            </a:r>
            <a:r>
              <a:rPr lang="en-US" sz="2000" b="1" dirty="0" err="1">
                <a:solidFill>
                  <a:schemeClr val="accent1">
                    <a:lumMod val="75000"/>
                  </a:schemeClr>
                </a:solidFill>
              </a:rPr>
              <a:t>ini</a:t>
            </a:r>
            <a:endParaRPr lang="en-US" sz="2000" b="1" dirty="0">
              <a:solidFill>
                <a:schemeClr val="accent1">
                  <a:lumMod val="75000"/>
                </a:schemeClr>
              </a:solidFill>
            </a:endParaRPr>
          </a:p>
          <a:p>
            <a:pPr marL="0" indent="0">
              <a:buNone/>
            </a:pPr>
            <a:endParaRPr lang="en-US" sz="2000" dirty="0">
              <a:solidFill>
                <a:schemeClr val="accent1">
                  <a:lumMod val="75000"/>
                </a:schemeClr>
              </a:solidFill>
            </a:endParaRPr>
          </a:p>
          <a:p>
            <a:pPr marL="0" indent="0">
              <a:buNone/>
            </a:pPr>
            <a:r>
              <a:rPr lang="en-US" sz="2000" dirty="0">
                <a:solidFill>
                  <a:schemeClr val="accent1">
                    <a:lumMod val="75000"/>
                  </a:schemeClr>
                </a:solidFill>
              </a:rPr>
              <a:t>&lt;</a:t>
            </a:r>
            <a:r>
              <a:rPr lang="en-US" sz="2000" dirty="0" err="1">
                <a:solidFill>
                  <a:schemeClr val="accent1">
                    <a:lumMod val="75000"/>
                  </a:schemeClr>
                </a:solidFill>
              </a:rPr>
              <a:t>role_name</a:t>
            </a:r>
            <a:r>
              <a:rPr lang="en-US" sz="2000" dirty="0">
                <a:solidFill>
                  <a:schemeClr val="accent1">
                    <a:lumMod val="75000"/>
                  </a:schemeClr>
                </a:solidFill>
              </a:rPr>
              <a:t>&gt; field used as master or slave service name</a:t>
            </a:r>
          </a:p>
          <a:p>
            <a:pPr marL="0" indent="0">
              <a:buNone/>
            </a:pPr>
            <a:r>
              <a:rPr lang="en-US" sz="2000" dirty="0">
                <a:solidFill>
                  <a:schemeClr val="accent1">
                    <a:lumMod val="75000"/>
                  </a:schemeClr>
                </a:solidFill>
              </a:rPr>
              <a:t>&lt;</a:t>
            </a:r>
            <a:r>
              <a:rPr lang="en-US" sz="2000" dirty="0" err="1">
                <a:solidFill>
                  <a:schemeClr val="accent1">
                    <a:lumMod val="75000"/>
                  </a:schemeClr>
                </a:solidFill>
              </a:rPr>
              <a:t>sentinel_name</a:t>
            </a:r>
            <a:r>
              <a:rPr lang="en-US" sz="2000" dirty="0">
                <a:solidFill>
                  <a:schemeClr val="accent1">
                    <a:lumMod val="75000"/>
                  </a:schemeClr>
                </a:solidFill>
              </a:rPr>
              <a:t>&gt; field used as sentinel service name</a:t>
            </a:r>
          </a:p>
          <a:p>
            <a:pPr marL="0" indent="0">
              <a:buNone/>
            </a:pPr>
            <a:endParaRPr lang="en-US" sz="2000" b="1" dirty="0">
              <a:solidFill>
                <a:schemeClr val="accent1">
                  <a:lumMod val="75000"/>
                </a:schemeClr>
              </a:solidFill>
            </a:endParaRPr>
          </a:p>
          <a:p>
            <a:pPr marL="0" indent="0">
              <a:buNone/>
            </a:pPr>
            <a:r>
              <a:rPr lang="en-US" sz="2000" dirty="0">
                <a:solidFill>
                  <a:schemeClr val="accent1">
                    <a:lumMod val="75000"/>
                  </a:schemeClr>
                </a:solidFill>
              </a:rPr>
              <a:t>Other fields are used to confirm whether the service is </a:t>
            </a:r>
          </a:p>
          <a:p>
            <a:pPr marL="0" indent="0">
              <a:buNone/>
            </a:pPr>
            <a:r>
              <a:rPr lang="en-US" sz="2000" dirty="0">
                <a:solidFill>
                  <a:schemeClr val="accent1">
                    <a:lumMod val="75000"/>
                  </a:schemeClr>
                </a:solidFill>
              </a:rPr>
              <a:t>running normally. </a:t>
            </a:r>
          </a:p>
        </p:txBody>
      </p:sp>
      <p:pic>
        <p:nvPicPr>
          <p:cNvPr id="4" name="Picture 3">
            <a:extLst>
              <a:ext uri="{FF2B5EF4-FFF2-40B4-BE49-F238E27FC236}">
                <a16:creationId xmlns:a16="http://schemas.microsoft.com/office/drawing/2014/main" id="{052714D8-3CDF-486F-AF01-919BD0BC419C}"/>
              </a:ext>
            </a:extLst>
          </p:cNvPr>
          <p:cNvPicPr>
            <a:picLocks noChangeAspect="1"/>
          </p:cNvPicPr>
          <p:nvPr/>
        </p:nvPicPr>
        <p:blipFill>
          <a:blip r:embed="rId2"/>
          <a:stretch>
            <a:fillRect/>
          </a:stretch>
        </p:blipFill>
        <p:spPr>
          <a:xfrm>
            <a:off x="6641763" y="1699591"/>
            <a:ext cx="5016100" cy="2460368"/>
          </a:xfrm>
          <a:prstGeom prst="rect">
            <a:avLst/>
          </a:prstGeom>
        </p:spPr>
      </p:pic>
    </p:spTree>
    <p:extLst>
      <p:ext uri="{BB962C8B-B14F-4D97-AF65-F5344CB8AC3E}">
        <p14:creationId xmlns:p14="http://schemas.microsoft.com/office/powerpoint/2010/main" val="46975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AA55-E5D1-4CBD-893E-F5A5675A476D}"/>
              </a:ext>
            </a:extLst>
          </p:cNvPr>
          <p:cNvSpPr>
            <a:spLocks noGrp="1"/>
          </p:cNvSpPr>
          <p:nvPr>
            <p:ph type="title"/>
          </p:nvPr>
        </p:nvSpPr>
        <p:spPr>
          <a:xfrm>
            <a:off x="365172" y="113168"/>
            <a:ext cx="11183361" cy="1135737"/>
          </a:xfrm>
        </p:spPr>
        <p:txBody>
          <a:bodyPr>
            <a:normAutofit/>
          </a:bodyPr>
          <a:lstStyle/>
          <a:p>
            <a:r>
              <a:rPr lang="en-US" sz="3600" b="1" dirty="0">
                <a:solidFill>
                  <a:schemeClr val="accent1">
                    <a:lumMod val="75000"/>
                  </a:schemeClr>
                </a:solidFill>
              </a:rPr>
              <a:t>Prepare env and conf</a:t>
            </a:r>
            <a:endParaRPr lang="en-US"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AF08C7B6-D0E6-4688-9E80-F25A08F2EBAF}"/>
              </a:ext>
            </a:extLst>
          </p:cNvPr>
          <p:cNvSpPr>
            <a:spLocks noGrp="1"/>
          </p:cNvSpPr>
          <p:nvPr>
            <p:ph idx="1"/>
          </p:nvPr>
        </p:nvSpPr>
        <p:spPr>
          <a:xfrm>
            <a:off x="365172" y="964096"/>
            <a:ext cx="11720811" cy="5212867"/>
          </a:xfrm>
        </p:spPr>
        <p:txBody>
          <a:bodyPr>
            <a:normAutofit fontScale="85000" lnSpcReduction="20000"/>
          </a:bodyPr>
          <a:lstStyle/>
          <a:p>
            <a:pPr>
              <a:buFont typeface="Wingdings" panose="05000000000000000000" pitchFamily="2" charset="2"/>
              <a:buChar char="v"/>
            </a:pPr>
            <a:r>
              <a:rPr lang="en-US" sz="2000" b="1" dirty="0">
                <a:solidFill>
                  <a:schemeClr val="accent1">
                    <a:lumMod val="75000"/>
                  </a:schemeClr>
                </a:solidFill>
              </a:rPr>
              <a:t>Master-slave conf</a:t>
            </a:r>
          </a:p>
          <a:p>
            <a:r>
              <a:rPr lang="en-US" sz="2000" dirty="0">
                <a:solidFill>
                  <a:schemeClr val="accent1">
                    <a:lumMod val="75000"/>
                  </a:schemeClr>
                </a:solidFill>
              </a:rPr>
              <a:t>Determine which server is the master</a:t>
            </a:r>
          </a:p>
          <a:p>
            <a:r>
              <a:rPr lang="en-US" sz="2000" dirty="0">
                <a:solidFill>
                  <a:schemeClr val="accent1">
                    <a:lumMod val="75000"/>
                  </a:schemeClr>
                </a:solidFill>
              </a:rPr>
              <a:t>Edit the file named </a:t>
            </a:r>
            <a:r>
              <a:rPr lang="en-US" sz="2000" dirty="0" err="1">
                <a:solidFill>
                  <a:schemeClr val="accent3">
                    <a:lumMod val="75000"/>
                  </a:schemeClr>
                </a:solidFill>
              </a:rPr>
              <a:t>redis.windows.conf</a:t>
            </a:r>
            <a:r>
              <a:rPr lang="en-US" sz="2000" dirty="0">
                <a:solidFill>
                  <a:schemeClr val="accent3">
                    <a:lumMod val="75000"/>
                  </a:schemeClr>
                </a:solidFill>
              </a:rPr>
              <a:t> </a:t>
            </a:r>
            <a:r>
              <a:rPr lang="en-US" sz="2000" dirty="0">
                <a:solidFill>
                  <a:schemeClr val="accent1">
                    <a:lumMod val="75000"/>
                  </a:schemeClr>
                </a:solidFill>
              </a:rPr>
              <a:t>under the </a:t>
            </a:r>
            <a:r>
              <a:rPr lang="en-US" sz="2000" dirty="0" err="1">
                <a:solidFill>
                  <a:schemeClr val="accent1">
                    <a:lumMod val="75000"/>
                  </a:schemeClr>
                </a:solidFill>
                <a:highlight>
                  <a:srgbClr val="FFFF00"/>
                </a:highlight>
              </a:rPr>
              <a:t>redisSentinel</a:t>
            </a:r>
            <a:r>
              <a:rPr lang="en-US" sz="2000" dirty="0">
                <a:solidFill>
                  <a:schemeClr val="accent1">
                    <a:lumMod val="75000"/>
                  </a:schemeClr>
                </a:solidFill>
                <a:highlight>
                  <a:srgbClr val="FFFF00"/>
                </a:highlight>
              </a:rPr>
              <a:t>/</a:t>
            </a:r>
            <a:r>
              <a:rPr lang="en-US" altLang="zh-CN" sz="2000" dirty="0">
                <a:solidFill>
                  <a:schemeClr val="accent1">
                    <a:lumMod val="75000"/>
                  </a:schemeClr>
                </a:solidFill>
                <a:highlight>
                  <a:srgbClr val="FFFF00"/>
                </a:highlight>
              </a:rPr>
              <a:t>role </a:t>
            </a:r>
            <a:r>
              <a:rPr lang="en-US" altLang="zh-CN" sz="2000" dirty="0">
                <a:solidFill>
                  <a:schemeClr val="accent1">
                    <a:lumMod val="75000"/>
                  </a:schemeClr>
                </a:solidFill>
              </a:rPr>
              <a:t>folder </a:t>
            </a:r>
          </a:p>
          <a:p>
            <a:pPr marL="0" indent="0">
              <a:buNone/>
            </a:pPr>
            <a:endParaRPr lang="en-US" sz="1100" dirty="0">
              <a:solidFill>
                <a:schemeClr val="accent1">
                  <a:lumMod val="75000"/>
                </a:schemeClr>
              </a:solidFill>
            </a:endParaRPr>
          </a:p>
          <a:p>
            <a:pPr marL="0" indent="0">
              <a:buNone/>
            </a:pPr>
            <a:r>
              <a:rPr lang="en-US" sz="2000" dirty="0">
                <a:solidFill>
                  <a:schemeClr val="accent1">
                    <a:lumMod val="75000"/>
                  </a:schemeClr>
                </a:solidFill>
              </a:rPr>
              <a:t>For master</a:t>
            </a:r>
          </a:p>
          <a:p>
            <a:pPr marL="457200" lvl="1" indent="0">
              <a:buNone/>
            </a:pPr>
            <a:r>
              <a:rPr lang="en-US" sz="1400" dirty="0">
                <a:solidFill>
                  <a:schemeClr val="accent1">
                    <a:lumMod val="75000"/>
                  </a:schemeClr>
                </a:solidFill>
              </a:rPr>
              <a:t># bind IP                                                # followed by one or more IP addresses</a:t>
            </a:r>
          </a:p>
          <a:p>
            <a:pPr marL="457200" lvl="1" indent="0">
              <a:buNone/>
            </a:pPr>
            <a:r>
              <a:rPr lang="en-US" sz="1400" dirty="0">
                <a:solidFill>
                  <a:schemeClr val="accent1">
                    <a:lumMod val="75000"/>
                  </a:schemeClr>
                </a:solidFill>
              </a:rPr>
              <a:t># port 6379                                           # default 6379, </a:t>
            </a:r>
            <a:r>
              <a:rPr lang="en-US" sz="1400" dirty="0">
                <a:solidFill>
                  <a:srgbClr val="FF0000"/>
                </a:solidFill>
              </a:rPr>
              <a:t>we should stop other Redis started with 6379 on the same server if we use 6379</a:t>
            </a:r>
          </a:p>
          <a:p>
            <a:pPr marL="457200" lvl="1" indent="0">
              <a:buNone/>
            </a:pPr>
            <a:r>
              <a:rPr lang="en-US" sz="1400" dirty="0">
                <a:solidFill>
                  <a:schemeClr val="accent1">
                    <a:lumMod val="75000"/>
                  </a:schemeClr>
                </a:solidFill>
              </a:rPr>
              <a:t># </a:t>
            </a:r>
            <a:r>
              <a:rPr lang="en-US" sz="1400" dirty="0" err="1">
                <a:solidFill>
                  <a:schemeClr val="accent1">
                    <a:lumMod val="75000"/>
                  </a:schemeClr>
                </a:solidFill>
              </a:rPr>
              <a:t>masterauth</a:t>
            </a:r>
            <a:r>
              <a:rPr lang="en-US" sz="1400" dirty="0">
                <a:solidFill>
                  <a:schemeClr val="accent1">
                    <a:lumMod val="75000"/>
                  </a:schemeClr>
                </a:solidFill>
              </a:rPr>
              <a:t> &lt;master-password&gt;    # use to connect to master for slave</a:t>
            </a:r>
          </a:p>
          <a:p>
            <a:pPr marL="457200" lvl="1" indent="0">
              <a:buNone/>
            </a:pPr>
            <a:r>
              <a:rPr lang="en-US" sz="1400" dirty="0">
                <a:solidFill>
                  <a:schemeClr val="accent1">
                    <a:lumMod val="75000"/>
                  </a:schemeClr>
                </a:solidFill>
              </a:rPr>
              <a:t># </a:t>
            </a:r>
            <a:r>
              <a:rPr lang="en-US" sz="1400" dirty="0" err="1">
                <a:solidFill>
                  <a:schemeClr val="accent1">
                    <a:lumMod val="75000"/>
                  </a:schemeClr>
                </a:solidFill>
              </a:rPr>
              <a:t>requirepass</a:t>
            </a:r>
            <a:r>
              <a:rPr lang="en-US" sz="1400" dirty="0">
                <a:solidFill>
                  <a:schemeClr val="accent1">
                    <a:lumMod val="75000"/>
                  </a:schemeClr>
                </a:solidFill>
              </a:rPr>
              <a:t> &lt;password&gt;                 # connection password, we’d better set same password with the </a:t>
            </a:r>
            <a:r>
              <a:rPr lang="en-US" sz="1400" dirty="0" err="1">
                <a:solidFill>
                  <a:schemeClr val="accent1">
                    <a:lumMod val="75000"/>
                  </a:schemeClr>
                </a:solidFill>
              </a:rPr>
              <a:t>masterauth</a:t>
            </a:r>
            <a:endParaRPr lang="en-US" sz="1400" dirty="0">
              <a:solidFill>
                <a:schemeClr val="accent1">
                  <a:lumMod val="75000"/>
                </a:schemeClr>
              </a:solidFill>
            </a:endParaRPr>
          </a:p>
          <a:p>
            <a:pPr marL="457200" lvl="1" indent="0">
              <a:buNone/>
            </a:pPr>
            <a:r>
              <a:rPr lang="en-US" sz="1400" dirty="0">
                <a:solidFill>
                  <a:schemeClr val="accent1">
                    <a:lumMod val="75000"/>
                  </a:schemeClr>
                </a:solidFill>
              </a:rPr>
              <a:t># </a:t>
            </a:r>
            <a:r>
              <a:rPr lang="en-US" altLang="zh-CN" sz="1400" dirty="0">
                <a:solidFill>
                  <a:schemeClr val="accent1">
                    <a:lumMod val="75000"/>
                  </a:schemeClr>
                </a:solidFill>
              </a:rPr>
              <a:t>logfile “the log file name”</a:t>
            </a:r>
          </a:p>
          <a:p>
            <a:pPr marL="457200" lvl="1" indent="0">
              <a:buNone/>
            </a:pPr>
            <a:r>
              <a:rPr lang="en-US" sz="1400" dirty="0">
                <a:solidFill>
                  <a:schemeClr val="accent1">
                    <a:lumMod val="75000"/>
                  </a:schemeClr>
                </a:solidFill>
              </a:rPr>
              <a:t># </a:t>
            </a:r>
            <a:r>
              <a:rPr lang="en-US" sz="1400" dirty="0" err="1">
                <a:solidFill>
                  <a:schemeClr val="accent1">
                    <a:lumMod val="75000"/>
                  </a:schemeClr>
                </a:solidFill>
              </a:rPr>
              <a:t>dir</a:t>
            </a:r>
            <a:r>
              <a:rPr lang="en-US" sz="1400" dirty="0">
                <a:solidFill>
                  <a:schemeClr val="accent1">
                    <a:lumMod val="75000"/>
                  </a:schemeClr>
                </a:solidFill>
              </a:rPr>
              <a:t> ./                                                   # Note that you must specify a directory here, not a file name.</a:t>
            </a:r>
          </a:p>
          <a:p>
            <a:pPr marL="457200" lvl="1" indent="0">
              <a:buNone/>
            </a:pPr>
            <a:endParaRPr lang="en-US" sz="1400" dirty="0">
              <a:solidFill>
                <a:srgbClr val="FF0000"/>
              </a:solidFill>
            </a:endParaRPr>
          </a:p>
          <a:p>
            <a:pPr marL="457200" lvl="1" indent="0">
              <a:buNone/>
            </a:pPr>
            <a:r>
              <a:rPr lang="en-US" sz="1400" dirty="0">
                <a:solidFill>
                  <a:schemeClr val="accent6">
                    <a:lumMod val="75000"/>
                  </a:schemeClr>
                </a:solidFill>
              </a:rPr>
              <a:t>bind 127.0.0.1</a:t>
            </a:r>
          </a:p>
          <a:p>
            <a:pPr marL="457200" lvl="1" indent="0">
              <a:buNone/>
            </a:pPr>
            <a:r>
              <a:rPr lang="en-US" sz="1400" dirty="0">
                <a:solidFill>
                  <a:schemeClr val="accent6">
                    <a:lumMod val="75000"/>
                  </a:schemeClr>
                </a:solidFill>
              </a:rPr>
              <a:t>port 6379</a:t>
            </a:r>
          </a:p>
          <a:p>
            <a:pPr marL="457200" lvl="1" indent="0">
              <a:buNone/>
            </a:pPr>
            <a:r>
              <a:rPr lang="en-US" sz="1400" dirty="0" err="1">
                <a:solidFill>
                  <a:schemeClr val="accent6">
                    <a:lumMod val="75000"/>
                  </a:schemeClr>
                </a:solidFill>
              </a:rPr>
              <a:t>masterauth</a:t>
            </a:r>
            <a:r>
              <a:rPr lang="en-US" sz="1400" dirty="0">
                <a:solidFill>
                  <a:schemeClr val="accent6">
                    <a:lumMod val="75000"/>
                  </a:schemeClr>
                </a:solidFill>
              </a:rPr>
              <a:t> 123456</a:t>
            </a:r>
          </a:p>
          <a:p>
            <a:pPr marL="457200" lvl="1" indent="0">
              <a:buNone/>
            </a:pPr>
            <a:r>
              <a:rPr lang="en-US" sz="1400" dirty="0" err="1">
                <a:solidFill>
                  <a:schemeClr val="accent6">
                    <a:lumMod val="75000"/>
                  </a:schemeClr>
                </a:solidFill>
              </a:rPr>
              <a:t>requirepass</a:t>
            </a:r>
            <a:r>
              <a:rPr lang="en-US" sz="1400" dirty="0">
                <a:solidFill>
                  <a:schemeClr val="accent6">
                    <a:lumMod val="75000"/>
                  </a:schemeClr>
                </a:solidFill>
              </a:rPr>
              <a:t> 123456</a:t>
            </a:r>
          </a:p>
          <a:p>
            <a:pPr marL="457200" lvl="1" indent="0">
              <a:buNone/>
            </a:pPr>
            <a:r>
              <a:rPr lang="en-US" altLang="zh-CN" sz="1400" dirty="0">
                <a:solidFill>
                  <a:schemeClr val="accent6">
                    <a:lumMod val="75000"/>
                  </a:schemeClr>
                </a:solidFill>
              </a:rPr>
              <a:t>logfile “redis_server_log.txt"</a:t>
            </a:r>
          </a:p>
          <a:p>
            <a:pPr marL="457200" lvl="1" indent="0">
              <a:buNone/>
            </a:pPr>
            <a:r>
              <a:rPr lang="en-US" sz="1400" dirty="0" err="1">
                <a:solidFill>
                  <a:schemeClr val="accent6">
                    <a:lumMod val="75000"/>
                  </a:schemeClr>
                </a:solidFill>
              </a:rPr>
              <a:t>dir</a:t>
            </a:r>
            <a:r>
              <a:rPr lang="en-US" sz="1400" dirty="0">
                <a:solidFill>
                  <a:schemeClr val="accent6">
                    <a:lumMod val="75000"/>
                  </a:schemeClr>
                </a:solidFill>
              </a:rPr>
              <a:t> "C:\\Program Files\\Redis\\</a:t>
            </a:r>
            <a:r>
              <a:rPr lang="en-US" sz="1400" dirty="0" err="1">
                <a:solidFill>
                  <a:schemeClr val="accent6">
                    <a:lumMod val="75000"/>
                  </a:schemeClr>
                </a:solidFill>
              </a:rPr>
              <a:t>redisSentinel</a:t>
            </a:r>
            <a:r>
              <a:rPr lang="en-US" sz="1400" dirty="0">
                <a:solidFill>
                  <a:schemeClr val="accent6">
                    <a:lumMod val="75000"/>
                  </a:schemeClr>
                </a:solidFill>
              </a:rPr>
              <a:t>"</a:t>
            </a:r>
          </a:p>
          <a:p>
            <a:pPr marL="457200" lvl="1" indent="0">
              <a:buNone/>
            </a:pPr>
            <a:endParaRPr lang="en-US" sz="1200" dirty="0">
              <a:solidFill>
                <a:schemeClr val="accent1">
                  <a:lumMod val="75000"/>
                </a:schemeClr>
              </a:solidFill>
            </a:endParaRPr>
          </a:p>
          <a:p>
            <a:pPr marL="0" lvl="1" indent="0">
              <a:spcBef>
                <a:spcPts val="1000"/>
              </a:spcBef>
              <a:buNone/>
            </a:pPr>
            <a:r>
              <a:rPr lang="en-US" sz="2000" dirty="0">
                <a:solidFill>
                  <a:schemeClr val="accent1">
                    <a:lumMod val="75000"/>
                  </a:schemeClr>
                </a:solidFill>
              </a:rPr>
              <a:t>For slave</a:t>
            </a:r>
          </a:p>
          <a:p>
            <a:pPr marL="0" lvl="1" indent="0">
              <a:spcBef>
                <a:spcPts val="1000"/>
              </a:spcBef>
              <a:buNone/>
            </a:pPr>
            <a:r>
              <a:rPr lang="en-US" sz="1800" dirty="0">
                <a:solidFill>
                  <a:schemeClr val="accent1">
                    <a:lumMod val="75000"/>
                  </a:schemeClr>
                </a:solidFill>
              </a:rPr>
              <a:t>One more setting item than master</a:t>
            </a:r>
          </a:p>
          <a:p>
            <a:pPr marL="457200" lvl="1" indent="0">
              <a:buNone/>
            </a:pPr>
            <a:r>
              <a:rPr lang="en-US" sz="1400" dirty="0">
                <a:solidFill>
                  <a:schemeClr val="accent1">
                    <a:lumMod val="75000"/>
                  </a:schemeClr>
                </a:solidFill>
              </a:rPr>
              <a:t># </a:t>
            </a:r>
            <a:r>
              <a:rPr lang="en-US" sz="1400" dirty="0" err="1">
                <a:solidFill>
                  <a:schemeClr val="accent1">
                    <a:lumMod val="75000"/>
                  </a:schemeClr>
                </a:solidFill>
              </a:rPr>
              <a:t>replicaof</a:t>
            </a:r>
            <a:r>
              <a:rPr lang="en-US" sz="1400" dirty="0">
                <a:solidFill>
                  <a:schemeClr val="accent1">
                    <a:lumMod val="75000"/>
                  </a:schemeClr>
                </a:solidFill>
              </a:rPr>
              <a:t> &lt;</a:t>
            </a:r>
            <a:r>
              <a:rPr lang="en-US" sz="1400" dirty="0" err="1">
                <a:solidFill>
                  <a:schemeClr val="accent1">
                    <a:lumMod val="75000"/>
                  </a:schemeClr>
                </a:solidFill>
              </a:rPr>
              <a:t>masterip</a:t>
            </a:r>
            <a:r>
              <a:rPr lang="en-US" sz="1400" dirty="0">
                <a:solidFill>
                  <a:schemeClr val="accent1">
                    <a:lumMod val="75000"/>
                  </a:schemeClr>
                </a:solidFill>
              </a:rPr>
              <a:t>&gt; &lt;</a:t>
            </a:r>
            <a:r>
              <a:rPr lang="en-US" sz="1400" dirty="0" err="1">
                <a:solidFill>
                  <a:schemeClr val="accent1">
                    <a:lumMod val="75000"/>
                  </a:schemeClr>
                </a:solidFill>
              </a:rPr>
              <a:t>masterport</a:t>
            </a:r>
            <a:r>
              <a:rPr lang="en-US" sz="1400" dirty="0">
                <a:solidFill>
                  <a:schemeClr val="accent1">
                    <a:lumMod val="75000"/>
                  </a:schemeClr>
                </a:solidFill>
              </a:rPr>
              <a:t>&gt;</a:t>
            </a:r>
          </a:p>
        </p:txBody>
      </p:sp>
    </p:spTree>
    <p:extLst>
      <p:ext uri="{BB962C8B-B14F-4D97-AF65-F5344CB8AC3E}">
        <p14:creationId xmlns:p14="http://schemas.microsoft.com/office/powerpoint/2010/main" val="20948354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AA55-E5D1-4CBD-893E-F5A5675A476D}"/>
              </a:ext>
            </a:extLst>
          </p:cNvPr>
          <p:cNvSpPr>
            <a:spLocks noGrp="1"/>
          </p:cNvSpPr>
          <p:nvPr>
            <p:ph type="title"/>
          </p:nvPr>
        </p:nvSpPr>
        <p:spPr>
          <a:xfrm>
            <a:off x="365172" y="321734"/>
            <a:ext cx="11183361" cy="990231"/>
          </a:xfrm>
        </p:spPr>
        <p:txBody>
          <a:bodyPr>
            <a:normAutofit/>
          </a:bodyPr>
          <a:lstStyle/>
          <a:p>
            <a:r>
              <a:rPr lang="en-US" sz="3600" b="1" dirty="0">
                <a:solidFill>
                  <a:schemeClr val="accent1">
                    <a:lumMod val="75000"/>
                  </a:schemeClr>
                </a:solidFill>
              </a:rPr>
              <a:t>Prepare env and conf</a:t>
            </a:r>
            <a:endParaRPr lang="en-US"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AF08C7B6-D0E6-4688-9E80-F25A08F2EBAF}"/>
              </a:ext>
            </a:extLst>
          </p:cNvPr>
          <p:cNvSpPr>
            <a:spLocks noGrp="1"/>
          </p:cNvSpPr>
          <p:nvPr>
            <p:ph idx="1"/>
          </p:nvPr>
        </p:nvSpPr>
        <p:spPr>
          <a:xfrm>
            <a:off x="365172" y="1311965"/>
            <a:ext cx="11720811" cy="4864998"/>
          </a:xfrm>
        </p:spPr>
        <p:txBody>
          <a:bodyPr>
            <a:normAutofit/>
          </a:bodyPr>
          <a:lstStyle/>
          <a:p>
            <a:pPr>
              <a:buFont typeface="Wingdings" panose="05000000000000000000" pitchFamily="2" charset="2"/>
              <a:buChar char="v"/>
            </a:pPr>
            <a:r>
              <a:rPr lang="en-US" sz="2000" b="1" dirty="0">
                <a:solidFill>
                  <a:schemeClr val="accent1">
                    <a:lumMod val="75000"/>
                  </a:schemeClr>
                </a:solidFill>
              </a:rPr>
              <a:t>Master-slave  install</a:t>
            </a:r>
          </a:p>
          <a:p>
            <a:r>
              <a:rPr lang="en-US" sz="2000" dirty="0">
                <a:solidFill>
                  <a:schemeClr val="accent1">
                    <a:lumMod val="75000"/>
                  </a:schemeClr>
                </a:solidFill>
              </a:rPr>
              <a:t>Navigate to </a:t>
            </a:r>
            <a:r>
              <a:rPr lang="en-US" sz="2000" dirty="0" err="1">
                <a:solidFill>
                  <a:schemeClr val="accent1">
                    <a:lumMod val="75000"/>
                  </a:schemeClr>
                </a:solidFill>
                <a:highlight>
                  <a:srgbClr val="FFFF00"/>
                </a:highlight>
              </a:rPr>
              <a:t>redisSentinel</a:t>
            </a:r>
            <a:r>
              <a:rPr lang="en-US" sz="2000" dirty="0">
                <a:solidFill>
                  <a:schemeClr val="accent1">
                    <a:lumMod val="75000"/>
                  </a:schemeClr>
                </a:solidFill>
                <a:highlight>
                  <a:srgbClr val="FFFF00"/>
                </a:highlight>
              </a:rPr>
              <a:t>/role </a:t>
            </a:r>
            <a:r>
              <a:rPr lang="en-US" sz="2000" dirty="0">
                <a:solidFill>
                  <a:schemeClr val="accent1">
                    <a:lumMod val="75000"/>
                  </a:schemeClr>
                </a:solidFill>
              </a:rPr>
              <a:t>folder</a:t>
            </a:r>
          </a:p>
          <a:p>
            <a:r>
              <a:rPr lang="en-US" sz="2000" dirty="0">
                <a:solidFill>
                  <a:schemeClr val="accent1">
                    <a:lumMod val="75000"/>
                  </a:schemeClr>
                </a:solidFill>
              </a:rPr>
              <a:t>Install and run as a windows service</a:t>
            </a:r>
          </a:p>
          <a:p>
            <a:pPr marL="0" indent="0">
              <a:buNone/>
            </a:pPr>
            <a:r>
              <a:rPr lang="en-US" sz="2000" dirty="0">
                <a:solidFill>
                  <a:schemeClr val="accent1">
                    <a:lumMod val="75000"/>
                  </a:schemeClr>
                </a:solidFill>
              </a:rPr>
              <a:t>	Run </a:t>
            </a:r>
            <a:r>
              <a:rPr lang="en-US" sz="2000" dirty="0">
                <a:solidFill>
                  <a:schemeClr val="accent3">
                    <a:lumMod val="75000"/>
                  </a:schemeClr>
                </a:solidFill>
              </a:rPr>
              <a:t>install.bat </a:t>
            </a:r>
            <a:r>
              <a:rPr lang="en-US" sz="2000" dirty="0">
                <a:solidFill>
                  <a:schemeClr val="accent1">
                    <a:lumMod val="75000"/>
                  </a:schemeClr>
                </a:solidFill>
              </a:rPr>
              <a:t>in the command window or double click, will find the service named 	</a:t>
            </a:r>
            <a:r>
              <a:rPr lang="en-US" sz="2000" dirty="0" err="1">
                <a:solidFill>
                  <a:schemeClr val="accent1">
                    <a:lumMod val="75000"/>
                  </a:schemeClr>
                </a:solidFill>
              </a:rPr>
              <a:t>RedisCluster</a:t>
            </a:r>
            <a:r>
              <a:rPr lang="en-US" sz="2000" dirty="0">
                <a:solidFill>
                  <a:schemeClr val="accent1">
                    <a:lumMod val="75000"/>
                  </a:schemeClr>
                </a:solidFill>
              </a:rPr>
              <a:t>(configured in </a:t>
            </a:r>
            <a:r>
              <a:rPr lang="en-US" sz="2000" dirty="0" err="1">
                <a:solidFill>
                  <a:schemeClr val="accent1">
                    <a:lumMod val="75000"/>
                  </a:schemeClr>
                </a:solidFill>
              </a:rPr>
              <a:t>redisSentinel</a:t>
            </a:r>
            <a:r>
              <a:rPr lang="en-US" sz="2000" dirty="0">
                <a:solidFill>
                  <a:schemeClr val="accent1">
                    <a:lumMod val="75000"/>
                  </a:schemeClr>
                </a:solidFill>
              </a:rPr>
              <a:t>/</a:t>
            </a:r>
            <a:r>
              <a:rPr lang="en-US" sz="2000" dirty="0">
                <a:solidFill>
                  <a:schemeClr val="accent3">
                    <a:lumMod val="75000"/>
                  </a:schemeClr>
                </a:solidFill>
              </a:rPr>
              <a:t>redis.ini</a:t>
            </a:r>
            <a:r>
              <a:rPr lang="en-US" sz="2000" dirty="0">
                <a:solidFill>
                  <a:schemeClr val="accent1">
                    <a:lumMod val="75000"/>
                  </a:schemeClr>
                </a:solidFill>
              </a:rPr>
              <a:t>) running.</a:t>
            </a:r>
          </a:p>
          <a:p>
            <a:pPr>
              <a:buFont typeface="Wingdings" panose="05000000000000000000" pitchFamily="2" charset="2"/>
              <a:buChar char="Ø"/>
            </a:pPr>
            <a:r>
              <a:rPr lang="en-US" sz="2000" dirty="0">
                <a:solidFill>
                  <a:schemeClr val="accent1">
                    <a:lumMod val="75000"/>
                  </a:schemeClr>
                </a:solidFill>
                <a:highlight>
                  <a:srgbClr val="C0C0C0"/>
                </a:highlight>
              </a:rPr>
              <a:t>We should make sure that the master starts first.</a:t>
            </a:r>
            <a:endParaRPr lang="en-US" sz="1200" dirty="0">
              <a:solidFill>
                <a:schemeClr val="accent1">
                  <a:lumMod val="75000"/>
                </a:schemeClr>
              </a:solidFill>
              <a:highlight>
                <a:srgbClr val="C0C0C0"/>
              </a:highlight>
            </a:endParaRPr>
          </a:p>
        </p:txBody>
      </p:sp>
      <p:pic>
        <p:nvPicPr>
          <p:cNvPr id="5" name="Picture 4">
            <a:extLst>
              <a:ext uri="{FF2B5EF4-FFF2-40B4-BE49-F238E27FC236}">
                <a16:creationId xmlns:a16="http://schemas.microsoft.com/office/drawing/2014/main" id="{3D3C4942-3980-4B5A-8820-7EB6F556F45B}"/>
              </a:ext>
            </a:extLst>
          </p:cNvPr>
          <p:cNvPicPr>
            <a:picLocks noChangeAspect="1"/>
          </p:cNvPicPr>
          <p:nvPr/>
        </p:nvPicPr>
        <p:blipFill>
          <a:blip r:embed="rId2"/>
          <a:stretch>
            <a:fillRect/>
          </a:stretch>
        </p:blipFill>
        <p:spPr>
          <a:xfrm>
            <a:off x="440634" y="3845407"/>
            <a:ext cx="7276664" cy="2108131"/>
          </a:xfrm>
          <a:prstGeom prst="rect">
            <a:avLst/>
          </a:prstGeom>
        </p:spPr>
      </p:pic>
    </p:spTree>
    <p:extLst>
      <p:ext uri="{BB962C8B-B14F-4D97-AF65-F5344CB8AC3E}">
        <p14:creationId xmlns:p14="http://schemas.microsoft.com/office/powerpoint/2010/main" val="365474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AA55-E5D1-4CBD-893E-F5A5675A476D}"/>
              </a:ext>
            </a:extLst>
          </p:cNvPr>
          <p:cNvSpPr>
            <a:spLocks noGrp="1"/>
          </p:cNvSpPr>
          <p:nvPr>
            <p:ph type="title"/>
          </p:nvPr>
        </p:nvSpPr>
        <p:spPr>
          <a:xfrm>
            <a:off x="365171" y="321734"/>
            <a:ext cx="11183361" cy="990231"/>
          </a:xfrm>
        </p:spPr>
        <p:txBody>
          <a:bodyPr>
            <a:normAutofit/>
          </a:bodyPr>
          <a:lstStyle/>
          <a:p>
            <a:r>
              <a:rPr lang="en-US" sz="3600" b="1" dirty="0">
                <a:solidFill>
                  <a:schemeClr val="accent1">
                    <a:lumMod val="75000"/>
                  </a:schemeClr>
                </a:solidFill>
              </a:rPr>
              <a:t>Prepare env and conf</a:t>
            </a:r>
            <a:endParaRPr lang="en-US"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AF08C7B6-D0E6-4688-9E80-F25A08F2EBAF}"/>
              </a:ext>
            </a:extLst>
          </p:cNvPr>
          <p:cNvSpPr>
            <a:spLocks noGrp="1"/>
          </p:cNvSpPr>
          <p:nvPr>
            <p:ph idx="1"/>
          </p:nvPr>
        </p:nvSpPr>
        <p:spPr>
          <a:xfrm>
            <a:off x="365172" y="1311965"/>
            <a:ext cx="11720811" cy="4864998"/>
          </a:xfrm>
        </p:spPr>
        <p:txBody>
          <a:bodyPr>
            <a:normAutofit/>
          </a:bodyPr>
          <a:lstStyle/>
          <a:p>
            <a:pPr>
              <a:buFont typeface="Wingdings" panose="05000000000000000000" pitchFamily="2" charset="2"/>
              <a:buChar char="v"/>
            </a:pPr>
            <a:r>
              <a:rPr lang="en-US" sz="2000" b="1" dirty="0">
                <a:solidFill>
                  <a:schemeClr val="accent1">
                    <a:lumMod val="75000"/>
                  </a:schemeClr>
                </a:solidFill>
              </a:rPr>
              <a:t>Master-slave  check</a:t>
            </a:r>
          </a:p>
          <a:p>
            <a:r>
              <a:rPr lang="en-US" sz="2000" dirty="0">
                <a:solidFill>
                  <a:schemeClr val="accent1">
                    <a:lumMod val="75000"/>
                  </a:schemeClr>
                </a:solidFill>
              </a:rPr>
              <a:t>Run </a:t>
            </a:r>
            <a:r>
              <a:rPr lang="en-US" sz="2000" dirty="0">
                <a:solidFill>
                  <a:schemeClr val="accent3">
                    <a:lumMod val="75000"/>
                  </a:schemeClr>
                </a:solidFill>
              </a:rPr>
              <a:t>client.bat </a:t>
            </a:r>
            <a:r>
              <a:rPr lang="en-US" sz="2000" dirty="0">
                <a:solidFill>
                  <a:schemeClr val="accent1">
                    <a:lumMod val="75000"/>
                  </a:schemeClr>
                </a:solidFill>
              </a:rPr>
              <a:t>in the command window or double click.</a:t>
            </a:r>
          </a:p>
          <a:p>
            <a:r>
              <a:rPr lang="en-US" sz="2000" dirty="0">
                <a:solidFill>
                  <a:schemeClr val="accent1">
                    <a:lumMod val="75000"/>
                  </a:schemeClr>
                </a:solidFill>
              </a:rPr>
              <a:t>Run command </a:t>
            </a:r>
            <a:r>
              <a:rPr lang="en-US" sz="2000" i="1" dirty="0">
                <a:solidFill>
                  <a:schemeClr val="accent1">
                    <a:lumMod val="75000"/>
                  </a:schemeClr>
                </a:solidFill>
                <a:highlight>
                  <a:srgbClr val="C0C0C0"/>
                </a:highlight>
              </a:rPr>
              <a:t>auth &lt; </a:t>
            </a:r>
            <a:r>
              <a:rPr lang="en-US" sz="2000" i="1" dirty="0" err="1">
                <a:solidFill>
                  <a:schemeClr val="accent1">
                    <a:lumMod val="75000"/>
                  </a:schemeClr>
                </a:solidFill>
                <a:highlight>
                  <a:srgbClr val="C0C0C0"/>
                </a:highlight>
              </a:rPr>
              <a:t>requirepass</a:t>
            </a:r>
            <a:r>
              <a:rPr lang="en-US" sz="2000" i="1" dirty="0">
                <a:solidFill>
                  <a:schemeClr val="accent1">
                    <a:lumMod val="75000"/>
                  </a:schemeClr>
                </a:solidFill>
                <a:highlight>
                  <a:srgbClr val="C0C0C0"/>
                </a:highlight>
              </a:rPr>
              <a:t>&gt; </a:t>
            </a:r>
            <a:r>
              <a:rPr lang="en-US" sz="2000" i="1" dirty="0">
                <a:solidFill>
                  <a:schemeClr val="accent1">
                    <a:lumMod val="75000"/>
                  </a:schemeClr>
                </a:solidFill>
                <a:highlight>
                  <a:srgbClr val="FFFFFF"/>
                </a:highlight>
              </a:rPr>
              <a:t>(e.g. auth 123456)</a:t>
            </a:r>
          </a:p>
          <a:p>
            <a:r>
              <a:rPr lang="en-US" sz="2000" dirty="0">
                <a:solidFill>
                  <a:schemeClr val="accent1">
                    <a:lumMod val="75000"/>
                  </a:schemeClr>
                </a:solidFill>
              </a:rPr>
              <a:t>Run command </a:t>
            </a:r>
            <a:r>
              <a:rPr lang="en-US" sz="2000" i="1" dirty="0">
                <a:solidFill>
                  <a:schemeClr val="accent1">
                    <a:lumMod val="75000"/>
                  </a:schemeClr>
                </a:solidFill>
                <a:highlight>
                  <a:srgbClr val="C0C0C0"/>
                </a:highlight>
              </a:rPr>
              <a:t>info replication</a:t>
            </a:r>
          </a:p>
          <a:p>
            <a:r>
              <a:rPr lang="en-US" sz="2000" dirty="0">
                <a:solidFill>
                  <a:schemeClr val="accent1">
                    <a:lumMod val="75000"/>
                  </a:schemeClr>
                </a:solidFill>
                <a:highlight>
                  <a:srgbClr val="FFFFFF"/>
                </a:highlight>
              </a:rPr>
              <a:t>If we see something like the below, it means that the installation is OK.</a:t>
            </a:r>
          </a:p>
          <a:p>
            <a:pPr marL="0" indent="0">
              <a:buNone/>
            </a:pPr>
            <a:endParaRPr lang="en-US" sz="2000" dirty="0">
              <a:solidFill>
                <a:schemeClr val="accent1">
                  <a:lumMod val="75000"/>
                </a:schemeClr>
              </a:solidFill>
            </a:endParaRPr>
          </a:p>
        </p:txBody>
      </p:sp>
      <p:pic>
        <p:nvPicPr>
          <p:cNvPr id="2052" name="Picture 4">
            <a:extLst>
              <a:ext uri="{FF2B5EF4-FFF2-40B4-BE49-F238E27FC236}">
                <a16:creationId xmlns:a16="http://schemas.microsoft.com/office/drawing/2014/main" id="{C675BC7F-EEA3-497F-86C6-BE64415D7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7" y="3297574"/>
            <a:ext cx="6043198" cy="356042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65688289-3ADB-429E-B2B8-A8F3407EC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85950"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65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AA55-E5D1-4CBD-893E-F5A5675A476D}"/>
              </a:ext>
            </a:extLst>
          </p:cNvPr>
          <p:cNvSpPr>
            <a:spLocks noGrp="1"/>
          </p:cNvSpPr>
          <p:nvPr>
            <p:ph type="title"/>
          </p:nvPr>
        </p:nvSpPr>
        <p:spPr>
          <a:xfrm>
            <a:off x="365172" y="321734"/>
            <a:ext cx="11183361" cy="990231"/>
          </a:xfrm>
        </p:spPr>
        <p:txBody>
          <a:bodyPr>
            <a:normAutofit/>
          </a:bodyPr>
          <a:lstStyle/>
          <a:p>
            <a:r>
              <a:rPr lang="en-US" sz="3600" b="1" dirty="0">
                <a:solidFill>
                  <a:schemeClr val="accent1">
                    <a:lumMod val="75000"/>
                  </a:schemeClr>
                </a:solidFill>
              </a:rPr>
              <a:t>Prepare env and conf</a:t>
            </a:r>
            <a:endParaRPr lang="en-US"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AF08C7B6-D0E6-4688-9E80-F25A08F2EBAF}"/>
              </a:ext>
            </a:extLst>
          </p:cNvPr>
          <p:cNvSpPr>
            <a:spLocks noGrp="1"/>
          </p:cNvSpPr>
          <p:nvPr>
            <p:ph idx="1"/>
          </p:nvPr>
        </p:nvSpPr>
        <p:spPr>
          <a:xfrm>
            <a:off x="365172" y="1311965"/>
            <a:ext cx="11720811" cy="4864998"/>
          </a:xfrm>
        </p:spPr>
        <p:txBody>
          <a:bodyPr>
            <a:normAutofit/>
          </a:bodyPr>
          <a:lstStyle/>
          <a:p>
            <a:pPr>
              <a:buFont typeface="Wingdings" panose="05000000000000000000" pitchFamily="2" charset="2"/>
              <a:buChar char="v"/>
            </a:pPr>
            <a:r>
              <a:rPr lang="en-US" sz="2000" b="1" dirty="0">
                <a:solidFill>
                  <a:schemeClr val="accent1">
                    <a:lumMod val="75000"/>
                  </a:schemeClr>
                </a:solidFill>
              </a:rPr>
              <a:t>Sentinel conf</a:t>
            </a:r>
          </a:p>
          <a:p>
            <a:pPr marL="0" indent="0">
              <a:buNone/>
            </a:pPr>
            <a:r>
              <a:rPr lang="en-US" sz="2000" dirty="0">
                <a:solidFill>
                  <a:schemeClr val="accent1">
                    <a:lumMod val="75000"/>
                  </a:schemeClr>
                </a:solidFill>
              </a:rPr>
              <a:t>Edit the file named </a:t>
            </a:r>
            <a:r>
              <a:rPr lang="en-US" sz="2000" dirty="0" err="1">
                <a:solidFill>
                  <a:schemeClr val="accent3">
                    <a:lumMod val="75000"/>
                  </a:schemeClr>
                </a:solidFill>
              </a:rPr>
              <a:t>sentinel.conf</a:t>
            </a:r>
            <a:r>
              <a:rPr lang="en-US" sz="2000" dirty="0">
                <a:solidFill>
                  <a:schemeClr val="accent3">
                    <a:lumMod val="75000"/>
                  </a:schemeClr>
                </a:solidFill>
              </a:rPr>
              <a:t> </a:t>
            </a:r>
            <a:r>
              <a:rPr lang="en-US" sz="2000" dirty="0">
                <a:solidFill>
                  <a:schemeClr val="accent1">
                    <a:lumMod val="75000"/>
                  </a:schemeClr>
                </a:solidFill>
              </a:rPr>
              <a:t>under the </a:t>
            </a:r>
            <a:r>
              <a:rPr lang="en-US" sz="2000" dirty="0" err="1">
                <a:solidFill>
                  <a:schemeClr val="accent1">
                    <a:lumMod val="75000"/>
                  </a:schemeClr>
                </a:solidFill>
                <a:highlight>
                  <a:srgbClr val="FFFF00"/>
                </a:highlight>
              </a:rPr>
              <a:t>redisSentinel</a:t>
            </a:r>
            <a:r>
              <a:rPr lang="en-US" sz="2000" dirty="0">
                <a:solidFill>
                  <a:schemeClr val="accent1">
                    <a:lumMod val="75000"/>
                  </a:schemeClr>
                </a:solidFill>
                <a:highlight>
                  <a:srgbClr val="FFFF00"/>
                </a:highlight>
              </a:rPr>
              <a:t>/</a:t>
            </a:r>
            <a:r>
              <a:rPr lang="en-US" altLang="zh-CN" sz="2000" dirty="0">
                <a:solidFill>
                  <a:schemeClr val="accent1">
                    <a:lumMod val="75000"/>
                  </a:schemeClr>
                </a:solidFill>
                <a:highlight>
                  <a:srgbClr val="FFFF00"/>
                </a:highlight>
              </a:rPr>
              <a:t>role</a:t>
            </a:r>
            <a:r>
              <a:rPr lang="en-US" altLang="zh-CN" sz="2000" dirty="0">
                <a:solidFill>
                  <a:schemeClr val="accent1">
                    <a:lumMod val="75000"/>
                  </a:schemeClr>
                </a:solidFill>
              </a:rPr>
              <a:t> folder</a:t>
            </a:r>
          </a:p>
          <a:p>
            <a:pPr marL="457200" lvl="1" indent="0">
              <a:buNone/>
            </a:pPr>
            <a:r>
              <a:rPr lang="en-US" sz="1200" dirty="0">
                <a:solidFill>
                  <a:schemeClr val="accent1">
                    <a:lumMod val="75000"/>
                  </a:schemeClr>
                </a:solidFill>
              </a:rPr>
              <a:t># bind IP</a:t>
            </a:r>
          </a:p>
          <a:p>
            <a:pPr marL="457200" lvl="1" indent="0">
              <a:buNone/>
            </a:pPr>
            <a:r>
              <a:rPr lang="en-US" sz="1200" dirty="0">
                <a:solidFill>
                  <a:schemeClr val="accent1">
                    <a:lumMod val="75000"/>
                  </a:schemeClr>
                </a:solidFill>
              </a:rPr>
              <a:t># port 26379                                           </a:t>
            </a:r>
          </a:p>
          <a:p>
            <a:pPr marL="457200" lvl="1" indent="0">
              <a:buNone/>
            </a:pPr>
            <a:r>
              <a:rPr lang="en-US" sz="1200" dirty="0">
                <a:solidFill>
                  <a:schemeClr val="accent1">
                    <a:lumMod val="75000"/>
                  </a:schemeClr>
                </a:solidFill>
              </a:rPr>
              <a:t># sentinel auth-pass &lt;master-name&gt; &lt;password&gt; </a:t>
            </a:r>
          </a:p>
          <a:p>
            <a:pPr marL="457200" lvl="1" indent="0">
              <a:buNone/>
            </a:pPr>
            <a:r>
              <a:rPr lang="en-US" sz="1200" dirty="0">
                <a:solidFill>
                  <a:schemeClr val="accent1">
                    <a:lumMod val="75000"/>
                  </a:schemeClr>
                </a:solidFill>
              </a:rPr>
              <a:t># sentinel monitor &lt;master-name&gt; &lt;</a:t>
            </a:r>
            <a:r>
              <a:rPr lang="en-US" sz="1200" dirty="0" err="1">
                <a:solidFill>
                  <a:schemeClr val="accent1">
                    <a:lumMod val="75000"/>
                  </a:schemeClr>
                </a:solidFill>
              </a:rPr>
              <a:t>ip</a:t>
            </a:r>
            <a:r>
              <a:rPr lang="en-US" sz="1200" dirty="0">
                <a:solidFill>
                  <a:schemeClr val="accent1">
                    <a:lumMod val="75000"/>
                  </a:schemeClr>
                </a:solidFill>
              </a:rPr>
              <a:t>&gt; &lt;</a:t>
            </a:r>
            <a:r>
              <a:rPr lang="en-US" sz="1200" dirty="0" err="1">
                <a:solidFill>
                  <a:schemeClr val="accent1">
                    <a:lumMod val="75000"/>
                  </a:schemeClr>
                </a:solidFill>
              </a:rPr>
              <a:t>redis</a:t>
            </a:r>
            <a:r>
              <a:rPr lang="en-US" sz="1200" dirty="0">
                <a:solidFill>
                  <a:schemeClr val="accent1">
                    <a:lumMod val="75000"/>
                  </a:schemeClr>
                </a:solidFill>
              </a:rPr>
              <a:t>-port&gt; &lt;quorum&gt;</a:t>
            </a:r>
          </a:p>
          <a:p>
            <a:pPr marL="457200" lvl="1" indent="0">
              <a:buNone/>
            </a:pPr>
            <a:r>
              <a:rPr lang="en-US" sz="1200" dirty="0">
                <a:solidFill>
                  <a:schemeClr val="accent1">
                    <a:lumMod val="75000"/>
                  </a:schemeClr>
                </a:solidFill>
              </a:rPr>
              <a:t># </a:t>
            </a:r>
            <a:r>
              <a:rPr lang="en-US" altLang="zh-CN" sz="1200" dirty="0">
                <a:solidFill>
                  <a:schemeClr val="accent1">
                    <a:lumMod val="75000"/>
                  </a:schemeClr>
                </a:solidFill>
              </a:rPr>
              <a:t>logfile “the log file name”</a:t>
            </a:r>
          </a:p>
          <a:p>
            <a:pPr marL="457200" lvl="1" indent="0">
              <a:buNone/>
            </a:pPr>
            <a:r>
              <a:rPr lang="en-US" sz="1200" dirty="0">
                <a:solidFill>
                  <a:schemeClr val="accent1">
                    <a:lumMod val="75000"/>
                  </a:schemeClr>
                </a:solidFill>
              </a:rPr>
              <a:t># </a:t>
            </a:r>
            <a:r>
              <a:rPr lang="en-US" sz="1200" dirty="0" err="1">
                <a:solidFill>
                  <a:schemeClr val="accent1">
                    <a:lumMod val="75000"/>
                  </a:schemeClr>
                </a:solidFill>
              </a:rPr>
              <a:t>dir</a:t>
            </a:r>
            <a:r>
              <a:rPr lang="en-US" sz="1200" dirty="0">
                <a:solidFill>
                  <a:schemeClr val="accent1">
                    <a:lumMod val="75000"/>
                  </a:schemeClr>
                </a:solidFill>
              </a:rPr>
              <a:t> ./</a:t>
            </a:r>
          </a:p>
          <a:p>
            <a:pPr marL="457200" lvl="1" indent="0">
              <a:buNone/>
            </a:pPr>
            <a:endParaRPr lang="en-US" sz="1200" dirty="0">
              <a:solidFill>
                <a:schemeClr val="accent1">
                  <a:lumMod val="75000"/>
                </a:schemeClr>
              </a:solidFill>
            </a:endParaRPr>
          </a:p>
          <a:p>
            <a:pPr marL="457200" lvl="1" indent="0">
              <a:buNone/>
            </a:pPr>
            <a:r>
              <a:rPr lang="en-US" sz="1200" dirty="0">
                <a:solidFill>
                  <a:schemeClr val="accent6">
                    <a:lumMod val="75000"/>
                  </a:schemeClr>
                </a:solidFill>
              </a:rPr>
              <a:t>bind 127.0.0.1</a:t>
            </a:r>
          </a:p>
          <a:p>
            <a:pPr marL="457200" lvl="1" indent="0">
              <a:buNone/>
            </a:pPr>
            <a:r>
              <a:rPr lang="en-US" sz="1200" dirty="0">
                <a:solidFill>
                  <a:schemeClr val="accent6">
                    <a:lumMod val="75000"/>
                  </a:schemeClr>
                </a:solidFill>
              </a:rPr>
              <a:t>port 26379</a:t>
            </a:r>
            <a:endParaRPr lang="en-US" sz="1200" dirty="0">
              <a:solidFill>
                <a:schemeClr val="accent1">
                  <a:lumMod val="75000"/>
                </a:schemeClr>
              </a:solidFill>
            </a:endParaRPr>
          </a:p>
          <a:p>
            <a:pPr marL="457200" lvl="1" indent="0">
              <a:buNone/>
            </a:pPr>
            <a:r>
              <a:rPr lang="en-US" sz="1200" dirty="0">
                <a:solidFill>
                  <a:schemeClr val="accent6">
                    <a:lumMod val="75000"/>
                  </a:schemeClr>
                </a:solidFill>
              </a:rPr>
              <a:t>sentinel auth-pass </a:t>
            </a:r>
            <a:r>
              <a:rPr lang="en-US" sz="1200" dirty="0" err="1">
                <a:solidFill>
                  <a:schemeClr val="accent6">
                    <a:lumMod val="75000"/>
                  </a:schemeClr>
                </a:solidFill>
              </a:rPr>
              <a:t>mymaster</a:t>
            </a:r>
            <a:r>
              <a:rPr lang="en-US" sz="1200" dirty="0">
                <a:solidFill>
                  <a:schemeClr val="accent6">
                    <a:lumMod val="75000"/>
                  </a:schemeClr>
                </a:solidFill>
              </a:rPr>
              <a:t> 123456</a:t>
            </a:r>
            <a:r>
              <a:rPr lang="en-US" sz="1200" dirty="0">
                <a:solidFill>
                  <a:schemeClr val="accent1">
                    <a:lumMod val="75000"/>
                  </a:schemeClr>
                </a:solidFill>
              </a:rPr>
              <a:t>(the password configured in master/slave conf)</a:t>
            </a:r>
          </a:p>
          <a:p>
            <a:pPr marL="457200" lvl="1" indent="0">
              <a:buNone/>
            </a:pPr>
            <a:r>
              <a:rPr lang="en-US" sz="1200" dirty="0">
                <a:solidFill>
                  <a:schemeClr val="accent6">
                    <a:lumMod val="75000"/>
                  </a:schemeClr>
                </a:solidFill>
              </a:rPr>
              <a:t>sentinel monitor </a:t>
            </a:r>
            <a:r>
              <a:rPr lang="en-US" sz="1200" dirty="0" err="1">
                <a:solidFill>
                  <a:schemeClr val="accent6">
                    <a:lumMod val="75000"/>
                  </a:schemeClr>
                </a:solidFill>
              </a:rPr>
              <a:t>mymaster</a:t>
            </a:r>
            <a:r>
              <a:rPr lang="en-US" sz="1200" dirty="0">
                <a:solidFill>
                  <a:schemeClr val="accent6">
                    <a:lumMod val="75000"/>
                  </a:schemeClr>
                </a:solidFill>
              </a:rPr>
              <a:t> 127.0.0.1 6379 2</a:t>
            </a:r>
          </a:p>
          <a:p>
            <a:pPr marL="457200" lvl="1" indent="0">
              <a:buNone/>
            </a:pPr>
            <a:r>
              <a:rPr lang="en-US" altLang="zh-CN" sz="1200" dirty="0">
                <a:solidFill>
                  <a:schemeClr val="accent6">
                    <a:lumMod val="75000"/>
                  </a:schemeClr>
                </a:solidFill>
              </a:rPr>
              <a:t>logfile "redis-sentinel.log"</a:t>
            </a:r>
          </a:p>
          <a:p>
            <a:pPr marL="457200" lvl="1" indent="0">
              <a:buNone/>
            </a:pPr>
            <a:r>
              <a:rPr lang="en-US" sz="1200" dirty="0" err="1">
                <a:solidFill>
                  <a:schemeClr val="accent6">
                    <a:lumMod val="75000"/>
                  </a:schemeClr>
                </a:solidFill>
              </a:rPr>
              <a:t>dir</a:t>
            </a:r>
            <a:r>
              <a:rPr lang="en-US" sz="1200" dirty="0">
                <a:solidFill>
                  <a:schemeClr val="accent6">
                    <a:lumMod val="75000"/>
                  </a:schemeClr>
                </a:solidFill>
              </a:rPr>
              <a:t> "C:\\Program Files\\Redis\\</a:t>
            </a:r>
            <a:r>
              <a:rPr lang="en-US" sz="1200" dirty="0" err="1">
                <a:solidFill>
                  <a:schemeClr val="accent6">
                    <a:lumMod val="75000"/>
                  </a:schemeClr>
                </a:solidFill>
              </a:rPr>
              <a:t>redisSentinel</a:t>
            </a:r>
            <a:r>
              <a:rPr lang="en-US" sz="1200" dirty="0">
                <a:solidFill>
                  <a:schemeClr val="accent6">
                    <a:lumMod val="75000"/>
                  </a:schemeClr>
                </a:solidFill>
              </a:rPr>
              <a:t>“</a:t>
            </a:r>
          </a:p>
          <a:p>
            <a:pPr marL="457200" lvl="1" indent="0">
              <a:buNone/>
            </a:pPr>
            <a:endParaRPr lang="en-US" sz="1200" dirty="0">
              <a:solidFill>
                <a:schemeClr val="accent6">
                  <a:lumMod val="75000"/>
                </a:schemeClr>
              </a:solidFill>
            </a:endParaRPr>
          </a:p>
          <a:p>
            <a:pPr lvl="1">
              <a:buFont typeface="Wingdings" panose="05000000000000000000" pitchFamily="2" charset="2"/>
              <a:buChar char="v"/>
            </a:pPr>
            <a:r>
              <a:rPr lang="en-US" sz="1400" b="1" dirty="0">
                <a:solidFill>
                  <a:srgbClr val="FF0000"/>
                </a:solidFill>
              </a:rPr>
              <a:t>sentinel </a:t>
            </a:r>
            <a:r>
              <a:rPr lang="en-US" sz="1400" b="1" dirty="0" err="1">
                <a:solidFill>
                  <a:srgbClr val="FF0000"/>
                </a:solidFill>
              </a:rPr>
              <a:t>myid</a:t>
            </a:r>
            <a:endParaRPr lang="en-US" sz="1400" b="1" dirty="0">
              <a:solidFill>
                <a:srgbClr val="FF0000"/>
              </a:solidFill>
            </a:endParaRPr>
          </a:p>
          <a:p>
            <a:pPr marL="457200" lvl="1" indent="0">
              <a:buNone/>
            </a:pPr>
            <a:r>
              <a:rPr lang="en-US" sz="1200" dirty="0">
                <a:solidFill>
                  <a:schemeClr val="accent1">
                    <a:lumMod val="75000"/>
                  </a:schemeClr>
                </a:solidFill>
              </a:rPr>
              <a:t>We</a:t>
            </a:r>
            <a:r>
              <a:rPr lang="zh-CN" altLang="en-US" sz="1200" dirty="0">
                <a:solidFill>
                  <a:schemeClr val="accent1">
                    <a:lumMod val="75000"/>
                  </a:schemeClr>
                </a:solidFill>
              </a:rPr>
              <a:t> </a:t>
            </a:r>
            <a:r>
              <a:rPr lang="en-US" altLang="zh-CN" sz="1200" dirty="0">
                <a:solidFill>
                  <a:schemeClr val="accent1">
                    <a:lumMod val="75000"/>
                  </a:schemeClr>
                </a:solidFill>
              </a:rPr>
              <a:t>must</a:t>
            </a:r>
            <a:r>
              <a:rPr lang="zh-CN" altLang="en-US" sz="1200" dirty="0">
                <a:solidFill>
                  <a:schemeClr val="accent1">
                    <a:lumMod val="75000"/>
                  </a:schemeClr>
                </a:solidFill>
              </a:rPr>
              <a:t> </a:t>
            </a:r>
            <a:r>
              <a:rPr lang="en-US" altLang="zh-CN" sz="1200" dirty="0">
                <a:solidFill>
                  <a:schemeClr val="accent1">
                    <a:lumMod val="75000"/>
                  </a:schemeClr>
                </a:solidFill>
              </a:rPr>
              <a:t>find</a:t>
            </a:r>
            <a:r>
              <a:rPr lang="zh-CN" altLang="en-US" sz="1200" dirty="0">
                <a:solidFill>
                  <a:schemeClr val="accent1">
                    <a:lumMod val="75000"/>
                  </a:schemeClr>
                </a:solidFill>
              </a:rPr>
              <a:t> </a:t>
            </a:r>
            <a:r>
              <a:rPr lang="en-US" altLang="zh-CN" sz="1200" dirty="0">
                <a:solidFill>
                  <a:schemeClr val="accent1">
                    <a:lumMod val="75000"/>
                  </a:schemeClr>
                </a:solidFill>
              </a:rPr>
              <a:t>and</a:t>
            </a:r>
            <a:r>
              <a:rPr lang="zh-CN" altLang="en-US" sz="1200" dirty="0">
                <a:solidFill>
                  <a:schemeClr val="accent1">
                    <a:lumMod val="75000"/>
                  </a:schemeClr>
                </a:solidFill>
              </a:rPr>
              <a:t> </a:t>
            </a:r>
            <a:r>
              <a:rPr lang="en-US" altLang="zh-CN" sz="1200" dirty="0">
                <a:solidFill>
                  <a:schemeClr val="accent1">
                    <a:lumMod val="75000"/>
                  </a:schemeClr>
                </a:solidFill>
              </a:rPr>
              <a:t>delete it, and it will be automatically created again when starting sentinel service. </a:t>
            </a:r>
            <a:r>
              <a:rPr lang="en-US" altLang="zh-CN" sz="1600" b="1" dirty="0">
                <a:solidFill>
                  <a:schemeClr val="accent1">
                    <a:lumMod val="75000"/>
                  </a:schemeClr>
                </a:solidFill>
              </a:rPr>
              <a:t>Otherwise, the sentinel will not be found</a:t>
            </a:r>
            <a:r>
              <a:rPr lang="en-US" altLang="zh-CN" sz="1200" dirty="0">
                <a:solidFill>
                  <a:schemeClr val="accent1">
                    <a:lumMod val="75000"/>
                  </a:schemeClr>
                </a:solidFill>
              </a:rPr>
              <a:t>.</a:t>
            </a:r>
            <a:endParaRPr lang="en-US" sz="1200" dirty="0">
              <a:solidFill>
                <a:schemeClr val="accent1">
                  <a:lumMod val="75000"/>
                </a:schemeClr>
              </a:solidFill>
            </a:endParaRPr>
          </a:p>
        </p:txBody>
      </p:sp>
    </p:spTree>
    <p:extLst>
      <p:ext uri="{BB962C8B-B14F-4D97-AF65-F5344CB8AC3E}">
        <p14:creationId xmlns:p14="http://schemas.microsoft.com/office/powerpoint/2010/main" val="3785420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1527</TotalTime>
  <Words>771</Words>
  <Application>Microsoft Office PowerPoint</Application>
  <PresentationFormat>Widescreen</PresentationFormat>
  <Paragraphs>141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 (Body)</vt:lpstr>
      <vt:lpstr>Arial</vt:lpstr>
      <vt:lpstr>Calibri</vt:lpstr>
      <vt:lpstr>Calibri Light</vt:lpstr>
      <vt:lpstr>Wingdings</vt:lpstr>
      <vt:lpstr>Office Theme</vt:lpstr>
      <vt:lpstr>Redis environment setup</vt:lpstr>
      <vt:lpstr>PowerPoint Presentation</vt:lpstr>
      <vt:lpstr>Install Redis </vt:lpstr>
      <vt:lpstr>Prepare env and conf</vt:lpstr>
      <vt:lpstr>Prepare env and conf</vt:lpstr>
      <vt:lpstr>Prepare env and conf</vt:lpstr>
      <vt:lpstr>Prepare env and conf</vt:lpstr>
      <vt:lpstr>Prepare env and conf</vt:lpstr>
      <vt:lpstr>Prepare env and conf</vt:lpstr>
      <vt:lpstr>Prepare env and conf</vt:lpstr>
      <vt:lpstr>Prepare env and conf</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XuepengX</dc:creator>
  <cp:lastModifiedBy>Li, XuepengX</cp:lastModifiedBy>
  <cp:revision>77</cp:revision>
  <dcterms:created xsi:type="dcterms:W3CDTF">2021-12-28T15:29:15Z</dcterms:created>
  <dcterms:modified xsi:type="dcterms:W3CDTF">2022-11-18T06:08:15Z</dcterms:modified>
</cp:coreProperties>
</file>