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5"/>
  </p:notesMasterIdLst>
  <p:sldIdLst>
    <p:sldId id="256" r:id="rId2"/>
    <p:sldId id="288" r:id="rId3"/>
    <p:sldId id="286" r:id="rId4"/>
    <p:sldId id="299" r:id="rId5"/>
    <p:sldId id="300" r:id="rId6"/>
    <p:sldId id="301" r:id="rId7"/>
    <p:sldId id="302" r:id="rId8"/>
    <p:sldId id="303" r:id="rId9"/>
    <p:sldId id="289" r:id="rId10"/>
    <p:sldId id="304" r:id="rId11"/>
    <p:sldId id="308" r:id="rId12"/>
    <p:sldId id="309" r:id="rId13"/>
    <p:sldId id="290" r:id="rId14"/>
    <p:sldId id="305" r:id="rId15"/>
    <p:sldId id="291" r:id="rId16"/>
    <p:sldId id="310" r:id="rId17"/>
    <p:sldId id="311" r:id="rId18"/>
    <p:sldId id="312" r:id="rId19"/>
    <p:sldId id="292" r:id="rId20"/>
    <p:sldId id="313" r:id="rId21"/>
    <p:sldId id="314" r:id="rId22"/>
    <p:sldId id="315" r:id="rId23"/>
    <p:sldId id="293" r:id="rId24"/>
    <p:sldId id="294" r:id="rId25"/>
    <p:sldId id="331" r:id="rId26"/>
    <p:sldId id="332" r:id="rId27"/>
    <p:sldId id="333" r:id="rId28"/>
    <p:sldId id="328" r:id="rId29"/>
    <p:sldId id="336" r:id="rId30"/>
    <p:sldId id="335" r:id="rId31"/>
    <p:sldId id="337" r:id="rId32"/>
    <p:sldId id="338" r:id="rId33"/>
    <p:sldId id="339" r:id="rId34"/>
    <p:sldId id="340" r:id="rId35"/>
    <p:sldId id="341" r:id="rId36"/>
    <p:sldId id="334" r:id="rId37"/>
    <p:sldId id="342" r:id="rId38"/>
    <p:sldId id="343" r:id="rId39"/>
    <p:sldId id="329" r:id="rId40"/>
    <p:sldId id="330" r:id="rId41"/>
    <p:sldId id="295" r:id="rId42"/>
    <p:sldId id="284" r:id="rId43"/>
    <p:sldId id="316" r:id="rId44"/>
    <p:sldId id="318" r:id="rId45"/>
    <p:sldId id="319" r:id="rId46"/>
    <p:sldId id="317" r:id="rId47"/>
    <p:sldId id="321" r:id="rId48"/>
    <p:sldId id="322" r:id="rId49"/>
    <p:sldId id="323" r:id="rId50"/>
    <p:sldId id="324" r:id="rId51"/>
    <p:sldId id="325" r:id="rId52"/>
    <p:sldId id="326" r:id="rId53"/>
    <p:sldId id="32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</p14:sldIdLst>
        </p14:section>
        <p14:section name="Conceptual Overview" id="{61CD44EF-FE3F-482D-BA66-DDE45C465576}">
          <p14:sldIdLst>
            <p14:sldId id="286"/>
            <p14:sldId id="299"/>
            <p14:sldId id="300"/>
            <p14:sldId id="301"/>
            <p14:sldId id="302"/>
            <p14:sldId id="303"/>
            <p14:sldId id="289"/>
            <p14:sldId id="304"/>
            <p14:sldId id="308"/>
            <p14:sldId id="309"/>
            <p14:sldId id="290"/>
            <p14:sldId id="305"/>
            <p14:sldId id="291"/>
            <p14:sldId id="310"/>
            <p14:sldId id="311"/>
            <p14:sldId id="312"/>
            <p14:sldId id="292"/>
            <p14:sldId id="313"/>
            <p14:sldId id="314"/>
            <p14:sldId id="315"/>
            <p14:sldId id="293"/>
          </p14:sldIdLst>
        </p14:section>
        <p14:section name="Cloud Services" id="{C6D21E6E-659A-4104-B6AA-B7FD115F93EE}">
          <p14:sldIdLst>
            <p14:sldId id="294"/>
            <p14:sldId id="331"/>
            <p14:sldId id="332"/>
            <p14:sldId id="333"/>
            <p14:sldId id="328"/>
            <p14:sldId id="336"/>
            <p14:sldId id="335"/>
            <p14:sldId id="337"/>
            <p14:sldId id="338"/>
            <p14:sldId id="339"/>
            <p14:sldId id="340"/>
            <p14:sldId id="341"/>
            <p14:sldId id="334"/>
            <p14:sldId id="342"/>
            <p14:sldId id="343"/>
            <p14:sldId id="329"/>
            <p14:sldId id="330"/>
            <p14:sldId id="295"/>
            <p14:sldId id="284"/>
          </p14:sldIdLst>
        </p14:section>
        <p14:section name="Websites" id="{D6B2F276-CFDF-4458-A566-17E2045EB520}">
          <p14:sldIdLst>
            <p14:sldId id="316"/>
            <p14:sldId id="318"/>
            <p14:sldId id="319"/>
            <p14:sldId id="317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3" Type="http://schemas.openxmlformats.org/officeDocument/2006/relationships/slide" Target="slides/slide9.xml"/><Relationship Id="rId7" Type="http://schemas.openxmlformats.org/officeDocument/2006/relationships/slide" Target="slides/slide23.xml"/><Relationship Id="rId12" Type="http://schemas.openxmlformats.org/officeDocument/2006/relationships/slide" Target="slides/slide43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9.xml"/><Relationship Id="rId11" Type="http://schemas.openxmlformats.org/officeDocument/2006/relationships/slide" Target="slides/slide42.xml"/><Relationship Id="rId5" Type="http://schemas.openxmlformats.org/officeDocument/2006/relationships/slide" Target="slides/slide15.xml"/><Relationship Id="rId10" Type="http://schemas.openxmlformats.org/officeDocument/2006/relationships/slide" Target="slides/slide41.xml"/><Relationship Id="rId4" Type="http://schemas.openxmlformats.org/officeDocument/2006/relationships/slide" Target="slides/slide13.xml"/><Relationship Id="rId9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6445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7000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62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708025"/>
            <a:ext cx="47275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2981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7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37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18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9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23960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452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9888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5632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207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31750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35557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93327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8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402777"/>
            <a:ext cx="8363938" cy="561051"/>
          </a:xfrm>
        </p:spPr>
        <p:txBody>
          <a:bodyPr/>
          <a:lstStyle>
            <a:lvl1pPr>
              <a:defRPr sz="405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370526"/>
            <a:ext cx="8363938" cy="713144"/>
          </a:xfrm>
        </p:spPr>
        <p:txBody>
          <a:bodyPr/>
          <a:lstStyle>
            <a:lvl1pPr marL="2382" indent="0">
              <a:spcBef>
                <a:spcPts val="0"/>
              </a:spcBef>
              <a:spcAft>
                <a:spcPts val="675"/>
              </a:spcAft>
              <a:buSzPct val="80000"/>
              <a:buFont typeface="Arial" pitchFamily="34" charset="0"/>
              <a:buNone/>
              <a:defRPr sz="3001" spc="-75" baseline="0">
                <a:solidFill>
                  <a:schemeClr val="bg1"/>
                </a:solidFill>
                <a:latin typeface="Segoe UI Light" pitchFamily="34" charset="0"/>
              </a:defRPr>
            </a:lvl1pPr>
            <a:lvl2pPr marL="2382" indent="0">
              <a:spcBef>
                <a:spcPts val="0"/>
              </a:spcBef>
              <a:buSzPct val="80000"/>
              <a:buFont typeface="Arial" pitchFamily="34" charset="0"/>
              <a:buNone/>
              <a:defRPr sz="1500" spc="-38" baseline="0">
                <a:solidFill>
                  <a:schemeClr val="bg1"/>
                </a:solidFill>
              </a:defRPr>
            </a:lvl2pPr>
            <a:lvl3pPr marL="944418" indent="-302499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204043" indent="-2596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456523" indent="-25248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72" y="6433851"/>
            <a:ext cx="897513" cy="1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4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4277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2013 </a:t>
            </a:r>
            <a:r>
              <a:rPr lang="en-US" sz="1200" b="0" dirty="0"/>
              <a:t>E4D LTD. All rights reserved. Tel: 054-5-767-300, Email: Eyal@E4D.co.il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5" y="6500009"/>
            <a:ext cx="1307822" cy="3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6" r:id="rId4"/>
    <p:sldLayoutId id="2147483667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Reg-Free-COM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RQLWjYxXvg&amp;list=TL77Of8WZz1hGv7J_pDwo3LQV-dTlqqE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J44hEr5DF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" y="5464176"/>
            <a:ext cx="13922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8427" y="5675313"/>
            <a:ext cx="957262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1680754" y="5732888"/>
            <a:ext cx="4763588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Yair Cohen</a:t>
            </a:r>
            <a:endParaRPr lang="en-US" sz="1600" spc="120" dirty="0"/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CEO </a:t>
            </a:r>
            <a:r>
              <a:rPr lang="en-US" sz="1600" spc="120" dirty="0" smtClean="0"/>
              <a:t>Simple. Software &amp; Technologies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site: simpl.co.il</a:t>
            </a:r>
            <a:endParaRPr lang="en-US" sz="1600" spc="120" dirty="0"/>
          </a:p>
        </p:txBody>
      </p:sp>
      <p:sp>
        <p:nvSpPr>
          <p:cNvPr id="9" name="Rectangle 8"/>
          <p:cNvSpPr/>
          <p:nvPr/>
        </p:nvSpPr>
        <p:spPr>
          <a:xfrm>
            <a:off x="1423606" y="2857667"/>
            <a:ext cx="68269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Windows Azure Platform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11" y="479338"/>
            <a:ext cx="6220778" cy="1546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83" y="5464176"/>
            <a:ext cx="1829806" cy="13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- Definitions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1296404"/>
            <a:ext cx="8363937" cy="7023461"/>
          </a:xfrm>
        </p:spPr>
        <p:txBody>
          <a:bodyPr/>
          <a:lstStyle/>
          <a:p>
            <a:r>
              <a:rPr lang="en-US" sz="2800" dirty="0" smtClean="0"/>
              <a:t>Storage, Network, Compute</a:t>
            </a:r>
          </a:p>
          <a:p>
            <a:pPr lvl="1"/>
            <a:r>
              <a:rPr lang="en-US" sz="2000" dirty="0" smtClean="0"/>
              <a:t>Virtualization of File System, Network and CPU</a:t>
            </a:r>
          </a:p>
          <a:p>
            <a:r>
              <a:rPr lang="en-US" sz="2800" dirty="0" err="1" smtClean="0"/>
              <a:t>IaaS</a:t>
            </a:r>
            <a:r>
              <a:rPr lang="en-US" sz="2800" dirty="0" smtClean="0"/>
              <a:t> – Infrastructure as a Service</a:t>
            </a:r>
          </a:p>
          <a:p>
            <a:pPr lvl="1"/>
            <a:r>
              <a:rPr lang="en-US" sz="2000" dirty="0" smtClean="0"/>
              <a:t>Virtualize the machine on the OS level – like VM on premise.</a:t>
            </a:r>
          </a:p>
          <a:p>
            <a:r>
              <a:rPr lang="en-US" sz="2800" dirty="0" err="1" smtClean="0"/>
              <a:t>Paas</a:t>
            </a:r>
            <a:r>
              <a:rPr lang="en-US" sz="2800" dirty="0" smtClean="0"/>
              <a:t> – Platform as a Service </a:t>
            </a:r>
            <a:r>
              <a:rPr lang="en-US" sz="2800" i="1" dirty="0" smtClean="0"/>
              <a:t>[Recommended]</a:t>
            </a:r>
          </a:p>
          <a:p>
            <a:pPr lvl="1"/>
            <a:r>
              <a:rPr lang="en-US" sz="2000" dirty="0" smtClean="0"/>
              <a:t>Virtualize the runtime of the application</a:t>
            </a:r>
          </a:p>
          <a:p>
            <a:pPr lvl="1"/>
            <a:r>
              <a:rPr lang="en-US" sz="2000" dirty="0" smtClean="0"/>
              <a:t>You care about your application only.</a:t>
            </a:r>
          </a:p>
          <a:p>
            <a:r>
              <a:rPr lang="en-US" sz="2800" dirty="0" err="1" smtClean="0"/>
              <a:t>MBaaS</a:t>
            </a:r>
            <a:r>
              <a:rPr lang="en-US" sz="2800" dirty="0" smtClean="0"/>
              <a:t> – Mobile Backend as a Service</a:t>
            </a:r>
          </a:p>
          <a:p>
            <a:pPr lvl="1"/>
            <a:r>
              <a:rPr lang="en-US" sz="2000" dirty="0" smtClean="0"/>
              <a:t>Let you focus on the client only (not only mobile)</a:t>
            </a:r>
          </a:p>
          <a:p>
            <a:pPr lvl="1"/>
            <a:r>
              <a:rPr lang="en-US" sz="2000" dirty="0" smtClean="0"/>
              <a:t>Provides services for storage, authentication, notifications, etc.</a:t>
            </a:r>
          </a:p>
          <a:p>
            <a:r>
              <a:rPr lang="en-US" sz="2800" dirty="0" smtClean="0"/>
              <a:t>SaaS – Software as a Service</a:t>
            </a:r>
          </a:p>
          <a:p>
            <a:pPr lvl="1"/>
            <a:r>
              <a:rPr lang="en-US" sz="2000" dirty="0" smtClean="0"/>
              <a:t>This is what you should build based on those services.</a:t>
            </a:r>
          </a:p>
          <a:p>
            <a:endParaRPr lang="en-US" sz="2800" dirty="0" smtClean="0"/>
          </a:p>
          <a:p>
            <a:pPr lvl="2"/>
            <a:endParaRPr lang="en-US" sz="18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800" dirty="0" smtClean="0"/>
          </a:p>
          <a:p>
            <a:pPr marL="377017" lvl="1" indent="0" algn="l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445350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9911"/>
              </p:ext>
            </p:extLst>
          </p:nvPr>
        </p:nvGraphicFramePr>
        <p:xfrm>
          <a:off x="182285" y="1360695"/>
          <a:ext cx="8778240" cy="427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84"/>
                <a:gridCol w="1785257"/>
                <a:gridCol w="1393371"/>
                <a:gridCol w="931817"/>
                <a:gridCol w="564792"/>
                <a:gridCol w="564792"/>
                <a:gridCol w="1517227"/>
              </a:tblGrid>
              <a:tr h="41800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On Premise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IaaS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PaaS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MBaaS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SaaS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Applications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Runtime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Database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Operating System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Virtualization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Server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Storage</a:t>
                      </a: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6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Networking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T="45724" marB="4572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89436" y="228601"/>
            <a:ext cx="8363938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100" baseline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z="4000" dirty="0" smtClean="0"/>
              <a:t>Cloud - Benefits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2879" y="5773783"/>
            <a:ext cx="1323703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79" y="6248400"/>
            <a:ext cx="1323703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4629" y="5787683"/>
            <a:ext cx="2286075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Requires Management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4629" y="6262300"/>
            <a:ext cx="218187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Managed by Provider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34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217714" y="1140823"/>
            <a:ext cx="5268686" cy="484196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2264229" y="1140822"/>
            <a:ext cx="1175657" cy="106244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2664823" y="1140822"/>
            <a:ext cx="383177" cy="33963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840" y="332600"/>
            <a:ext cx="88985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Software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17372" y="609599"/>
            <a:ext cx="269965" cy="3927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64864"/>
            <a:ext cx="975011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Hardware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55686" y="5029224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facilities</a:t>
            </a:r>
            <a:endParaRPr lang="en-US" sz="2000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76035" y="4065407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power/cooling</a:t>
            </a:r>
            <a:endParaRPr lang="en-US" sz="2000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30638" y="255905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FFFF"/>
                </a:solidFill>
                <a:latin typeface="Segoe Condensed"/>
              </a:rPr>
              <a:t>IT labor</a:t>
            </a:r>
            <a:endParaRPr lang="en-US" sz="200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27313" y="367188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  <a:latin typeface="Segoe Condensed"/>
              </a:rPr>
              <a:t>support</a:t>
            </a:r>
            <a:endParaRPr lang="en-US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64229" y="2643267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network</a:t>
            </a:r>
            <a:endParaRPr lang="en-US" sz="2000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65338" y="4524375"/>
            <a:ext cx="706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FFFF"/>
                </a:solidFill>
                <a:latin typeface="Segoe Condensed"/>
              </a:rPr>
              <a:t>security</a:t>
            </a:r>
            <a:endParaRPr lang="en-US" sz="160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97263" y="4046538"/>
            <a:ext cx="1322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  <a:latin typeface="Segoe Condensed"/>
              </a:rPr>
              <a:t>maintenance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735818" y="3033849"/>
            <a:ext cx="1428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9144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Segoe Condensed"/>
              </a:rPr>
              <a:t>management  tools</a:t>
            </a:r>
            <a:endParaRPr lang="en-US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17372" y="4862513"/>
            <a:ext cx="1377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disaster recovery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94568" y="5436803"/>
            <a:ext cx="868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Segoe Condensed"/>
              </a:rPr>
              <a:t>backup</a:t>
            </a:r>
            <a:endParaRPr lang="en-US" sz="2000" dirty="0">
              <a:solidFill>
                <a:srgbClr val="000000"/>
              </a:solidFill>
              <a:latin typeface="Segoe Condensed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32611" y="1157291"/>
            <a:ext cx="4570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2"/>
                </a:solidFill>
                <a:latin typeface="Segoe Condensed"/>
              </a:rPr>
              <a:t>Acquisition </a:t>
            </a:r>
            <a:r>
              <a:rPr lang="en-US" sz="3200" dirty="0" smtClean="0">
                <a:solidFill>
                  <a:schemeClr val="tx2"/>
                </a:solidFill>
                <a:latin typeface="Segoe Condensed"/>
              </a:rPr>
              <a:t>cost: </a:t>
            </a:r>
            <a:r>
              <a:rPr lang="en-US" sz="3600" b="1" dirty="0">
                <a:solidFill>
                  <a:schemeClr val="tx2"/>
                </a:solidFill>
                <a:latin typeface="Segoe Condensed"/>
              </a:rPr>
              <a:t>10</a:t>
            </a:r>
            <a:r>
              <a:rPr lang="en-US" sz="3600" b="1" dirty="0" smtClean="0">
                <a:solidFill>
                  <a:schemeClr val="tx2"/>
                </a:solidFill>
                <a:latin typeface="Segoe Condensed"/>
              </a:rPr>
              <a:t>%</a:t>
            </a:r>
            <a:endParaRPr lang="en-US" sz="3200" dirty="0">
              <a:solidFill>
                <a:schemeClr val="tx2"/>
              </a:solidFill>
              <a:latin typeface="Segoe Condensed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32611" y="3095950"/>
            <a:ext cx="4570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chemeClr val="tx2"/>
                </a:solidFill>
                <a:latin typeface="Segoe Condensed"/>
              </a:rPr>
              <a:t>Operation cost: </a:t>
            </a:r>
            <a:r>
              <a:rPr lang="en-US" sz="3600" b="1" dirty="0" smtClean="0">
                <a:solidFill>
                  <a:schemeClr val="tx2"/>
                </a:solidFill>
                <a:latin typeface="Segoe Condensed"/>
              </a:rPr>
              <a:t>90%</a:t>
            </a:r>
            <a:endParaRPr lang="en-US" sz="3200" dirty="0">
              <a:solidFill>
                <a:schemeClr val="tx2"/>
              </a:solidFill>
              <a:latin typeface="Segoe Condense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2512" y="6189617"/>
            <a:ext cx="919162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63">
              <a:defRPr/>
            </a:pPr>
            <a:r>
              <a:rPr lang="en-US" sz="1050" i="1" dirty="0">
                <a:solidFill>
                  <a:schemeClr val="tx2"/>
                </a:solidFill>
                <a:latin typeface="Segoe" pitchFamily="34" charset="0"/>
                <a:cs typeface="+mn-cs"/>
              </a:rPr>
              <a:t>Source: IDC</a:t>
            </a:r>
          </a:p>
        </p:txBody>
      </p:sp>
    </p:spTree>
    <p:extLst>
      <p:ext uri="{BB962C8B-B14F-4D97-AF65-F5344CB8AC3E}">
        <p14:creationId xmlns:p14="http://schemas.microsoft.com/office/powerpoint/2010/main" val="40756237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Windows Azure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6806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Azure – Cloud OS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1296404"/>
            <a:ext cx="8363937" cy="7023461"/>
          </a:xfrm>
        </p:spPr>
        <p:txBody>
          <a:bodyPr/>
          <a:lstStyle/>
          <a:p>
            <a:r>
              <a:rPr lang="en-US" sz="2800" dirty="0" smtClean="0"/>
              <a:t>Storage, Network, Compute</a:t>
            </a:r>
          </a:p>
          <a:p>
            <a:pPr lvl="1"/>
            <a:r>
              <a:rPr lang="en-US" sz="2000" dirty="0" smtClean="0"/>
              <a:t>Virtualization of File System, Network and CPU</a:t>
            </a:r>
          </a:p>
          <a:p>
            <a:r>
              <a:rPr lang="en-US" sz="2800" dirty="0" err="1" smtClean="0"/>
              <a:t>IaaS</a:t>
            </a:r>
            <a:r>
              <a:rPr lang="en-US" sz="2800" dirty="0" smtClean="0"/>
              <a:t> – Infrastructure as a Service</a:t>
            </a:r>
          </a:p>
          <a:p>
            <a:pPr lvl="1"/>
            <a:r>
              <a:rPr lang="en-US" sz="2000" dirty="0" smtClean="0"/>
              <a:t>Virtualize the machine on the OS level – like VM on premise.</a:t>
            </a:r>
          </a:p>
          <a:p>
            <a:r>
              <a:rPr lang="en-US" sz="2800" dirty="0" err="1" smtClean="0"/>
              <a:t>Paas</a:t>
            </a:r>
            <a:r>
              <a:rPr lang="en-US" sz="2800" dirty="0" smtClean="0"/>
              <a:t> – Platform as a Service </a:t>
            </a:r>
            <a:r>
              <a:rPr lang="en-US" sz="2800" i="1" dirty="0" smtClean="0"/>
              <a:t>[Recommended]</a:t>
            </a:r>
          </a:p>
          <a:p>
            <a:pPr lvl="1"/>
            <a:r>
              <a:rPr lang="en-US" sz="2000" dirty="0" smtClean="0"/>
              <a:t>Virtualize the runtime of the application</a:t>
            </a:r>
          </a:p>
          <a:p>
            <a:pPr lvl="1"/>
            <a:r>
              <a:rPr lang="en-US" sz="2000" dirty="0" smtClean="0"/>
              <a:t>You care about your application only.</a:t>
            </a:r>
          </a:p>
          <a:p>
            <a:r>
              <a:rPr lang="en-US" sz="2800" dirty="0" err="1" smtClean="0"/>
              <a:t>MBaaS</a:t>
            </a:r>
            <a:r>
              <a:rPr lang="en-US" sz="2800" dirty="0" smtClean="0"/>
              <a:t> – Mobile Backend as a Service</a:t>
            </a:r>
          </a:p>
          <a:p>
            <a:pPr lvl="1"/>
            <a:r>
              <a:rPr lang="en-US" sz="2000" dirty="0" smtClean="0"/>
              <a:t>Let you focus on the client only (not only mobile)</a:t>
            </a:r>
          </a:p>
          <a:p>
            <a:pPr lvl="1"/>
            <a:r>
              <a:rPr lang="en-US" sz="2000" dirty="0" smtClean="0"/>
              <a:t>Provides services for storage, authentication, notifications, etc.</a:t>
            </a:r>
          </a:p>
          <a:p>
            <a:r>
              <a:rPr lang="en-US" sz="2800" dirty="0" smtClean="0"/>
              <a:t>SaaS – Software as a Service</a:t>
            </a:r>
          </a:p>
          <a:p>
            <a:pPr lvl="1"/>
            <a:r>
              <a:rPr lang="en-US" sz="2000" dirty="0" smtClean="0"/>
              <a:t>This is what you should build based on those services.</a:t>
            </a:r>
          </a:p>
          <a:p>
            <a:endParaRPr lang="en-US" sz="2800" dirty="0" smtClean="0"/>
          </a:p>
          <a:p>
            <a:pPr lvl="2"/>
            <a:endParaRPr lang="en-US" sz="18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800" dirty="0" smtClean="0"/>
          </a:p>
          <a:p>
            <a:pPr marL="377017" lvl="1" indent="0" algn="l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58701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Building Blocks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706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382" y="217714"/>
            <a:ext cx="8133807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sz="36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Storage – Build to fail</a:t>
            </a:r>
            <a:endParaRPr lang="he-IL" sz="36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96389" y="2072640"/>
            <a:ext cx="3239588" cy="32744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6982" y="2577735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924593" y="2577735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96982" y="3569509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0285" y="2595154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96982" y="4458286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30285" y="3569509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15885" y="3569509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15885" y="4484410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825931" y="4458286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023254" y="2810187"/>
            <a:ext cx="235133" cy="2177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092232" y="4632457"/>
            <a:ext cx="235133" cy="2177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13164" y="3739326"/>
            <a:ext cx="235133" cy="2177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41565" y="2072640"/>
            <a:ext cx="0" cy="32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2240" y="2072640"/>
            <a:ext cx="0" cy="32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1189" y="1367246"/>
            <a:ext cx="2203266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Update Domain / Fault Domain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73785" y="2072639"/>
            <a:ext cx="3239588" cy="32744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174378" y="2577734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201989" y="2577734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6174378" y="3569508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8107681" y="2595153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174378" y="4458285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8107681" y="3569508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193281" y="3569508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193281" y="4484409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8103327" y="4458285"/>
            <a:ext cx="600892" cy="56605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00650" y="2810186"/>
            <a:ext cx="235133" cy="21771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918961" y="2072639"/>
            <a:ext cx="0" cy="32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59636" y="2072639"/>
            <a:ext cx="0" cy="32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87145" y="1305108"/>
            <a:ext cx="2203266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Another data center (500 Miles away)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901440" y="3739326"/>
            <a:ext cx="156754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36279" y="3292509"/>
            <a:ext cx="2203266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Geo-Replication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504233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-25509" y="-44290"/>
            <a:ext cx="11375536" cy="621530"/>
          </a:xfrm>
          <a:prstGeom prst="rect">
            <a:avLst/>
          </a:prstGeom>
        </p:spPr>
        <p:txBody>
          <a:bodyPr vert="horz" lIns="179259" tIns="44815" rIns="179259" bIns="44815" rtlCol="0" anchor="t">
            <a:noAutofit/>
          </a:bodyPr>
          <a:lstStyle>
            <a:lvl1pPr algn="l" defTabSz="913898" rtl="0" eaLnBrk="1" latinLnBrk="0" hangingPunct="1">
              <a:spcBef>
                <a:spcPct val="0"/>
              </a:spcBef>
              <a:buNone/>
              <a:defRPr sz="4794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Datacenter </a:t>
            </a:r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-1132508" y="1175443"/>
            <a:ext cx="5492726" cy="458055"/>
          </a:xfrm>
          <a:prstGeom prst="rect">
            <a:avLst/>
          </a:prstGeom>
        </p:spPr>
        <p:txBody>
          <a:bodyPr vert="horz" lIns="93260" tIns="46630" rIns="93260" bIns="46630" rtlCol="0" anchor="b">
            <a:norm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40" dirty="0">
                <a:solidFill>
                  <a:schemeClr val="tx2"/>
                </a:solidFill>
                <a:latin typeface="Calibri"/>
              </a:rPr>
              <a:t>DLA Architecture (Old)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138269" y="1190654"/>
            <a:ext cx="5494884" cy="458055"/>
          </a:xfrm>
          <a:prstGeom prst="rect">
            <a:avLst/>
          </a:prstGeom>
        </p:spPr>
        <p:txBody>
          <a:bodyPr vert="horz" lIns="93260" tIns="46630" rIns="93260" bIns="46630" rtlCol="0" anchor="b">
            <a:norm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40" dirty="0">
                <a:solidFill>
                  <a:schemeClr val="tx2"/>
                </a:solidFill>
                <a:latin typeface="Calibri"/>
              </a:rPr>
              <a:t>Quantum10 Architecture (New)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8060" y="4233576"/>
            <a:ext cx="426160" cy="16814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7890" y="4233576"/>
            <a:ext cx="426160" cy="16814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7483247" y="4233576"/>
            <a:ext cx="426160" cy="16814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3077" y="4233576"/>
            <a:ext cx="426160" cy="16814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0874" y="3321618"/>
            <a:ext cx="426160" cy="16814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Spine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7922" y="3321618"/>
            <a:ext cx="426160" cy="16814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Spine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77751" y="3321618"/>
            <a:ext cx="426160" cy="16814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Spine</a:t>
            </a:r>
          </a:p>
        </p:txBody>
      </p:sp>
      <p:cxnSp>
        <p:nvCxnSpPr>
          <p:cNvPr id="13" name="Straight Connector 12"/>
          <p:cNvCxnSpPr>
            <a:stCxn id="10" idx="2"/>
            <a:endCxn id="6" idx="0"/>
          </p:cNvCxnSpPr>
          <p:nvPr/>
        </p:nvCxnSpPr>
        <p:spPr>
          <a:xfrm flipH="1">
            <a:off x="4321140" y="3489760"/>
            <a:ext cx="462814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Straight Connector 13"/>
          <p:cNvCxnSpPr>
            <a:stCxn id="11" idx="2"/>
            <a:endCxn id="6" idx="0"/>
          </p:cNvCxnSpPr>
          <p:nvPr/>
        </p:nvCxnSpPr>
        <p:spPr>
          <a:xfrm flipH="1">
            <a:off x="4321139" y="3489760"/>
            <a:ext cx="2829863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" name="Straight Connector 14"/>
          <p:cNvCxnSpPr>
            <a:stCxn id="10" idx="2"/>
            <a:endCxn id="7" idx="0"/>
          </p:cNvCxnSpPr>
          <p:nvPr/>
        </p:nvCxnSpPr>
        <p:spPr>
          <a:xfrm>
            <a:off x="4783954" y="3489760"/>
            <a:ext cx="577017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11" idx="2"/>
            <a:endCxn id="7" idx="0"/>
          </p:cNvCxnSpPr>
          <p:nvPr/>
        </p:nvCxnSpPr>
        <p:spPr>
          <a:xfrm flipH="1">
            <a:off x="5360971" y="3489760"/>
            <a:ext cx="1790031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7" name="TextBox 25"/>
          <p:cNvSpPr txBox="1"/>
          <p:nvPr/>
        </p:nvSpPr>
        <p:spPr>
          <a:xfrm>
            <a:off x="6373125" y="4093745"/>
            <a:ext cx="423769" cy="4783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r>
              <a:rPr lang="en-US" sz="2448" kern="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8" name="TextBox 26"/>
          <p:cNvSpPr txBox="1"/>
          <p:nvPr/>
        </p:nvSpPr>
        <p:spPr>
          <a:xfrm>
            <a:off x="6273112" y="3224394"/>
            <a:ext cx="423769" cy="4783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r>
              <a:rPr lang="en-US" sz="2448" kern="0" dirty="0">
                <a:solidFill>
                  <a:schemeClr val="tx2"/>
                </a:solidFill>
              </a:rPr>
              <a:t>…</a:t>
            </a:r>
          </a:p>
        </p:txBody>
      </p:sp>
      <p:cxnSp>
        <p:nvCxnSpPr>
          <p:cNvPr id="19" name="Straight Connector 18"/>
          <p:cNvCxnSpPr>
            <a:stCxn id="12" idx="2"/>
            <a:endCxn id="7" idx="0"/>
          </p:cNvCxnSpPr>
          <p:nvPr/>
        </p:nvCxnSpPr>
        <p:spPr>
          <a:xfrm flipH="1">
            <a:off x="5360972" y="3489760"/>
            <a:ext cx="2829861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10" idx="2"/>
            <a:endCxn id="8" idx="0"/>
          </p:cNvCxnSpPr>
          <p:nvPr/>
        </p:nvCxnSpPr>
        <p:spPr>
          <a:xfrm>
            <a:off x="4783955" y="3489760"/>
            <a:ext cx="2912373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1" name="Straight Connector 20"/>
          <p:cNvCxnSpPr>
            <a:stCxn id="11" idx="2"/>
            <a:endCxn id="8" idx="0"/>
          </p:cNvCxnSpPr>
          <p:nvPr/>
        </p:nvCxnSpPr>
        <p:spPr>
          <a:xfrm>
            <a:off x="7151003" y="3489760"/>
            <a:ext cx="545325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2" name="Straight Connector 21"/>
          <p:cNvCxnSpPr>
            <a:stCxn id="12" idx="2"/>
            <a:endCxn id="8" idx="0"/>
          </p:cNvCxnSpPr>
          <p:nvPr/>
        </p:nvCxnSpPr>
        <p:spPr>
          <a:xfrm flipH="1">
            <a:off x="7696327" y="3489760"/>
            <a:ext cx="494504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3" name="Straight Connector 22"/>
          <p:cNvCxnSpPr>
            <a:stCxn id="12" idx="2"/>
            <a:endCxn id="9" idx="0"/>
          </p:cNvCxnSpPr>
          <p:nvPr/>
        </p:nvCxnSpPr>
        <p:spPr>
          <a:xfrm>
            <a:off x="8190831" y="3489760"/>
            <a:ext cx="545326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4" name="Straight Connector 23"/>
          <p:cNvCxnSpPr>
            <a:stCxn id="11" idx="2"/>
            <a:endCxn id="9" idx="0"/>
          </p:cNvCxnSpPr>
          <p:nvPr/>
        </p:nvCxnSpPr>
        <p:spPr>
          <a:xfrm>
            <a:off x="7151003" y="3489760"/>
            <a:ext cx="1585155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5" name="Straight Connector 24"/>
          <p:cNvCxnSpPr>
            <a:stCxn id="10" idx="2"/>
            <a:endCxn id="9" idx="0"/>
          </p:cNvCxnSpPr>
          <p:nvPr/>
        </p:nvCxnSpPr>
        <p:spPr>
          <a:xfrm>
            <a:off x="4783955" y="3489760"/>
            <a:ext cx="3952203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5727468" y="1997652"/>
            <a:ext cx="426160" cy="16814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DCR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65020" y="1997652"/>
            <a:ext cx="426160" cy="16814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DCR</a:t>
            </a:r>
          </a:p>
        </p:txBody>
      </p:sp>
      <p:cxnSp>
        <p:nvCxnSpPr>
          <p:cNvPr id="28" name="Straight Connector 27"/>
          <p:cNvCxnSpPr>
            <a:stCxn id="26" idx="2"/>
            <a:endCxn id="39" idx="0"/>
          </p:cNvCxnSpPr>
          <p:nvPr/>
        </p:nvCxnSpPr>
        <p:spPr>
          <a:xfrm flipH="1">
            <a:off x="5580592" y="2165792"/>
            <a:ext cx="359956" cy="5746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9" name="Straight Connector 28"/>
          <p:cNvCxnSpPr>
            <a:stCxn id="26" idx="2"/>
            <a:endCxn id="38" idx="0"/>
          </p:cNvCxnSpPr>
          <p:nvPr/>
        </p:nvCxnSpPr>
        <p:spPr>
          <a:xfrm>
            <a:off x="5940548" y="2165792"/>
            <a:ext cx="849104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0" name="Straight Connector 29"/>
          <p:cNvCxnSpPr>
            <a:stCxn id="27" idx="2"/>
            <a:endCxn id="39" idx="0"/>
          </p:cNvCxnSpPr>
          <p:nvPr/>
        </p:nvCxnSpPr>
        <p:spPr>
          <a:xfrm flipH="1">
            <a:off x="5580592" y="2165792"/>
            <a:ext cx="1297508" cy="5746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1" name="Straight Connector 30"/>
          <p:cNvCxnSpPr>
            <a:stCxn id="27" idx="2"/>
            <a:endCxn id="38" idx="0"/>
          </p:cNvCxnSpPr>
          <p:nvPr/>
        </p:nvCxnSpPr>
        <p:spPr>
          <a:xfrm flipH="1">
            <a:off x="6789652" y="2165792"/>
            <a:ext cx="88447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2" name="Straight Connector 31"/>
          <p:cNvCxnSpPr>
            <a:stCxn id="10" idx="0"/>
            <a:endCxn id="39" idx="2"/>
          </p:cNvCxnSpPr>
          <p:nvPr/>
        </p:nvCxnSpPr>
        <p:spPr>
          <a:xfrm flipV="1">
            <a:off x="4783954" y="2908626"/>
            <a:ext cx="796638" cy="412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3" name="Straight Connector 32"/>
          <p:cNvCxnSpPr>
            <a:stCxn id="10" idx="0"/>
            <a:endCxn id="38" idx="2"/>
          </p:cNvCxnSpPr>
          <p:nvPr/>
        </p:nvCxnSpPr>
        <p:spPr>
          <a:xfrm flipV="1">
            <a:off x="4783954" y="2760794"/>
            <a:ext cx="2005698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4" name="Straight Connector 33"/>
          <p:cNvCxnSpPr>
            <a:stCxn id="11" idx="0"/>
            <a:endCxn id="38" idx="2"/>
          </p:cNvCxnSpPr>
          <p:nvPr/>
        </p:nvCxnSpPr>
        <p:spPr>
          <a:xfrm flipH="1" flipV="1">
            <a:off x="6789652" y="2760794"/>
            <a:ext cx="361350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5" name="Straight Connector 34"/>
          <p:cNvCxnSpPr>
            <a:stCxn id="11" idx="0"/>
            <a:endCxn id="39" idx="2"/>
          </p:cNvCxnSpPr>
          <p:nvPr/>
        </p:nvCxnSpPr>
        <p:spPr>
          <a:xfrm flipH="1" flipV="1">
            <a:off x="5580592" y="2908626"/>
            <a:ext cx="1570410" cy="412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6" name="Straight Connector 35"/>
          <p:cNvCxnSpPr>
            <a:stCxn id="12" idx="0"/>
            <a:endCxn id="38" idx="2"/>
          </p:cNvCxnSpPr>
          <p:nvPr/>
        </p:nvCxnSpPr>
        <p:spPr>
          <a:xfrm flipH="1" flipV="1">
            <a:off x="6789653" y="2760794"/>
            <a:ext cx="1401179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7" name="Straight Connector 36"/>
          <p:cNvCxnSpPr>
            <a:stCxn id="12" idx="0"/>
            <a:endCxn id="39" idx="2"/>
          </p:cNvCxnSpPr>
          <p:nvPr/>
        </p:nvCxnSpPr>
        <p:spPr>
          <a:xfrm flipH="1" flipV="1">
            <a:off x="5580592" y="2908626"/>
            <a:ext cx="2610239" cy="412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576572" y="2592653"/>
            <a:ext cx="426160" cy="1681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BL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67512" y="2740486"/>
            <a:ext cx="426160" cy="1681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BL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22991" y="3321618"/>
            <a:ext cx="426160" cy="16814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Spine</a:t>
            </a:r>
          </a:p>
        </p:txBody>
      </p:sp>
      <p:cxnSp>
        <p:nvCxnSpPr>
          <p:cNvPr id="41" name="Straight Connector 40"/>
          <p:cNvCxnSpPr>
            <a:stCxn id="40" idx="2"/>
            <a:endCxn id="6" idx="0"/>
          </p:cNvCxnSpPr>
          <p:nvPr/>
        </p:nvCxnSpPr>
        <p:spPr>
          <a:xfrm flipH="1">
            <a:off x="4321141" y="3489760"/>
            <a:ext cx="1414931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2" name="Straight Connector 41"/>
          <p:cNvCxnSpPr>
            <a:stCxn id="40" idx="2"/>
            <a:endCxn id="7" idx="0"/>
          </p:cNvCxnSpPr>
          <p:nvPr/>
        </p:nvCxnSpPr>
        <p:spPr>
          <a:xfrm flipH="1">
            <a:off x="5360971" y="3489760"/>
            <a:ext cx="375101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3" name="Straight Connector 42"/>
          <p:cNvCxnSpPr>
            <a:stCxn id="40" idx="2"/>
            <a:endCxn id="8" idx="0"/>
          </p:cNvCxnSpPr>
          <p:nvPr/>
        </p:nvCxnSpPr>
        <p:spPr>
          <a:xfrm>
            <a:off x="5736072" y="3489760"/>
            <a:ext cx="1960256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4" name="Straight Connector 43"/>
          <p:cNvCxnSpPr>
            <a:stCxn id="40" idx="2"/>
            <a:endCxn id="9" idx="0"/>
          </p:cNvCxnSpPr>
          <p:nvPr/>
        </p:nvCxnSpPr>
        <p:spPr>
          <a:xfrm>
            <a:off x="5736072" y="3489760"/>
            <a:ext cx="3000086" cy="7438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5" name="Straight Connector 44"/>
          <p:cNvCxnSpPr>
            <a:stCxn id="40" idx="0"/>
            <a:endCxn id="38" idx="2"/>
          </p:cNvCxnSpPr>
          <p:nvPr/>
        </p:nvCxnSpPr>
        <p:spPr>
          <a:xfrm flipV="1">
            <a:off x="5736071" y="2760794"/>
            <a:ext cx="1053581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6" name="Straight Connector 45"/>
          <p:cNvCxnSpPr>
            <a:stCxn id="40" idx="0"/>
            <a:endCxn id="39" idx="2"/>
          </p:cNvCxnSpPr>
          <p:nvPr/>
        </p:nvCxnSpPr>
        <p:spPr>
          <a:xfrm flipH="1" flipV="1">
            <a:off x="5580592" y="2908626"/>
            <a:ext cx="155479" cy="412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7" name="TextBox 91"/>
          <p:cNvSpPr txBox="1"/>
          <p:nvPr/>
        </p:nvSpPr>
        <p:spPr>
          <a:xfrm>
            <a:off x="7292467" y="1945866"/>
            <a:ext cx="1449978" cy="25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59"/>
            <a:r>
              <a:rPr lang="en-US" sz="1020" b="1" dirty="0">
                <a:solidFill>
                  <a:schemeClr val="tx2"/>
                </a:solidFill>
              </a:rPr>
              <a:t>DC Routers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34086" y="2592653"/>
            <a:ext cx="426160" cy="1681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BL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297816" y="2592653"/>
            <a:ext cx="426160" cy="1681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>
              <a:defRPr/>
            </a:pPr>
            <a:r>
              <a:rPr lang="en-US" sz="1020" b="1" kern="0" dirty="0">
                <a:solidFill>
                  <a:schemeClr val="tx2"/>
                </a:solidFill>
                <a:latin typeface="Calibri"/>
              </a:rPr>
              <a:t>BL</a:t>
            </a:r>
          </a:p>
        </p:txBody>
      </p:sp>
      <p:cxnSp>
        <p:nvCxnSpPr>
          <p:cNvPr id="50" name="Straight Connector 49"/>
          <p:cNvCxnSpPr>
            <a:stCxn id="26" idx="2"/>
            <a:endCxn id="48" idx="0"/>
          </p:cNvCxnSpPr>
          <p:nvPr/>
        </p:nvCxnSpPr>
        <p:spPr>
          <a:xfrm flipH="1">
            <a:off x="5347166" y="2165792"/>
            <a:ext cx="593382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1" name="Straight Connector 50"/>
          <p:cNvCxnSpPr>
            <a:stCxn id="26" idx="2"/>
            <a:endCxn id="49" idx="0"/>
          </p:cNvCxnSpPr>
          <p:nvPr/>
        </p:nvCxnSpPr>
        <p:spPr>
          <a:xfrm>
            <a:off x="5940549" y="2165792"/>
            <a:ext cx="1570347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2" name="Straight Connector 51"/>
          <p:cNvCxnSpPr>
            <a:stCxn id="48" idx="0"/>
            <a:endCxn id="27" idx="2"/>
          </p:cNvCxnSpPr>
          <p:nvPr/>
        </p:nvCxnSpPr>
        <p:spPr>
          <a:xfrm flipV="1">
            <a:off x="5347166" y="2165792"/>
            <a:ext cx="1530934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49" idx="0"/>
            <a:endCxn id="27" idx="2"/>
          </p:cNvCxnSpPr>
          <p:nvPr/>
        </p:nvCxnSpPr>
        <p:spPr>
          <a:xfrm flipH="1" flipV="1">
            <a:off x="6878101" y="2165792"/>
            <a:ext cx="632796" cy="4268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48" idx="2"/>
            <a:endCxn id="10" idx="0"/>
          </p:cNvCxnSpPr>
          <p:nvPr/>
        </p:nvCxnSpPr>
        <p:spPr>
          <a:xfrm flipH="1">
            <a:off x="4783954" y="2760794"/>
            <a:ext cx="563212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48" idx="2"/>
            <a:endCxn id="40" idx="0"/>
          </p:cNvCxnSpPr>
          <p:nvPr/>
        </p:nvCxnSpPr>
        <p:spPr>
          <a:xfrm>
            <a:off x="5347166" y="2760794"/>
            <a:ext cx="388905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6" name="Straight Connector 55"/>
          <p:cNvCxnSpPr>
            <a:stCxn id="48" idx="2"/>
            <a:endCxn id="11" idx="0"/>
          </p:cNvCxnSpPr>
          <p:nvPr/>
        </p:nvCxnSpPr>
        <p:spPr>
          <a:xfrm>
            <a:off x="5347166" y="2760794"/>
            <a:ext cx="1803836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7" name="Straight Connector 56"/>
          <p:cNvCxnSpPr>
            <a:stCxn id="48" idx="2"/>
            <a:endCxn id="12" idx="0"/>
          </p:cNvCxnSpPr>
          <p:nvPr/>
        </p:nvCxnSpPr>
        <p:spPr>
          <a:xfrm>
            <a:off x="5347167" y="2760794"/>
            <a:ext cx="2843665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8" name="Straight Connector 57"/>
          <p:cNvCxnSpPr>
            <a:stCxn id="49" idx="2"/>
            <a:endCxn id="12" idx="0"/>
          </p:cNvCxnSpPr>
          <p:nvPr/>
        </p:nvCxnSpPr>
        <p:spPr>
          <a:xfrm>
            <a:off x="7510895" y="2760794"/>
            <a:ext cx="679936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9" name="Straight Connector 58"/>
          <p:cNvCxnSpPr>
            <a:stCxn id="49" idx="2"/>
            <a:endCxn id="11" idx="0"/>
          </p:cNvCxnSpPr>
          <p:nvPr/>
        </p:nvCxnSpPr>
        <p:spPr>
          <a:xfrm flipH="1">
            <a:off x="7151003" y="2760794"/>
            <a:ext cx="359894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0" name="Straight Connector 59"/>
          <p:cNvCxnSpPr>
            <a:stCxn id="49" idx="2"/>
            <a:endCxn id="40" idx="0"/>
          </p:cNvCxnSpPr>
          <p:nvPr/>
        </p:nvCxnSpPr>
        <p:spPr>
          <a:xfrm flipH="1">
            <a:off x="5736071" y="2760794"/>
            <a:ext cx="1774826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1" name="Straight Connector 60"/>
          <p:cNvCxnSpPr>
            <a:stCxn id="49" idx="2"/>
            <a:endCxn id="10" idx="0"/>
          </p:cNvCxnSpPr>
          <p:nvPr/>
        </p:nvCxnSpPr>
        <p:spPr>
          <a:xfrm flipH="1">
            <a:off x="4783955" y="2760794"/>
            <a:ext cx="2726943" cy="56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4124966" y="4410014"/>
            <a:ext cx="367523" cy="663129"/>
            <a:chOff x="5307636" y="4061652"/>
            <a:chExt cx="270332" cy="650185"/>
          </a:xfrm>
        </p:grpSpPr>
        <p:sp>
          <p:nvSpPr>
            <p:cNvPr id="231" name="Rectangle 230"/>
            <p:cNvSpPr/>
            <p:nvPr/>
          </p:nvSpPr>
          <p:spPr>
            <a:xfrm>
              <a:off x="5307636" y="40616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07636" y="41700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07636" y="42784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07636" y="43868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07636" y="44952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307636" y="4603651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71369" y="4410014"/>
            <a:ext cx="367523" cy="663129"/>
            <a:chOff x="5307636" y="4061652"/>
            <a:chExt cx="270332" cy="650185"/>
          </a:xfrm>
        </p:grpSpPr>
        <p:sp>
          <p:nvSpPr>
            <p:cNvPr id="225" name="Rectangle 224"/>
            <p:cNvSpPr/>
            <p:nvPr/>
          </p:nvSpPr>
          <p:spPr>
            <a:xfrm>
              <a:off x="5307636" y="40616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07636" y="41700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07636" y="42784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07636" y="43868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07636" y="44952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07636" y="4603651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512282" y="4414990"/>
            <a:ext cx="367523" cy="663129"/>
            <a:chOff x="5307636" y="4061652"/>
            <a:chExt cx="270332" cy="650185"/>
          </a:xfrm>
        </p:grpSpPr>
        <p:sp>
          <p:nvSpPr>
            <p:cNvPr id="219" name="Rectangle 218"/>
            <p:cNvSpPr/>
            <p:nvPr/>
          </p:nvSpPr>
          <p:spPr>
            <a:xfrm>
              <a:off x="5307636" y="40616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307636" y="41700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07636" y="42784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307636" y="43868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307636" y="44952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07636" y="4603651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558684" y="4417851"/>
            <a:ext cx="367523" cy="663129"/>
            <a:chOff x="5307636" y="4061652"/>
            <a:chExt cx="270332" cy="650185"/>
          </a:xfrm>
        </p:grpSpPr>
        <p:sp>
          <p:nvSpPr>
            <p:cNvPr id="213" name="Rectangle 212"/>
            <p:cNvSpPr/>
            <p:nvPr/>
          </p:nvSpPr>
          <p:spPr>
            <a:xfrm>
              <a:off x="5307636" y="40616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307636" y="41700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307636" y="42784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307636" y="43868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07636" y="4495252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307636" y="4603651"/>
              <a:ext cx="270332" cy="108186"/>
            </a:xfrm>
            <a:prstGeom prst="rect">
              <a:avLst/>
            </a:prstGeom>
            <a:solidFill>
              <a:srgbClr val="92D050">
                <a:alpha val="69000"/>
              </a:srgb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1836">
                <a:solidFill>
                  <a:schemeClr val="tx2"/>
                </a:solidFill>
              </a:endParaRPr>
            </a:p>
          </p:txBody>
        </p:sp>
      </p:grpSp>
      <p:sp>
        <p:nvSpPr>
          <p:cNvPr id="66" name="TextBox 51"/>
          <p:cNvSpPr txBox="1"/>
          <p:nvPr/>
        </p:nvSpPr>
        <p:spPr>
          <a:xfrm>
            <a:off x="5134086" y="5346020"/>
            <a:ext cx="2341197" cy="51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59"/>
            <a:r>
              <a:rPr lang="en-US" sz="3264" dirty="0">
                <a:solidFill>
                  <a:schemeClr val="tx2"/>
                </a:solidFill>
              </a:rPr>
              <a:t>30,000 </a:t>
            </a:r>
            <a:r>
              <a:rPr lang="en-US" sz="3264" dirty="0" err="1">
                <a:solidFill>
                  <a:schemeClr val="tx2"/>
                </a:solidFill>
              </a:rPr>
              <a:t>Gbps</a:t>
            </a:r>
            <a:endParaRPr lang="en-US" sz="3264" dirty="0">
              <a:solidFill>
                <a:schemeClr val="tx2"/>
              </a:solidFill>
            </a:endParaRPr>
          </a:p>
        </p:txBody>
      </p:sp>
      <p:sp>
        <p:nvSpPr>
          <p:cNvPr id="67" name="TextBox 52"/>
          <p:cNvSpPr txBox="1"/>
          <p:nvPr/>
        </p:nvSpPr>
        <p:spPr>
          <a:xfrm>
            <a:off x="550554" y="4235098"/>
            <a:ext cx="1535185" cy="512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59"/>
            <a:r>
              <a:rPr lang="en-US" sz="3264" dirty="0">
                <a:solidFill>
                  <a:schemeClr val="tx2"/>
                </a:solidFill>
              </a:rPr>
              <a:t>120 </a:t>
            </a:r>
            <a:r>
              <a:rPr lang="en-US" sz="3264" dirty="0" err="1">
                <a:solidFill>
                  <a:schemeClr val="tx2"/>
                </a:solidFill>
              </a:rPr>
              <a:t>Gbs</a:t>
            </a:r>
            <a:endParaRPr lang="en-US" sz="3264" dirty="0">
              <a:solidFill>
                <a:schemeClr val="tx2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-4124" y="1848699"/>
            <a:ext cx="2947621" cy="2278989"/>
            <a:chOff x="228599" y="1066799"/>
            <a:chExt cx="8610601" cy="5476580"/>
          </a:xfrm>
        </p:grpSpPr>
        <p:sp>
          <p:nvSpPr>
            <p:cNvPr id="69" name="Rectangle 68"/>
            <p:cNvSpPr/>
            <p:nvPr/>
          </p:nvSpPr>
          <p:spPr>
            <a:xfrm>
              <a:off x="533398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3398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2998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19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5800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239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47799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66799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3398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3398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14600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335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57400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955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9399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38400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86200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05199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429000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672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90999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810000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57800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768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00600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388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5626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81600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29400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484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722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0104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342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553200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001002" y="32765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200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438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382001" y="3581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305801" y="36575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612" dirty="0">
                  <a:solidFill>
                    <a:schemeClr val="tx2"/>
                  </a:solidFill>
                </a:rPr>
                <a:t>LB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24802" y="3352798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b="1" dirty="0">
                  <a:solidFill>
                    <a:schemeClr val="tx2"/>
                  </a:solidFill>
                </a:rPr>
                <a:t>AGG</a:t>
              </a:r>
            </a:p>
          </p:txBody>
        </p:sp>
        <p:sp>
          <p:nvSpPr>
            <p:cNvPr id="109" name="TextBox 172"/>
            <p:cNvSpPr txBox="1"/>
            <p:nvPr/>
          </p:nvSpPr>
          <p:spPr>
            <a:xfrm>
              <a:off x="838199" y="4419599"/>
              <a:ext cx="761999" cy="3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204" dirty="0">
                  <a:solidFill>
                    <a:schemeClr val="tx2"/>
                  </a:solidFill>
                </a:rPr>
                <a:t>20Racks</a:t>
              </a:r>
            </a:p>
          </p:txBody>
        </p:sp>
        <p:cxnSp>
          <p:nvCxnSpPr>
            <p:cNvPr id="110" name="Straight Connector 109"/>
            <p:cNvCxnSpPr>
              <a:stCxn id="70" idx="0"/>
              <a:endCxn id="76" idx="2"/>
            </p:cNvCxnSpPr>
            <p:nvPr/>
          </p:nvCxnSpPr>
          <p:spPr>
            <a:xfrm rot="5400000" flipH="1" flipV="1">
              <a:off x="533400" y="4000499"/>
              <a:ext cx="914400" cy="533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1" name="Straight Connector 110"/>
            <p:cNvCxnSpPr>
              <a:endCxn id="76" idx="2"/>
            </p:cNvCxnSpPr>
            <p:nvPr/>
          </p:nvCxnSpPr>
          <p:spPr>
            <a:xfrm rot="5400000" flipH="1" flipV="1">
              <a:off x="704849" y="4171949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2" name="Straight Connector 111"/>
            <p:cNvCxnSpPr>
              <a:stCxn id="136" idx="0"/>
              <a:endCxn id="76" idx="2"/>
            </p:cNvCxnSpPr>
            <p:nvPr/>
          </p:nvCxnSpPr>
          <p:spPr>
            <a:xfrm rot="16200000" flipV="1">
              <a:off x="1028700" y="4038599"/>
              <a:ext cx="914400" cy="4572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3" name="Straight Connector 112"/>
            <p:cNvCxnSpPr>
              <a:endCxn id="76" idx="2"/>
            </p:cNvCxnSpPr>
            <p:nvPr/>
          </p:nvCxnSpPr>
          <p:spPr>
            <a:xfrm rot="16200000" flipV="1">
              <a:off x="895349" y="4171949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2514600" y="19811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38400" y="20573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29400" y="20573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553200" y="21335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95800" y="10667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419601" y="1142999"/>
              <a:ext cx="381001" cy="457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endParaRPr lang="en-US" sz="816">
                <a:solidFill>
                  <a:schemeClr val="tx2"/>
                </a:solidFill>
              </a:endParaRPr>
            </a:p>
          </p:txBody>
        </p:sp>
        <p:sp>
          <p:nvSpPr>
            <p:cNvPr id="120" name="TextBox 183"/>
            <p:cNvSpPr txBox="1"/>
            <p:nvPr/>
          </p:nvSpPr>
          <p:spPr>
            <a:xfrm>
              <a:off x="3124201" y="1066799"/>
              <a:ext cx="1143000" cy="11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DC Router</a:t>
              </a:r>
            </a:p>
          </p:txBody>
        </p:sp>
        <p:sp>
          <p:nvSpPr>
            <p:cNvPr id="121" name="TextBox 184"/>
            <p:cNvSpPr txBox="1"/>
            <p:nvPr/>
          </p:nvSpPr>
          <p:spPr>
            <a:xfrm>
              <a:off x="1295399" y="1828797"/>
              <a:ext cx="914398" cy="233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Access Routers</a:t>
              </a:r>
            </a:p>
          </p:txBody>
        </p:sp>
        <p:sp>
          <p:nvSpPr>
            <p:cNvPr id="122" name="TextBox 185"/>
            <p:cNvSpPr txBox="1"/>
            <p:nvPr/>
          </p:nvSpPr>
          <p:spPr>
            <a:xfrm>
              <a:off x="228599" y="2590800"/>
              <a:ext cx="1447801" cy="11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Aggregation + LB</a:t>
              </a:r>
            </a:p>
          </p:txBody>
        </p:sp>
        <p:cxnSp>
          <p:nvCxnSpPr>
            <p:cNvPr id="123" name="Straight Connector 122"/>
            <p:cNvCxnSpPr>
              <a:stCxn id="115" idx="2"/>
            </p:cNvCxnSpPr>
            <p:nvPr/>
          </p:nvCxnSpPr>
          <p:spPr>
            <a:xfrm rot="5400000">
              <a:off x="1543049" y="2266949"/>
              <a:ext cx="838200" cy="1333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4" name="Straight Connector 123"/>
            <p:cNvCxnSpPr>
              <a:stCxn id="115" idx="2"/>
              <a:endCxn id="84" idx="0"/>
            </p:cNvCxnSpPr>
            <p:nvPr/>
          </p:nvCxnSpPr>
          <p:spPr>
            <a:xfrm rot="5400000">
              <a:off x="2209799" y="2933698"/>
              <a:ext cx="838200" cy="158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5" name="Straight Connector 124"/>
            <p:cNvCxnSpPr>
              <a:stCxn id="115" idx="2"/>
              <a:endCxn id="90" idx="0"/>
            </p:cNvCxnSpPr>
            <p:nvPr/>
          </p:nvCxnSpPr>
          <p:spPr>
            <a:xfrm rot="16200000" flipH="1">
              <a:off x="2895601" y="2247899"/>
              <a:ext cx="838200" cy="137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6" name="Straight Connector 125"/>
            <p:cNvCxnSpPr>
              <a:endCxn id="108" idx="0"/>
            </p:cNvCxnSpPr>
            <p:nvPr/>
          </p:nvCxnSpPr>
          <p:spPr>
            <a:xfrm>
              <a:off x="6781802" y="2590798"/>
              <a:ext cx="1333500" cy="762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7" name="Straight Connector 126"/>
            <p:cNvCxnSpPr>
              <a:stCxn id="117" idx="2"/>
              <a:endCxn id="102" idx="0"/>
            </p:cNvCxnSpPr>
            <p:nvPr/>
          </p:nvCxnSpPr>
          <p:spPr>
            <a:xfrm rot="5400000">
              <a:off x="6362701" y="2971798"/>
              <a:ext cx="762000" cy="158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8" name="Straight Connector 127"/>
            <p:cNvCxnSpPr>
              <a:stCxn id="117" idx="2"/>
              <a:endCxn id="96" idx="0"/>
            </p:cNvCxnSpPr>
            <p:nvPr/>
          </p:nvCxnSpPr>
          <p:spPr>
            <a:xfrm rot="5400000">
              <a:off x="5676901" y="2285999"/>
              <a:ext cx="762000" cy="137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9" name="Straight Connector 128"/>
            <p:cNvCxnSpPr>
              <a:endCxn id="117" idx="0"/>
            </p:cNvCxnSpPr>
            <p:nvPr/>
          </p:nvCxnSpPr>
          <p:spPr>
            <a:xfrm>
              <a:off x="4648200" y="1600198"/>
              <a:ext cx="2095500" cy="5333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0800000" flipV="1">
              <a:off x="2743200" y="1600198"/>
              <a:ext cx="1905000" cy="4571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990599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0599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90599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90599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23999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523999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523999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523999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39" name="TextBox 202"/>
            <p:cNvSpPr txBox="1"/>
            <p:nvPr/>
          </p:nvSpPr>
          <p:spPr>
            <a:xfrm>
              <a:off x="3124201" y="6019797"/>
              <a:ext cx="2514601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endParaRPr lang="en-US" sz="816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981200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1200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981200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1200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cxnSp>
          <p:nvCxnSpPr>
            <p:cNvPr id="144" name="Straight Connector 143"/>
            <p:cNvCxnSpPr>
              <a:stCxn id="141" idx="0"/>
            </p:cNvCxnSpPr>
            <p:nvPr/>
          </p:nvCxnSpPr>
          <p:spPr>
            <a:xfrm rot="5400000" flipH="1" flipV="1">
              <a:off x="1981200" y="4000499"/>
              <a:ext cx="914400" cy="533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H="1" flipV="1">
              <a:off x="2152649" y="4171949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6" name="Straight Connector 145"/>
            <p:cNvCxnSpPr>
              <a:stCxn id="153" idx="0"/>
            </p:cNvCxnSpPr>
            <p:nvPr/>
          </p:nvCxnSpPr>
          <p:spPr>
            <a:xfrm rot="16200000" flipV="1">
              <a:off x="2476500" y="4038599"/>
              <a:ext cx="914400" cy="4572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6200000" flipV="1">
              <a:off x="2343151" y="4171949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2438401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38401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38401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38401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971799" y="4724398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71799" y="47243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71799" y="48767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971799" y="5791198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429000" y="4724399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429000" y="47243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29000" y="48767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429000" y="5791199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cxnSp>
          <p:nvCxnSpPr>
            <p:cNvPr id="160" name="Straight Connector 159"/>
            <p:cNvCxnSpPr>
              <a:stCxn id="157" idx="0"/>
              <a:endCxn id="90" idx="2"/>
            </p:cNvCxnSpPr>
            <p:nvPr/>
          </p:nvCxnSpPr>
          <p:spPr>
            <a:xfrm rot="5400000" flipH="1" flipV="1">
              <a:off x="3352800" y="4076699"/>
              <a:ext cx="914401" cy="3810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1" name="Straight Connector 160"/>
            <p:cNvCxnSpPr>
              <a:endCxn id="90" idx="2"/>
            </p:cNvCxnSpPr>
            <p:nvPr/>
          </p:nvCxnSpPr>
          <p:spPr>
            <a:xfrm rot="5400000" flipH="1" flipV="1">
              <a:off x="3524251" y="4248150"/>
              <a:ext cx="914401" cy="381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2" name="Straight Connector 161"/>
            <p:cNvCxnSpPr>
              <a:stCxn id="169" idx="0"/>
              <a:endCxn id="90" idx="2"/>
            </p:cNvCxnSpPr>
            <p:nvPr/>
          </p:nvCxnSpPr>
          <p:spPr>
            <a:xfrm rot="16200000" flipV="1">
              <a:off x="3848100" y="3962400"/>
              <a:ext cx="914402" cy="609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3" name="Straight Connector 162"/>
            <p:cNvCxnSpPr>
              <a:endCxn id="90" idx="2"/>
            </p:cNvCxnSpPr>
            <p:nvPr/>
          </p:nvCxnSpPr>
          <p:spPr>
            <a:xfrm rot="16200000" flipV="1">
              <a:off x="3714751" y="4095750"/>
              <a:ext cx="914402" cy="3429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3886200" y="4724400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886200" y="47244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86200" y="48768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886200" y="5791201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19601" y="4724400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419601" y="47244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419601" y="48768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419601" y="5791201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76801" y="4724400"/>
              <a:ext cx="381001" cy="12191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876801" y="47244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876801" y="4876800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876801" y="5791201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cxnSp>
          <p:nvCxnSpPr>
            <p:cNvPr id="176" name="Straight Connector 175"/>
            <p:cNvCxnSpPr>
              <a:stCxn id="173" idx="0"/>
              <a:endCxn id="96" idx="2"/>
            </p:cNvCxnSpPr>
            <p:nvPr/>
          </p:nvCxnSpPr>
          <p:spPr>
            <a:xfrm rot="5400000" flipH="1" flipV="1">
              <a:off x="4762501" y="4114801"/>
              <a:ext cx="914402" cy="3047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7" name="Straight Connector 176"/>
            <p:cNvCxnSpPr>
              <a:endCxn id="96" idx="2"/>
            </p:cNvCxnSpPr>
            <p:nvPr/>
          </p:nvCxnSpPr>
          <p:spPr>
            <a:xfrm rot="16200000" flipV="1">
              <a:off x="4933951" y="4248152"/>
              <a:ext cx="914402" cy="381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8" name="Straight Connector 177"/>
            <p:cNvCxnSpPr>
              <a:stCxn id="185" idx="0"/>
              <a:endCxn id="96" idx="2"/>
            </p:cNvCxnSpPr>
            <p:nvPr/>
          </p:nvCxnSpPr>
          <p:spPr>
            <a:xfrm rot="16200000" flipV="1">
              <a:off x="5257800" y="3924302"/>
              <a:ext cx="914402" cy="6858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9" name="Straight Connector 178"/>
            <p:cNvCxnSpPr>
              <a:endCxn id="96" idx="2"/>
            </p:cNvCxnSpPr>
            <p:nvPr/>
          </p:nvCxnSpPr>
          <p:spPr>
            <a:xfrm rot="16200000" flipV="1">
              <a:off x="5124450" y="4057652"/>
              <a:ext cx="914400" cy="4191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5334000" y="4724402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34000" y="47244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334000" y="48768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334000" y="57912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867401" y="4724402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867401" y="47244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867401" y="48768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867401" y="5791205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391402" y="4724403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391402" y="47244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391402" y="4876803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391402" y="5791204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cxnSp>
          <p:nvCxnSpPr>
            <p:cNvPr id="192" name="Straight Connector 191"/>
            <p:cNvCxnSpPr>
              <a:stCxn id="189" idx="0"/>
            </p:cNvCxnSpPr>
            <p:nvPr/>
          </p:nvCxnSpPr>
          <p:spPr>
            <a:xfrm rot="5400000" flipH="1" flipV="1">
              <a:off x="7391401" y="4000504"/>
              <a:ext cx="914401" cy="533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 flipH="1" flipV="1">
              <a:off x="7562851" y="4171953"/>
              <a:ext cx="914401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4" name="Straight Connector 193"/>
            <p:cNvCxnSpPr>
              <a:stCxn id="201" idx="0"/>
            </p:cNvCxnSpPr>
            <p:nvPr/>
          </p:nvCxnSpPr>
          <p:spPr>
            <a:xfrm rot="16200000" flipV="1">
              <a:off x="7886702" y="4038603"/>
              <a:ext cx="914401" cy="45720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16200000" flipV="1">
              <a:off x="7753352" y="4171952"/>
              <a:ext cx="914400" cy="1905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7848601" y="4724402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848601" y="47244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848601" y="48768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848601" y="57912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382001" y="4724402"/>
              <a:ext cx="381001" cy="121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40 Nodes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382001" y="47244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TOR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382001" y="4876802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 err="1">
                  <a:solidFill>
                    <a:schemeClr val="tx2"/>
                  </a:solidFill>
                </a:rPr>
                <a:t>Digi</a:t>
              </a:r>
              <a:endParaRPr lang="en-US" sz="102" dirty="0">
                <a:solidFill>
                  <a:schemeClr val="tx2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382001" y="5791204"/>
              <a:ext cx="381001" cy="152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59"/>
              <a:r>
                <a:rPr lang="en-US" sz="102" dirty="0">
                  <a:solidFill>
                    <a:schemeClr val="tx2"/>
                  </a:solidFill>
                </a:rPr>
                <a:t>APC</a:t>
              </a:r>
            </a:p>
          </p:txBody>
        </p:sp>
        <p:sp>
          <p:nvSpPr>
            <p:cNvPr id="204" name="TextBox 267"/>
            <p:cNvSpPr txBox="1"/>
            <p:nvPr/>
          </p:nvSpPr>
          <p:spPr>
            <a:xfrm>
              <a:off x="6629400" y="5029202"/>
              <a:ext cx="457200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05" name="TextBox 268"/>
            <p:cNvSpPr txBox="1"/>
            <p:nvPr/>
          </p:nvSpPr>
          <p:spPr>
            <a:xfrm>
              <a:off x="4190998" y="5105403"/>
              <a:ext cx="609600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06" name="TextBox 270"/>
            <p:cNvSpPr txBox="1"/>
            <p:nvPr/>
          </p:nvSpPr>
          <p:spPr>
            <a:xfrm>
              <a:off x="2286000" y="4419604"/>
              <a:ext cx="761999" cy="3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204" dirty="0">
                  <a:solidFill>
                    <a:schemeClr val="tx2"/>
                  </a:solidFill>
                </a:rPr>
                <a:t>20Racks</a:t>
              </a:r>
            </a:p>
          </p:txBody>
        </p:sp>
        <p:sp>
          <p:nvSpPr>
            <p:cNvPr id="207" name="TextBox 271"/>
            <p:cNvSpPr txBox="1"/>
            <p:nvPr/>
          </p:nvSpPr>
          <p:spPr>
            <a:xfrm>
              <a:off x="5181602" y="4419604"/>
              <a:ext cx="761999" cy="3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204" dirty="0">
                  <a:solidFill>
                    <a:schemeClr val="tx2"/>
                  </a:solidFill>
                </a:rPr>
                <a:t>20Racks</a:t>
              </a:r>
            </a:p>
          </p:txBody>
        </p:sp>
        <p:sp>
          <p:nvSpPr>
            <p:cNvPr id="208" name="TextBox 272"/>
            <p:cNvSpPr txBox="1"/>
            <p:nvPr/>
          </p:nvSpPr>
          <p:spPr>
            <a:xfrm>
              <a:off x="7772400" y="4419602"/>
              <a:ext cx="761999" cy="3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204" dirty="0">
                  <a:solidFill>
                    <a:schemeClr val="tx2"/>
                  </a:solidFill>
                </a:rPr>
                <a:t>20Racks</a:t>
              </a:r>
            </a:p>
          </p:txBody>
        </p:sp>
        <p:sp>
          <p:nvSpPr>
            <p:cNvPr id="209" name="TextBox 273"/>
            <p:cNvSpPr txBox="1"/>
            <p:nvPr/>
          </p:nvSpPr>
          <p:spPr>
            <a:xfrm>
              <a:off x="5638802" y="5105401"/>
              <a:ext cx="761999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10" name="TextBox 274"/>
            <p:cNvSpPr txBox="1"/>
            <p:nvPr/>
          </p:nvSpPr>
          <p:spPr>
            <a:xfrm>
              <a:off x="1295399" y="5105401"/>
              <a:ext cx="609600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11" name="TextBox 275"/>
            <p:cNvSpPr txBox="1"/>
            <p:nvPr/>
          </p:nvSpPr>
          <p:spPr>
            <a:xfrm>
              <a:off x="2743200" y="5105403"/>
              <a:ext cx="761999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12" name="TextBox 276"/>
            <p:cNvSpPr txBox="1"/>
            <p:nvPr/>
          </p:nvSpPr>
          <p:spPr>
            <a:xfrm>
              <a:off x="8153401" y="5105401"/>
              <a:ext cx="685799" cy="5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59"/>
              <a:r>
                <a:rPr lang="en-US" sz="816" dirty="0">
                  <a:solidFill>
                    <a:schemeClr val="tx2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225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49" y="156754"/>
            <a:ext cx="1675139" cy="49244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Compute</a:t>
            </a:r>
            <a:endParaRPr lang="he-IL" sz="32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805" y="4191000"/>
            <a:ext cx="1524000" cy="1676400"/>
            <a:chOff x="838200" y="4724400"/>
            <a:chExt cx="1524000" cy="1676400"/>
          </a:xfrm>
        </p:grpSpPr>
        <p:sp>
          <p:nvSpPr>
            <p:cNvPr id="50" name="Rectangle 49"/>
            <p:cNvSpPr/>
            <p:nvPr/>
          </p:nvSpPr>
          <p:spPr>
            <a:xfrm>
              <a:off x="838200" y="4724400"/>
              <a:ext cx="15240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TextBox 4"/>
            <p:cNvSpPr txBox="1"/>
            <p:nvPr/>
          </p:nvSpPr>
          <p:spPr>
            <a:xfrm>
              <a:off x="1103485" y="6031468"/>
              <a:ext cx="1025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Desktop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4876800"/>
              <a:ext cx="1219200" cy="457200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VS Tools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0600" y="5410200"/>
              <a:ext cx="1219200" cy="457200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WA SDK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86205" y="1273800"/>
            <a:ext cx="3962400" cy="4593600"/>
            <a:chOff x="2514600" y="1807200"/>
            <a:chExt cx="3962400" cy="4593600"/>
          </a:xfrm>
        </p:grpSpPr>
        <p:sp>
          <p:nvSpPr>
            <p:cNvPr id="26" name="Rounded Rectangle 25"/>
            <p:cNvSpPr/>
            <p:nvPr/>
          </p:nvSpPr>
          <p:spPr>
            <a:xfrm rot="-5400000">
              <a:off x="3143251" y="4781549"/>
              <a:ext cx="1371600" cy="3429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Storage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807200"/>
              <a:ext cx="2971800" cy="45936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10"/>
            <p:cNvSpPr txBox="1"/>
            <p:nvPr/>
          </p:nvSpPr>
          <p:spPr>
            <a:xfrm>
              <a:off x="4114800" y="6019799"/>
              <a:ext cx="2019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chemeClr val="tx2"/>
                  </a:solidFill>
                </a:rPr>
                <a:t>MSFT Datacenters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57600" y="1981199"/>
              <a:ext cx="2667000" cy="40259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Business Portal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57600" y="2895599"/>
              <a:ext cx="2667000" cy="381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Developer Portal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0800000" flipV="1">
              <a:off x="3276601" y="3581396"/>
              <a:ext cx="381003" cy="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4763294" y="2628105"/>
              <a:ext cx="3810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 rot="-5400000">
              <a:off x="4057650" y="4781549"/>
              <a:ext cx="1371600" cy="3429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rot="-5400000">
              <a:off x="4438650" y="4895849"/>
              <a:ext cx="1600200" cy="3429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Compute Cluster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 rot="-5400000">
              <a:off x="5353050" y="4895849"/>
              <a:ext cx="1600200" cy="3429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3810000" y="3809999"/>
              <a:ext cx="1144588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4648200" y="3886199"/>
              <a:ext cx="381000" cy="22860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4915694" y="3848893"/>
              <a:ext cx="381000" cy="303212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54588" y="3809999"/>
              <a:ext cx="1217612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3276601" y="5859203"/>
              <a:ext cx="1471251" cy="819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3696493" y="5752306"/>
              <a:ext cx="228601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4610894" y="5752306"/>
              <a:ext cx="228601" cy="15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5"/>
            <p:cNvSpPr txBox="1"/>
            <p:nvPr/>
          </p:nvSpPr>
          <p:spPr>
            <a:xfrm>
              <a:off x="5410200" y="4564558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tx2"/>
                  </a:solidFill>
                </a:rPr>
                <a:t>…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3997804" y="4571999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tx2"/>
                  </a:solidFill>
                </a:rPr>
                <a:t>…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124200" y="57911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5051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657600" y="3352799"/>
              <a:ext cx="2667000" cy="381000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Service Management Service</a:t>
              </a:r>
            </a:p>
          </p:txBody>
        </p:sp>
        <p:sp>
          <p:nvSpPr>
            <p:cNvPr id="48" name="TextBox 30"/>
            <p:cNvSpPr txBox="1"/>
            <p:nvPr/>
          </p:nvSpPr>
          <p:spPr>
            <a:xfrm>
              <a:off x="2514600" y="5638799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2"/>
                  </a:solidFill>
                </a:rPr>
                <a:t>REST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2514600" y="3352799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2"/>
                  </a:solidFill>
                </a:rPr>
                <a:t>REST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15205" y="3886200"/>
            <a:ext cx="646331" cy="1371600"/>
            <a:chOff x="5943600" y="4419600"/>
            <a:chExt cx="646331" cy="1371600"/>
          </a:xfrm>
        </p:grpSpPr>
        <p:sp>
          <p:nvSpPr>
            <p:cNvPr id="15" name="Rectangle 14"/>
            <p:cNvSpPr/>
            <p:nvPr/>
          </p:nvSpPr>
          <p:spPr>
            <a:xfrm>
              <a:off x="6019800" y="44196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2200" y="44196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45720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2200" y="45720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47244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72200" y="47244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800" y="48768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72200" y="48768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19800" y="57150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72200" y="5715000"/>
              <a:ext cx="762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43"/>
            <p:cNvSpPr txBox="1"/>
            <p:nvPr/>
          </p:nvSpPr>
          <p:spPr>
            <a:xfrm rot="5400000">
              <a:off x="6005316" y="4987602"/>
              <a:ext cx="522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 smtClean="0">
                  <a:solidFill>
                    <a:schemeClr val="tx2"/>
                  </a:solidFill>
                </a:rPr>
                <a:t>…</a:t>
              </a:r>
              <a:endParaRPr lang="en-US" sz="3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12998" y="990600"/>
            <a:ext cx="2221197" cy="4808254"/>
            <a:chOff x="6363735" y="1524000"/>
            <a:chExt cx="2441733" cy="4983588"/>
          </a:xfrm>
        </p:grpSpPr>
        <p:sp>
          <p:nvSpPr>
            <p:cNvPr id="7" name="Oval Callout 6"/>
            <p:cNvSpPr/>
            <p:nvPr/>
          </p:nvSpPr>
          <p:spPr>
            <a:xfrm>
              <a:off x="6363735" y="1524000"/>
              <a:ext cx="2441733" cy="4983588"/>
            </a:xfrm>
            <a:prstGeom prst="wedgeEllipseCallout">
              <a:avLst>
                <a:gd name="adj1" fmla="val -66484"/>
                <a:gd name="adj2" fmla="val 19716"/>
              </a:avLst>
            </a:prstGeom>
            <a:solidFill>
              <a:schemeClr val="tx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781800" y="2514600"/>
              <a:ext cx="1600200" cy="3061468"/>
              <a:chOff x="6781800" y="3352800"/>
              <a:chExt cx="1600200" cy="306146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81800" y="3352800"/>
                <a:ext cx="1600200" cy="3048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TextBox 48"/>
              <p:cNvSpPr txBox="1"/>
              <p:nvPr/>
            </p:nvSpPr>
            <p:spPr>
              <a:xfrm>
                <a:off x="6969420" y="6031468"/>
                <a:ext cx="1314924" cy="38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chemeClr val="tx2"/>
                    </a:solidFill>
                  </a:rPr>
                  <a:t>Cloud VM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86600" y="4572000"/>
                <a:ext cx="990600" cy="5334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chemeClr val="tx2"/>
                    </a:solidFill>
                  </a:rPr>
                  <a:t>Runtime API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5410200"/>
                <a:ext cx="1295400" cy="4572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chemeClr val="tx2"/>
                    </a:solidFill>
                  </a:rPr>
                  <a:t>VM Setup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05200"/>
                <a:ext cx="1295400" cy="1752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86600" y="3657600"/>
                <a:ext cx="990600" cy="838200"/>
              </a:xfrm>
              <a:prstGeom prst="rect">
                <a:avLst/>
              </a:prstGeom>
              <a:solidFill>
                <a:schemeClr val="accent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chemeClr val="tx2"/>
                    </a:solidFill>
                  </a:rPr>
                  <a:t>User Code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969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SQL Azure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041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478149"/>
          </a:xfrm>
        </p:spPr>
        <p:txBody>
          <a:bodyPr/>
          <a:lstStyle/>
          <a:p>
            <a:r>
              <a:rPr lang="en-US" dirty="0" smtClean="0"/>
              <a:t>Overview of cloud computing</a:t>
            </a:r>
          </a:p>
          <a:p>
            <a:r>
              <a:rPr lang="en-US" dirty="0" smtClean="0"/>
              <a:t>Comparison –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SaaS, </a:t>
            </a:r>
            <a:r>
              <a:rPr lang="en-US" dirty="0" err="1" smtClean="0"/>
              <a:t>MBaaS</a:t>
            </a:r>
            <a:endParaRPr lang="en-US" dirty="0" smtClean="0"/>
          </a:p>
          <a:p>
            <a:r>
              <a:rPr lang="en-US" dirty="0" smtClean="0"/>
              <a:t>Azure Overview</a:t>
            </a:r>
          </a:p>
          <a:p>
            <a:r>
              <a:rPr lang="en-US" dirty="0" smtClean="0"/>
              <a:t>Storage – Tables, Queues, Blobs</a:t>
            </a:r>
          </a:p>
          <a:p>
            <a:r>
              <a:rPr lang="en-US" dirty="0" smtClean="0"/>
              <a:t>SQL Azure – Database in the cloud</a:t>
            </a:r>
          </a:p>
          <a:p>
            <a:r>
              <a:rPr lang="en-US" dirty="0" smtClean="0"/>
              <a:t>Websites – </a:t>
            </a:r>
            <a:r>
              <a:rPr lang="en-US" dirty="0" err="1" smtClean="0"/>
              <a:t>PaaS</a:t>
            </a:r>
            <a:r>
              <a:rPr lang="en-US" dirty="0" smtClean="0"/>
              <a:t> for websites</a:t>
            </a:r>
          </a:p>
          <a:p>
            <a:r>
              <a:rPr lang="en-US" dirty="0" smtClean="0"/>
              <a:t>Cloud Services – </a:t>
            </a:r>
            <a:r>
              <a:rPr lang="en-US" dirty="0" err="1" smtClean="0"/>
              <a:t>PaaS</a:t>
            </a:r>
            <a:r>
              <a:rPr lang="en-US" dirty="0" smtClean="0"/>
              <a:t> for cloud applications</a:t>
            </a:r>
          </a:p>
          <a:p>
            <a:r>
              <a:rPr lang="en-US" dirty="0" smtClean="0"/>
              <a:t>Mobile Services – Mobile Backend as a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40575" y="1667264"/>
            <a:ext cx="8610600" cy="3820685"/>
          </a:xfrm>
          <a:prstGeom prst="roundRect">
            <a:avLst>
              <a:gd name="adj" fmla="val 5640"/>
            </a:avLst>
          </a:prstGeom>
          <a:solidFill>
            <a:srgbClr val="00B0F0"/>
          </a:solidFill>
          <a:ln w="12700">
            <a:gradFill flip="none" rotWithShape="1">
              <a:gsLst>
                <a:gs pos="46000">
                  <a:srgbClr val="FFFFFF">
                    <a:alpha val="0"/>
                  </a:srgbClr>
                </a:gs>
                <a:gs pos="62000">
                  <a:srgbClr val="FFFFFF">
                    <a:alpha val="50000"/>
                  </a:srgbClr>
                </a:gs>
                <a:gs pos="77000">
                  <a:schemeClr val="bg2"/>
                </a:gs>
                <a:gs pos="95000">
                  <a:srgbClr val="FFC000">
                    <a:tint val="23500"/>
                    <a:satMod val="160000"/>
                    <a:alpha val="0"/>
                  </a:srgbClr>
                </a:gs>
              </a:gsLst>
              <a:lin ang="5400000" scaled="0"/>
              <a:tileRect/>
            </a:gradFill>
            <a:round/>
            <a:headEnd/>
            <a:tailEnd/>
          </a:ln>
          <a:effectLst/>
        </p:spPr>
        <p:txBody>
          <a:bodyPr vert="horz" wrap="square" lIns="670443" tIns="121899" rIns="121899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US" sz="4800" dirty="0">
              <a:gradFill flip="none" rotWithShape="1">
                <a:gsLst>
                  <a:gs pos="61000">
                    <a:srgbClr val="FFFFFF">
                      <a:lumMod val="95000"/>
                    </a:srgbClr>
                  </a:gs>
                  <a:gs pos="0">
                    <a:srgbClr val="FFFFFF"/>
                  </a:gs>
                </a:gsLst>
                <a:lin ang="5400000" scaled="1"/>
                <a:tileRect/>
              </a:gradFill>
              <a:effectLst>
                <a:outerShdw blurRad="609600" sx="102000" sy="102000" algn="ctr" rotWithShape="0">
                  <a:prstClr val="black">
                    <a:alpha val="42000"/>
                  </a:prstClr>
                </a:outerShdw>
              </a:effectLst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7695" y="2476833"/>
            <a:ext cx="3048000" cy="2328862"/>
          </a:xfrm>
          <a:prstGeom prst="roundRect">
            <a:avLst>
              <a:gd name="adj" fmla="val 7597"/>
            </a:avLst>
          </a:prstGeom>
          <a:solidFill>
            <a:schemeClr val="tx2">
              <a:lumMod val="10000"/>
              <a:alpha val="68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endParaRPr lang="en-US" sz="2400" spc="-50" dirty="0" smtClean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40575" y="439260"/>
            <a:ext cx="8458200" cy="685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 baseline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/>
              <a:t>SQL Azure Database: An Illustration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690097" y="2633996"/>
            <a:ext cx="325623" cy="1988288"/>
            <a:chOff x="4419600" y="2133600"/>
            <a:chExt cx="325623" cy="2651051"/>
          </a:xfrm>
        </p:grpSpPr>
        <p:grpSp>
          <p:nvGrpSpPr>
            <p:cNvPr id="94" name="Group 93"/>
            <p:cNvGrpSpPr/>
            <p:nvPr/>
          </p:nvGrpSpPr>
          <p:grpSpPr>
            <a:xfrm>
              <a:off x="4419600" y="2133600"/>
              <a:ext cx="325623" cy="365051"/>
              <a:chOff x="4419600" y="2133600"/>
              <a:chExt cx="325623" cy="365051"/>
            </a:xfrm>
          </p:grpSpPr>
          <p:pic>
            <p:nvPicPr>
              <p:cNvPr id="110" name="Picture 109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11" name="Can 110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419600" y="2590800"/>
              <a:ext cx="325623" cy="365051"/>
              <a:chOff x="4419600" y="2133600"/>
              <a:chExt cx="325623" cy="365051"/>
            </a:xfrm>
          </p:grpSpPr>
          <p:pic>
            <p:nvPicPr>
              <p:cNvPr id="108" name="Picture 107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9" name="Can 108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419600" y="3048000"/>
              <a:ext cx="325623" cy="365051"/>
              <a:chOff x="4419600" y="2133600"/>
              <a:chExt cx="325623" cy="365051"/>
            </a:xfrm>
          </p:grpSpPr>
          <p:pic>
            <p:nvPicPr>
              <p:cNvPr id="106" name="Picture 105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7" name="Can 106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419600" y="3505200"/>
              <a:ext cx="325623" cy="365051"/>
              <a:chOff x="4419600" y="2133600"/>
              <a:chExt cx="325623" cy="365051"/>
            </a:xfrm>
          </p:grpSpPr>
          <p:pic>
            <p:nvPicPr>
              <p:cNvPr id="104" name="Picture 103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5" name="Can 104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419600" y="3962400"/>
              <a:ext cx="325623" cy="365051"/>
              <a:chOff x="4419600" y="2133600"/>
              <a:chExt cx="325623" cy="365051"/>
            </a:xfrm>
          </p:grpSpPr>
          <p:pic>
            <p:nvPicPr>
              <p:cNvPr id="102" name="Picture 101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3" name="Can 102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19600" y="4419600"/>
              <a:ext cx="325623" cy="365051"/>
              <a:chOff x="4419600" y="2133600"/>
              <a:chExt cx="325623" cy="365051"/>
            </a:xfrm>
          </p:grpSpPr>
          <p:pic>
            <p:nvPicPr>
              <p:cNvPr id="100" name="Picture 99" descr="C:\Users\daiken\AppData\Local\Microsoft\Windows\Temporary Internet Files\Content.IE5\UWY6LG0D\MCj04348450000[1]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419600" y="2133600"/>
                <a:ext cx="325623" cy="325623"/>
              </a:xfrm>
              <a:prstGeom prst="rect">
                <a:avLst/>
              </a:prstGeom>
              <a:noFill/>
            </p:spPr>
          </p:pic>
          <p:sp>
            <p:nvSpPr>
              <p:cNvPr id="101" name="Can 100"/>
              <p:cNvSpPr/>
              <p:nvPr/>
            </p:nvSpPr>
            <p:spPr bwMode="auto">
              <a:xfrm>
                <a:off x="4572000" y="2286000"/>
                <a:ext cx="170121" cy="212651"/>
              </a:xfrm>
              <a:prstGeom prst="can">
                <a:avLst/>
              </a:prstGeom>
              <a:gradFill>
                <a:gsLst>
                  <a:gs pos="0">
                    <a:schemeClr val="tx2"/>
                  </a:gs>
                  <a:gs pos="45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</a:gra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535"/>
                <a:endParaRPr lang="en-US" sz="27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</p:grpSp>
      <p:pic>
        <p:nvPicPr>
          <p:cNvPr id="7" name="Picture 6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1097" y="2633996"/>
            <a:ext cx="325623" cy="244218"/>
          </a:xfrm>
          <a:prstGeom prst="rect">
            <a:avLst/>
          </a:prstGeom>
          <a:noFill/>
        </p:spPr>
      </p:pic>
      <p:sp>
        <p:nvSpPr>
          <p:cNvPr id="8" name="Can 7"/>
          <p:cNvSpPr/>
          <p:nvPr/>
        </p:nvSpPr>
        <p:spPr bwMode="auto">
          <a:xfrm>
            <a:off x="5223497" y="2748296"/>
            <a:ext cx="170121" cy="15948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1097" y="2976896"/>
            <a:ext cx="325623" cy="273788"/>
            <a:chOff x="4419600" y="2133600"/>
            <a:chExt cx="325623" cy="365051"/>
          </a:xfrm>
        </p:grpSpPr>
        <p:pic>
          <p:nvPicPr>
            <p:cNvPr id="92" name="Picture 91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93" name="Can 9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71097" y="3319796"/>
            <a:ext cx="325623" cy="273788"/>
            <a:chOff x="4419600" y="2133600"/>
            <a:chExt cx="325623" cy="365051"/>
          </a:xfrm>
        </p:grpSpPr>
        <p:pic>
          <p:nvPicPr>
            <p:cNvPr id="90" name="Picture 89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91" name="Can 9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71097" y="3662696"/>
            <a:ext cx="325623" cy="273788"/>
            <a:chOff x="4419600" y="2133600"/>
            <a:chExt cx="325623" cy="365051"/>
          </a:xfrm>
        </p:grpSpPr>
        <p:pic>
          <p:nvPicPr>
            <p:cNvPr id="88" name="Picture 87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9" name="Can 88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1097" y="4005596"/>
            <a:ext cx="325623" cy="273788"/>
            <a:chOff x="4419600" y="2133600"/>
            <a:chExt cx="325623" cy="365051"/>
          </a:xfrm>
        </p:grpSpPr>
        <p:pic>
          <p:nvPicPr>
            <p:cNvPr id="86" name="Picture 85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7" name="Can 86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71097" y="4348496"/>
            <a:ext cx="325623" cy="273788"/>
            <a:chOff x="4419600" y="2133600"/>
            <a:chExt cx="325623" cy="365051"/>
          </a:xfrm>
        </p:grpSpPr>
        <p:pic>
          <p:nvPicPr>
            <p:cNvPr id="84" name="Picture 83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5" name="Can 84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pic>
        <p:nvPicPr>
          <p:cNvPr id="14" name="Picture 1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2633996"/>
            <a:ext cx="325623" cy="244218"/>
          </a:xfrm>
          <a:prstGeom prst="rect">
            <a:avLst/>
          </a:prstGeom>
          <a:noFill/>
        </p:spPr>
      </p:pic>
      <p:sp>
        <p:nvSpPr>
          <p:cNvPr id="15" name="Can 14"/>
          <p:cNvSpPr/>
          <p:nvPr/>
        </p:nvSpPr>
        <p:spPr bwMode="auto">
          <a:xfrm>
            <a:off x="5679473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6" name="Picture 1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2976896"/>
            <a:ext cx="325623" cy="244218"/>
          </a:xfrm>
          <a:prstGeom prst="rect">
            <a:avLst/>
          </a:prstGeom>
          <a:noFill/>
        </p:spPr>
      </p:pic>
      <p:sp>
        <p:nvSpPr>
          <p:cNvPr id="17" name="Can 16"/>
          <p:cNvSpPr/>
          <p:nvPr/>
        </p:nvSpPr>
        <p:spPr bwMode="auto">
          <a:xfrm>
            <a:off x="5604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8" name="Picture 1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3319796"/>
            <a:ext cx="325623" cy="244218"/>
          </a:xfrm>
          <a:prstGeom prst="rect">
            <a:avLst/>
          </a:prstGeom>
          <a:noFill/>
        </p:spPr>
      </p:pic>
      <p:sp>
        <p:nvSpPr>
          <p:cNvPr id="19" name="Can 18"/>
          <p:cNvSpPr/>
          <p:nvPr/>
        </p:nvSpPr>
        <p:spPr bwMode="auto">
          <a:xfrm>
            <a:off x="5604497" y="34340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0" name="Picture 1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3662696"/>
            <a:ext cx="325623" cy="244218"/>
          </a:xfrm>
          <a:prstGeom prst="rect">
            <a:avLst/>
          </a:prstGeom>
          <a:noFill/>
        </p:spPr>
      </p:pic>
      <p:sp>
        <p:nvSpPr>
          <p:cNvPr id="21" name="Can 20"/>
          <p:cNvSpPr/>
          <p:nvPr/>
        </p:nvSpPr>
        <p:spPr bwMode="auto">
          <a:xfrm>
            <a:off x="5604497" y="3776996"/>
            <a:ext cx="170121" cy="15948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2" name="Picture 2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097" y="4005596"/>
            <a:ext cx="325623" cy="244218"/>
          </a:xfrm>
          <a:prstGeom prst="rect">
            <a:avLst/>
          </a:prstGeom>
          <a:noFill/>
        </p:spPr>
      </p:pic>
      <p:sp>
        <p:nvSpPr>
          <p:cNvPr id="23" name="Can 22"/>
          <p:cNvSpPr/>
          <p:nvPr/>
        </p:nvSpPr>
        <p:spPr bwMode="auto">
          <a:xfrm>
            <a:off x="5604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52097" y="4348496"/>
            <a:ext cx="325623" cy="273788"/>
            <a:chOff x="4419600" y="2133600"/>
            <a:chExt cx="325623" cy="365051"/>
          </a:xfrm>
        </p:grpSpPr>
        <p:pic>
          <p:nvPicPr>
            <p:cNvPr id="82" name="Picture 81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3" name="Can 82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pic>
        <p:nvPicPr>
          <p:cNvPr id="25" name="Picture 24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2633996"/>
            <a:ext cx="325623" cy="244218"/>
          </a:xfrm>
          <a:prstGeom prst="rect">
            <a:avLst/>
          </a:prstGeom>
          <a:noFill/>
        </p:spPr>
      </p:pic>
      <p:sp>
        <p:nvSpPr>
          <p:cNvPr id="26" name="Can 25"/>
          <p:cNvSpPr/>
          <p:nvPr/>
        </p:nvSpPr>
        <p:spPr bwMode="auto">
          <a:xfrm>
            <a:off x="6060473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7" name="Picture 26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2976896"/>
            <a:ext cx="325623" cy="244218"/>
          </a:xfrm>
          <a:prstGeom prst="rect">
            <a:avLst/>
          </a:prstGeom>
          <a:noFill/>
        </p:spPr>
      </p:pic>
      <p:sp>
        <p:nvSpPr>
          <p:cNvPr id="28" name="Can 27"/>
          <p:cNvSpPr/>
          <p:nvPr/>
        </p:nvSpPr>
        <p:spPr bwMode="auto">
          <a:xfrm>
            <a:off x="5985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9" name="Picture 28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3319796"/>
            <a:ext cx="325623" cy="244218"/>
          </a:xfrm>
          <a:prstGeom prst="rect">
            <a:avLst/>
          </a:prstGeom>
          <a:noFill/>
        </p:spPr>
      </p:pic>
      <p:sp>
        <p:nvSpPr>
          <p:cNvPr id="30" name="Can 29"/>
          <p:cNvSpPr/>
          <p:nvPr/>
        </p:nvSpPr>
        <p:spPr bwMode="auto">
          <a:xfrm>
            <a:off x="5985497" y="34340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33097" y="3662696"/>
            <a:ext cx="325623" cy="273788"/>
            <a:chOff x="4419600" y="2133600"/>
            <a:chExt cx="325623" cy="365051"/>
          </a:xfrm>
        </p:grpSpPr>
        <p:pic>
          <p:nvPicPr>
            <p:cNvPr id="80" name="Picture 79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19600" y="2133600"/>
              <a:ext cx="325623" cy="325623"/>
            </a:xfrm>
            <a:prstGeom prst="rect">
              <a:avLst/>
            </a:prstGeom>
            <a:noFill/>
          </p:spPr>
        </p:pic>
        <p:sp>
          <p:nvSpPr>
            <p:cNvPr id="81" name="Can 80"/>
            <p:cNvSpPr/>
            <p:nvPr/>
          </p:nvSpPr>
          <p:spPr bwMode="auto">
            <a:xfrm>
              <a:off x="4572000" y="2286000"/>
              <a:ext cx="170121" cy="212651"/>
            </a:xfrm>
            <a:prstGeom prst="can">
              <a:avLst/>
            </a:prstGeom>
            <a:gradFill>
              <a:gsLst>
                <a:gs pos="0">
                  <a:schemeClr val="tx2"/>
                </a:gs>
                <a:gs pos="45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35"/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pic>
        <p:nvPicPr>
          <p:cNvPr id="32" name="Picture 3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4005596"/>
            <a:ext cx="325623" cy="244218"/>
          </a:xfrm>
          <a:prstGeom prst="rect">
            <a:avLst/>
          </a:prstGeom>
          <a:noFill/>
        </p:spPr>
      </p:pic>
      <p:sp>
        <p:nvSpPr>
          <p:cNvPr id="33" name="Can 32"/>
          <p:cNvSpPr/>
          <p:nvPr/>
        </p:nvSpPr>
        <p:spPr bwMode="auto">
          <a:xfrm>
            <a:off x="5985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4" name="Picture 3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097" y="4348496"/>
            <a:ext cx="325623" cy="244218"/>
          </a:xfrm>
          <a:prstGeom prst="rect">
            <a:avLst/>
          </a:prstGeom>
          <a:noFill/>
        </p:spPr>
      </p:pic>
      <p:sp>
        <p:nvSpPr>
          <p:cNvPr id="35" name="Can 34"/>
          <p:cNvSpPr/>
          <p:nvPr/>
        </p:nvSpPr>
        <p:spPr bwMode="auto">
          <a:xfrm>
            <a:off x="5985497" y="44627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6" name="Picture 3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2633996"/>
            <a:ext cx="325623" cy="244218"/>
          </a:xfrm>
          <a:prstGeom prst="rect">
            <a:avLst/>
          </a:prstGeom>
          <a:noFill/>
        </p:spPr>
      </p:pic>
      <p:sp>
        <p:nvSpPr>
          <p:cNvPr id="37" name="Can 36"/>
          <p:cNvSpPr/>
          <p:nvPr/>
        </p:nvSpPr>
        <p:spPr bwMode="auto">
          <a:xfrm>
            <a:off x="6441473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8" name="Picture 3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2976896"/>
            <a:ext cx="325623" cy="244218"/>
          </a:xfrm>
          <a:prstGeom prst="rect">
            <a:avLst/>
          </a:prstGeom>
          <a:noFill/>
        </p:spPr>
      </p:pic>
      <p:sp>
        <p:nvSpPr>
          <p:cNvPr id="39" name="Can 38"/>
          <p:cNvSpPr/>
          <p:nvPr/>
        </p:nvSpPr>
        <p:spPr bwMode="auto">
          <a:xfrm>
            <a:off x="6366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0" name="Picture 3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3319796"/>
            <a:ext cx="325623" cy="244218"/>
          </a:xfrm>
          <a:prstGeom prst="rect">
            <a:avLst/>
          </a:prstGeom>
          <a:noFill/>
        </p:spPr>
      </p:pic>
      <p:sp>
        <p:nvSpPr>
          <p:cNvPr id="41" name="Can 40"/>
          <p:cNvSpPr/>
          <p:nvPr/>
        </p:nvSpPr>
        <p:spPr bwMode="auto">
          <a:xfrm>
            <a:off x="6366497" y="3434096"/>
            <a:ext cx="170121" cy="15948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2" name="Picture 4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3662696"/>
            <a:ext cx="325623" cy="244218"/>
          </a:xfrm>
          <a:prstGeom prst="rect">
            <a:avLst/>
          </a:prstGeom>
          <a:noFill/>
        </p:spPr>
      </p:pic>
      <p:sp>
        <p:nvSpPr>
          <p:cNvPr id="43" name="Can 42"/>
          <p:cNvSpPr/>
          <p:nvPr/>
        </p:nvSpPr>
        <p:spPr bwMode="auto">
          <a:xfrm>
            <a:off x="6366497" y="37769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4" name="Picture 4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4005596"/>
            <a:ext cx="325623" cy="244218"/>
          </a:xfrm>
          <a:prstGeom prst="rect">
            <a:avLst/>
          </a:prstGeom>
          <a:noFill/>
        </p:spPr>
      </p:pic>
      <p:sp>
        <p:nvSpPr>
          <p:cNvPr id="45" name="Can 44"/>
          <p:cNvSpPr/>
          <p:nvPr/>
        </p:nvSpPr>
        <p:spPr bwMode="auto">
          <a:xfrm>
            <a:off x="6366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6" name="Picture 4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4097" y="4348496"/>
            <a:ext cx="325623" cy="244218"/>
          </a:xfrm>
          <a:prstGeom prst="rect">
            <a:avLst/>
          </a:prstGeom>
          <a:noFill/>
        </p:spPr>
      </p:pic>
      <p:sp>
        <p:nvSpPr>
          <p:cNvPr id="47" name="Can 46"/>
          <p:cNvSpPr/>
          <p:nvPr/>
        </p:nvSpPr>
        <p:spPr bwMode="auto">
          <a:xfrm>
            <a:off x="6366497" y="44627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8" name="Picture 4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2633996"/>
            <a:ext cx="325623" cy="244218"/>
          </a:xfrm>
          <a:prstGeom prst="rect">
            <a:avLst/>
          </a:prstGeom>
          <a:noFill/>
        </p:spPr>
      </p:pic>
      <p:sp>
        <p:nvSpPr>
          <p:cNvPr id="49" name="Can 48"/>
          <p:cNvSpPr/>
          <p:nvPr/>
        </p:nvSpPr>
        <p:spPr bwMode="auto">
          <a:xfrm>
            <a:off x="6822473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0" name="Picture 4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2976896"/>
            <a:ext cx="325623" cy="244218"/>
          </a:xfrm>
          <a:prstGeom prst="rect">
            <a:avLst/>
          </a:prstGeom>
          <a:noFill/>
        </p:spPr>
      </p:pic>
      <p:sp>
        <p:nvSpPr>
          <p:cNvPr id="51" name="Can 50"/>
          <p:cNvSpPr/>
          <p:nvPr/>
        </p:nvSpPr>
        <p:spPr bwMode="auto">
          <a:xfrm>
            <a:off x="6747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2" name="Picture 5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3319796"/>
            <a:ext cx="325623" cy="244218"/>
          </a:xfrm>
          <a:prstGeom prst="rect">
            <a:avLst/>
          </a:prstGeom>
          <a:noFill/>
        </p:spPr>
      </p:pic>
      <p:sp>
        <p:nvSpPr>
          <p:cNvPr id="53" name="Can 52"/>
          <p:cNvSpPr/>
          <p:nvPr/>
        </p:nvSpPr>
        <p:spPr bwMode="auto">
          <a:xfrm>
            <a:off x="6747497" y="34340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4" name="Picture 5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3662696"/>
            <a:ext cx="325623" cy="244218"/>
          </a:xfrm>
          <a:prstGeom prst="rect">
            <a:avLst/>
          </a:prstGeom>
          <a:noFill/>
        </p:spPr>
      </p:pic>
      <p:sp>
        <p:nvSpPr>
          <p:cNvPr id="55" name="Can 54"/>
          <p:cNvSpPr/>
          <p:nvPr/>
        </p:nvSpPr>
        <p:spPr bwMode="auto">
          <a:xfrm>
            <a:off x="6747497" y="37769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6" name="Picture 5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4005596"/>
            <a:ext cx="325623" cy="244218"/>
          </a:xfrm>
          <a:prstGeom prst="rect">
            <a:avLst/>
          </a:prstGeom>
          <a:noFill/>
        </p:spPr>
      </p:pic>
      <p:sp>
        <p:nvSpPr>
          <p:cNvPr id="57" name="Can 56"/>
          <p:cNvSpPr/>
          <p:nvPr/>
        </p:nvSpPr>
        <p:spPr bwMode="auto">
          <a:xfrm>
            <a:off x="6747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8" name="Picture 5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097" y="4348496"/>
            <a:ext cx="325623" cy="244218"/>
          </a:xfrm>
          <a:prstGeom prst="rect">
            <a:avLst/>
          </a:prstGeom>
          <a:noFill/>
        </p:spPr>
      </p:pic>
      <p:sp>
        <p:nvSpPr>
          <p:cNvPr id="59" name="Can 58"/>
          <p:cNvSpPr/>
          <p:nvPr/>
        </p:nvSpPr>
        <p:spPr bwMode="auto">
          <a:xfrm>
            <a:off x="6747497" y="44627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0" name="Picture 5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2633996"/>
            <a:ext cx="325623" cy="244218"/>
          </a:xfrm>
          <a:prstGeom prst="rect">
            <a:avLst/>
          </a:prstGeom>
          <a:noFill/>
        </p:spPr>
      </p:pic>
      <p:sp>
        <p:nvSpPr>
          <p:cNvPr id="61" name="Can 60"/>
          <p:cNvSpPr/>
          <p:nvPr/>
        </p:nvSpPr>
        <p:spPr bwMode="auto">
          <a:xfrm>
            <a:off x="7128497" y="27482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2" name="Picture 61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2976896"/>
            <a:ext cx="325623" cy="244218"/>
          </a:xfrm>
          <a:prstGeom prst="rect">
            <a:avLst/>
          </a:prstGeom>
          <a:noFill/>
        </p:spPr>
      </p:pic>
      <p:sp>
        <p:nvSpPr>
          <p:cNvPr id="63" name="Can 62"/>
          <p:cNvSpPr/>
          <p:nvPr/>
        </p:nvSpPr>
        <p:spPr bwMode="auto">
          <a:xfrm>
            <a:off x="7128497" y="30911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4" name="Picture 63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3319796"/>
            <a:ext cx="325623" cy="244218"/>
          </a:xfrm>
          <a:prstGeom prst="rect">
            <a:avLst/>
          </a:prstGeom>
          <a:noFill/>
        </p:spPr>
      </p:pic>
      <p:sp>
        <p:nvSpPr>
          <p:cNvPr id="65" name="Can 64"/>
          <p:cNvSpPr/>
          <p:nvPr/>
        </p:nvSpPr>
        <p:spPr bwMode="auto">
          <a:xfrm>
            <a:off x="7128497" y="34340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6" name="Picture 65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3662696"/>
            <a:ext cx="325623" cy="244218"/>
          </a:xfrm>
          <a:prstGeom prst="rect">
            <a:avLst/>
          </a:prstGeom>
          <a:noFill/>
        </p:spPr>
      </p:pic>
      <p:sp>
        <p:nvSpPr>
          <p:cNvPr id="67" name="Can 66"/>
          <p:cNvSpPr/>
          <p:nvPr/>
        </p:nvSpPr>
        <p:spPr bwMode="auto">
          <a:xfrm>
            <a:off x="7128497" y="37769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8" name="Picture 67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4005596"/>
            <a:ext cx="325623" cy="244218"/>
          </a:xfrm>
          <a:prstGeom prst="rect">
            <a:avLst/>
          </a:prstGeom>
          <a:noFill/>
        </p:spPr>
      </p:pic>
      <p:sp>
        <p:nvSpPr>
          <p:cNvPr id="69" name="Can 68"/>
          <p:cNvSpPr/>
          <p:nvPr/>
        </p:nvSpPr>
        <p:spPr bwMode="auto">
          <a:xfrm>
            <a:off x="7128497" y="41198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0" name="Picture 69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097" y="4348496"/>
            <a:ext cx="325623" cy="244218"/>
          </a:xfrm>
          <a:prstGeom prst="rect">
            <a:avLst/>
          </a:prstGeom>
          <a:noFill/>
        </p:spPr>
      </p:pic>
      <p:sp>
        <p:nvSpPr>
          <p:cNvPr id="71" name="Can 70"/>
          <p:cNvSpPr/>
          <p:nvPr/>
        </p:nvSpPr>
        <p:spPr bwMode="auto">
          <a:xfrm>
            <a:off x="7128497" y="4462796"/>
            <a:ext cx="170121" cy="159488"/>
          </a:xfrm>
          <a:prstGeom prst="can">
            <a:avLst/>
          </a:prstGeom>
          <a:gradFill>
            <a:gsLst>
              <a:gs pos="0">
                <a:schemeClr val="tx2"/>
              </a:gs>
              <a:gs pos="4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35"/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006432" y="3825114"/>
            <a:ext cx="1704442" cy="342900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contourClr>
              <a:schemeClr val="accent3">
                <a:shade val="25000"/>
                <a:satMod val="150000"/>
              </a:schemeClr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274320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YOUR APP</a:t>
            </a:r>
          </a:p>
        </p:txBody>
      </p:sp>
      <p:cxnSp>
        <p:nvCxnSpPr>
          <p:cNvPr id="73" name=" 17"/>
          <p:cNvCxnSpPr>
            <a:endCxn id="8" idx="3"/>
          </p:cNvCxnSpPr>
          <p:nvPr/>
        </p:nvCxnSpPr>
        <p:spPr>
          <a:xfrm rot="5400000" flipH="1" flipV="1">
            <a:off x="4374220" y="3071260"/>
            <a:ext cx="1097813" cy="770860"/>
          </a:xfrm>
          <a:prstGeom prst="curvedConnector3">
            <a:avLst>
              <a:gd name="adj1" fmla="val -121"/>
            </a:avLst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2" idx="3"/>
          </p:cNvCxnSpPr>
          <p:nvPr/>
        </p:nvCxnSpPr>
        <p:spPr>
          <a:xfrm>
            <a:off x="2710874" y="3996565"/>
            <a:ext cx="1837454" cy="9032"/>
          </a:xfrm>
          <a:prstGeom prst="curvedConnector3">
            <a:avLst/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6200000" flipH="1">
            <a:off x="5554358" y="2692144"/>
            <a:ext cx="606056" cy="1057939"/>
          </a:xfrm>
          <a:prstGeom prst="curvedConnector2">
            <a:avLst/>
          </a:prstGeom>
          <a:ln>
            <a:solidFill>
              <a:schemeClr val="tx2">
                <a:lumMod val="1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16200000" flipH="1">
            <a:off x="5020835" y="3234293"/>
            <a:ext cx="948956" cy="295939"/>
          </a:xfrm>
          <a:prstGeom prst="curvedConnector2">
            <a:avLst/>
          </a:prstGeom>
          <a:ln>
            <a:solidFill>
              <a:schemeClr val="tx2">
                <a:lumMod val="1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17"/>
          <p:cNvSpPr txBox="1"/>
          <p:nvPr/>
        </p:nvSpPr>
        <p:spPr>
          <a:xfrm>
            <a:off x="4240504" y="1927104"/>
            <a:ext cx="36601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60000"/>
                    </a:schemeClr>
                  </a:outerShdw>
                </a:effectLst>
              </a:rPr>
              <a:t>SQL Azure Database</a:t>
            </a:r>
          </a:p>
        </p:txBody>
      </p:sp>
      <p:sp>
        <p:nvSpPr>
          <p:cNvPr id="78" name="TextBox 156"/>
          <p:cNvSpPr txBox="1"/>
          <p:nvPr/>
        </p:nvSpPr>
        <p:spPr>
          <a:xfrm>
            <a:off x="3236379" y="4084223"/>
            <a:ext cx="44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TDS</a:t>
            </a:r>
          </a:p>
        </p:txBody>
      </p:sp>
      <p:pic>
        <p:nvPicPr>
          <p:cNvPr id="79" name="Picture 78" descr="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705" y="3593584"/>
            <a:ext cx="850827" cy="63812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10741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51608" y="267549"/>
            <a:ext cx="8458200" cy="685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 baseline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Database Replicas</a:t>
            </a:r>
            <a:endParaRPr lang="en-US" dirty="0"/>
          </a:p>
        </p:txBody>
      </p:sp>
      <p:pic>
        <p:nvPicPr>
          <p:cNvPr id="3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5" y="2739287"/>
            <a:ext cx="1145231" cy="858923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4800600" y="1996337"/>
            <a:ext cx="1600200" cy="858923"/>
            <a:chOff x="4800600" y="1524000"/>
            <a:chExt cx="1600200" cy="1145231"/>
          </a:xfrm>
        </p:grpSpPr>
        <p:pic>
          <p:nvPicPr>
            <p:cNvPr id="26" name="Picture 25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0600" y="15240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7" name="Can 26"/>
            <p:cNvSpPr/>
            <p:nvPr/>
          </p:nvSpPr>
          <p:spPr bwMode="auto">
            <a:xfrm>
              <a:off x="5410200" y="16764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618"/>
              <a:r>
                <a:rPr lang="en-US" sz="1600" dirty="0">
                  <a:solidFill>
                    <a:schemeClr val="bg1"/>
                  </a:solidFill>
                </a:rPr>
                <a:t>Replica 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00600" y="2967887"/>
            <a:ext cx="1600200" cy="858923"/>
            <a:chOff x="4800600" y="2819400"/>
            <a:chExt cx="1600200" cy="1145231"/>
          </a:xfrm>
        </p:grpSpPr>
        <p:pic>
          <p:nvPicPr>
            <p:cNvPr id="24" name="Picture 23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0600" y="28194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5" name="Can 24"/>
            <p:cNvSpPr/>
            <p:nvPr/>
          </p:nvSpPr>
          <p:spPr bwMode="auto">
            <a:xfrm>
              <a:off x="5410200" y="29718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618"/>
              <a:r>
                <a:rPr lang="en-US" sz="1600" dirty="0">
                  <a:solidFill>
                    <a:schemeClr val="bg1"/>
                  </a:solidFill>
                </a:rPr>
                <a:t>Replica 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24400" y="3939437"/>
            <a:ext cx="1676400" cy="858923"/>
            <a:chOff x="4724400" y="4114800"/>
            <a:chExt cx="1676400" cy="1145231"/>
          </a:xfrm>
        </p:grpSpPr>
        <p:pic>
          <p:nvPicPr>
            <p:cNvPr id="22" name="Picture 21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24400" y="41148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3" name="Can 22"/>
            <p:cNvSpPr/>
            <p:nvPr/>
          </p:nvSpPr>
          <p:spPr bwMode="auto">
            <a:xfrm>
              <a:off x="5410200" y="42672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618"/>
              <a:r>
                <a:rPr lang="en-US" sz="1600" dirty="0">
                  <a:solidFill>
                    <a:schemeClr val="bg1"/>
                  </a:solidFill>
                </a:rPr>
                <a:t>Replica 3</a:t>
              </a:r>
            </a:p>
          </p:txBody>
        </p:sp>
      </p:grpSp>
      <p:sp>
        <p:nvSpPr>
          <p:cNvPr id="7" name="Can 6"/>
          <p:cNvSpPr/>
          <p:nvPr/>
        </p:nvSpPr>
        <p:spPr bwMode="auto">
          <a:xfrm>
            <a:off x="3429001" y="3253634"/>
            <a:ext cx="762000" cy="5715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5089" tIns="47545" rIns="95089" bIns="4754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618"/>
            <a:r>
              <a:rPr lang="en-US" sz="25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8" name="Straight Arrow Connector 7"/>
          <p:cNvCxnSpPr>
            <a:endCxn id="27" idx="2"/>
          </p:cNvCxnSpPr>
          <p:nvPr/>
        </p:nvCxnSpPr>
        <p:spPr>
          <a:xfrm rot="5400000" flipH="1" flipV="1">
            <a:off x="4243390" y="2372572"/>
            <a:ext cx="1114425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3"/>
            <a:endCxn id="25" idx="1"/>
          </p:cNvCxnSpPr>
          <p:nvPr/>
        </p:nvCxnSpPr>
        <p:spPr>
          <a:xfrm rot="5400000">
            <a:off x="5734050" y="2910537"/>
            <a:ext cx="342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 bwMode="auto">
          <a:xfrm>
            <a:off x="914400" y="3025034"/>
            <a:ext cx="167640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5089" tIns="47545" rIns="95089" bIns="4754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618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2743200" y="1767736"/>
            <a:ext cx="16078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Single Database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5029204" y="1767736"/>
            <a:ext cx="17104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Multiple Replicas</a:t>
            </a:r>
          </a:p>
        </p:txBody>
      </p:sp>
      <p:cxnSp>
        <p:nvCxnSpPr>
          <p:cNvPr id="13" name="Curved Connector 12"/>
          <p:cNvCxnSpPr>
            <a:stCxn id="27" idx="4"/>
            <a:endCxn id="23" idx="4"/>
          </p:cNvCxnSpPr>
          <p:nvPr/>
        </p:nvCxnSpPr>
        <p:spPr>
          <a:xfrm>
            <a:off x="6400800" y="2424959"/>
            <a:ext cx="1588" cy="1943100"/>
          </a:xfrm>
          <a:prstGeom prst="curvedConnector3">
            <a:avLst>
              <a:gd name="adj1" fmla="val 3442392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29"/>
          <p:cNvSpPr txBox="1"/>
          <p:nvPr/>
        </p:nvSpPr>
        <p:spPr>
          <a:xfrm>
            <a:off x="6477000" y="2167784"/>
            <a:ext cx="2205732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Single 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24400" y="4910987"/>
            <a:ext cx="1676400" cy="858923"/>
            <a:chOff x="4724400" y="5410200"/>
            <a:chExt cx="1676400" cy="1145231"/>
          </a:xfrm>
        </p:grpSpPr>
        <p:pic>
          <p:nvPicPr>
            <p:cNvPr id="20" name="Picture 19" descr="C:\Users\daiken\AppData\Local\Microsoft\Windows\Temporary Internet Files\Content.IE5\UWY6LG0D\MCj04348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24400" y="5410200"/>
              <a:ext cx="1145231" cy="1145231"/>
            </a:xfrm>
            <a:prstGeom prst="rect">
              <a:avLst/>
            </a:prstGeom>
            <a:noFill/>
          </p:spPr>
        </p:pic>
        <p:sp>
          <p:nvSpPr>
            <p:cNvPr id="21" name="Can 20"/>
            <p:cNvSpPr/>
            <p:nvPr/>
          </p:nvSpPr>
          <p:spPr bwMode="auto">
            <a:xfrm>
              <a:off x="5410200" y="5562600"/>
              <a:ext cx="990600" cy="838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618"/>
              <a:r>
                <a:rPr lang="en-US" sz="1600" dirty="0">
                  <a:solidFill>
                    <a:schemeClr val="bg1"/>
                  </a:solidFill>
                </a:rPr>
                <a:t>Replica 4</a:t>
              </a:r>
            </a:p>
          </p:txBody>
        </p:sp>
      </p:grpSp>
      <p:sp>
        <p:nvSpPr>
          <p:cNvPr id="16" name="TextBox 30"/>
          <p:cNvSpPr txBox="1"/>
          <p:nvPr/>
        </p:nvSpPr>
        <p:spPr>
          <a:xfrm>
            <a:off x="5258057" y="1596287"/>
            <a:ext cx="716226" cy="2312012"/>
          </a:xfrm>
          <a:prstGeom prst="rect">
            <a:avLst/>
          </a:prstGeom>
          <a:noFill/>
        </p:spPr>
        <p:txBody>
          <a:bodyPr wrap="none" lIns="95093" tIns="47546" rIns="95093" bIns="475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17" name="Straight Arrow Connector 16"/>
          <p:cNvCxnSpPr>
            <a:stCxn id="7" idx="4"/>
            <a:endCxn id="25" idx="2"/>
          </p:cNvCxnSpPr>
          <p:nvPr/>
        </p:nvCxnSpPr>
        <p:spPr>
          <a:xfrm flipV="1">
            <a:off x="4191001" y="3396511"/>
            <a:ext cx="1219200" cy="142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6400800" y="3367934"/>
            <a:ext cx="1588" cy="1943100"/>
          </a:xfrm>
          <a:prstGeom prst="curvedConnector3">
            <a:avLst>
              <a:gd name="adj1" fmla="val 3442392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772944" y="3881491"/>
            <a:ext cx="342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934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>
            <a:spLocks noGrp="1"/>
          </p:cNvSpPr>
          <p:nvPr/>
        </p:nvSpPr>
        <p:spPr>
          <a:xfrm>
            <a:off x="249238" y="2469671"/>
            <a:ext cx="4206240" cy="3375493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339976" indent="-339976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73338" indent="-325424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53785" indent="-288384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27618" indent="-27383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16002" indent="-280447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Tables, indexes and views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Stored Procedures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Triggers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Constraints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Table variables,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session temp tables (#t)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Spatial types, HierarchyId</a:t>
            </a:r>
          </a:p>
        </p:txBody>
      </p:sp>
      <p:sp>
        <p:nvSpPr>
          <p:cNvPr id="3" name="Content Placeholder 10"/>
          <p:cNvSpPr>
            <a:spLocks noGrp="1"/>
          </p:cNvSpPr>
          <p:nvPr/>
        </p:nvSpPr>
        <p:spPr>
          <a:xfrm>
            <a:off x="4700996" y="2469671"/>
            <a:ext cx="4206240" cy="2203445"/>
          </a:xfrm>
          <a:prstGeom prst="rect">
            <a:avLst/>
          </a:prstGeom>
        </p:spPr>
        <p:txBody>
          <a:bodyPr lIns="0" tIns="0" rIns="0" bIns="0">
            <a:normAutofit fontScale="85000" lnSpcReduction="20000"/>
          </a:bodyPr>
          <a:lstStyle>
            <a:lvl1pPr marL="347914" indent="-347914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73338" indent="-339976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61722" indent="-302936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27618" indent="-265896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16002" indent="-27383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Sparse Columns, Filestream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Filegroups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Full-text indexes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SQL-CLR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6"/>
          <p:cNvSpPr>
            <a:spLocks noGrp="1"/>
          </p:cNvSpPr>
          <p:nvPr/>
        </p:nvSpPr>
        <p:spPr>
          <a:xfrm>
            <a:off x="339090" y="390153"/>
            <a:ext cx="84582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SQL Azure Compatibility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339090" y="1426340"/>
            <a:ext cx="4116388" cy="692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Currently Supported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/>
        </p:nvSpPr>
        <p:spPr>
          <a:xfrm>
            <a:off x="4455478" y="1426340"/>
            <a:ext cx="5027613" cy="692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Not </a:t>
            </a:r>
            <a:r>
              <a:rPr lang="en-US" sz="2800" u="sng" dirty="0" smtClean="0">
                <a:solidFill>
                  <a:srgbClr val="C00000"/>
                </a:solidFill>
              </a:rPr>
              <a:t>Currently</a:t>
            </a:r>
            <a:r>
              <a:rPr lang="en-US" sz="2800" dirty="0" smtClean="0">
                <a:solidFill>
                  <a:srgbClr val="C00000"/>
                </a:solidFill>
              </a:rPr>
              <a:t> Supported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00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Demo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974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Cloud Services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95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23" y="173950"/>
            <a:ext cx="8010078" cy="61555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40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Application Technical Requirements</a:t>
            </a:r>
            <a:endParaRPr lang="he-IL" sz="40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303" y="1698171"/>
            <a:ext cx="4269376" cy="470898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Customers (should) Require: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Network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Disk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Physical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Earthquaqe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IT Operational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Management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Large 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Etc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Etc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Etc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Etc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218" y="1097280"/>
            <a:ext cx="1519775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Hardware</a:t>
            </a:r>
            <a:endParaRPr lang="he-IL" sz="28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6" name="Up Ribbon 5"/>
          <p:cNvSpPr/>
          <p:nvPr/>
        </p:nvSpPr>
        <p:spPr bwMode="auto">
          <a:xfrm rot="2186996">
            <a:off x="-249374" y="4564048"/>
            <a:ext cx="4311434" cy="903154"/>
          </a:xfrm>
          <a:prstGeom prst="ribbon2">
            <a:avLst>
              <a:gd name="adj1" fmla="val 16667"/>
              <a:gd name="adj2" fmla="val 72998"/>
            </a:avLst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Covered by Azure Data Centers</a:t>
            </a:r>
            <a:endParaRPr lang="he-IL" sz="2000" dirty="0" err="1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8590" y="1097280"/>
            <a:ext cx="1385059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Software</a:t>
            </a:r>
            <a:endParaRPr lang="he-IL" sz="28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8961" y="1698170"/>
            <a:ext cx="4269376" cy="526297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Customers (should) Require: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Scalability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Can your app Grow?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Availability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Evolution of information 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Security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How my data is secured?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Seamless Updates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Add features, fix bugs, but why I need to wait????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2 seconds? Your app is too slow…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Backups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Ooooops</a:t>
            </a: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… I deleted that row and….</a:t>
            </a:r>
          </a:p>
          <a:p>
            <a:pPr lvl="2"/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2576" y="3283219"/>
            <a:ext cx="1373774" cy="3677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1">
            <a:spAutoFit/>
          </a:bodyPr>
          <a:lstStyle/>
          <a:p>
            <a:r>
              <a:rPr lang="en-US" sz="23900" dirty="0" smtClean="0">
                <a:solidFill>
                  <a:srgbClr val="C00000"/>
                </a:solidFill>
              </a:rPr>
              <a:t>?</a:t>
            </a:r>
            <a:endParaRPr lang="he-IL" sz="23900" dirty="0" err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323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23" y="1036321"/>
            <a:ext cx="8525691" cy="64017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Supports Virtual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.Net</a:t>
            </a: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Full Stack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Update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Fault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Staged Deployment</a:t>
            </a:r>
            <a:endParaRPr lang="en-US" sz="3200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Automated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Management </a:t>
            </a:r>
            <a:r>
              <a:rPr lang="en-US" sz="3200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insturmentations</a:t>
            </a:r>
            <a:endParaRPr lang="en-US" sz="3200" dirty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Reliability – builds on Azure Storage/Networking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Scalability – as easy as slider, or better Scheduled/Rules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endParaRPr lang="he-IL" sz="32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423" y="173950"/>
            <a:ext cx="7602146" cy="61555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40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Welcome to Azure Cloud Services</a:t>
            </a:r>
            <a:endParaRPr lang="he-IL" sz="40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50260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423" y="173950"/>
            <a:ext cx="1612621" cy="61555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40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Scaling</a:t>
            </a:r>
            <a:endParaRPr lang="he-IL" sz="40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3" y="789502"/>
            <a:ext cx="6426926" cy="56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71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89436" y="228601"/>
            <a:ext cx="5262427" cy="66638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NZ" dirty="0" smtClean="0"/>
              <a:t>Cloud Architecture</a:t>
            </a:r>
            <a:endParaRPr lang="en-NZ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3886242" y="1054153"/>
            <a:ext cx="2554060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Web Frontend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149217" y="3361509"/>
            <a:ext cx="5291085" cy="8360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Application Layer - Services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149217" y="1054154"/>
            <a:ext cx="2554060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API Frontend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94857" y="1615858"/>
            <a:ext cx="0" cy="842345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</p:cNvCxnSpPr>
          <p:nvPr/>
        </p:nvCxnSpPr>
        <p:spPr>
          <a:xfrm>
            <a:off x="5163272" y="1585376"/>
            <a:ext cx="0" cy="8823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318" y="4370862"/>
            <a:ext cx="1902380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Async</a:t>
            </a:r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- </a:t>
            </a: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ServiceBus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71426" y="1956330"/>
            <a:ext cx="1153649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Sync/</a:t>
            </a:r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Async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75655" y="1956330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Async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03121" y="4197531"/>
            <a:ext cx="13062" cy="644435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 bwMode="auto">
          <a:xfrm>
            <a:off x="165463" y="5775467"/>
            <a:ext cx="2790064" cy="10175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Backend Processing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35" name="Flowchart: Magnetic Disk 34"/>
          <p:cNvSpPr/>
          <p:nvPr/>
        </p:nvSpPr>
        <p:spPr bwMode="auto">
          <a:xfrm>
            <a:off x="3535408" y="5408030"/>
            <a:ext cx="1654901" cy="836022"/>
          </a:xfrm>
          <a:prstGeom prst="flowChartMagneticDisk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Database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40925" y="4197531"/>
            <a:ext cx="17417" cy="644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3"/>
            <a:endCxn id="35" idx="2"/>
          </p:cNvCxnSpPr>
          <p:nvPr/>
        </p:nvCxnSpPr>
        <p:spPr>
          <a:xfrm flipV="1">
            <a:off x="2955527" y="5826041"/>
            <a:ext cx="579881" cy="4581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ultidocument 41"/>
          <p:cNvSpPr/>
          <p:nvPr/>
        </p:nvSpPr>
        <p:spPr bwMode="auto">
          <a:xfrm>
            <a:off x="6070287" y="5375190"/>
            <a:ext cx="2107474" cy="1417820"/>
          </a:xfrm>
          <a:prstGeom prst="flowChartMultidocumen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Files Storage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05163" y="4198369"/>
            <a:ext cx="17417" cy="644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68903" y="6380032"/>
            <a:ext cx="3179348" cy="991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016137" y="1615858"/>
            <a:ext cx="4354" cy="842345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 bwMode="auto">
          <a:xfrm>
            <a:off x="1149217" y="2467686"/>
            <a:ext cx="5291085" cy="42123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Load Balancer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61452" y="2859394"/>
            <a:ext cx="1820" cy="5012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16137" y="2889876"/>
            <a:ext cx="2534" cy="429638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392323" y="2942850"/>
            <a:ext cx="2534" cy="429638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 rot="16200000">
            <a:off x="5613400" y="2364519"/>
            <a:ext cx="3143378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Security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 rot="16200000">
            <a:off x="6328609" y="2360230"/>
            <a:ext cx="3143378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Logging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 rot="16200000">
            <a:off x="7021535" y="2360230"/>
            <a:ext cx="3143378" cy="5312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Management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28392" y="4840663"/>
            <a:ext cx="5291085" cy="42123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Load Balancer</a:t>
            </a:r>
            <a:endParaRPr lang="he-IL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224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Windows Azure Service Architecture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8600" y="2870525"/>
            <a:ext cx="8599515" cy="3755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0" rIns="91436" bIns="0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00400" y="4066690"/>
            <a:ext cx="2743200" cy="1676400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85"/>
          <p:cNvGrpSpPr/>
          <p:nvPr/>
        </p:nvGrpSpPr>
        <p:grpSpPr>
          <a:xfrm>
            <a:off x="3429000" y="4752490"/>
            <a:ext cx="685800" cy="762000"/>
            <a:chOff x="6172200" y="1905000"/>
            <a:chExt cx="685800" cy="762000"/>
          </a:xfrm>
          <a:solidFill>
            <a:schemeClr val="accent1"/>
          </a:solidFill>
        </p:grpSpPr>
        <p:sp>
          <p:nvSpPr>
            <p:cNvPr id="6" name="Can 5"/>
            <p:cNvSpPr/>
            <p:nvPr/>
          </p:nvSpPr>
          <p:spPr>
            <a:xfrm>
              <a:off x="6172200" y="1905000"/>
              <a:ext cx="381000" cy="381000"/>
            </a:xfrm>
            <a:prstGeom prst="can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6477000" y="1981200"/>
              <a:ext cx="381000" cy="381000"/>
            </a:xfrm>
            <a:prstGeom prst="can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6324600" y="2057400"/>
              <a:ext cx="381000" cy="381000"/>
            </a:xfrm>
            <a:prstGeom prst="can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2405390"/>
              <a:ext cx="580608" cy="26161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Tables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219200" y="3076090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LB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endCxn id="10" idx="0"/>
          </p:cNvCxnSpPr>
          <p:nvPr/>
        </p:nvCxnSpPr>
        <p:spPr>
          <a:xfrm rot="16200000" flipH="1">
            <a:off x="1039569" y="2667858"/>
            <a:ext cx="815669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2" name="Group 45"/>
          <p:cNvGrpSpPr/>
          <p:nvPr/>
        </p:nvGrpSpPr>
        <p:grpSpPr>
          <a:xfrm>
            <a:off x="5029200" y="4752490"/>
            <a:ext cx="533400" cy="685800"/>
            <a:chOff x="5029200" y="5029200"/>
            <a:chExt cx="533400" cy="685800"/>
          </a:xfrm>
          <a:solidFill>
            <a:schemeClr val="accent1"/>
          </a:solidFill>
        </p:grpSpPr>
        <p:sp>
          <p:nvSpPr>
            <p:cNvPr id="13" name="Flowchart: Multidocument 12"/>
            <p:cNvSpPr/>
            <p:nvPr/>
          </p:nvSpPr>
          <p:spPr>
            <a:xfrm>
              <a:off x="5029200" y="5029200"/>
              <a:ext cx="533400" cy="457200"/>
            </a:xfrm>
            <a:prstGeom prst="flowChartMultidocumen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200" y="5453390"/>
              <a:ext cx="524503" cy="26161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Blobs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hape 89"/>
          <p:cNvCxnSpPr/>
          <p:nvPr/>
        </p:nvCxnSpPr>
        <p:spPr>
          <a:xfrm>
            <a:off x="1447800" y="5133490"/>
            <a:ext cx="3124200" cy="785172"/>
          </a:xfrm>
          <a:prstGeom prst="bentConnector3">
            <a:avLst>
              <a:gd name="adj1" fmla="val -554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Shape 96"/>
          <p:cNvCxnSpPr/>
          <p:nvPr/>
        </p:nvCxnSpPr>
        <p:spPr>
          <a:xfrm rot="10800000" flipV="1">
            <a:off x="4602481" y="5133488"/>
            <a:ext cx="3017520" cy="785173"/>
          </a:xfrm>
          <a:prstGeom prst="bentConnector3">
            <a:avLst>
              <a:gd name="adj1" fmla="val -138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7" name="Group 40"/>
          <p:cNvGrpSpPr/>
          <p:nvPr/>
        </p:nvGrpSpPr>
        <p:grpSpPr>
          <a:xfrm>
            <a:off x="6858000" y="4066690"/>
            <a:ext cx="1676400" cy="1066800"/>
            <a:chOff x="6858000" y="4343400"/>
            <a:chExt cx="1676400" cy="1066800"/>
          </a:xfrm>
          <a:solidFill>
            <a:schemeClr val="accent1"/>
          </a:solidFill>
        </p:grpSpPr>
        <p:sp>
          <p:nvSpPr>
            <p:cNvPr id="18" name="Rounded Rectangle 17"/>
            <p:cNvSpPr/>
            <p:nvPr/>
          </p:nvSpPr>
          <p:spPr>
            <a:xfrm>
              <a:off x="7010400" y="4343400"/>
              <a:ext cx="1524000" cy="91440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 Service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34200" y="4419600"/>
              <a:ext cx="1524000" cy="91440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 Service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858000" y="4495800"/>
              <a:ext cx="1524000" cy="91440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 Role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Managed Interface Call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685800" y="4066690"/>
            <a:ext cx="1676400" cy="1066800"/>
            <a:chOff x="685800" y="4343400"/>
            <a:chExt cx="1676400" cy="1066800"/>
          </a:xfrm>
          <a:solidFill>
            <a:schemeClr val="accent1"/>
          </a:solidFill>
        </p:grpSpPr>
        <p:sp>
          <p:nvSpPr>
            <p:cNvPr id="22" name="Rounded Rectangle 21"/>
            <p:cNvSpPr/>
            <p:nvPr/>
          </p:nvSpPr>
          <p:spPr>
            <a:xfrm>
              <a:off x="838200" y="4343400"/>
              <a:ext cx="1524000" cy="914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 Site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(ASPX, ASMX, WCF)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2000" y="4419600"/>
              <a:ext cx="1524000" cy="914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 Site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(ASPX, ASMX, WCF)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85800" y="4495800"/>
              <a:ext cx="1524000" cy="9144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 Role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IIS as Host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Elbow Connector 24"/>
          <p:cNvCxnSpPr>
            <a:stCxn id="10" idx="4"/>
          </p:cNvCxnSpPr>
          <p:nvPr/>
        </p:nvCxnSpPr>
        <p:spPr>
          <a:xfrm rot="5400000">
            <a:off x="1104900" y="3876190"/>
            <a:ext cx="685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41"/>
          <p:cNvGrpSpPr/>
          <p:nvPr/>
        </p:nvGrpSpPr>
        <p:grpSpPr>
          <a:xfrm>
            <a:off x="3581400" y="4033030"/>
            <a:ext cx="2057400" cy="443235"/>
            <a:chOff x="3581400" y="4309740"/>
            <a:chExt cx="2057400" cy="443235"/>
          </a:xfrm>
          <a:solidFill>
            <a:schemeClr val="accent1"/>
          </a:solidFill>
        </p:grpSpPr>
        <p:grpSp>
          <p:nvGrpSpPr>
            <p:cNvPr id="27" name="Group 41"/>
            <p:cNvGrpSpPr/>
            <p:nvPr/>
          </p:nvGrpSpPr>
          <p:grpSpPr>
            <a:xfrm>
              <a:off x="3581400" y="4371975"/>
              <a:ext cx="2057400" cy="381000"/>
              <a:chOff x="3581400" y="4419600"/>
              <a:chExt cx="20574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581400" y="4419600"/>
                <a:ext cx="20574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657600" y="4495800"/>
                <a:ext cx="304800" cy="22860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038600" y="4495800"/>
                <a:ext cx="304800" cy="22860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876800" y="4495800"/>
                <a:ext cx="304800" cy="22860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257800" y="4495800"/>
                <a:ext cx="304800" cy="22860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3738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4500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262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6024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786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754881" y="4572000"/>
                <a:ext cx="45719" cy="457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301065" y="4309740"/>
              <a:ext cx="657552" cy="26161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Queues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695442" y="6164500"/>
            <a:ext cx="399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Windows Azure Data Center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7391400" y="3099125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LB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41" idx="0"/>
          </p:cNvCxnSpPr>
          <p:nvPr/>
        </p:nvCxnSpPr>
        <p:spPr>
          <a:xfrm rot="5400000">
            <a:off x="7200251" y="2679376"/>
            <a:ext cx="839498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41" idx="4"/>
          </p:cNvCxnSpPr>
          <p:nvPr/>
        </p:nvCxnSpPr>
        <p:spPr>
          <a:xfrm rot="5400000">
            <a:off x="7277100" y="3899225"/>
            <a:ext cx="685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Shape 89"/>
          <p:cNvCxnSpPr/>
          <p:nvPr/>
        </p:nvCxnSpPr>
        <p:spPr>
          <a:xfrm rot="5400000" flipH="1" flipV="1">
            <a:off x="2869020" y="2287508"/>
            <a:ext cx="510363" cy="3048002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hape 96"/>
          <p:cNvCxnSpPr/>
          <p:nvPr/>
        </p:nvCxnSpPr>
        <p:spPr>
          <a:xfrm rot="10800000">
            <a:off x="4648200" y="3556325"/>
            <a:ext cx="2819400" cy="533402"/>
          </a:xfrm>
          <a:prstGeom prst="bentConnector3">
            <a:avLst>
              <a:gd name="adj1" fmla="val 29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3741817" y="3114668"/>
            <a:ext cx="1836723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4444538" y="3348300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281011" y="1654838"/>
            <a:ext cx="8599515" cy="6055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0" rIns="91436" bIns="0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The Internet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28023" y="1772963"/>
            <a:ext cx="308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Internet via TCP or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9706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Cloud Computing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03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/>
              <a:t>Roles and Instances</a:t>
            </a:r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Roles are defined in a Service Model</a:t>
            </a:r>
          </a:p>
          <a:p>
            <a:pPr lvl="1"/>
            <a:r>
              <a:rPr lang="en-US" smtClean="0"/>
              <a:t>May define one or more Roles per Service</a:t>
            </a:r>
          </a:p>
          <a:p>
            <a:pPr lvl="1"/>
            <a:r>
              <a:rPr lang="en-US" smtClean="0"/>
              <a:t>A role definition specifies</a:t>
            </a:r>
          </a:p>
          <a:p>
            <a:pPr lvl="2"/>
            <a:r>
              <a:rPr lang="en-US" smtClean="0"/>
              <a:t>VM size</a:t>
            </a:r>
          </a:p>
          <a:p>
            <a:pPr lvl="2"/>
            <a:r>
              <a:rPr lang="en-US" smtClean="0"/>
              <a:t>Communication Endpoints</a:t>
            </a:r>
          </a:p>
          <a:p>
            <a:pPr lvl="2"/>
            <a:r>
              <a:rPr lang="en-US" smtClean="0"/>
              <a:t>Local storage resources</a:t>
            </a:r>
          </a:p>
          <a:p>
            <a:pPr lvl="2"/>
            <a:r>
              <a:rPr lang="en-US" smtClean="0"/>
              <a:t>Etc…</a:t>
            </a:r>
          </a:p>
          <a:p>
            <a:r>
              <a:rPr lang="en-US" smtClean="0"/>
              <a:t>At runtime each Role will execute on one or more instances (up to 20 per subscription)</a:t>
            </a:r>
          </a:p>
          <a:p>
            <a:pPr lvl="1"/>
            <a:r>
              <a:rPr lang="en-US" smtClean="0"/>
              <a:t>A role instance is a set of code, configuration, and local data, deployed in a dedicated 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30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/>
              <a:t>Worker Role Patterns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Queue Polling Worker</a:t>
            </a:r>
          </a:p>
          <a:p>
            <a:pPr lvl="1"/>
            <a:r>
              <a:rPr lang="en-US" smtClean="0"/>
              <a:t>Poll and Pop Messages within while(true) loop</a:t>
            </a:r>
          </a:p>
          <a:p>
            <a:pPr lvl="1"/>
            <a:r>
              <a:rPr lang="en-US" smtClean="0"/>
              <a:t>E.g. Map/Reduce pattern, background image processing</a:t>
            </a:r>
          </a:p>
          <a:p>
            <a:r>
              <a:rPr lang="en-US" smtClean="0"/>
              <a:t>Listening Worker Role</a:t>
            </a:r>
          </a:p>
          <a:p>
            <a:pPr lvl="1"/>
            <a:r>
              <a:rPr lang="en-US" smtClean="0"/>
              <a:t>Create TcpListener or WCF Service Host</a:t>
            </a:r>
          </a:p>
          <a:p>
            <a:pPr lvl="1"/>
            <a:r>
              <a:rPr lang="en-US" smtClean="0"/>
              <a:t>E.g. Run a .NET SMTP server or WCF Service</a:t>
            </a:r>
          </a:p>
          <a:p>
            <a:r>
              <a:rPr lang="en-US" smtClean="0"/>
              <a:t>External Process Worker Role</a:t>
            </a:r>
          </a:p>
          <a:p>
            <a:pPr lvl="1"/>
            <a:r>
              <a:rPr lang="en-US" smtClean="0"/>
              <a:t>OnStart or Run method executes Process.Start()</a:t>
            </a:r>
          </a:p>
          <a:p>
            <a:pPr lvl="1"/>
            <a:r>
              <a:rPr lang="en-US" smtClean="0"/>
              <a:t>E.g. Run a database server, web server, distributed cache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868718" y="171433"/>
            <a:ext cx="995882" cy="1057441"/>
            <a:chOff x="6445250" y="3835400"/>
            <a:chExt cx="1431925" cy="1609725"/>
          </a:xfrm>
        </p:grpSpPr>
        <p:pic>
          <p:nvPicPr>
            <p:cNvPr id="5" name="Picture 4" descr="D:\Clipart\DVD_ART36\Artwork_Imagery\Icons - Illustrations\_ VIRTUALIZATION ICONS\Application Virtu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5250" y="3835400"/>
              <a:ext cx="1431925" cy="1609725"/>
            </a:xfrm>
            <a:prstGeom prst="rect">
              <a:avLst/>
            </a:prstGeom>
            <a:noFill/>
          </p:spPr>
        </p:pic>
        <p:pic>
          <p:nvPicPr>
            <p:cNvPr id="6" name="Picture 5" descr="D:\Clipart\DVD_ART36\Artwork_Imagery\Icons - Illustrations\Misc\gears tools connected cogs overlapp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5600" y="4191000"/>
              <a:ext cx="959475" cy="9144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3003754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/>
              <a:t>Web Role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All features of a worker role + IIS</a:t>
            </a:r>
          </a:p>
          <a:p>
            <a:r>
              <a:rPr lang="en-US" smtClean="0"/>
              <a:t>ASP.NET 3.5 SP1 or 4.0 – 64bit</a:t>
            </a:r>
          </a:p>
          <a:p>
            <a:r>
              <a:rPr lang="en-US" smtClean="0"/>
              <a:t>IIS7 Hostable Web Core</a:t>
            </a:r>
          </a:p>
          <a:p>
            <a:r>
              <a:rPr lang="en-US" smtClean="0"/>
              <a:t>Hosts</a:t>
            </a:r>
          </a:p>
          <a:p>
            <a:pPr lvl="1"/>
            <a:r>
              <a:rPr lang="en-US" smtClean="0"/>
              <a:t>Webforms or MVC</a:t>
            </a:r>
          </a:p>
          <a:p>
            <a:pPr lvl="1"/>
            <a:r>
              <a:rPr lang="en-US" smtClean="0"/>
              <a:t>FastCGI applications (e.g. PHP)</a:t>
            </a:r>
          </a:p>
          <a:p>
            <a:r>
              <a:rPr lang="en-US" smtClean="0"/>
              <a:t>Http(s)</a:t>
            </a:r>
          </a:p>
          <a:p>
            <a:r>
              <a:rPr lang="en-US" smtClean="0"/>
              <a:t>Web/Worker Hybrid</a:t>
            </a:r>
          </a:p>
          <a:p>
            <a:pPr lvl="1"/>
            <a:r>
              <a:rPr lang="en-US" smtClean="0"/>
              <a:t>Can optionally implement  RoleEntryPoint</a:t>
            </a:r>
            <a:endParaRPr lang="en-US"/>
          </a:p>
        </p:txBody>
      </p:sp>
      <p:pic>
        <p:nvPicPr>
          <p:cNvPr id="4" name="Picture 3" descr="D:\Clipart\DVD_ART36\Artwork_Imagery\Icons - Illustrations\_ VIRTUALIZATION ICONS\Application Virtual 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76" y="193940"/>
            <a:ext cx="1041324" cy="1170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5140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NZ" smtClean="0"/>
              <a:t>Local Storage</a:t>
            </a:r>
            <a:endParaRPr lang="en-NZ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  <a:effectLst>
            <a:softEdge rad="673100"/>
          </a:effectLst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Role instances have available disk storage</a:t>
            </a:r>
          </a:p>
          <a:p>
            <a:r>
              <a:rPr lang="en-NZ" dirty="0" smtClean="0"/>
              <a:t>Use </a:t>
            </a:r>
            <a:r>
              <a:rPr lang="en-NZ" dirty="0" err="1" smtClean="0"/>
              <a:t>LocalStorage</a:t>
            </a:r>
            <a:r>
              <a:rPr lang="en-NZ" dirty="0" smtClean="0"/>
              <a:t> element in service definition</a:t>
            </a:r>
          </a:p>
          <a:p>
            <a:pPr lvl="1"/>
            <a:r>
              <a:rPr lang="en-NZ" dirty="0" smtClean="0"/>
              <a:t>Name</a:t>
            </a:r>
          </a:p>
          <a:p>
            <a:pPr lvl="1"/>
            <a:r>
              <a:rPr lang="en-NZ" dirty="0" err="1" smtClean="0"/>
              <a:t>CleanOnRoleRecycle</a:t>
            </a:r>
            <a:endParaRPr lang="en-NZ" dirty="0" smtClean="0"/>
          </a:p>
          <a:p>
            <a:pPr lvl="1"/>
            <a:r>
              <a:rPr lang="en-NZ" dirty="0" smtClean="0"/>
              <a:t>Size</a:t>
            </a:r>
          </a:p>
          <a:p>
            <a:r>
              <a:rPr lang="en-NZ" dirty="0" smtClean="0"/>
              <a:t>Persistent but not guaranteed durable</a:t>
            </a:r>
            <a:br>
              <a:rPr lang="en-NZ" dirty="0" smtClean="0"/>
            </a:br>
            <a:r>
              <a:rPr lang="en-NZ" dirty="0" smtClean="0"/>
              <a:t>Good for cached resources</a:t>
            </a:r>
          </a:p>
          <a:p>
            <a:r>
              <a:rPr lang="en-NZ" dirty="0" smtClean="0"/>
              <a:t>Windows Azure Storage Drives provide guaranteed durable storage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90383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NZ" smtClean="0"/>
              <a:t>Local Storage</a:t>
            </a:r>
            <a:endParaRPr lang="en-NZ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1600200"/>
            <a:ext cx="7905750" cy="1943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&lt;LocalResources&gt;</a:t>
            </a:r>
          </a:p>
          <a:p>
            <a:pPr defTabSz="914099"/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   &lt;</a:t>
            </a:r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LocalStorage name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=“myLocalDisk" </a:t>
            </a:r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sizeInMB="10" 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			cleanOnRoleRecycle</a:t>
            </a:r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="false" /&gt;</a:t>
            </a:r>
          </a:p>
          <a:p>
            <a:pPr defTabSz="914099"/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&lt;/</a:t>
            </a:r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LocalResources&gt;</a:t>
            </a:r>
            <a:endParaRPr lang="en-NZ" sz="2400" spc="-50" dirty="0" smtClean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33400" y="4114800"/>
            <a:ext cx="7905750" cy="2514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tring rootPath = RoleEnvironment.GetLocalResource[“myLocalDisk”]</a:t>
            </a:r>
          </a:p>
          <a:p>
            <a:pPr defTabSz="914099"/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	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.RootPath;</a:t>
            </a:r>
          </a:p>
          <a:p>
            <a:pPr defTabSz="914099"/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DirectoryInfo di = new DirectoryInfo(rootPath);</a:t>
            </a:r>
          </a:p>
          <a:p>
            <a:pPr defTabSz="914099"/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foreach(di.EnumerateFiles())</a:t>
            </a:r>
          </a:p>
          <a:p>
            <a:pPr defTabSz="914099"/>
            <a:r>
              <a:rPr lang="en-NZ" sz="2400" spc="-5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</a:t>
            </a:r>
            <a:r>
              <a:rPr lang="en-NZ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   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1065371"/>
            <a:ext cx="29318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Define</a:t>
            </a: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tx1">
                      <a:alpha val="60000"/>
                    </a:schemeClr>
                  </a:outerShdw>
                </a:effectLst>
              </a:rPr>
              <a:t> in </a:t>
            </a: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Config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950" y="3577114"/>
            <a:ext cx="21800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Use in Code</a:t>
            </a:r>
          </a:p>
        </p:txBody>
      </p:sp>
    </p:spTree>
    <p:extLst>
      <p:ext uri="{BB962C8B-B14F-4D97-AF65-F5344CB8AC3E}">
        <p14:creationId xmlns:p14="http://schemas.microsoft.com/office/powerpoint/2010/main" val="39373199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588" y="104503"/>
            <a:ext cx="2500685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sz="36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Deployment</a:t>
            </a:r>
            <a:endParaRPr lang="he-IL" sz="3600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32" y="992776"/>
            <a:ext cx="9042668" cy="62170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Automated deployment to Staging Environment </a:t>
            </a:r>
          </a:p>
          <a:p>
            <a:pPr marL="914400" lvl="1" indent="-457200">
              <a:buAutoNum type="arabicPeriod"/>
            </a:pPr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Takes time… (minutes)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Testing</a:t>
            </a:r>
          </a:p>
          <a:p>
            <a:r>
              <a:rPr lang="en-US" sz="2400" dirty="0" smtClean="0"/>
              <a:t>3. VIP </a:t>
            </a:r>
            <a:r>
              <a:rPr lang="en-US" sz="2400" dirty="0"/>
              <a:t>Swap:</a:t>
            </a:r>
          </a:p>
          <a:p>
            <a:pPr lvl="1"/>
            <a:r>
              <a:rPr lang="en-US" sz="2400" dirty="0"/>
              <a:t>Uses Staging and Production environments.</a:t>
            </a:r>
          </a:p>
          <a:p>
            <a:pPr lvl="1"/>
            <a:r>
              <a:rPr lang="en-US" sz="2400" dirty="0"/>
              <a:t>Allows to quickly swap environments.</a:t>
            </a:r>
          </a:p>
          <a:p>
            <a:pPr lvl="1"/>
            <a:r>
              <a:rPr lang="en-US" sz="2400" dirty="0"/>
              <a:t>Production: v1 </a:t>
            </a:r>
            <a:r>
              <a:rPr lang="en-US" sz="2400" dirty="0">
                <a:sym typeface="Wingdings" pitchFamily="2" charset="2"/>
              </a:rPr>
              <a:t> Staging: v2, after swap then Production: v2  Staging: v1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Can </a:t>
            </a:r>
            <a:r>
              <a:rPr lang="en-US" sz="2400" dirty="0">
                <a:sym typeface="Wingdings" pitchFamily="2" charset="2"/>
              </a:rPr>
              <a:t>F</a:t>
            </a:r>
            <a:r>
              <a:rPr lang="en-US" sz="2400" dirty="0" smtClean="0">
                <a:sym typeface="Wingdings" pitchFamily="2" charset="2"/>
              </a:rPr>
              <a:t>ast Rollback by swapping from Production to Staging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4. In-Place Upgrade (not recommended)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/>
              <a:t>Performs a rolling upgrade on live service.</a:t>
            </a:r>
          </a:p>
          <a:p>
            <a:pPr lvl="1"/>
            <a:r>
              <a:rPr lang="en-US" sz="2400" dirty="0"/>
              <a:t>Entire service or a single role</a:t>
            </a:r>
          </a:p>
          <a:p>
            <a:pPr lvl="1"/>
            <a:r>
              <a:rPr lang="en-US" sz="2400" dirty="0"/>
              <a:t>Manual or Automatic across update domains</a:t>
            </a:r>
          </a:p>
          <a:p>
            <a:pPr lvl="1"/>
            <a:r>
              <a:rPr lang="en-US" sz="2400" dirty="0"/>
              <a:t>Cannot change Service Model</a:t>
            </a:r>
          </a:p>
          <a:p>
            <a:pPr marL="457200" indent="-457200">
              <a:buAutoNum type="arabicPeriod"/>
            </a:pPr>
            <a:endParaRPr lang="en-US" sz="2800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  <a:p>
            <a:pPr marL="457200" indent="-457200">
              <a:buAutoNum type="arabicPeriod"/>
            </a:pPr>
            <a:endParaRPr lang="en-US" sz="2800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12631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0" y="103413"/>
            <a:ext cx="11375536" cy="679653"/>
          </a:xfrm>
          <a:prstGeom prst="rect">
            <a:avLst/>
          </a:prstGeom>
        </p:spPr>
        <p:txBody>
          <a:bodyPr vert="horz" lIns="179259" tIns="44815" rIns="179259" bIns="44815" rtlCol="0" anchor="t">
            <a:noAutofit/>
          </a:bodyPr>
          <a:lstStyle>
            <a:lvl1pPr algn="l" defTabSz="913898" rtl="0" eaLnBrk="1" latinLnBrk="0" hangingPunct="1">
              <a:spcBef>
                <a:spcPct val="0"/>
              </a:spcBef>
              <a:buNone/>
              <a:defRPr sz="4794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/>
                </a:solidFill>
              </a:rPr>
              <a:t>Fault Domains and Availability Sets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-76081" y="931520"/>
            <a:ext cx="4902256" cy="5424892"/>
          </a:xfrm>
          <a:prstGeom prst="rect">
            <a:avLst/>
          </a:prstGeom>
        </p:spPr>
        <p:txBody>
          <a:bodyPr vert="horz" lIns="179259" tIns="143407" rIns="179259" bIns="143407" rtlCol="0">
            <a:noAutofit/>
          </a:bodyPr>
          <a:lstStyle>
            <a:lvl1pPr marL="289818" indent="-289818" algn="l" defTabSz="913898" rtl="0" eaLnBrk="1" latinLnBrk="0" hangingPunct="1">
              <a:spcBef>
                <a:spcPct val="20000"/>
              </a:spcBef>
              <a:buFont typeface="Wingdings" pitchFamily="2" charset="2"/>
              <a:buChar char=""/>
              <a:defRPr sz="408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7824" indent="-238007" algn="l" defTabSz="913898" rtl="0" eaLnBrk="1" latinLnBrk="0" hangingPunct="1">
              <a:spcBef>
                <a:spcPct val="20000"/>
              </a:spcBef>
              <a:buFont typeface="Wingdings" pitchFamily="2" charset="2"/>
              <a:buChar char=""/>
              <a:defRPr sz="2754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56116" indent="-228292" algn="l" defTabSz="913898" rtl="0" eaLnBrk="1" latinLnBrk="0" hangingPunct="1">
              <a:spcBef>
                <a:spcPct val="20000"/>
              </a:spcBef>
              <a:buFont typeface="Wingdings" pitchFamily="2" charset="2"/>
              <a:buChar char=""/>
              <a:tabLst/>
              <a:defRPr sz="2448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32597" indent="-176481" algn="l" defTabSz="913898" rtl="0" eaLnBrk="1" latinLnBrk="0" hangingPunct="1">
              <a:spcBef>
                <a:spcPct val="20000"/>
              </a:spcBef>
              <a:buFont typeface="Wingdings" pitchFamily="2" charset="2"/>
              <a:buChar char=""/>
              <a:defRPr sz="204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09078" indent="-176481" algn="l" defTabSz="913898" rtl="0" eaLnBrk="1" latinLnBrk="0" hangingPunct="1">
              <a:spcBef>
                <a:spcPct val="20000"/>
              </a:spcBef>
              <a:buFont typeface="Wingdings" pitchFamily="2" charset="2"/>
              <a:buChar char=""/>
              <a:tabLst/>
              <a:defRPr sz="1836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217" indent="-228474" algn="l" defTabSz="9138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164" indent="-228474" algn="l" defTabSz="9138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114" indent="-228474" algn="l" defTabSz="9138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062" indent="-228474" algn="l" defTabSz="9138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Avoid single points of physical failures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Unit of failure based on data center topology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E.g. top-of-rack switch on a rack of machines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Windows Azure considers fault domains when allocating service roles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At least 2 fault domains per service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Will try and spread roles out across more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Availability SLA: 99.95%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034978" y="1271497"/>
            <a:ext cx="207191" cy="38858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62369" y="1271497"/>
            <a:ext cx="207191" cy="38858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62904" y="1733734"/>
            <a:ext cx="1261092" cy="108753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Front-End-1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31109" y="5235065"/>
            <a:ext cx="1331301" cy="6403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59"/>
            <a:r>
              <a:rPr lang="en-US" sz="2040" dirty="0"/>
              <a:t>Fault Domain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36907" y="5235064"/>
            <a:ext cx="1116418" cy="62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59"/>
            <a:r>
              <a:rPr lang="en-US" sz="2040" dirty="0"/>
              <a:t>Fault Domain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35419" y="1733734"/>
            <a:ext cx="1261092" cy="108753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Front-End-2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35419" y="3205279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Middle Tier-2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7420" y="3205279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Middle Tier-1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07533" y="1280644"/>
            <a:ext cx="207191" cy="38858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82071" y="5244211"/>
            <a:ext cx="1259603" cy="6403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59"/>
            <a:r>
              <a:rPr lang="en-US" sz="2040" dirty="0"/>
              <a:t>Fault Domain 3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80583" y="3214425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Middle Tier-3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68469" y="1735541"/>
            <a:ext cx="1261092" cy="108753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Front-End-1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82984" y="3207086"/>
            <a:ext cx="1261092" cy="108753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solidFill>
                  <a:schemeClr val="tx1"/>
                </a:solidFill>
              </a:rPr>
              <a:t>Middle Tier-1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40542" y="1264507"/>
            <a:ext cx="207191" cy="388584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35419" y="1726743"/>
            <a:ext cx="1261092" cy="108753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550" dirty="0" smtClean="0">
                <a:solidFill>
                  <a:schemeClr val="tx1"/>
                </a:solidFill>
              </a:rPr>
              <a:t>Web</a:t>
            </a:r>
            <a:endParaRPr lang="en-US" sz="25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35419" y="3198288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550" dirty="0" smtClean="0">
                <a:solidFill>
                  <a:schemeClr val="tx1"/>
                </a:solidFill>
              </a:rPr>
              <a:t>App</a:t>
            </a:r>
            <a:endParaRPr lang="en-US" sz="255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792182" y="3214421"/>
            <a:ext cx="1261092" cy="108753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25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503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755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006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259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7510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3762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014" algn="l" defTabSz="93250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550" dirty="0" smtClean="0">
                <a:solidFill>
                  <a:schemeClr val="tx1"/>
                </a:solidFill>
              </a:rPr>
              <a:t>App</a:t>
            </a:r>
            <a:endParaRPr lang="en-US" sz="2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095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436" y="228601"/>
            <a:ext cx="8363938" cy="66638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100" baseline="0" dirty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mtClean="0"/>
              <a:t>Challenges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Stateless Role Instances</a:t>
            </a:r>
          </a:p>
          <a:p>
            <a:pPr lvl="1"/>
            <a:r>
              <a:rPr lang="en-US" smtClean="0"/>
              <a:t>Session state</a:t>
            </a:r>
          </a:p>
          <a:p>
            <a:pPr lvl="1"/>
            <a:r>
              <a:rPr lang="en-US" smtClean="0"/>
              <a:t>Local storage</a:t>
            </a:r>
          </a:p>
          <a:p>
            <a:pPr lvl="1"/>
            <a:r>
              <a:rPr lang="en-US" smtClean="0"/>
              <a:t>AJAX requests may callback different instance</a:t>
            </a:r>
          </a:p>
          <a:p>
            <a:r>
              <a:rPr lang="en-US" smtClean="0"/>
              <a:t>Non-Admin Rights</a:t>
            </a:r>
          </a:p>
          <a:p>
            <a:pPr lvl="1"/>
            <a:r>
              <a:rPr lang="en-US" smtClean="0"/>
              <a:t>Cannot easily register COM components</a:t>
            </a:r>
          </a:p>
          <a:p>
            <a:pPr lvl="1"/>
            <a:r>
              <a:rPr lang="en-US" smtClean="0"/>
              <a:t>Registration free COM</a:t>
            </a:r>
            <a:br>
              <a:rPr lang="en-US" smtClean="0"/>
            </a:br>
            <a:r>
              <a:rPr lang="en-US" smtClean="0">
                <a:hlinkClick r:id="rId2"/>
              </a:rPr>
              <a:t>http://tinyurl.com/Reg-Free-COM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803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Demo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124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Service Bus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277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	</a:t>
            </a:r>
            <a:r>
              <a:rPr lang="en-US" sz="7200" b="1" spc="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Video</a:t>
            </a:r>
            <a:endParaRPr lang="he-IL" sz="7200" b="1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80504" y="3412366"/>
            <a:ext cx="77724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The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LowS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404" y="4762500"/>
            <a:ext cx="9828332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>
                <a:hlinkClick r:id="rId3"/>
              </a:rPr>
              <a:t>http://www.youtube.com/watch?v=rRQLWjYxXvg&amp;list=TL77Of8WZz1hGv7J_pDwo3LQV-dTlqqElL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475770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ublic\Documents\Microsoft\Events\Architect Council\Background\service-bus-infographic_lg(2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" y="957263"/>
            <a:ext cx="7810500" cy="4943475"/>
          </a:xfrm>
          <a:prstGeom prst="roundRect">
            <a:avLst>
              <a:gd name="adj" fmla="val 1053"/>
            </a:avLst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365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Mobile Services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776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	</a:t>
            </a:r>
            <a:r>
              <a:rPr lang="en-US" sz="7200" b="1" spc="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Video</a:t>
            </a:r>
            <a:endParaRPr lang="he-IL" sz="7200" b="1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80504" y="330156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Azure Data Centers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504" y="4480560"/>
            <a:ext cx="4830810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>
                <a:hlinkClick r:id="rId3"/>
              </a:rPr>
              <a:t>http://www.youtube.com/watch?v=JJ44hEr5DFE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WebSites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83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71496" y="1254034"/>
            <a:ext cx="8894127" cy="48419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16557" y="2709843"/>
            <a:ext cx="5500597" cy="3261470"/>
            <a:chOff x="4420923" y="2470374"/>
            <a:chExt cx="7332220" cy="4347494"/>
          </a:xfrm>
        </p:grpSpPr>
        <p:pic>
          <p:nvPicPr>
            <p:cNvPr id="1027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649" y="2470374"/>
              <a:ext cx="4347494" cy="43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985" y="3595997"/>
              <a:ext cx="2854135" cy="285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923" y="4403409"/>
              <a:ext cx="1803636" cy="1803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Rectangle 123"/>
          <p:cNvSpPr/>
          <p:nvPr/>
        </p:nvSpPr>
        <p:spPr>
          <a:xfrm>
            <a:off x="1276003" y="1547662"/>
            <a:ext cx="1213734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Your Datacenter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260738" y="3801572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260738" y="3460369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260738" y="4142774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260738" y="3119166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Network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60738" y="2424017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60738" y="2082814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260736" y="2777963"/>
            <a:ext cx="1229001" cy="2858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Firewall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65506" y="2062160"/>
            <a:ext cx="1229000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Web </a:t>
            </a:r>
            <a:b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</a:b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Sites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065505" y="2597311"/>
            <a:ext cx="1229000" cy="28582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065505" y="2938514"/>
            <a:ext cx="1229000" cy="28582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7581" y="2062160"/>
            <a:ext cx="1229000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Cloud Services</a:t>
            </a:r>
            <a:endParaRPr lang="en-US" sz="1200" dirty="0">
              <a:solidFill>
                <a:schemeClr val="bg1"/>
              </a:solidFill>
              <a:ea typeface="Kozuka Gothic Pro R" pitchFamily="34" charset="-128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147580" y="2597313"/>
            <a:ext cx="1229000" cy="2858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47580" y="3296874"/>
            <a:ext cx="1229000" cy="2858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47580" y="2938516"/>
            <a:ext cx="1229000" cy="2858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147580" y="3647257"/>
            <a:ext cx="1229000" cy="2858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234894" y="2062160"/>
            <a:ext cx="1229001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Virtual Machines</a:t>
            </a:r>
            <a:endParaRPr lang="en-US" sz="1200" dirty="0">
              <a:solidFill>
                <a:schemeClr val="bg1"/>
              </a:solidFill>
              <a:ea typeface="Kozuka Gothic Pro R" pitchFamily="34" charset="-128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234894" y="3633663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46"/>
            <a:r>
              <a:rPr lang="en-US" sz="112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234894" y="2938516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234894" y="2597314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234894" y="3292460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34894" y="3974866"/>
            <a:ext cx="1229001" cy="2858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914446"/>
            <a:r>
              <a:rPr lang="en-US" sz="1125" dirty="0"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41" name="Pentagon 40"/>
          <p:cNvSpPr/>
          <p:nvPr/>
        </p:nvSpPr>
        <p:spPr bwMode="auto">
          <a:xfrm>
            <a:off x="446805" y="5322844"/>
            <a:ext cx="8146215" cy="507081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Focus on the Application</a:t>
            </a:r>
          </a:p>
        </p:txBody>
      </p:sp>
      <p:pic>
        <p:nvPicPr>
          <p:cNvPr id="1026" name="Picture 2" descr="C:\Users\Jonahs\Dropbox\Critical Resources\Helveticons Basic\Png\512x512\Company 512x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5" y="4432190"/>
            <a:ext cx="769418" cy="76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19416" y="1547663"/>
            <a:ext cx="0" cy="3580445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rot="5400000">
            <a:off x="5547809" y="-95414"/>
            <a:ext cx="333832" cy="3930566"/>
          </a:xfrm>
          <a:prstGeom prst="leftBrac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/>
        </p:nvSpPr>
        <p:spPr>
          <a:xfrm>
            <a:off x="4726802" y="1328934"/>
            <a:ext cx="1985990" cy="480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371" fontAlgn="base"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ea typeface="Kozuka Gothic Pro R" pitchFamily="34" charset="-128"/>
              </a:rPr>
              <a:t>Windows Azure</a:t>
            </a:r>
          </a:p>
        </p:txBody>
      </p:sp>
      <p:sp>
        <p:nvSpPr>
          <p:cNvPr id="36" name="Title 6"/>
          <p:cNvSpPr>
            <a:spLocks noGrp="1"/>
          </p:cNvSpPr>
          <p:nvPr/>
        </p:nvSpPr>
        <p:spPr>
          <a:xfrm>
            <a:off x="339090" y="390153"/>
            <a:ext cx="84582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Azure Web Sites – what you manage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8" grpId="0" animBg="1"/>
      <p:bldP spid="129" grpId="0" animBg="1"/>
      <p:bldP spid="130" grpId="0" animBg="1"/>
      <p:bldP spid="133" grpId="0" animBg="1"/>
      <p:bldP spid="134" grpId="0" animBg="1"/>
      <p:bldP spid="135" grpId="0" animBg="1"/>
      <p:bldP spid="136" grpId="0" animBg="1"/>
      <p:bldP spid="170" grpId="0"/>
      <p:bldP spid="180" grpId="0" animBg="1"/>
      <p:bldP spid="182" grpId="0" animBg="1"/>
      <p:bldP spid="154" grpId="0"/>
      <p:bldP spid="166" grpId="0" animBg="1"/>
      <p:bldP spid="167" grpId="0" animBg="1"/>
      <p:bldP spid="168" grpId="0" animBg="1"/>
      <p:bldP spid="77" grpId="0" animBg="1"/>
      <p:bldP spid="138" grpId="0"/>
      <p:bldP spid="149" grpId="0" animBg="1"/>
      <p:bldP spid="150" grpId="0" animBg="1"/>
      <p:bldP spid="151" grpId="0" animBg="1"/>
      <p:bldP spid="152" grpId="0" animBg="1"/>
      <p:bldP spid="71" grpId="0" animBg="1"/>
      <p:bldP spid="41" grpId="0" animBg="1"/>
      <p:bldP spid="3" grpId="0" animBg="1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71496" y="535587"/>
            <a:ext cx="2179013" cy="21586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3" y="580866"/>
            <a:ext cx="2068131" cy="206813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13000"/>
              </a:schemeClr>
            </a:outerShdw>
          </a:effectLst>
        </p:spPr>
      </p:pic>
      <p:sp>
        <p:nvSpPr>
          <p:cNvPr id="12" name="Rectangle 11"/>
          <p:cNvSpPr/>
          <p:nvPr/>
        </p:nvSpPr>
        <p:spPr bwMode="auto">
          <a:xfrm>
            <a:off x="2350509" y="977303"/>
            <a:ext cx="6386595" cy="746156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10" tIns="0" rIns="9141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en-US" sz="4051" spc="-75" dirty="0">
                <a:ln w="3175">
                  <a:noFill/>
                </a:ln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Windows Azure Web Sites</a:t>
            </a:r>
            <a:endParaRPr lang="en-US" altLang="zh-CN" sz="4051" spc="-75" dirty="0">
              <a:ln w="3175">
                <a:noFill/>
              </a:ln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50509" y="1685506"/>
            <a:ext cx="6386595" cy="400154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10" tIns="0" rIns="9141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en-US" sz="2701" spc="-75" dirty="0">
                <a:ln w="3175">
                  <a:noFill/>
                </a:ln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powerful web sites in seconds</a:t>
            </a:r>
            <a:endParaRPr lang="en-US" altLang="zh-CN" sz="2701" spc="-75" dirty="0">
              <a:ln w="3175">
                <a:noFill/>
              </a:ln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1723" y="4096713"/>
            <a:ext cx="2833990" cy="1774315"/>
            <a:chOff x="335543" y="3872726"/>
            <a:chExt cx="3777669" cy="2365137"/>
          </a:xfrm>
        </p:grpSpPr>
        <p:sp>
          <p:nvSpPr>
            <p:cNvPr id="2" name="Rectangle 1"/>
            <p:cNvSpPr/>
            <p:nvPr/>
          </p:nvSpPr>
          <p:spPr bwMode="auto">
            <a:xfrm>
              <a:off x="335543" y="3872727"/>
              <a:ext cx="3777669" cy="883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5543" y="3872726"/>
              <a:ext cx="3777669" cy="9946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1" dirty="0">
                  <a:solidFill>
                    <a:schemeClr val="tx1"/>
                  </a:solidFill>
                </a:rPr>
                <a:t>start simple</a:t>
              </a:r>
              <a:endParaRPr lang="en-US" altLang="zh-CN" sz="270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35543" y="4811570"/>
              <a:ext cx="3572428" cy="142629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t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tx1"/>
                  </a:solidFill>
                </a:rPr>
                <a:t>start free, scale up and out as you go, friction-free and without the headaches</a:t>
              </a:r>
              <a:endParaRPr lang="en-US" altLang="zh-CN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55006" y="4096713"/>
            <a:ext cx="2833990" cy="1779143"/>
            <a:chOff x="4205578" y="3872726"/>
            <a:chExt cx="3777669" cy="237157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205578" y="3872726"/>
              <a:ext cx="3777669" cy="88381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35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205578" y="3872726"/>
              <a:ext cx="3777669" cy="994616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0" tIns="0" rIns="9141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en-US" sz="2701" dirty="0">
                  <a:solidFill>
                    <a:schemeClr val="tx1"/>
                  </a:solidFill>
                </a:rPr>
                <a:t>code smart</a:t>
              </a:r>
              <a:endParaRPr lang="en-US" altLang="zh-CN" sz="270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205578" y="4818006"/>
              <a:ext cx="3621251" cy="1426293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0" tIns="0" rIns="9141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with classic asp, asp.net, </a:t>
              </a:r>
              <a:r>
                <a:rPr lang="en-US" sz="1500" dirty="0" err="1">
                  <a:solidFill>
                    <a:schemeClr val="tx1"/>
                  </a:solidFill>
                </a:rPr>
                <a:t>php</a:t>
              </a:r>
              <a:r>
                <a:rPr lang="en-US" sz="1500" dirty="0">
                  <a:solidFill>
                    <a:schemeClr val="tx1"/>
                  </a:solidFill>
                </a:rPr>
                <a:t> or node.js, develop on Windows, OSX or Linux</a:t>
              </a:r>
              <a:endParaRPr lang="en-US" altLang="zh-CN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58288" y="4096713"/>
            <a:ext cx="2892101" cy="1782481"/>
            <a:chOff x="8075613" y="3872726"/>
            <a:chExt cx="3855130" cy="237602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8075613" y="3872726"/>
              <a:ext cx="3777669" cy="88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35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075613" y="3872726"/>
              <a:ext cx="3777669" cy="994616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0" tIns="0" rIns="9141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en-US" sz="2701" dirty="0">
                  <a:solidFill>
                    <a:schemeClr val="tx1"/>
                  </a:solidFill>
                </a:rPr>
                <a:t>go live</a:t>
              </a:r>
              <a:endParaRPr lang="en-US" altLang="zh-CN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8075613" y="4822455"/>
              <a:ext cx="3855130" cy="1426293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10" tIns="0" rIns="91410" bIns="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deploy live in seconds, easily monitor performance, rapidly diagnose and fix issues</a:t>
              </a:r>
              <a:endParaRPr lang="en-US" altLang="zh-CN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06008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4" y="985296"/>
            <a:ext cx="8095033" cy="488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6"/>
          <p:cNvSpPr>
            <a:spLocks noGrp="1"/>
          </p:cNvSpPr>
          <p:nvPr/>
        </p:nvSpPr>
        <p:spPr>
          <a:xfrm>
            <a:off x="278130" y="299496"/>
            <a:ext cx="84582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Azure Web Sites – Simple Management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351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Demo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020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-1" y="831728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3672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latin typeface="Segoe UI Light" pitchFamily="34" charset="0"/>
                  </a:rPr>
                  <a:t>1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805871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3706190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4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89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-1" y="856580"/>
            <a:ext cx="9144001" cy="737618"/>
            <a:chOff x="-1" y="0"/>
            <a:chExt cx="12188826" cy="983234"/>
          </a:xfrm>
        </p:grpSpPr>
        <p:grpSp>
          <p:nvGrpSpPr>
            <p:cNvPr id="13" name="Group 12"/>
            <p:cNvGrpSpPr/>
            <p:nvPr/>
          </p:nvGrpSpPr>
          <p:grpSpPr>
            <a:xfrm>
              <a:off x="-1" y="0"/>
              <a:ext cx="12180802" cy="983234"/>
              <a:chOff x="-1" y="0"/>
              <a:chExt cx="12180802" cy="98323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1" y="0"/>
                <a:ext cx="6772189" cy="9832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258296" y="0"/>
                <a:ext cx="2360742" cy="3000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573718" y="0"/>
                <a:ext cx="3607083" cy="9832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Title 1"/>
            <p:cNvSpPr txBox="1">
              <a:spLocks/>
            </p:cNvSpPr>
            <p:nvPr/>
          </p:nvSpPr>
          <p:spPr>
            <a:xfrm>
              <a:off x="302613" y="238129"/>
              <a:ext cx="3060020" cy="6647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>
                  <a:ln w="3175">
                    <a:noFill/>
                  </a:ln>
                  <a:solidFill>
                    <a:schemeClr val="bg1"/>
                  </a:soli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pPr>
                <a:tabLst>
                  <a:tab pos="816987" algn="l"/>
                </a:tabLst>
              </a:pPr>
              <a:r>
                <a:rPr sz="3601" dirty="0">
                  <a:solidFill>
                    <a:schemeClr val="tx1"/>
                  </a:solidFill>
                </a:rPr>
                <a:t>web sites 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0" y="300008"/>
              <a:ext cx="12188825" cy="683226"/>
              <a:chOff x="0" y="300008"/>
              <a:chExt cx="12188825" cy="683226"/>
            </a:xfrm>
          </p:grpSpPr>
          <p:sp>
            <p:nvSpPr>
              <p:cNvPr id="74" name="Title 1"/>
              <p:cNvSpPr txBox="1">
                <a:spLocks/>
              </p:cNvSpPr>
              <p:nvPr/>
            </p:nvSpPr>
            <p:spPr>
              <a:xfrm>
                <a:off x="6866207" y="473075"/>
                <a:ext cx="1589530" cy="44325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816987" algn="l"/>
                  </a:tabLst>
                </a:pPr>
                <a:r>
                  <a:rPr sz="2401" dirty="0"/>
                  <a:t>shared</a:t>
                </a:r>
              </a:p>
            </p:txBody>
          </p:sp>
          <p:sp>
            <p:nvSpPr>
              <p:cNvPr id="75" name="Title 1"/>
              <p:cNvSpPr txBox="1">
                <a:spLocks/>
              </p:cNvSpPr>
              <p:nvPr/>
            </p:nvSpPr>
            <p:spPr>
              <a:xfrm>
                <a:off x="8681891" y="453411"/>
                <a:ext cx="1838633" cy="44325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816987" algn="l"/>
                  </a:tabLst>
                </a:pPr>
                <a:r>
                  <a:rPr sz="2401" dirty="0">
                    <a:solidFill>
                      <a:schemeClr val="tx1"/>
                    </a:solidFill>
                  </a:rPr>
                  <a:t>reserved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6772188" y="300008"/>
                <a:ext cx="0" cy="683226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772188" y="300008"/>
                <a:ext cx="1801530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573718" y="300008"/>
                <a:ext cx="0" cy="683225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8573718" y="983233"/>
                <a:ext cx="3615107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0" y="983233"/>
                <a:ext cx="6770962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219372" y="2049352"/>
            <a:ext cx="4933603" cy="3519344"/>
            <a:chOff x="-292420" y="1589948"/>
            <a:chExt cx="6576424" cy="4691237"/>
          </a:xfrm>
        </p:grpSpPr>
        <p:sp>
          <p:nvSpPr>
            <p:cNvPr id="108" name="Isosceles Triangle 107"/>
            <p:cNvSpPr/>
            <p:nvPr/>
          </p:nvSpPr>
          <p:spPr bwMode="auto">
            <a:xfrm rot="9464752">
              <a:off x="-292420" y="1589948"/>
              <a:ext cx="6576424" cy="4691237"/>
            </a:xfrm>
            <a:custGeom>
              <a:avLst/>
              <a:gdLst/>
              <a:ahLst/>
              <a:cxnLst/>
              <a:rect l="l" t="t" r="r" b="b"/>
              <a:pathLst>
                <a:path w="6576424" h="4691237">
                  <a:moveTo>
                    <a:pt x="5581454" y="4691237"/>
                  </a:moveTo>
                  <a:lnTo>
                    <a:pt x="83737" y="2441599"/>
                  </a:lnTo>
                  <a:cubicBezTo>
                    <a:pt x="14874" y="2413420"/>
                    <a:pt x="-18108" y="2334752"/>
                    <a:pt x="10070" y="2265888"/>
                  </a:cubicBezTo>
                  <a:lnTo>
                    <a:pt x="902996" y="83737"/>
                  </a:lnTo>
                  <a:cubicBezTo>
                    <a:pt x="931175" y="14873"/>
                    <a:pt x="1009843" y="-18109"/>
                    <a:pt x="1078707" y="10070"/>
                  </a:cubicBezTo>
                  <a:lnTo>
                    <a:pt x="2496672" y="590294"/>
                  </a:lnTo>
                  <a:lnTo>
                    <a:pt x="2618177" y="296621"/>
                  </a:lnTo>
                  <a:lnTo>
                    <a:pt x="2789208" y="709998"/>
                  </a:lnTo>
                  <a:lnTo>
                    <a:pt x="4875474" y="1563688"/>
                  </a:lnTo>
                  <a:lnTo>
                    <a:pt x="4996979" y="1270015"/>
                  </a:lnTo>
                  <a:lnTo>
                    <a:pt x="5168010" y="1683393"/>
                  </a:lnTo>
                  <a:lnTo>
                    <a:pt x="6576424" y="225970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-1" y="2752725"/>
              <a:ext cx="6059952" cy="2330247"/>
              <a:chOff x="-1" y="2752725"/>
              <a:chExt cx="6059952" cy="2330247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683855" y="3073496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4" name="Rectangle 103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5683855" y="3762695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2" name="Rectangle 101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683855" y="4451895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0" name="Rectangle 99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227012" y="2752725"/>
                <a:ext cx="2757144" cy="221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b="1" cap="all" dirty="0">
                    <a:solidFill>
                      <a:schemeClr val="bg1"/>
                    </a:solidFill>
                  </a:rPr>
                  <a:t>Shared </a:t>
                </a:r>
                <a:r>
                  <a:rPr lang="en-US" sz="1200" b="1" cap="all" dirty="0" err="1">
                    <a:solidFill>
                      <a:schemeClr val="bg1"/>
                    </a:solidFill>
                  </a:rPr>
                  <a:t>instanceS</a:t>
                </a:r>
                <a:endParaRPr lang="en-US" sz="1200" b="1" cap="all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4721992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3" name="Rectangle 152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721992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5" name="Picture 15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6" name="Rectangle 15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721992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8" name="Picture 1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9" name="Rectangle 158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3760131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0" name="Rectangle 16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3760131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68" name="Rectangle 16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760131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5" name="Picture 1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66" name="Rectangle 16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2798270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80" name="Rectangle 17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2798270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8" name="Rectangle 17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2798270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5" name="Picture 17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6" name="Rectangle 17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1836409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90" name="Rectangle 18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1836409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7" name="Picture 1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88" name="Rectangle 18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1836409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5" name="Picture 18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86" name="Rectangle 18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874548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9" name="Picture 19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200" name="Rectangle 19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874548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7" name="Picture 19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98" name="Rectangle 19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874548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5" name="Picture 19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96" name="Rectangle 19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-1" y="3073496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10" name="Rectangle 209"/>
                <p:cNvSpPr/>
                <p:nvPr/>
              </p:nvSpPr>
              <p:spPr bwMode="auto">
                <a:xfrm>
                  <a:off x="2942266" y="1651094"/>
                  <a:ext cx="6988310" cy="448423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-1" y="3762695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08" name="Rectangle 207"/>
                <p:cNvSpPr/>
                <p:nvPr/>
              </p:nvSpPr>
              <p:spPr bwMode="auto">
                <a:xfrm>
                  <a:off x="2942266" y="1651094"/>
                  <a:ext cx="6988301" cy="4484236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-1" y="4451895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5" name="Picture 20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06" name="Rectangle 205"/>
                <p:cNvSpPr/>
                <p:nvPr/>
              </p:nvSpPr>
              <p:spPr bwMode="auto">
                <a:xfrm>
                  <a:off x="2942266" y="1651094"/>
                  <a:ext cx="6988310" cy="4484236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766901" y="3074226"/>
                <a:ext cx="866164" cy="631077"/>
                <a:chOff x="2146303" y="552449"/>
                <a:chExt cx="7896222" cy="5753100"/>
              </a:xfrm>
            </p:grpSpPr>
            <p:pic>
              <p:nvPicPr>
                <p:cNvPr id="213" name="Picture 2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3" y="552449"/>
                  <a:ext cx="7896222" cy="5753100"/>
                </a:xfrm>
                <a:prstGeom prst="rect">
                  <a:avLst/>
                </a:prstGeom>
              </p:spPr>
            </p:pic>
            <p:sp>
              <p:nvSpPr>
                <p:cNvPr id="214" name="Rectangle 213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2831839" y="3740644"/>
            <a:ext cx="639510" cy="398120"/>
            <a:chOff x="3774801" y="3161749"/>
            <a:chExt cx="852458" cy="530688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3774801" y="3200546"/>
              <a:ext cx="840178" cy="491891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787081" y="3161749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1" dirty="0">
                  <a:solidFill>
                    <a:schemeClr val="bg1"/>
                  </a:solidFill>
                  <a:sym typeface="Wingdings" pitchFamily="2" charset="2"/>
                </a:rPr>
                <a:t>:-)</a:t>
              </a:r>
              <a:endParaRPr lang="en-US" sz="2101" dirty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latin typeface="Segoe UI" pitchFamily="34" charset="0"/>
                <a:ea typeface="Segoe UI" pitchFamily="34" charset="0"/>
                <a:cs typeface="Segoe UI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14476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-1" y="831728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3672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solidFill>
                      <a:srgbClr val="FFFFFF"/>
                    </a:solidFill>
                    <a:latin typeface="Segoe UI Light" pitchFamily="34" charset="0"/>
                  </a:rPr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2404971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5440583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3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90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-219372" y="2049352"/>
            <a:ext cx="4933603" cy="3519344"/>
            <a:chOff x="-292420" y="1589948"/>
            <a:chExt cx="6576424" cy="4691237"/>
          </a:xfrm>
        </p:grpSpPr>
        <p:sp>
          <p:nvSpPr>
            <p:cNvPr id="108" name="Isosceles Triangle 107"/>
            <p:cNvSpPr/>
            <p:nvPr/>
          </p:nvSpPr>
          <p:spPr bwMode="auto">
            <a:xfrm rot="9464752">
              <a:off x="-292420" y="1589948"/>
              <a:ext cx="6576424" cy="4691237"/>
            </a:xfrm>
            <a:custGeom>
              <a:avLst/>
              <a:gdLst/>
              <a:ahLst/>
              <a:cxnLst/>
              <a:rect l="l" t="t" r="r" b="b"/>
              <a:pathLst>
                <a:path w="6576424" h="4691237">
                  <a:moveTo>
                    <a:pt x="5581454" y="4691237"/>
                  </a:moveTo>
                  <a:lnTo>
                    <a:pt x="83737" y="2441599"/>
                  </a:lnTo>
                  <a:cubicBezTo>
                    <a:pt x="14874" y="2413420"/>
                    <a:pt x="-18108" y="2334752"/>
                    <a:pt x="10070" y="2265888"/>
                  </a:cubicBezTo>
                  <a:lnTo>
                    <a:pt x="902996" y="83737"/>
                  </a:lnTo>
                  <a:cubicBezTo>
                    <a:pt x="931175" y="14873"/>
                    <a:pt x="1009843" y="-18109"/>
                    <a:pt x="1078707" y="10070"/>
                  </a:cubicBezTo>
                  <a:lnTo>
                    <a:pt x="2496672" y="590294"/>
                  </a:lnTo>
                  <a:lnTo>
                    <a:pt x="2618177" y="296621"/>
                  </a:lnTo>
                  <a:lnTo>
                    <a:pt x="2789208" y="709998"/>
                  </a:lnTo>
                  <a:lnTo>
                    <a:pt x="4875474" y="1563688"/>
                  </a:lnTo>
                  <a:lnTo>
                    <a:pt x="4996979" y="1270015"/>
                  </a:lnTo>
                  <a:lnTo>
                    <a:pt x="5168010" y="1683393"/>
                  </a:lnTo>
                  <a:lnTo>
                    <a:pt x="6576424" y="225970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-1" y="2752725"/>
              <a:ext cx="6059952" cy="2330247"/>
              <a:chOff x="-1" y="2752725"/>
              <a:chExt cx="6059952" cy="2330247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683855" y="3073496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4" name="Rectangle 103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5683855" y="3762695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2" name="Rectangle 101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683855" y="4451895"/>
                <a:ext cx="376096" cy="631077"/>
                <a:chOff x="2146300" y="552450"/>
                <a:chExt cx="3428608" cy="5753100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6579"/>
                <a:stretch/>
              </p:blipFill>
              <p:spPr>
                <a:xfrm>
                  <a:off x="2146300" y="552450"/>
                  <a:ext cx="3428607" cy="5753100"/>
                </a:xfrm>
                <a:prstGeom prst="rect">
                  <a:avLst/>
                </a:prstGeom>
              </p:spPr>
            </p:pic>
            <p:sp>
              <p:nvSpPr>
                <p:cNvPr id="100" name="Rectangle 99"/>
                <p:cNvSpPr/>
                <p:nvPr/>
              </p:nvSpPr>
              <p:spPr bwMode="auto">
                <a:xfrm>
                  <a:off x="2271253" y="1651094"/>
                  <a:ext cx="3303655" cy="448423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227012" y="2752725"/>
                <a:ext cx="2757144" cy="221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b="1" cap="all" dirty="0">
                    <a:solidFill>
                      <a:srgbClr val="FFFFFF"/>
                    </a:solidFill>
                  </a:rPr>
                  <a:t>Shared </a:t>
                </a:r>
                <a:r>
                  <a:rPr lang="en-US" sz="1200" b="1" cap="all" dirty="0" err="1">
                    <a:solidFill>
                      <a:srgbClr val="FFFFFF"/>
                    </a:solidFill>
                  </a:rPr>
                  <a:t>instanceS</a:t>
                </a:r>
                <a:endParaRPr lang="en-US" sz="1200" b="1" cap="all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4721992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3" name="Rectangle 152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721992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5" name="Picture 15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6" name="Rectangle 15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721992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58" name="Picture 1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59" name="Rectangle 158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3760131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0" name="Rectangle 16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3760131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68" name="Rectangle 16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760131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65" name="Picture 1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66" name="Rectangle 16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2798270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80" name="Rectangle 17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2798270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8" name="Rectangle 17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2798270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75" name="Picture 17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76" name="Rectangle 17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1836409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90" name="Rectangle 18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1836409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7" name="Picture 1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88" name="Rectangle 18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1836409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85" name="Picture 18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186" name="Rectangle 18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874548" y="3073496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9" name="Picture 19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200" name="Rectangle 199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874548" y="37626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7" name="Picture 19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98" name="Rectangle 197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874548" y="4451895"/>
                <a:ext cx="866164" cy="631077"/>
                <a:chOff x="2146300" y="552450"/>
                <a:chExt cx="7896225" cy="5753100"/>
              </a:xfrm>
            </p:grpSpPr>
            <p:pic>
              <p:nvPicPr>
                <p:cNvPr id="195" name="Picture 19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552450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96" name="Rectangle 195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-1" y="3073496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10" name="Rectangle 209"/>
                <p:cNvSpPr/>
                <p:nvPr/>
              </p:nvSpPr>
              <p:spPr bwMode="auto">
                <a:xfrm>
                  <a:off x="2942266" y="1651094"/>
                  <a:ext cx="6988310" cy="448423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-1" y="3762695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08" name="Rectangle 207"/>
                <p:cNvSpPr/>
                <p:nvPr/>
              </p:nvSpPr>
              <p:spPr bwMode="auto">
                <a:xfrm>
                  <a:off x="2942266" y="1651094"/>
                  <a:ext cx="6988301" cy="4484236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-1" y="4451895"/>
                <a:ext cx="778852" cy="631077"/>
                <a:chOff x="2942264" y="552450"/>
                <a:chExt cx="7100261" cy="5753100"/>
              </a:xfrm>
            </p:grpSpPr>
            <p:pic>
              <p:nvPicPr>
                <p:cNvPr id="205" name="Picture 20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080"/>
                <a:stretch/>
              </p:blipFill>
              <p:spPr>
                <a:xfrm>
                  <a:off x="2942264" y="552450"/>
                  <a:ext cx="7100261" cy="5753100"/>
                </a:xfrm>
                <a:prstGeom prst="rect">
                  <a:avLst/>
                </a:prstGeom>
              </p:spPr>
            </p:pic>
            <p:sp>
              <p:nvSpPr>
                <p:cNvPr id="206" name="Rectangle 205"/>
                <p:cNvSpPr/>
                <p:nvPr/>
              </p:nvSpPr>
              <p:spPr bwMode="auto">
                <a:xfrm>
                  <a:off x="2942266" y="1651094"/>
                  <a:ext cx="6988310" cy="4484236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766901" y="3074226"/>
                <a:ext cx="866164" cy="631077"/>
                <a:chOff x="2146303" y="552449"/>
                <a:chExt cx="7896222" cy="5753100"/>
              </a:xfrm>
            </p:grpSpPr>
            <p:pic>
              <p:nvPicPr>
                <p:cNvPr id="213" name="Picture 2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3" y="552449"/>
                  <a:ext cx="7896222" cy="5753100"/>
                </a:xfrm>
                <a:prstGeom prst="rect">
                  <a:avLst/>
                </a:prstGeom>
              </p:spPr>
            </p:pic>
            <p:sp>
              <p:nvSpPr>
                <p:cNvPr id="214" name="Rectangle 213"/>
                <p:cNvSpPr/>
                <p:nvPr/>
              </p:nvSpPr>
              <p:spPr bwMode="auto">
                <a:xfrm>
                  <a:off x="2271251" y="1651097"/>
                  <a:ext cx="7659329" cy="44842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2831839" y="3740851"/>
            <a:ext cx="639510" cy="398120"/>
            <a:chOff x="3780607" y="3155943"/>
            <a:chExt cx="852458" cy="530688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3780607" y="3194740"/>
              <a:ext cx="840178" cy="491891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792887" y="3155943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21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388584" y="4259747"/>
            <a:ext cx="639510" cy="398120"/>
            <a:chOff x="3780607" y="3155943"/>
            <a:chExt cx="852458" cy="530688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3780607" y="3194740"/>
              <a:ext cx="840178" cy="491891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792887" y="3155943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21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-1" y="856580"/>
            <a:ext cx="9144001" cy="737618"/>
            <a:chOff x="-1" y="0"/>
            <a:chExt cx="12188826" cy="983234"/>
          </a:xfrm>
        </p:grpSpPr>
        <p:grpSp>
          <p:nvGrpSpPr>
            <p:cNvPr id="121" name="Group 120"/>
            <p:cNvGrpSpPr/>
            <p:nvPr/>
          </p:nvGrpSpPr>
          <p:grpSpPr>
            <a:xfrm>
              <a:off x="-1" y="0"/>
              <a:ext cx="12180802" cy="983234"/>
              <a:chOff x="-1" y="0"/>
              <a:chExt cx="12180802" cy="983234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-1" y="0"/>
                <a:ext cx="6772189" cy="9832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6258296" y="0"/>
                <a:ext cx="2360742" cy="3000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 bwMode="auto">
              <a:xfrm>
                <a:off x="8573718" y="0"/>
                <a:ext cx="3607083" cy="9832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22" name="Title 1"/>
            <p:cNvSpPr txBox="1">
              <a:spLocks/>
            </p:cNvSpPr>
            <p:nvPr/>
          </p:nvSpPr>
          <p:spPr>
            <a:xfrm>
              <a:off x="302613" y="238129"/>
              <a:ext cx="3060020" cy="6647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>
                  <a:ln w="3175">
                    <a:noFill/>
                  </a:ln>
                  <a:solidFill>
                    <a:schemeClr val="bg1"/>
                  </a:soli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pPr>
                <a:tabLst>
                  <a:tab pos="816987" algn="l"/>
                </a:tabLst>
              </a:pPr>
              <a:r>
                <a:rPr sz="3601" dirty="0">
                  <a:solidFill>
                    <a:schemeClr val="tx1"/>
                  </a:solidFill>
                </a:rPr>
                <a:t>web sites 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0" y="300008"/>
              <a:ext cx="12188825" cy="683226"/>
              <a:chOff x="0" y="300008"/>
              <a:chExt cx="12188825" cy="683226"/>
            </a:xfrm>
          </p:grpSpPr>
          <p:sp>
            <p:nvSpPr>
              <p:cNvPr id="124" name="Title 1"/>
              <p:cNvSpPr txBox="1">
                <a:spLocks/>
              </p:cNvSpPr>
              <p:nvPr/>
            </p:nvSpPr>
            <p:spPr>
              <a:xfrm>
                <a:off x="6866207" y="473075"/>
                <a:ext cx="1589530" cy="44325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816987" algn="l"/>
                  </a:tabLst>
                </a:pPr>
                <a:r>
                  <a:rPr sz="2401" dirty="0">
                    <a:solidFill>
                      <a:srgbClr val="00AEEF"/>
                    </a:solidFill>
                  </a:rPr>
                  <a:t>shared</a:t>
                </a:r>
              </a:p>
            </p:txBody>
          </p:sp>
          <p:sp>
            <p:nvSpPr>
              <p:cNvPr id="125" name="Title 1"/>
              <p:cNvSpPr txBox="1">
                <a:spLocks/>
              </p:cNvSpPr>
              <p:nvPr/>
            </p:nvSpPr>
            <p:spPr>
              <a:xfrm>
                <a:off x="8681891" y="453411"/>
                <a:ext cx="1838633" cy="44325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>
                    <a:ln w="3175">
                      <a:noFill/>
                    </a:ln>
                    <a:solidFill>
                      <a:schemeClr val="bg1"/>
                    </a:soli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pPr algn="ctr">
                  <a:tabLst>
                    <a:tab pos="816987" algn="l"/>
                  </a:tabLst>
                </a:pPr>
                <a:r>
                  <a:rPr sz="2401" dirty="0">
                    <a:solidFill>
                      <a:schemeClr val="tx1"/>
                    </a:solidFill>
                  </a:rPr>
                  <a:t>reserved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flipV="1">
                <a:off x="6772188" y="300008"/>
                <a:ext cx="0" cy="683226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772188" y="300008"/>
                <a:ext cx="1801530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8573718" y="300008"/>
                <a:ext cx="0" cy="683225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8573718" y="983233"/>
                <a:ext cx="3615107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0" y="983233"/>
                <a:ext cx="6770962" cy="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4666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Power –Generators to Utility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724644"/>
          </a:xfrm>
        </p:spPr>
        <p:txBody>
          <a:bodyPr/>
          <a:lstStyle/>
          <a:p>
            <a:r>
              <a:rPr lang="en-US" dirty="0" smtClean="0"/>
              <a:t>Generators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Amper</a:t>
            </a:r>
            <a:r>
              <a:rPr lang="en-US" dirty="0" smtClean="0"/>
              <a:t> is very expensive.</a:t>
            </a:r>
          </a:p>
          <a:p>
            <a:pPr lvl="1"/>
            <a:r>
              <a:rPr lang="en-US" dirty="0" smtClean="0"/>
              <a:t>Every factory requires new infrastructure.</a:t>
            </a:r>
          </a:p>
          <a:p>
            <a:pPr lvl="1"/>
            <a:r>
              <a:rPr lang="en-US" dirty="0" smtClean="0"/>
              <a:t>Unreliable by definition</a:t>
            </a:r>
          </a:p>
          <a:p>
            <a:pPr lvl="1"/>
            <a:r>
              <a:rPr lang="en-US" dirty="0" smtClean="0"/>
              <a:t>Limited availability</a:t>
            </a:r>
          </a:p>
          <a:p>
            <a:pPr lvl="1"/>
            <a:r>
              <a:rPr lang="en-US" dirty="0" smtClean="0"/>
              <a:t>Not in the core business</a:t>
            </a:r>
          </a:p>
          <a:p>
            <a:r>
              <a:rPr lang="en-US" dirty="0" smtClean="0"/>
              <a:t>Utilities</a:t>
            </a:r>
          </a:p>
          <a:p>
            <a:pPr lvl="1"/>
            <a:r>
              <a:rPr lang="en-US" dirty="0" smtClean="0"/>
              <a:t>Scalable – use as much as you like</a:t>
            </a:r>
          </a:p>
          <a:p>
            <a:pPr lvl="1"/>
            <a:r>
              <a:rPr lang="en-US" dirty="0" smtClean="0"/>
              <a:t>Wide spread infrastructure allow </a:t>
            </a:r>
            <a:r>
              <a:rPr lang="en-US" dirty="0" err="1" smtClean="0"/>
              <a:t>expanision</a:t>
            </a:r>
            <a:endParaRPr lang="en-US" dirty="0" smtClean="0"/>
          </a:p>
          <a:p>
            <a:pPr lvl="1"/>
            <a:r>
              <a:rPr lang="en-US" dirty="0" smtClean="0"/>
              <a:t>Multiple Generators, Multiple sites – much more reliable</a:t>
            </a:r>
          </a:p>
          <a:p>
            <a:pPr lvl="1"/>
            <a:r>
              <a:rPr lang="en-US" dirty="0"/>
              <a:t>Resources shared across companies</a:t>
            </a:r>
            <a:endParaRPr lang="he-IL" dirty="0"/>
          </a:p>
          <a:p>
            <a:pPr lvl="1"/>
            <a:r>
              <a:rPr lang="en-US" dirty="0" smtClean="0"/>
              <a:t>New use cases – who needs </a:t>
            </a:r>
            <a:r>
              <a:rPr lang="en-US" dirty="0" err="1" smtClean="0"/>
              <a:t>vacume</a:t>
            </a:r>
            <a:r>
              <a:rPr lang="en-US" dirty="0" smtClean="0"/>
              <a:t> cleaner?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4794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 bwMode="auto">
          <a:xfrm>
            <a:off x="-66980" y="499687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219372" y="2049352"/>
            <a:ext cx="4933603" cy="3519344"/>
            <a:chOff x="-292420" y="1589948"/>
            <a:chExt cx="6576424" cy="4691237"/>
          </a:xfrm>
        </p:grpSpPr>
        <p:grpSp>
          <p:nvGrpSpPr>
            <p:cNvPr id="226" name="Group 225"/>
            <p:cNvGrpSpPr/>
            <p:nvPr/>
          </p:nvGrpSpPr>
          <p:grpSpPr>
            <a:xfrm>
              <a:off x="-292420" y="1589948"/>
              <a:ext cx="6576424" cy="4691237"/>
              <a:chOff x="-292420" y="1589948"/>
              <a:chExt cx="6576424" cy="4691237"/>
            </a:xfrm>
          </p:grpSpPr>
          <p:sp>
            <p:nvSpPr>
              <p:cNvPr id="227" name="Isosceles Triangle 107"/>
              <p:cNvSpPr/>
              <p:nvPr/>
            </p:nvSpPr>
            <p:spPr bwMode="auto">
              <a:xfrm rot="9464752">
                <a:off x="-292420" y="1589948"/>
                <a:ext cx="6576424" cy="4691237"/>
              </a:xfrm>
              <a:custGeom>
                <a:avLst/>
                <a:gdLst/>
                <a:ahLst/>
                <a:cxnLst/>
                <a:rect l="l" t="t" r="r" b="b"/>
                <a:pathLst>
                  <a:path w="6576424" h="4691237">
                    <a:moveTo>
                      <a:pt x="5581454" y="4691237"/>
                    </a:moveTo>
                    <a:lnTo>
                      <a:pt x="83737" y="2441599"/>
                    </a:lnTo>
                    <a:cubicBezTo>
                      <a:pt x="14874" y="2413420"/>
                      <a:pt x="-18108" y="2334752"/>
                      <a:pt x="10070" y="2265888"/>
                    </a:cubicBezTo>
                    <a:lnTo>
                      <a:pt x="902996" y="83737"/>
                    </a:lnTo>
                    <a:cubicBezTo>
                      <a:pt x="931175" y="14873"/>
                      <a:pt x="1009843" y="-18109"/>
                      <a:pt x="1078707" y="10070"/>
                    </a:cubicBezTo>
                    <a:lnTo>
                      <a:pt x="2496672" y="590294"/>
                    </a:lnTo>
                    <a:lnTo>
                      <a:pt x="2618177" y="296621"/>
                    </a:lnTo>
                    <a:lnTo>
                      <a:pt x="2789208" y="709998"/>
                    </a:lnTo>
                    <a:lnTo>
                      <a:pt x="4875474" y="1563688"/>
                    </a:lnTo>
                    <a:lnTo>
                      <a:pt x="4996979" y="1270015"/>
                    </a:lnTo>
                    <a:lnTo>
                      <a:pt x="5168010" y="1683393"/>
                    </a:lnTo>
                    <a:lnTo>
                      <a:pt x="6576424" y="225970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-1" y="2752725"/>
                <a:ext cx="6059952" cy="2330247"/>
                <a:chOff x="-1" y="2752725"/>
                <a:chExt cx="6059952" cy="2330247"/>
              </a:xfrm>
            </p:grpSpPr>
            <p:grpSp>
              <p:nvGrpSpPr>
                <p:cNvPr id="229" name="Group 228"/>
                <p:cNvGrpSpPr/>
                <p:nvPr/>
              </p:nvGrpSpPr>
              <p:grpSpPr>
                <a:xfrm>
                  <a:off x="5683855" y="3073496"/>
                  <a:ext cx="376096" cy="631077"/>
                  <a:chOff x="2146300" y="552450"/>
                  <a:chExt cx="3428608" cy="5753100"/>
                </a:xfrm>
              </p:grpSpPr>
              <p:pic>
                <p:nvPicPr>
                  <p:cNvPr id="294" name="Picture 293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6579"/>
                  <a:stretch/>
                </p:blipFill>
                <p:spPr>
                  <a:xfrm>
                    <a:off x="2146300" y="552450"/>
                    <a:ext cx="3428607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2271253" y="1651094"/>
                    <a:ext cx="3303655" cy="448423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0" name="Group 229"/>
                <p:cNvGrpSpPr/>
                <p:nvPr/>
              </p:nvGrpSpPr>
              <p:grpSpPr>
                <a:xfrm>
                  <a:off x="5683855" y="3762695"/>
                  <a:ext cx="376096" cy="631077"/>
                  <a:chOff x="2146300" y="552450"/>
                  <a:chExt cx="3428608" cy="5753100"/>
                </a:xfrm>
              </p:grpSpPr>
              <p:pic>
                <p:nvPicPr>
                  <p:cNvPr id="292" name="Picture 29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6579"/>
                  <a:stretch/>
                </p:blipFill>
                <p:spPr>
                  <a:xfrm>
                    <a:off x="2146300" y="552450"/>
                    <a:ext cx="3428607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2271253" y="1651094"/>
                    <a:ext cx="3303655" cy="4484231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1" name="Group 230"/>
                <p:cNvGrpSpPr/>
                <p:nvPr/>
              </p:nvGrpSpPr>
              <p:grpSpPr>
                <a:xfrm>
                  <a:off x="5683855" y="4451895"/>
                  <a:ext cx="376096" cy="631077"/>
                  <a:chOff x="2146300" y="552450"/>
                  <a:chExt cx="3428608" cy="5753100"/>
                </a:xfrm>
              </p:grpSpPr>
              <p:pic>
                <p:nvPicPr>
                  <p:cNvPr id="290" name="Picture 289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6579"/>
                  <a:stretch/>
                </p:blipFill>
                <p:spPr>
                  <a:xfrm>
                    <a:off x="2146300" y="552450"/>
                    <a:ext cx="3428607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2271253" y="1651094"/>
                    <a:ext cx="3303655" cy="448423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sp>
              <p:nvSpPr>
                <p:cNvPr id="232" name="TextBox 231"/>
                <p:cNvSpPr txBox="1"/>
                <p:nvPr/>
              </p:nvSpPr>
              <p:spPr>
                <a:xfrm>
                  <a:off x="227012" y="2752725"/>
                  <a:ext cx="2757144" cy="2215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14484">
                    <a:lnSpc>
                      <a:spcPct val="90000"/>
                    </a:lnSpc>
                    <a:spcBef>
                      <a:spcPct val="20000"/>
                    </a:spcBef>
                    <a:buSzPct val="80000"/>
                  </a:pPr>
                  <a:r>
                    <a:rPr lang="en-US" sz="1200" b="1" cap="all" dirty="0">
                      <a:solidFill>
                        <a:srgbClr val="FFFFFF"/>
                      </a:solidFill>
                    </a:rPr>
                    <a:t>Shared </a:t>
                  </a:r>
                  <a:r>
                    <a:rPr lang="en-US" sz="1200" b="1" cap="all" dirty="0" err="1">
                      <a:solidFill>
                        <a:srgbClr val="FFFFFF"/>
                      </a:solidFill>
                    </a:rPr>
                    <a:t>instanceS</a:t>
                  </a:r>
                  <a:endParaRPr lang="en-US" sz="1200" b="1" cap="all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233" name="Group 232"/>
                <p:cNvGrpSpPr/>
                <p:nvPr/>
              </p:nvGrpSpPr>
              <p:grpSpPr>
                <a:xfrm>
                  <a:off x="4721992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8" name="Picture 2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9" name="Rectangle 288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4721992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6" name="Picture 28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4721992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4" name="Picture 28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3760131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2" name="Picture 28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3760131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80" name="Picture 27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81" name="Rectangle 280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3760131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8" name="Picture 2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79" name="Rectangle 278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2798270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6" name="Picture 27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77" name="Rectangle 276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2798270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4" name="Picture 27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75" name="Rectangle 274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2798270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2" name="Picture 27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73" name="Rectangle 272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836409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70" name="Picture 26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</p:pic>
              <p:sp>
                <p:nvSpPr>
                  <p:cNvPr id="271" name="Rectangle 270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836409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8" name="Picture 26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</p:pic>
              <p:sp>
                <p:nvSpPr>
                  <p:cNvPr id="269" name="Rectangle 268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836409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6" name="Picture 2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</p:pic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874548" y="3073496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4" name="Picture 2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874548" y="37626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2" name="Picture 26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63" name="Rectangle 262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874548" y="4451895"/>
                  <a:ext cx="866164" cy="631077"/>
                  <a:chOff x="2146300" y="552450"/>
                  <a:chExt cx="7896225" cy="5753100"/>
                </a:xfrm>
              </p:grpSpPr>
              <p:pic>
                <p:nvPicPr>
                  <p:cNvPr id="260" name="Picture 2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6300" y="552450"/>
                    <a:ext cx="7896225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61" name="Rectangle 260"/>
                  <p:cNvSpPr/>
                  <p:nvPr/>
                </p:nvSpPr>
                <p:spPr bwMode="auto">
                  <a:xfrm>
                    <a:off x="2271251" y="1651097"/>
                    <a:ext cx="7659329" cy="44842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-1" y="3073496"/>
                  <a:ext cx="778852" cy="631077"/>
                  <a:chOff x="2942264" y="552450"/>
                  <a:chExt cx="7100261" cy="5753100"/>
                </a:xfrm>
              </p:grpSpPr>
              <p:pic>
                <p:nvPicPr>
                  <p:cNvPr id="258" name="Picture 25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080"/>
                  <a:stretch/>
                </p:blipFill>
                <p:spPr>
                  <a:xfrm>
                    <a:off x="2942264" y="552450"/>
                    <a:ext cx="7100261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2942266" y="1651094"/>
                    <a:ext cx="6988310" cy="4484236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-1" y="3762695"/>
                  <a:ext cx="778852" cy="631077"/>
                  <a:chOff x="2942264" y="552450"/>
                  <a:chExt cx="7100261" cy="5753100"/>
                </a:xfrm>
              </p:grpSpPr>
              <p:pic>
                <p:nvPicPr>
                  <p:cNvPr id="256" name="Picture 255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080"/>
                  <a:stretch/>
                </p:blipFill>
                <p:spPr>
                  <a:xfrm>
                    <a:off x="2942264" y="552450"/>
                    <a:ext cx="7100261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2942266" y="1651094"/>
                    <a:ext cx="6988301" cy="4484236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-1" y="4451895"/>
                  <a:ext cx="778852" cy="631077"/>
                  <a:chOff x="2942264" y="552450"/>
                  <a:chExt cx="7100261" cy="5753100"/>
                </a:xfrm>
              </p:grpSpPr>
              <p:pic>
                <p:nvPicPr>
                  <p:cNvPr id="254" name="Picture 25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080"/>
                  <a:stretch/>
                </p:blipFill>
                <p:spPr>
                  <a:xfrm>
                    <a:off x="2942264" y="552450"/>
                    <a:ext cx="7100261" cy="5753100"/>
                  </a:xfrm>
                  <a:prstGeom prst="rect">
                    <a:avLst/>
                  </a:prstGeom>
                </p:spPr>
              </p:pic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2942266" y="1651094"/>
                    <a:ext cx="6988310" cy="4484236"/>
                  </a:xfrm>
                  <a:prstGeom prst="rect">
                    <a:avLst/>
                  </a:prstGeom>
                  <a:solidFill>
                    <a:srgbClr val="00AEE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95" tIns="34297" rIns="68595" bIns="3429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757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5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</p:grpSp>
        </p:grpSp>
        <p:grpSp>
          <p:nvGrpSpPr>
            <p:cNvPr id="299" name="Group 298"/>
            <p:cNvGrpSpPr/>
            <p:nvPr/>
          </p:nvGrpSpPr>
          <p:grpSpPr>
            <a:xfrm>
              <a:off x="1850962" y="4536375"/>
              <a:ext cx="852458" cy="527785"/>
              <a:chOff x="3780607" y="3155943"/>
              <a:chExt cx="852458" cy="527785"/>
            </a:xfrm>
          </p:grpSpPr>
          <p:sp>
            <p:nvSpPr>
              <p:cNvPr id="300" name="Rectangle 299"/>
              <p:cNvSpPr/>
              <p:nvPr/>
            </p:nvSpPr>
            <p:spPr bwMode="auto">
              <a:xfrm>
                <a:off x="3780607" y="3191837"/>
                <a:ext cx="840178" cy="49189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 bwMode="auto">
              <a:xfrm>
                <a:off x="3792887" y="3155943"/>
                <a:ext cx="840178" cy="491891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sym typeface="Wingdings" pitchFamily="2" charset="2"/>
                  </a:rPr>
                  <a:t>:-)</a:t>
                </a:r>
                <a:endPara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0" y="856580"/>
            <a:ext cx="9137981" cy="737618"/>
            <a:chOff x="-1" y="0"/>
            <a:chExt cx="12180802" cy="983234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-1" y="0"/>
              <a:ext cx="8587620" cy="98323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8550971" y="0"/>
              <a:ext cx="2174417" cy="300008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0677244" y="0"/>
              <a:ext cx="1503557" cy="98323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227019" y="1035223"/>
            <a:ext cx="2295613" cy="49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>
              <a:tabLst>
                <a:tab pos="816987" algn="l"/>
              </a:tabLst>
            </a:pPr>
            <a:r>
              <a:rPr sz="3601" dirty="0">
                <a:solidFill>
                  <a:srgbClr val="FFFFFF"/>
                </a:solidFill>
              </a:rPr>
              <a:t>web sites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6734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solidFill>
                      <a:srgbClr val="FFFFFF"/>
                    </a:solidFill>
                    <a:latin typeface="Segoe UI Light" pitchFamily="34" charset="0"/>
                  </a:rPr>
                  <a:t>1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750100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3760131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3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90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itle 1"/>
          <p:cNvSpPr txBox="1">
            <a:spLocks/>
          </p:cNvSpPr>
          <p:nvPr/>
        </p:nvSpPr>
        <p:spPr>
          <a:xfrm>
            <a:off x="5150997" y="1211479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</a:rPr>
              <a:t>shared</a:t>
            </a:r>
          </a:p>
        </p:txBody>
      </p:sp>
      <p:sp>
        <p:nvSpPr>
          <p:cNvPr id="130" name="Title 1"/>
          <p:cNvSpPr txBox="1">
            <a:spLocks/>
          </p:cNvSpPr>
          <p:nvPr/>
        </p:nvSpPr>
        <p:spPr>
          <a:xfrm>
            <a:off x="6513115" y="1196727"/>
            <a:ext cx="1379334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rgbClr val="00AEEF"/>
                </a:solidFill>
              </a:rPr>
              <a:t>reserved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6442392" y="1081645"/>
            <a:ext cx="0" cy="512553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42393" y="1081645"/>
            <a:ext cx="1567627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10019" y="1081645"/>
            <a:ext cx="0" cy="51255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10020" y="1594197"/>
            <a:ext cx="1133981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" y="1594197"/>
            <a:ext cx="6442392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4597891" y="2831957"/>
            <a:ext cx="1779649" cy="2197145"/>
            <a:chOff x="4888659" y="2633150"/>
            <a:chExt cx="2372247" cy="2928764"/>
          </a:xfrm>
        </p:grpSpPr>
        <p:sp>
          <p:nvSpPr>
            <p:cNvPr id="137" name="Isosceles Triangle 26"/>
            <p:cNvSpPr/>
            <p:nvPr/>
          </p:nvSpPr>
          <p:spPr bwMode="auto">
            <a:xfrm rot="5400000" flipV="1">
              <a:off x="4610401" y="2911408"/>
              <a:ext cx="2928764" cy="2372247"/>
            </a:xfrm>
            <a:custGeom>
              <a:avLst/>
              <a:gdLst/>
              <a:ahLst/>
              <a:cxnLst/>
              <a:rect l="l" t="t" r="r" b="b"/>
              <a:pathLst>
                <a:path w="3115842" h="2172929">
                  <a:moveTo>
                    <a:pt x="0" y="126182"/>
                  </a:moveTo>
                  <a:lnTo>
                    <a:pt x="0" y="2046747"/>
                  </a:lnTo>
                  <a:cubicBezTo>
                    <a:pt x="0" y="2116435"/>
                    <a:pt x="56494" y="2172929"/>
                    <a:pt x="126182" y="2172929"/>
                  </a:cubicBezTo>
                  <a:lnTo>
                    <a:pt x="2676011" y="2172929"/>
                  </a:lnTo>
                  <a:cubicBezTo>
                    <a:pt x="2745699" y="2172929"/>
                    <a:pt x="2802193" y="2116435"/>
                    <a:pt x="2802193" y="2046747"/>
                  </a:cubicBezTo>
                  <a:lnTo>
                    <a:pt x="2802193" y="612286"/>
                  </a:lnTo>
                  <a:lnTo>
                    <a:pt x="3115842" y="612286"/>
                  </a:lnTo>
                  <a:lnTo>
                    <a:pt x="2802193" y="343044"/>
                  </a:lnTo>
                  <a:lnTo>
                    <a:pt x="2802193" y="126182"/>
                  </a:lnTo>
                  <a:cubicBezTo>
                    <a:pt x="2802193" y="56494"/>
                    <a:pt x="2745699" y="0"/>
                    <a:pt x="2676011" y="0"/>
                  </a:cubicBezTo>
                  <a:lnTo>
                    <a:pt x="126182" y="0"/>
                  </a:lnTo>
                  <a:cubicBezTo>
                    <a:pt x="56494" y="0"/>
                    <a:pt x="0" y="56494"/>
                    <a:pt x="0" y="12618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014374" y="2791511"/>
              <a:ext cx="2047634" cy="2215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84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b="1" cap="all" dirty="0">
                  <a:solidFill>
                    <a:srgbClr val="FFFFFF"/>
                  </a:solidFill>
                </a:rPr>
                <a:t>RESERVED instance</a:t>
              </a: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6442393" y="1081645"/>
            <a:ext cx="1567627" cy="5754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677334" y="3325799"/>
            <a:ext cx="1620763" cy="1180026"/>
            <a:chOff x="5633504" y="3707933"/>
            <a:chExt cx="866164" cy="631077"/>
          </a:xfrm>
        </p:grpSpPr>
        <p:grpSp>
          <p:nvGrpSpPr>
            <p:cNvPr id="145" name="Group 144"/>
            <p:cNvGrpSpPr/>
            <p:nvPr/>
          </p:nvGrpSpPr>
          <p:grpSpPr>
            <a:xfrm>
              <a:off x="5633504" y="3707933"/>
              <a:ext cx="866164" cy="631077"/>
              <a:chOff x="2146305" y="552450"/>
              <a:chExt cx="7896221" cy="5753100"/>
            </a:xfrm>
          </p:grpSpPr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5" y="552450"/>
                <a:ext cx="7896221" cy="5753100"/>
              </a:xfrm>
              <a:prstGeom prst="rect">
                <a:avLst/>
              </a:prstGeom>
            </p:spPr>
          </p:pic>
          <p:sp>
            <p:nvSpPr>
              <p:cNvPr id="148" name="Rectangle 147"/>
              <p:cNvSpPr/>
              <p:nvPr/>
            </p:nvSpPr>
            <p:spPr bwMode="auto">
              <a:xfrm>
                <a:off x="2271255" y="1651098"/>
                <a:ext cx="7659329" cy="4484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6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2820529" y="3679282"/>
            <a:ext cx="649792" cy="473432"/>
            <a:chOff x="5633504" y="3707933"/>
            <a:chExt cx="866164" cy="631078"/>
          </a:xfrm>
        </p:grpSpPr>
        <p:grpSp>
          <p:nvGrpSpPr>
            <p:cNvPr id="306" name="Group 305"/>
            <p:cNvGrpSpPr/>
            <p:nvPr/>
          </p:nvGrpSpPr>
          <p:grpSpPr>
            <a:xfrm>
              <a:off x="5633504" y="3707933"/>
              <a:ext cx="866164" cy="631078"/>
              <a:chOff x="2146300" y="552450"/>
              <a:chExt cx="7896225" cy="5753100"/>
            </a:xfrm>
          </p:grpSpPr>
          <p:pic>
            <p:nvPicPr>
              <p:cNvPr id="308" name="Picture 30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309" name="Rectangle 308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07" name="Rectangle 306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21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25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147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453E-6 4.19056E-6 L 0.25772 4.1905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-1" y="831728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856580"/>
            <a:ext cx="9137981" cy="737618"/>
            <a:chOff x="-1" y="0"/>
            <a:chExt cx="12180802" cy="9832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3" name="Rectangle 42"/>
            <p:cNvSpPr/>
            <p:nvPr/>
          </p:nvSpPr>
          <p:spPr bwMode="auto">
            <a:xfrm>
              <a:off x="-1" y="0"/>
              <a:ext cx="8587620" cy="9832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550971" y="0"/>
              <a:ext cx="2174417" cy="30000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0677244" y="0"/>
              <a:ext cx="1503557" cy="9832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227019" y="1035223"/>
            <a:ext cx="2295613" cy="4987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>
              <a:tabLst>
                <a:tab pos="816987" algn="l"/>
              </a:tabLst>
            </a:pPr>
            <a:r>
              <a:rPr sz="3601" dirty="0">
                <a:solidFill>
                  <a:srgbClr val="FFFFFF"/>
                </a:solidFill>
              </a:rPr>
              <a:t>web sites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6734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solidFill>
                      <a:srgbClr val="FFFFFF"/>
                    </a:solidFill>
                    <a:latin typeface="Segoe UI Light" pitchFamily="34" charset="0"/>
                  </a:rPr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2052528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5088140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3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90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itle 1"/>
          <p:cNvSpPr txBox="1">
            <a:spLocks/>
          </p:cNvSpPr>
          <p:nvPr/>
        </p:nvSpPr>
        <p:spPr>
          <a:xfrm>
            <a:off x="5150997" y="1211479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130" name="Title 1"/>
          <p:cNvSpPr txBox="1">
            <a:spLocks/>
          </p:cNvSpPr>
          <p:nvPr/>
        </p:nvSpPr>
        <p:spPr>
          <a:xfrm>
            <a:off x="6513115" y="1196727"/>
            <a:ext cx="1379334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rgbClr val="00AEEF"/>
                </a:solidFill>
              </a:rPr>
              <a:t>reserved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6442392" y="1081645"/>
            <a:ext cx="0" cy="512553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42393" y="1081645"/>
            <a:ext cx="1567627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10019" y="1081645"/>
            <a:ext cx="0" cy="51255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10020" y="1594197"/>
            <a:ext cx="1133981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" y="1594197"/>
            <a:ext cx="6442392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4597891" y="2831957"/>
            <a:ext cx="1779649" cy="2197145"/>
            <a:chOff x="4888659" y="2633150"/>
            <a:chExt cx="2372247" cy="2928764"/>
          </a:xfrm>
        </p:grpSpPr>
        <p:sp>
          <p:nvSpPr>
            <p:cNvPr id="137" name="Isosceles Triangle 26"/>
            <p:cNvSpPr/>
            <p:nvPr/>
          </p:nvSpPr>
          <p:spPr bwMode="auto">
            <a:xfrm rot="5400000" flipV="1">
              <a:off x="4610401" y="2911408"/>
              <a:ext cx="2928764" cy="2372247"/>
            </a:xfrm>
            <a:custGeom>
              <a:avLst/>
              <a:gdLst/>
              <a:ahLst/>
              <a:cxnLst/>
              <a:rect l="l" t="t" r="r" b="b"/>
              <a:pathLst>
                <a:path w="3115842" h="2172929">
                  <a:moveTo>
                    <a:pt x="0" y="126182"/>
                  </a:moveTo>
                  <a:lnTo>
                    <a:pt x="0" y="2046747"/>
                  </a:lnTo>
                  <a:cubicBezTo>
                    <a:pt x="0" y="2116435"/>
                    <a:pt x="56494" y="2172929"/>
                    <a:pt x="126182" y="2172929"/>
                  </a:cubicBezTo>
                  <a:lnTo>
                    <a:pt x="2676011" y="2172929"/>
                  </a:lnTo>
                  <a:cubicBezTo>
                    <a:pt x="2745699" y="2172929"/>
                    <a:pt x="2802193" y="2116435"/>
                    <a:pt x="2802193" y="2046747"/>
                  </a:cubicBezTo>
                  <a:lnTo>
                    <a:pt x="2802193" y="612286"/>
                  </a:lnTo>
                  <a:lnTo>
                    <a:pt x="3115842" y="612286"/>
                  </a:lnTo>
                  <a:lnTo>
                    <a:pt x="2802193" y="343044"/>
                  </a:lnTo>
                  <a:lnTo>
                    <a:pt x="2802193" y="126182"/>
                  </a:lnTo>
                  <a:cubicBezTo>
                    <a:pt x="2802193" y="56494"/>
                    <a:pt x="2745699" y="0"/>
                    <a:pt x="2676011" y="0"/>
                  </a:cubicBezTo>
                  <a:lnTo>
                    <a:pt x="126182" y="0"/>
                  </a:lnTo>
                  <a:cubicBezTo>
                    <a:pt x="56494" y="0"/>
                    <a:pt x="0" y="56494"/>
                    <a:pt x="0" y="12618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014374" y="2791511"/>
              <a:ext cx="2047634" cy="2215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84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b="1" cap="all" dirty="0">
                  <a:solidFill>
                    <a:srgbClr val="FFFFFF"/>
                  </a:solidFill>
                </a:rPr>
                <a:t>RESERVED instance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677334" y="3325799"/>
            <a:ext cx="1620763" cy="1180026"/>
            <a:chOff x="5633504" y="3707933"/>
            <a:chExt cx="866164" cy="631077"/>
          </a:xfrm>
        </p:grpSpPr>
        <p:grpSp>
          <p:nvGrpSpPr>
            <p:cNvPr id="145" name="Group 144"/>
            <p:cNvGrpSpPr/>
            <p:nvPr/>
          </p:nvGrpSpPr>
          <p:grpSpPr>
            <a:xfrm>
              <a:off x="5633504" y="3707933"/>
              <a:ext cx="866164" cy="631077"/>
              <a:chOff x="2146305" y="552450"/>
              <a:chExt cx="7896221" cy="5753100"/>
            </a:xfrm>
          </p:grpSpPr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5" y="552450"/>
                <a:ext cx="7896221" cy="5753100"/>
              </a:xfrm>
              <a:prstGeom prst="rect">
                <a:avLst/>
              </a:prstGeom>
            </p:spPr>
          </p:pic>
          <p:sp>
            <p:nvSpPr>
              <p:cNvPr id="148" name="Rectangle 147"/>
              <p:cNvSpPr/>
              <p:nvPr/>
            </p:nvSpPr>
            <p:spPr bwMode="auto">
              <a:xfrm>
                <a:off x="2271255" y="1651098"/>
                <a:ext cx="7659329" cy="4484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6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597673" y="2831957"/>
            <a:ext cx="1779649" cy="2197145"/>
            <a:chOff x="7389812" y="2633150"/>
            <a:chExt cx="2372247" cy="2928764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89812" y="2633150"/>
              <a:ext cx="2372247" cy="2928764"/>
              <a:chOff x="4888659" y="2633150"/>
              <a:chExt cx="2372247" cy="2928764"/>
            </a:xfrm>
          </p:grpSpPr>
          <p:sp>
            <p:nvSpPr>
              <p:cNvPr id="128" name="Isosceles Triangle 26"/>
              <p:cNvSpPr/>
              <p:nvPr/>
            </p:nvSpPr>
            <p:spPr bwMode="auto">
              <a:xfrm rot="5400000" flipV="1">
                <a:off x="4610401" y="2911408"/>
                <a:ext cx="2928764" cy="2372247"/>
              </a:xfrm>
              <a:custGeom>
                <a:avLst/>
                <a:gdLst/>
                <a:ahLst/>
                <a:cxnLst/>
                <a:rect l="l" t="t" r="r" b="b"/>
                <a:pathLst>
                  <a:path w="3115842" h="2172929">
                    <a:moveTo>
                      <a:pt x="0" y="126182"/>
                    </a:moveTo>
                    <a:lnTo>
                      <a:pt x="0" y="2046747"/>
                    </a:lnTo>
                    <a:cubicBezTo>
                      <a:pt x="0" y="2116435"/>
                      <a:pt x="56494" y="2172929"/>
                      <a:pt x="126182" y="2172929"/>
                    </a:cubicBezTo>
                    <a:lnTo>
                      <a:pt x="2676011" y="2172929"/>
                    </a:lnTo>
                    <a:cubicBezTo>
                      <a:pt x="2745699" y="2172929"/>
                      <a:pt x="2802193" y="2116435"/>
                      <a:pt x="2802193" y="2046747"/>
                    </a:cubicBezTo>
                    <a:lnTo>
                      <a:pt x="2802193" y="612286"/>
                    </a:lnTo>
                    <a:lnTo>
                      <a:pt x="3115842" y="612286"/>
                    </a:lnTo>
                    <a:lnTo>
                      <a:pt x="2802193" y="343044"/>
                    </a:lnTo>
                    <a:lnTo>
                      <a:pt x="2802193" y="126182"/>
                    </a:lnTo>
                    <a:cubicBezTo>
                      <a:pt x="2802193" y="56494"/>
                      <a:pt x="2745699" y="0"/>
                      <a:pt x="2676011" y="0"/>
                    </a:cubicBezTo>
                    <a:lnTo>
                      <a:pt x="126182" y="0"/>
                    </a:lnTo>
                    <a:cubicBezTo>
                      <a:pt x="56494" y="0"/>
                      <a:pt x="0" y="56494"/>
                      <a:pt x="0" y="126182"/>
                    </a:cubicBezTo>
                    <a:close/>
                  </a:path>
                </a:pathLst>
              </a:custGeom>
              <a:solidFill>
                <a:srgbClr val="FFFFFF">
                  <a:alpha val="43922"/>
                </a:srgb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014374" y="2791511"/>
                <a:ext cx="2047634" cy="221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1200" b="1" cap="all" dirty="0">
                    <a:solidFill>
                      <a:srgbClr val="FFFFFF"/>
                    </a:solidFill>
                  </a:rPr>
                  <a:t>RESERVED instance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7502079" y="3298030"/>
              <a:ext cx="2160454" cy="1572958"/>
              <a:chOff x="5633504" y="3792006"/>
              <a:chExt cx="866164" cy="63107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633504" y="3792006"/>
                <a:ext cx="866164" cy="631077"/>
                <a:chOff x="2146300" y="1318875"/>
                <a:chExt cx="7896225" cy="575310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300" y="1318875"/>
                  <a:ext cx="7896225" cy="5753100"/>
                </a:xfrm>
                <a:prstGeom prst="rect">
                  <a:avLst/>
                </a:prstGeom>
              </p:spPr>
            </p:pic>
            <p:sp>
              <p:nvSpPr>
                <p:cNvPr id="127" name="Rectangle 126"/>
                <p:cNvSpPr/>
                <p:nvPr/>
              </p:nvSpPr>
              <p:spPr bwMode="auto">
                <a:xfrm>
                  <a:off x="2271250" y="2417523"/>
                  <a:ext cx="7659330" cy="448423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95" tIns="34297" rIns="68595" bIns="3429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75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 bwMode="auto">
              <a:xfrm>
                <a:off x="5659490" y="3873723"/>
                <a:ext cx="840178" cy="491891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05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sym typeface="Wingdings" pitchFamily="2" charset="2"/>
                  </a:rPr>
                  <a:t>:-)</a:t>
                </a:r>
                <a:endParaRPr lang="en-US" sz="36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6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6543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659E-6 -1.01758E-6 L 0.20347 -1.0175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 bwMode="auto">
          <a:xfrm>
            <a:off x="-1" y="831728"/>
            <a:ext cx="9204961" cy="5325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he-IL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0" y="856580"/>
            <a:ext cx="9137981" cy="737618"/>
            <a:chOff x="-1" y="0"/>
            <a:chExt cx="12180802" cy="9832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-1" y="0"/>
              <a:ext cx="8587620" cy="9832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8550971" y="0"/>
              <a:ext cx="2174417" cy="30000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0677244" y="0"/>
              <a:ext cx="1503557" cy="9832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227019" y="1035223"/>
            <a:ext cx="2295613" cy="498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>
              <a:tabLst>
                <a:tab pos="816987" algn="l"/>
              </a:tabLst>
            </a:pPr>
            <a:r>
              <a:rPr sz="3601" dirty="0">
                <a:solidFill>
                  <a:schemeClr val="tx1"/>
                </a:solidFill>
              </a:rPr>
              <a:t>web sites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274476" y="1826734"/>
            <a:ext cx="5735544" cy="685701"/>
            <a:chOff x="3031844" y="1170370"/>
            <a:chExt cx="7645400" cy="914031"/>
          </a:xfrm>
        </p:grpSpPr>
        <p:grpSp>
          <p:nvGrpSpPr>
            <p:cNvPr id="20" name="Group 19"/>
            <p:cNvGrpSpPr/>
            <p:nvPr/>
          </p:nvGrpSpPr>
          <p:grpSpPr>
            <a:xfrm>
              <a:off x="3031844" y="1170370"/>
              <a:ext cx="7645400" cy="914031"/>
              <a:chOff x="2540230" y="5754872"/>
              <a:chExt cx="7645400" cy="914031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2540230" y="6093147"/>
                <a:ext cx="6654800" cy="2624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95029" y="5754872"/>
                <a:ext cx="990601" cy="914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84">
                  <a:lnSpc>
                    <a:spcPct val="90000"/>
                  </a:lnSpc>
                  <a:spcBef>
                    <a:spcPct val="20000"/>
                  </a:spcBef>
                  <a:buSzPct val="80000"/>
                </a:pPr>
                <a:r>
                  <a:rPr lang="en-US" sz="4951" dirty="0">
                    <a:solidFill>
                      <a:srgbClr val="FFFFFF"/>
                    </a:solidFill>
                    <a:latin typeface="Segoe UI Light" pitchFamily="34" charset="0"/>
                  </a:rPr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43998" y="6093146"/>
                <a:ext cx="2052528" cy="26246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 bwMode="auto">
            <a:xfrm>
              <a:off x="5088140" y="1363080"/>
              <a:ext cx="135293" cy="5286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1" y="5153529"/>
            <a:ext cx="9144001" cy="784926"/>
            <a:chOff x="-5012461" y="5194194"/>
            <a:chExt cx="16033937" cy="1376362"/>
          </a:xfrm>
        </p:grpSpPr>
        <p:pic>
          <p:nvPicPr>
            <p:cNvPr id="6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55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907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743" y="5194194"/>
              <a:ext cx="3186112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3"/>
            <a:stretch/>
          </p:blipFill>
          <p:spPr bwMode="auto">
            <a:xfrm>
              <a:off x="-3534590" y="5194194"/>
              <a:ext cx="3219309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/>
            <a:stretch/>
          </p:blipFill>
          <p:spPr bwMode="auto">
            <a:xfrm>
              <a:off x="-5012461" y="5194194"/>
              <a:ext cx="1447407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jonahs\Documents\Dropbox\Projects SCOTT\Azure Deck\Source Images\server-blu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r="55012"/>
            <a:stretch/>
          </p:blipFill>
          <p:spPr bwMode="auto">
            <a:xfrm>
              <a:off x="9571520" y="5194194"/>
              <a:ext cx="1449956" cy="137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itle 1"/>
          <p:cNvSpPr txBox="1">
            <a:spLocks/>
          </p:cNvSpPr>
          <p:nvPr/>
        </p:nvSpPr>
        <p:spPr>
          <a:xfrm>
            <a:off x="5150997" y="1211479"/>
            <a:ext cx="1192458" cy="332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130" name="Title 1"/>
          <p:cNvSpPr txBox="1">
            <a:spLocks/>
          </p:cNvSpPr>
          <p:nvPr/>
        </p:nvSpPr>
        <p:spPr>
          <a:xfrm>
            <a:off x="6513115" y="1196727"/>
            <a:ext cx="1379334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>
              <a:tabLst>
                <a:tab pos="816987" algn="l"/>
              </a:tabLst>
            </a:pPr>
            <a:r>
              <a:rPr sz="2401" dirty="0">
                <a:solidFill>
                  <a:srgbClr val="00AEEF"/>
                </a:solidFill>
              </a:rPr>
              <a:t>reserved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6442392" y="1081645"/>
            <a:ext cx="0" cy="512553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42393" y="1081645"/>
            <a:ext cx="1567627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10019" y="1081645"/>
            <a:ext cx="0" cy="51255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10020" y="1594197"/>
            <a:ext cx="1133981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" y="1594197"/>
            <a:ext cx="6442392" cy="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4597891" y="2831957"/>
            <a:ext cx="1779649" cy="2197145"/>
            <a:chOff x="4888659" y="2633150"/>
            <a:chExt cx="2372247" cy="2928764"/>
          </a:xfrm>
        </p:grpSpPr>
        <p:sp>
          <p:nvSpPr>
            <p:cNvPr id="137" name="Isosceles Triangle 26"/>
            <p:cNvSpPr/>
            <p:nvPr/>
          </p:nvSpPr>
          <p:spPr bwMode="auto">
            <a:xfrm rot="5400000" flipV="1">
              <a:off x="4610401" y="2911408"/>
              <a:ext cx="2928764" cy="2372247"/>
            </a:xfrm>
            <a:custGeom>
              <a:avLst/>
              <a:gdLst/>
              <a:ahLst/>
              <a:cxnLst/>
              <a:rect l="l" t="t" r="r" b="b"/>
              <a:pathLst>
                <a:path w="3115842" h="2172929">
                  <a:moveTo>
                    <a:pt x="0" y="126182"/>
                  </a:moveTo>
                  <a:lnTo>
                    <a:pt x="0" y="2046747"/>
                  </a:lnTo>
                  <a:cubicBezTo>
                    <a:pt x="0" y="2116435"/>
                    <a:pt x="56494" y="2172929"/>
                    <a:pt x="126182" y="2172929"/>
                  </a:cubicBezTo>
                  <a:lnTo>
                    <a:pt x="2676011" y="2172929"/>
                  </a:lnTo>
                  <a:cubicBezTo>
                    <a:pt x="2745699" y="2172929"/>
                    <a:pt x="2802193" y="2116435"/>
                    <a:pt x="2802193" y="2046747"/>
                  </a:cubicBezTo>
                  <a:lnTo>
                    <a:pt x="2802193" y="612286"/>
                  </a:lnTo>
                  <a:lnTo>
                    <a:pt x="3115842" y="612286"/>
                  </a:lnTo>
                  <a:lnTo>
                    <a:pt x="2802193" y="343044"/>
                  </a:lnTo>
                  <a:lnTo>
                    <a:pt x="2802193" y="126182"/>
                  </a:lnTo>
                  <a:cubicBezTo>
                    <a:pt x="2802193" y="56494"/>
                    <a:pt x="2745699" y="0"/>
                    <a:pt x="2676011" y="0"/>
                  </a:cubicBezTo>
                  <a:lnTo>
                    <a:pt x="126182" y="0"/>
                  </a:lnTo>
                  <a:cubicBezTo>
                    <a:pt x="56494" y="0"/>
                    <a:pt x="0" y="56494"/>
                    <a:pt x="0" y="12618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014374" y="2791511"/>
              <a:ext cx="2047634" cy="2215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84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b="1" cap="all" dirty="0">
                  <a:solidFill>
                    <a:srgbClr val="FFFFFF"/>
                  </a:solidFill>
                </a:rPr>
                <a:t>RESERVED instance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677334" y="3325801"/>
            <a:ext cx="1620765" cy="1180026"/>
            <a:chOff x="5633503" y="3707934"/>
            <a:chExt cx="866165" cy="631077"/>
          </a:xfrm>
        </p:grpSpPr>
        <p:grpSp>
          <p:nvGrpSpPr>
            <p:cNvPr id="145" name="Group 144"/>
            <p:cNvGrpSpPr/>
            <p:nvPr/>
          </p:nvGrpSpPr>
          <p:grpSpPr>
            <a:xfrm>
              <a:off x="5633503" y="3707934"/>
              <a:ext cx="866164" cy="631077"/>
              <a:chOff x="2146305" y="552450"/>
              <a:chExt cx="7896221" cy="5753100"/>
            </a:xfrm>
          </p:grpSpPr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5" y="552450"/>
                <a:ext cx="7896221" cy="5753100"/>
              </a:xfrm>
              <a:prstGeom prst="rect">
                <a:avLst/>
              </a:prstGeom>
            </p:spPr>
          </p:pic>
          <p:sp>
            <p:nvSpPr>
              <p:cNvPr id="148" name="Rectangle 147"/>
              <p:cNvSpPr/>
              <p:nvPr/>
            </p:nvSpPr>
            <p:spPr bwMode="auto">
              <a:xfrm>
                <a:off x="2271255" y="1651098"/>
                <a:ext cx="7659329" cy="4484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6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464165" y="2831957"/>
            <a:ext cx="1779649" cy="2197145"/>
            <a:chOff x="4888659" y="2633150"/>
            <a:chExt cx="2372247" cy="2928764"/>
          </a:xfrm>
        </p:grpSpPr>
        <p:sp>
          <p:nvSpPr>
            <p:cNvPr id="128" name="Isosceles Triangle 26"/>
            <p:cNvSpPr/>
            <p:nvPr/>
          </p:nvSpPr>
          <p:spPr bwMode="auto">
            <a:xfrm rot="5400000" flipV="1">
              <a:off x="4610401" y="2911408"/>
              <a:ext cx="2928764" cy="2372247"/>
            </a:xfrm>
            <a:custGeom>
              <a:avLst/>
              <a:gdLst/>
              <a:ahLst/>
              <a:cxnLst/>
              <a:rect l="l" t="t" r="r" b="b"/>
              <a:pathLst>
                <a:path w="3115842" h="2172929">
                  <a:moveTo>
                    <a:pt x="0" y="126182"/>
                  </a:moveTo>
                  <a:lnTo>
                    <a:pt x="0" y="2046747"/>
                  </a:lnTo>
                  <a:cubicBezTo>
                    <a:pt x="0" y="2116435"/>
                    <a:pt x="56494" y="2172929"/>
                    <a:pt x="126182" y="2172929"/>
                  </a:cubicBezTo>
                  <a:lnTo>
                    <a:pt x="2676011" y="2172929"/>
                  </a:lnTo>
                  <a:cubicBezTo>
                    <a:pt x="2745699" y="2172929"/>
                    <a:pt x="2802193" y="2116435"/>
                    <a:pt x="2802193" y="2046747"/>
                  </a:cubicBezTo>
                  <a:lnTo>
                    <a:pt x="2802193" y="612286"/>
                  </a:lnTo>
                  <a:lnTo>
                    <a:pt x="3115842" y="612286"/>
                  </a:lnTo>
                  <a:lnTo>
                    <a:pt x="2802193" y="343044"/>
                  </a:lnTo>
                  <a:lnTo>
                    <a:pt x="2802193" y="126182"/>
                  </a:lnTo>
                  <a:cubicBezTo>
                    <a:pt x="2802193" y="56494"/>
                    <a:pt x="2745699" y="0"/>
                    <a:pt x="2676011" y="0"/>
                  </a:cubicBezTo>
                  <a:lnTo>
                    <a:pt x="126182" y="0"/>
                  </a:lnTo>
                  <a:cubicBezTo>
                    <a:pt x="56494" y="0"/>
                    <a:pt x="0" y="56494"/>
                    <a:pt x="0" y="126182"/>
                  </a:cubicBezTo>
                  <a:close/>
                </a:path>
              </a:pathLst>
            </a:custGeom>
            <a:solidFill>
              <a:srgbClr val="FFFFFF">
                <a:alpha val="43922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014374" y="2791511"/>
              <a:ext cx="2047634" cy="2215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84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b="1" cap="all" dirty="0">
                  <a:solidFill>
                    <a:srgbClr val="FFFFFF"/>
                  </a:solidFill>
                </a:rPr>
                <a:t>RESERVED instance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548387" y="3330747"/>
            <a:ext cx="1620763" cy="1180026"/>
            <a:chOff x="5633504" y="3792006"/>
            <a:chExt cx="866164" cy="631077"/>
          </a:xfrm>
        </p:grpSpPr>
        <p:grpSp>
          <p:nvGrpSpPr>
            <p:cNvPr id="124" name="Group 123"/>
            <p:cNvGrpSpPr/>
            <p:nvPr/>
          </p:nvGrpSpPr>
          <p:grpSpPr>
            <a:xfrm>
              <a:off x="5633504" y="3792006"/>
              <a:ext cx="866164" cy="631077"/>
              <a:chOff x="2146300" y="1318875"/>
              <a:chExt cx="7896225" cy="5753100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1318875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 bwMode="auto">
              <a:xfrm>
                <a:off x="2271250" y="2417523"/>
                <a:ext cx="7659330" cy="4484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 bwMode="auto">
            <a:xfrm>
              <a:off x="5659490" y="3873723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6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73438" y="3186631"/>
            <a:ext cx="1145408" cy="833935"/>
            <a:chOff x="5633504" y="3707933"/>
            <a:chExt cx="866164" cy="631077"/>
          </a:xfrm>
        </p:grpSpPr>
        <p:grpSp>
          <p:nvGrpSpPr>
            <p:cNvPr id="59" name="Group 58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3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73438" y="4101269"/>
            <a:ext cx="716461" cy="521633"/>
            <a:chOff x="5633504" y="3707933"/>
            <a:chExt cx="866164" cy="631077"/>
          </a:xfrm>
        </p:grpSpPr>
        <p:grpSp>
          <p:nvGrpSpPr>
            <p:cNvPr id="64" name="Group 63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72" name="Rectangle 71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2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56777" y="4101269"/>
            <a:ext cx="716461" cy="521633"/>
            <a:chOff x="5633504" y="3707933"/>
            <a:chExt cx="866164" cy="631077"/>
          </a:xfrm>
        </p:grpSpPr>
        <p:grpSp>
          <p:nvGrpSpPr>
            <p:cNvPr id="74" name="Group 73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77" name="Rectangle 76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2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19069" y="3186631"/>
            <a:ext cx="1145408" cy="833935"/>
            <a:chOff x="5633504" y="3707933"/>
            <a:chExt cx="866164" cy="631077"/>
          </a:xfrm>
        </p:grpSpPr>
        <p:grpSp>
          <p:nvGrpSpPr>
            <p:cNvPr id="79" name="Group 78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sz="33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19070" y="4101269"/>
            <a:ext cx="716461" cy="521633"/>
            <a:chOff x="5633504" y="3707933"/>
            <a:chExt cx="866164" cy="631077"/>
          </a:xfrm>
        </p:grpSpPr>
        <p:grpSp>
          <p:nvGrpSpPr>
            <p:cNvPr id="84" name="Group 83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89" name="Rectangle 88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2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85" name="Rectangle 84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02409" y="4101269"/>
            <a:ext cx="716461" cy="521633"/>
            <a:chOff x="5633504" y="3707933"/>
            <a:chExt cx="866164" cy="631077"/>
          </a:xfrm>
        </p:grpSpPr>
        <p:grpSp>
          <p:nvGrpSpPr>
            <p:cNvPr id="91" name="Group 90"/>
            <p:cNvGrpSpPr/>
            <p:nvPr/>
          </p:nvGrpSpPr>
          <p:grpSpPr>
            <a:xfrm>
              <a:off x="5633504" y="3707933"/>
              <a:ext cx="866164" cy="631077"/>
              <a:chOff x="2146300" y="552450"/>
              <a:chExt cx="7896225" cy="57531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300" y="552450"/>
                <a:ext cx="7896225" cy="5753100"/>
              </a:xfrm>
              <a:prstGeom prst="rect">
                <a:avLst/>
              </a:prstGeom>
            </p:spPr>
          </p:pic>
          <p:sp>
            <p:nvSpPr>
              <p:cNvPr id="94" name="Rectangle 93"/>
              <p:cNvSpPr/>
              <p:nvPr/>
            </p:nvSpPr>
            <p:spPr bwMode="auto">
              <a:xfrm>
                <a:off x="2271251" y="1651097"/>
                <a:ext cx="7659329" cy="44842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95" tIns="34297" rIns="68595" bIns="3429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75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2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 bwMode="auto">
            <a:xfrm>
              <a:off x="5659490" y="3789650"/>
              <a:ext cx="840178" cy="4918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5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sym typeface="Wingdings" pitchFamily="2" charset="2"/>
                </a:rPr>
                <a:t>:-)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>
          <a:xfrm>
            <a:off x="916798" y="2007072"/>
            <a:ext cx="1192458" cy="3325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>
              <a:tabLst>
                <a:tab pos="816987" algn="l"/>
              </a:tabLst>
            </a:pPr>
            <a:r>
              <a:rPr sz="240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3014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Web Frameworks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61371" y="2783496"/>
            <a:ext cx="1773380" cy="1503815"/>
            <a:chOff x="630873" y="3001265"/>
            <a:chExt cx="2363891" cy="2004564"/>
          </a:xfrm>
        </p:grpSpPr>
        <p:sp>
          <p:nvSpPr>
            <p:cNvPr id="8" name="Rectangle 7"/>
            <p:cNvSpPr/>
            <p:nvPr/>
          </p:nvSpPr>
          <p:spPr bwMode="auto">
            <a:xfrm>
              <a:off x="702946" y="3106738"/>
              <a:ext cx="2219746" cy="150376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37196" tIns="68598" rIns="68595" bIns="68598" numCol="1" rtlCol="0" anchor="b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24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016" y="3300124"/>
              <a:ext cx="1115596" cy="1064584"/>
            </a:xfrm>
            <a:prstGeom prst="rect">
              <a:avLst/>
            </a:prstGeom>
          </p:spPr>
        </p:pic>
        <p:sp>
          <p:nvSpPr>
            <p:cNvPr id="18" name="Freeform 88"/>
            <p:cNvSpPr>
              <a:spLocks noEditPoints="1"/>
            </p:cNvSpPr>
            <p:nvPr/>
          </p:nvSpPr>
          <p:spPr bwMode="black">
            <a:xfrm>
              <a:off x="630873" y="3001265"/>
              <a:ext cx="2363891" cy="2004564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defTabSz="555703"/>
              <a:endParaRPr lang="en-US" sz="1350" spc="-92" dirty="0">
                <a:solidFill>
                  <a:srgbClr val="FFFFFF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19563" y="2772439"/>
            <a:ext cx="1773380" cy="1503815"/>
            <a:chOff x="3466112" y="3001265"/>
            <a:chExt cx="2363891" cy="2004564"/>
          </a:xfrm>
        </p:grpSpPr>
        <p:sp>
          <p:nvSpPr>
            <p:cNvPr id="7" name="Rectangle 6"/>
            <p:cNvSpPr/>
            <p:nvPr/>
          </p:nvSpPr>
          <p:spPr bwMode="auto">
            <a:xfrm>
              <a:off x="3538186" y="3106738"/>
              <a:ext cx="2219746" cy="150376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37196" tIns="68598" rIns="68595" bIns="68598" numCol="1" rtlCol="0" anchor="b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24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236" y="3626231"/>
              <a:ext cx="1730250" cy="412370"/>
            </a:xfrm>
            <a:prstGeom prst="rect">
              <a:avLst/>
            </a:prstGeom>
          </p:spPr>
        </p:pic>
        <p:sp>
          <p:nvSpPr>
            <p:cNvPr id="19" name="Freeform 88"/>
            <p:cNvSpPr>
              <a:spLocks noEditPoints="1"/>
            </p:cNvSpPr>
            <p:nvPr/>
          </p:nvSpPr>
          <p:spPr bwMode="black">
            <a:xfrm>
              <a:off x="3466112" y="3001265"/>
              <a:ext cx="2363891" cy="2004564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defTabSz="555703"/>
              <a:endParaRPr lang="en-US" sz="1350" spc="-92" dirty="0">
                <a:solidFill>
                  <a:srgbClr val="FFFFFF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92495" y="2783496"/>
            <a:ext cx="1773380" cy="1503815"/>
            <a:chOff x="6301352" y="3001265"/>
            <a:chExt cx="2363891" cy="2004564"/>
          </a:xfrm>
        </p:grpSpPr>
        <p:sp>
          <p:nvSpPr>
            <p:cNvPr id="5" name="Rectangle 4"/>
            <p:cNvSpPr/>
            <p:nvPr/>
          </p:nvSpPr>
          <p:spPr bwMode="auto">
            <a:xfrm>
              <a:off x="6373426" y="3106738"/>
              <a:ext cx="2219746" cy="150376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37196" tIns="68598" rIns="68595" bIns="68598" numCol="1" rtlCol="0" anchor="b" anchorCtr="0" compatLnSpc="1">
              <a:prstTxWarp prst="textNoShape">
                <a:avLst/>
              </a:prstTxWarp>
            </a:bodyPr>
            <a:lstStyle/>
            <a:p>
              <a:pPr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24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900" y="3500034"/>
              <a:ext cx="1362798" cy="717170"/>
            </a:xfrm>
            <a:prstGeom prst="rect">
              <a:avLst/>
            </a:prstGeom>
          </p:spPr>
        </p:pic>
        <p:sp>
          <p:nvSpPr>
            <p:cNvPr id="20" name="Freeform 88"/>
            <p:cNvSpPr>
              <a:spLocks noEditPoints="1"/>
            </p:cNvSpPr>
            <p:nvPr/>
          </p:nvSpPr>
          <p:spPr bwMode="black">
            <a:xfrm>
              <a:off x="6301352" y="3001265"/>
              <a:ext cx="2363891" cy="2004564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defTabSz="555703"/>
              <a:endParaRPr lang="en-US" sz="1350" spc="-92" dirty="0">
                <a:solidFill>
                  <a:srgbClr val="FFFFFF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4769" y="2783496"/>
            <a:ext cx="1773380" cy="1503815"/>
            <a:chOff x="9136594" y="3001265"/>
            <a:chExt cx="2363891" cy="2004564"/>
          </a:xfrm>
        </p:grpSpPr>
        <p:sp>
          <p:nvSpPr>
            <p:cNvPr id="6" name="Rectangle 5"/>
            <p:cNvSpPr/>
            <p:nvPr/>
          </p:nvSpPr>
          <p:spPr bwMode="auto">
            <a:xfrm>
              <a:off x="9208667" y="3106738"/>
              <a:ext cx="2219746" cy="1503763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37196" tIns="68598" rIns="68595" bIns="68598" numCol="1" rtlCol="0" anchor="b" anchorCtr="0" compatLnSpc="1">
              <a:prstTxWarp prst="textNoShape">
                <a:avLst/>
              </a:prstTxWarp>
            </a:bodyPr>
            <a:lstStyle/>
            <a:p>
              <a:pPr algn="r" defTabSz="685757" fontAlgn="base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Freeform 88"/>
            <p:cNvSpPr>
              <a:spLocks noEditPoints="1"/>
            </p:cNvSpPr>
            <p:nvPr/>
          </p:nvSpPr>
          <p:spPr bwMode="black">
            <a:xfrm>
              <a:off x="9136594" y="3001265"/>
              <a:ext cx="2363891" cy="2004564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555703"/>
              <a:endParaRPr lang="en-US" sz="1350" spc="-92" dirty="0">
                <a:solidFill>
                  <a:srgbClr val="FFFFFF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pic>
        <p:nvPicPr>
          <p:cNvPr id="9218" name="Picture 2" descr="http://www.webwiz.co.uk/kb/asp-tutorials/images/classic-as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8" y="3223029"/>
            <a:ext cx="1000386" cy="40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46832" y="4899249"/>
            <a:ext cx="19701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pc="-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coming soon…</a:t>
            </a:r>
          </a:p>
        </p:txBody>
      </p:sp>
    </p:spTree>
    <p:extLst>
      <p:ext uri="{BB962C8B-B14F-4D97-AF65-F5344CB8AC3E}">
        <p14:creationId xmlns:p14="http://schemas.microsoft.com/office/powerpoint/2010/main" val="1628648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– Mainframe to PC and Back ?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826210"/>
          </a:xfrm>
        </p:spPr>
        <p:txBody>
          <a:bodyPr/>
          <a:lstStyle/>
          <a:p>
            <a:r>
              <a:rPr lang="en-US" dirty="0" smtClean="0"/>
              <a:t>Mainframe </a:t>
            </a:r>
          </a:p>
          <a:p>
            <a:pPr lvl="1"/>
            <a:r>
              <a:rPr lang="en-US" dirty="0" smtClean="0"/>
              <a:t>Companies built full infrastructure to get computer resources to branches</a:t>
            </a:r>
          </a:p>
          <a:p>
            <a:pPr lvl="1"/>
            <a:r>
              <a:rPr lang="en-US" dirty="0" smtClean="0"/>
              <a:t>Very limited resources – network, storage, computation</a:t>
            </a:r>
          </a:p>
          <a:p>
            <a:pPr lvl="1"/>
            <a:r>
              <a:rPr lang="en-US" dirty="0"/>
              <a:t>Not in the core business</a:t>
            </a:r>
          </a:p>
          <a:p>
            <a:pPr lvl="1"/>
            <a:r>
              <a:rPr lang="en-US" dirty="0" smtClean="0"/>
              <a:t>Compromises – Missiles? Here? No way…</a:t>
            </a:r>
          </a:p>
          <a:p>
            <a:pPr lvl="1"/>
            <a:r>
              <a:rPr lang="en-US" dirty="0" smtClean="0"/>
              <a:t>Resources shared across companies</a:t>
            </a:r>
          </a:p>
          <a:p>
            <a:r>
              <a:rPr lang="en-US" dirty="0" smtClean="0"/>
              <a:t>NC – failed</a:t>
            </a:r>
          </a:p>
          <a:p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Limited Resources (Compute, Storage, Network etc.)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IT Resource hog</a:t>
            </a:r>
          </a:p>
          <a:p>
            <a:pPr lvl="1"/>
            <a:r>
              <a:rPr lang="en-US" dirty="0" smtClean="0"/>
              <a:t>Unmanaged (even if you have IT…)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0819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– Mainframe to PC and Back ?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681282"/>
          </a:xfrm>
        </p:spPr>
        <p:txBody>
          <a:bodyPr/>
          <a:lstStyle/>
          <a:p>
            <a:r>
              <a:rPr lang="en-US" dirty="0" smtClean="0"/>
              <a:t>Web </a:t>
            </a:r>
          </a:p>
          <a:p>
            <a:pPr lvl="1" algn="l"/>
            <a:r>
              <a:rPr lang="en-US" dirty="0" smtClean="0"/>
              <a:t>Solves the scalability, deployment</a:t>
            </a:r>
          </a:p>
          <a:p>
            <a:pPr lvl="1" algn="l"/>
            <a:r>
              <a:rPr lang="en-US" dirty="0" smtClean="0"/>
              <a:t>Still very fragmented</a:t>
            </a:r>
          </a:p>
          <a:p>
            <a:pPr lvl="1" algn="l"/>
            <a:r>
              <a:rPr lang="en-US" dirty="0" smtClean="0"/>
              <a:t>Very limited, untrusted</a:t>
            </a:r>
          </a:p>
          <a:p>
            <a:pPr lvl="1" algn="l"/>
            <a:r>
              <a:rPr lang="en-US" dirty="0" smtClean="0"/>
              <a:t>Scalability issues started the movement to cloud</a:t>
            </a:r>
          </a:p>
          <a:p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Like a pc on your hands</a:t>
            </a:r>
          </a:p>
          <a:p>
            <a:pPr lvl="1"/>
            <a:r>
              <a:rPr lang="en-US" dirty="0" smtClean="0"/>
              <a:t>One of the major triggers for Cloud Computing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77017" lvl="1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5928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– Mainframe to PC and Back ?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782599"/>
            <a:ext cx="8363937" cy="7722114"/>
          </a:xfrm>
        </p:spPr>
        <p:txBody>
          <a:bodyPr/>
          <a:lstStyle/>
          <a:p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Smart hybrid between Web and PC (or any device)</a:t>
            </a:r>
          </a:p>
          <a:p>
            <a:pPr lvl="1"/>
            <a:r>
              <a:rPr lang="en-US" dirty="0" smtClean="0"/>
              <a:t>Treat each “problem” differently</a:t>
            </a:r>
          </a:p>
          <a:p>
            <a:pPr lvl="2"/>
            <a:r>
              <a:rPr lang="en-US" dirty="0" smtClean="0"/>
              <a:t>Special solutions for Storage layer</a:t>
            </a:r>
          </a:p>
          <a:p>
            <a:pPr lvl="2"/>
            <a:r>
              <a:rPr lang="en-US" dirty="0" smtClean="0"/>
              <a:t>Special solutions for Network layer</a:t>
            </a:r>
          </a:p>
          <a:p>
            <a:pPr lvl="2"/>
            <a:r>
              <a:rPr lang="en-US" dirty="0" smtClean="0"/>
              <a:t>Special solutions for Compute layer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You are not bound to your physical space or resources</a:t>
            </a:r>
          </a:p>
          <a:p>
            <a:pPr lvl="2"/>
            <a:r>
              <a:rPr lang="en-US" dirty="0" smtClean="0"/>
              <a:t>Grow and Shrink as your wish</a:t>
            </a:r>
          </a:p>
          <a:p>
            <a:pPr lvl="1"/>
            <a:r>
              <a:rPr lang="en-US" dirty="0" smtClean="0"/>
              <a:t>Availability are main benefits</a:t>
            </a:r>
          </a:p>
          <a:p>
            <a:pPr lvl="2"/>
            <a:r>
              <a:rPr lang="en-US" dirty="0" smtClean="0"/>
              <a:t>The servers &amp; OS built to support this scenario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business don’t need true </a:t>
            </a:r>
            <a:r>
              <a:rPr lang="en-US" dirty="0" smtClean="0"/>
              <a:t>24/7 availability all time.</a:t>
            </a:r>
          </a:p>
          <a:p>
            <a:r>
              <a:rPr lang="en-US" dirty="0" smtClean="0"/>
              <a:t>Reliability/Durability</a:t>
            </a:r>
          </a:p>
          <a:p>
            <a:pPr lvl="1"/>
            <a:r>
              <a:rPr lang="en-US" dirty="0" smtClean="0"/>
              <a:t>Redundancy of resources (multi networks, multi power plugs, etc.)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77017" lvl="1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350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" y="2424113"/>
            <a:ext cx="9143999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400" dirty="0" err="1"/>
              <a:t>IaaS</a:t>
            </a:r>
            <a:r>
              <a:rPr lang="en-US" sz="4400" dirty="0"/>
              <a:t>, </a:t>
            </a:r>
            <a:r>
              <a:rPr lang="en-US" sz="4400" dirty="0" err="1"/>
              <a:t>PaaS</a:t>
            </a:r>
            <a:r>
              <a:rPr lang="en-US" sz="4400" dirty="0"/>
              <a:t>, SaaS, </a:t>
            </a:r>
            <a:r>
              <a:rPr lang="en-US" sz="4400" dirty="0" err="1" smtClean="0"/>
              <a:t>MBaaS</a:t>
            </a:r>
            <a:r>
              <a:rPr lang="en-US" sz="4400" dirty="0" smtClean="0"/>
              <a:t>, *</a:t>
            </a:r>
            <a:r>
              <a:rPr lang="en-US" sz="4400" dirty="0" err="1" smtClean="0"/>
              <a:t>aaS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629984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1715</Words>
  <Application>Microsoft Office PowerPoint</Application>
  <PresentationFormat>On-screen Show (4:3)</PresentationFormat>
  <Paragraphs>582</Paragraphs>
  <Slides>53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Consolas</vt:lpstr>
      <vt:lpstr>Kozuka Gothic Pro R</vt:lpstr>
      <vt:lpstr>Segoe</vt:lpstr>
      <vt:lpstr>Segoe Condensed</vt:lpstr>
      <vt:lpstr>Segoe Light</vt:lpstr>
      <vt:lpstr>Segoe UI</vt:lpstr>
      <vt:lpstr>Segoe UI Light</vt:lpstr>
      <vt:lpstr>Wingdings</vt:lpstr>
      <vt:lpstr>White with Consolas font for code slides</vt:lpstr>
      <vt:lpstr>PowerPoint Presentation</vt:lpstr>
      <vt:lpstr>Agenda</vt:lpstr>
      <vt:lpstr>PowerPoint Presentation</vt:lpstr>
      <vt:lpstr>PowerPoint Presentation</vt:lpstr>
      <vt:lpstr>Power –Generators to Utility</vt:lpstr>
      <vt:lpstr>Cloud – Mainframe to PC and Back ?</vt:lpstr>
      <vt:lpstr>Cloud – Mainframe to PC and Back ?</vt:lpstr>
      <vt:lpstr>Cloud – Mainframe to PC and Back ?</vt:lpstr>
      <vt:lpstr>PowerPoint Presentation</vt:lpstr>
      <vt:lpstr>Cloud - Definitions</vt:lpstr>
      <vt:lpstr>PowerPoint Presentation</vt:lpstr>
      <vt:lpstr>PowerPoint Presentation</vt:lpstr>
      <vt:lpstr>PowerPoint Presentation</vt:lpstr>
      <vt:lpstr>Azure – Cloud 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Supported Web Frameworks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</dc:title>
  <dc:subject>JavaScript</dc:subject>
  <dc:creator>Yair.C@e4d.co.il</dc:creator>
  <cp:keywords>Azure,Cloud</cp:keywords>
  <cp:lastModifiedBy>Yair Cohen</cp:lastModifiedBy>
  <cp:revision>169</cp:revision>
  <dcterms:created xsi:type="dcterms:W3CDTF">2013-04-27T14:17:45Z</dcterms:created>
  <dcterms:modified xsi:type="dcterms:W3CDTF">2013-12-08T06:34:27Z</dcterms:modified>
  <cp:category>JavaScript</cp:category>
</cp:coreProperties>
</file>