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1/15/2014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1/15/2014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1/15/2014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1/15/2014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1/15/2014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1/15/2014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1/15/2014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1/15/2014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PhoneGap</a:t>
            </a:r>
            <a:endParaRPr lang="he-IL" dirty="0"/>
          </a:p>
        </p:txBody>
      </p:sp>
      <p:sp>
        <p:nvSpPr>
          <p:cNvPr id="3" name="Subtitle 2"/>
          <p:cNvSpPr>
            <a:spLocks noGrp="1"/>
          </p:cNvSpPr>
          <p:nvPr>
            <p:ph type="subTitle" idx="1"/>
          </p:nvPr>
        </p:nvSpPr>
        <p:spPr/>
        <p:txBody>
          <a:bodyPr/>
          <a:lstStyle/>
          <a:p>
            <a:r>
              <a:rPr lang="en-US" dirty="0" smtClean="0"/>
              <a:t>Developing native Apps with html5</a:t>
            </a:r>
            <a:endParaRPr lang="he-IL" dirty="0"/>
          </a:p>
        </p:txBody>
      </p:sp>
    </p:spTree>
    <p:extLst>
      <p:ext uri="{BB962C8B-B14F-4D97-AF65-F5344CB8AC3E}">
        <p14:creationId xmlns:p14="http://schemas.microsoft.com/office/powerpoint/2010/main" val="581210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PhoneGap</a:t>
            </a:r>
            <a:r>
              <a:rPr lang="en-US" dirty="0" smtClean="0"/>
              <a:t> </a:t>
            </a:r>
            <a:r>
              <a:rPr lang="en-US" dirty="0" smtClean="0"/>
              <a:t>– Camera API</a:t>
            </a:r>
            <a:endParaRPr lang="he-IL" dirty="0"/>
          </a:p>
        </p:txBody>
      </p:sp>
      <p:sp>
        <p:nvSpPr>
          <p:cNvPr id="3" name="Content Placeholder 2"/>
          <p:cNvSpPr>
            <a:spLocks noGrp="1"/>
          </p:cNvSpPr>
          <p:nvPr>
            <p:ph idx="1"/>
          </p:nvPr>
        </p:nvSpPr>
        <p:spPr/>
        <p:txBody>
          <a:bodyPr>
            <a:normAutofit/>
          </a:bodyPr>
          <a:lstStyle/>
          <a:p>
            <a:pPr lvl="2" algn="l" rtl="0"/>
            <a:r>
              <a:rPr lang="en-US" dirty="0" smtClean="0"/>
              <a:t>Camera API expose functionality for working with Camera</a:t>
            </a:r>
          </a:p>
          <a:p>
            <a:pPr lvl="3" algn="l" rtl="0"/>
            <a:r>
              <a:rPr lang="en-US" dirty="0" smtClean="0"/>
              <a:t>Taking pictures/video</a:t>
            </a:r>
          </a:p>
          <a:p>
            <a:pPr lvl="3" algn="l" rtl="0"/>
            <a:r>
              <a:rPr lang="en-US" dirty="0" smtClean="0"/>
              <a:t>Loading pictures from library</a:t>
            </a:r>
          </a:p>
          <a:p>
            <a:pPr lvl="3" algn="l" rtl="0"/>
            <a:r>
              <a:rPr lang="en-US" dirty="0" smtClean="0"/>
              <a:t>Storing to library</a:t>
            </a:r>
          </a:p>
          <a:p>
            <a:pPr lvl="2" algn="l" rtl="0"/>
            <a:r>
              <a:rPr lang="en-US" sz="1800" b="1" dirty="0" err="1" smtClean="0">
                <a:solidFill>
                  <a:schemeClr val="accent2">
                    <a:lumMod val="75000"/>
                  </a:schemeClr>
                </a:solidFill>
                <a:latin typeface="Courier New" panose="02070309020205020404" pitchFamily="49" charset="0"/>
                <a:cs typeface="Courier New" panose="02070309020205020404" pitchFamily="49" charset="0"/>
              </a:rPr>
              <a:t>navigator.camera.getPicture</a:t>
            </a:r>
            <a:r>
              <a:rPr lang="en-US" sz="1800" b="1" dirty="0" smtClean="0">
                <a:solidFill>
                  <a:schemeClr val="accent2">
                    <a:lumMod val="75000"/>
                  </a:schemeClr>
                </a:solidFill>
                <a:latin typeface="Courier New" panose="02070309020205020404" pitchFamily="49" charset="0"/>
                <a:cs typeface="Courier New" panose="02070309020205020404" pitchFamily="49" charset="0"/>
              </a:rPr>
              <a:t>( function(picture){</a:t>
            </a:r>
          </a:p>
          <a:p>
            <a:pPr marL="749808" lvl="4" indent="0" algn="l" rtl="0">
              <a:buNone/>
            </a:pPr>
            <a:r>
              <a:rPr lang="en-US" sz="1800" b="1" dirty="0" smtClean="0">
                <a:solidFill>
                  <a:schemeClr val="accent2">
                    <a:lumMod val="75000"/>
                  </a:schemeClr>
                </a:solidFill>
                <a:latin typeface="Courier New" panose="02070309020205020404" pitchFamily="49" charset="0"/>
                <a:cs typeface="Courier New" panose="02070309020205020404" pitchFamily="49" charset="0"/>
              </a:rPr>
              <a:t>		$(“</a:t>
            </a:r>
            <a:r>
              <a:rPr lang="en-US" sz="1800" b="1" dirty="0" err="1" smtClean="0">
                <a:solidFill>
                  <a:schemeClr val="accent2">
                    <a:lumMod val="75000"/>
                  </a:schemeClr>
                </a:solidFill>
                <a:latin typeface="Courier New" panose="02070309020205020404" pitchFamily="49" charset="0"/>
                <a:cs typeface="Courier New" panose="02070309020205020404" pitchFamily="49" charset="0"/>
              </a:rPr>
              <a:t>img</a:t>
            </a:r>
            <a:r>
              <a:rPr lang="en-US" sz="1800" b="1" dirty="0" smtClean="0">
                <a:solidFill>
                  <a:schemeClr val="accent2">
                    <a:lumMod val="75000"/>
                  </a:schemeClr>
                </a:solidFill>
                <a:latin typeface="Courier New" panose="02070309020205020404" pitchFamily="49" charset="0"/>
                <a:cs typeface="Courier New" panose="02070309020205020404" pitchFamily="49" charset="0"/>
              </a:rPr>
              <a:t>”).</a:t>
            </a:r>
            <a:r>
              <a:rPr lang="en-US" sz="1800" b="1" dirty="0" err="1" smtClean="0">
                <a:solidFill>
                  <a:schemeClr val="accent2">
                    <a:lumMod val="75000"/>
                  </a:schemeClr>
                </a:solidFill>
                <a:latin typeface="Courier New" panose="02070309020205020404" pitchFamily="49" charset="0"/>
                <a:cs typeface="Courier New" panose="02070309020205020404" pitchFamily="49" charset="0"/>
              </a:rPr>
              <a:t>attr</a:t>
            </a:r>
            <a:r>
              <a:rPr lang="en-US" sz="1800" b="1" dirty="0" smtClean="0">
                <a:solidFill>
                  <a:schemeClr val="accent2">
                    <a:lumMod val="75000"/>
                  </a:schemeClr>
                </a:solidFill>
                <a:latin typeface="Courier New" panose="02070309020205020404" pitchFamily="49" charset="0"/>
                <a:cs typeface="Courier New" panose="02070309020205020404" pitchFamily="49" charset="0"/>
              </a:rPr>
              <a:t>(“</a:t>
            </a:r>
            <a:r>
              <a:rPr lang="en-US" sz="1800" b="1" dirty="0" err="1" smtClean="0">
                <a:solidFill>
                  <a:schemeClr val="accent2">
                    <a:lumMod val="75000"/>
                  </a:schemeClr>
                </a:solidFill>
                <a:latin typeface="Courier New" panose="02070309020205020404" pitchFamily="49" charset="0"/>
                <a:cs typeface="Courier New" panose="02070309020205020404" pitchFamily="49" charset="0"/>
              </a:rPr>
              <a:t>src</a:t>
            </a:r>
            <a:r>
              <a:rPr lang="en-US" sz="1800" b="1" dirty="0" smtClean="0">
                <a:solidFill>
                  <a:schemeClr val="accent2">
                    <a:lumMod val="75000"/>
                  </a:schemeClr>
                </a:solidFill>
                <a:latin typeface="Courier New" panose="02070309020205020404" pitchFamily="49" charset="0"/>
                <a:cs typeface="Courier New" panose="02070309020205020404" pitchFamily="49" charset="0"/>
              </a:rPr>
              <a:t>”, picture);</a:t>
            </a:r>
          </a:p>
          <a:p>
            <a:pPr marL="749808" lvl="4" indent="0" algn="l" rtl="0">
              <a:buNone/>
            </a:pPr>
            <a:r>
              <a:rPr lang="en-US" sz="1800" b="1" dirty="0" smtClean="0">
                <a:solidFill>
                  <a:schemeClr val="accent2">
                    <a:lumMod val="75000"/>
                  </a:schemeClr>
                </a:solidFill>
                <a:latin typeface="Courier New" panose="02070309020205020404" pitchFamily="49" charset="0"/>
                <a:cs typeface="Courier New" panose="02070309020205020404" pitchFamily="49" charset="0"/>
              </a:rPr>
              <a:t>	}, function(error){</a:t>
            </a:r>
          </a:p>
          <a:p>
            <a:pPr marL="749808" lvl="4" indent="0" algn="l" rtl="0">
              <a:buNone/>
            </a:pPr>
            <a:r>
              <a:rPr lang="en-US" sz="1800" b="1" dirty="0" smtClean="0">
                <a:solidFill>
                  <a:schemeClr val="accent2">
                    <a:lumMod val="75000"/>
                  </a:schemeClr>
                </a:solidFill>
                <a:latin typeface="Courier New" panose="02070309020205020404" pitchFamily="49" charset="0"/>
                <a:cs typeface="Courier New" panose="02070309020205020404" pitchFamily="49" charset="0"/>
              </a:rPr>
              <a:t>	console.log(error);</a:t>
            </a:r>
          </a:p>
          <a:p>
            <a:pPr marL="749808" lvl="4" indent="0" algn="l" rtl="0">
              <a:buNone/>
            </a:pPr>
            <a:r>
              <a:rPr lang="en-US" sz="1800" b="1" dirty="0" smtClean="0">
                <a:solidFill>
                  <a:schemeClr val="accent2">
                    <a:lumMod val="75000"/>
                  </a:schemeClr>
                </a:solidFill>
                <a:latin typeface="Courier New" panose="02070309020205020404" pitchFamily="49" charset="0"/>
                <a:cs typeface="Courier New" panose="02070309020205020404" pitchFamily="49" charset="0"/>
              </a:rPr>
              <a:t>}, {</a:t>
            </a:r>
          </a:p>
          <a:p>
            <a:pPr marL="749808" lvl="4" indent="0" algn="l" rtl="0">
              <a:buNone/>
            </a:pPr>
            <a:r>
              <a:rPr lang="en-US" sz="1800" b="1" dirty="0" smtClean="0">
                <a:solidFill>
                  <a:schemeClr val="accent2">
                    <a:lumMod val="75000"/>
                  </a:schemeClr>
                </a:solidFill>
                <a:latin typeface="Courier New" panose="02070309020205020404" pitchFamily="49" charset="0"/>
                <a:cs typeface="Courier New" panose="02070309020205020404" pitchFamily="49" charset="0"/>
              </a:rPr>
              <a:t>		</a:t>
            </a:r>
            <a:r>
              <a:rPr lang="en-US" sz="1800" b="1" dirty="0" err="1" smtClean="0">
                <a:solidFill>
                  <a:schemeClr val="accent2">
                    <a:lumMod val="75000"/>
                  </a:schemeClr>
                </a:solidFill>
                <a:latin typeface="Courier New" panose="02070309020205020404" pitchFamily="49" charset="0"/>
                <a:cs typeface="Courier New" panose="02070309020205020404" pitchFamily="49" charset="0"/>
              </a:rPr>
              <a:t>destinationType</a:t>
            </a:r>
            <a:r>
              <a:rPr lang="en-US" sz="1800" b="1" dirty="0">
                <a:solidFill>
                  <a:schemeClr val="accent2">
                    <a:lumMod val="75000"/>
                  </a:schemeClr>
                </a:solidFill>
                <a:latin typeface="Courier New" panose="02070309020205020404" pitchFamily="49" charset="0"/>
                <a:cs typeface="Courier New" panose="02070309020205020404" pitchFamily="49" charset="0"/>
              </a:rPr>
              <a:t>: </a:t>
            </a:r>
            <a:r>
              <a:rPr lang="en-US" sz="1800" b="1" dirty="0" err="1" smtClean="0">
                <a:solidFill>
                  <a:schemeClr val="accent2">
                    <a:lumMod val="75000"/>
                  </a:schemeClr>
                </a:solidFill>
                <a:latin typeface="Courier New" panose="02070309020205020404" pitchFamily="49" charset="0"/>
                <a:cs typeface="Courier New" panose="02070309020205020404" pitchFamily="49" charset="0"/>
              </a:rPr>
              <a:t>Camera.DestinationType.FILE_URI</a:t>
            </a:r>
            <a:r>
              <a:rPr lang="en-US" sz="1800" b="1" dirty="0" smtClean="0">
                <a:solidFill>
                  <a:schemeClr val="accent2">
                    <a:lumMod val="75000"/>
                  </a:schemeClr>
                </a:solidFill>
                <a:latin typeface="Courier New" panose="02070309020205020404" pitchFamily="49" charset="0"/>
                <a:cs typeface="Courier New" panose="02070309020205020404" pitchFamily="49" charset="0"/>
              </a:rPr>
              <a:t>,</a:t>
            </a:r>
          </a:p>
          <a:p>
            <a:pPr marL="749808" lvl="4" indent="0" algn="l" rtl="0">
              <a:buNone/>
            </a:pPr>
            <a:r>
              <a:rPr lang="en-US" sz="1800" b="1" dirty="0" smtClean="0">
                <a:solidFill>
                  <a:schemeClr val="accent2">
                    <a:lumMod val="75000"/>
                  </a:schemeClr>
                </a:solidFill>
                <a:latin typeface="Courier New" panose="02070309020205020404" pitchFamily="49" charset="0"/>
                <a:cs typeface="Courier New" panose="02070309020205020404" pitchFamily="49" charset="0"/>
              </a:rPr>
              <a:t>		</a:t>
            </a:r>
            <a:r>
              <a:rPr lang="en-US" sz="1800" b="1" dirty="0" err="1" smtClean="0">
                <a:solidFill>
                  <a:schemeClr val="accent2">
                    <a:lumMod val="75000"/>
                  </a:schemeClr>
                </a:solidFill>
                <a:latin typeface="Courier New" panose="02070309020205020404" pitchFamily="49" charset="0"/>
                <a:cs typeface="Courier New" panose="02070309020205020404" pitchFamily="49" charset="0"/>
              </a:rPr>
              <a:t>sourceType</a:t>
            </a:r>
            <a:r>
              <a:rPr lang="en-US" sz="1800" b="1" dirty="0">
                <a:solidFill>
                  <a:schemeClr val="accent2">
                    <a:lumMod val="75000"/>
                  </a:schemeClr>
                </a:solidFill>
                <a:latin typeface="Courier New" panose="02070309020205020404" pitchFamily="49" charset="0"/>
                <a:cs typeface="Courier New" panose="02070309020205020404" pitchFamily="49" charset="0"/>
              </a:rPr>
              <a:t>: </a:t>
            </a:r>
            <a:r>
              <a:rPr lang="en-US" sz="1800" b="1" dirty="0" err="1">
                <a:solidFill>
                  <a:schemeClr val="accent2">
                    <a:lumMod val="75000"/>
                  </a:schemeClr>
                </a:solidFill>
                <a:latin typeface="Courier New" panose="02070309020205020404" pitchFamily="49" charset="0"/>
                <a:cs typeface="Courier New" panose="02070309020205020404" pitchFamily="49" charset="0"/>
              </a:rPr>
              <a:t>Camera.PictureSourceType.CAMERA</a:t>
            </a:r>
            <a:endParaRPr lang="en-US" sz="1800" b="1" dirty="0">
              <a:solidFill>
                <a:schemeClr val="accent2">
                  <a:lumMod val="75000"/>
                </a:schemeClr>
              </a:solidFill>
              <a:latin typeface="Courier New" panose="02070309020205020404" pitchFamily="49" charset="0"/>
              <a:cs typeface="Courier New" panose="02070309020205020404" pitchFamily="49" charset="0"/>
            </a:endParaRPr>
          </a:p>
          <a:p>
            <a:pPr marL="749808" lvl="4" indent="0" algn="l" rtl="0">
              <a:buNone/>
            </a:pPr>
            <a:r>
              <a:rPr lang="en-US" sz="1800" b="1" dirty="0" smtClean="0">
                <a:solidFill>
                  <a:schemeClr val="accent2">
                    <a:lumMod val="75000"/>
                  </a:schemeClr>
                </a:solidFill>
                <a:latin typeface="Courier New" panose="02070309020205020404" pitchFamily="49" charset="0"/>
                <a:cs typeface="Courier New" panose="02070309020205020404" pitchFamily="49" charset="0"/>
              </a:rPr>
              <a:t>});</a:t>
            </a:r>
            <a:endParaRPr lang="en-US" sz="1800" b="1" dirty="0">
              <a:solidFill>
                <a:schemeClr val="accent2">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79886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PhoneGap</a:t>
            </a:r>
            <a:r>
              <a:rPr lang="en-US" dirty="0" smtClean="0"/>
              <a:t> </a:t>
            </a:r>
            <a:r>
              <a:rPr lang="en-US" dirty="0" smtClean="0"/>
              <a:t>– File API</a:t>
            </a:r>
            <a:endParaRPr lang="he-IL" dirty="0"/>
          </a:p>
        </p:txBody>
      </p:sp>
      <p:sp>
        <p:nvSpPr>
          <p:cNvPr id="3" name="Content Placeholder 2"/>
          <p:cNvSpPr>
            <a:spLocks noGrp="1"/>
          </p:cNvSpPr>
          <p:nvPr>
            <p:ph idx="1"/>
          </p:nvPr>
        </p:nvSpPr>
        <p:spPr/>
        <p:txBody>
          <a:bodyPr>
            <a:normAutofit fontScale="70000" lnSpcReduction="20000"/>
          </a:bodyPr>
          <a:lstStyle/>
          <a:p>
            <a:pPr lvl="2" algn="l" rtl="0"/>
            <a:r>
              <a:rPr lang="en-US" dirty="0" smtClean="0"/>
              <a:t>Expose functionality for dealing with files:</a:t>
            </a:r>
          </a:p>
          <a:p>
            <a:pPr lvl="3" algn="l" rtl="0"/>
            <a:r>
              <a:rPr lang="en-US" dirty="0" smtClean="0"/>
              <a:t>Read, Write</a:t>
            </a:r>
          </a:p>
          <a:p>
            <a:pPr lvl="3" algn="l" rtl="0"/>
            <a:r>
              <a:rPr lang="en-US" dirty="0" smtClean="0"/>
              <a:t>Transfer</a:t>
            </a:r>
          </a:p>
          <a:p>
            <a:pPr lvl="3" algn="l" rtl="0"/>
            <a:r>
              <a:rPr lang="en-US" dirty="0" smtClean="0"/>
              <a:t>Traverse, read metadata etc.</a:t>
            </a:r>
          </a:p>
          <a:p>
            <a:pPr lvl="3" algn="l" rtl="0"/>
            <a:r>
              <a:rPr lang="en-US" dirty="0" smtClean="0"/>
              <a:t>Should call </a:t>
            </a:r>
            <a:r>
              <a:rPr lang="en-US" dirty="0" err="1" smtClean="0"/>
              <a:t>requestFileSystem</a:t>
            </a:r>
            <a:r>
              <a:rPr lang="en-US" dirty="0" smtClean="0"/>
              <a:t> before</a:t>
            </a:r>
            <a:endParaRPr lang="en-US" dirty="0" smtClean="0"/>
          </a:p>
          <a:p>
            <a:pPr lvl="2" algn="l" rtl="0"/>
            <a:r>
              <a:rPr lang="en-US" sz="1800" b="1" dirty="0">
                <a:solidFill>
                  <a:schemeClr val="accent2">
                    <a:lumMod val="75000"/>
                  </a:schemeClr>
                </a:solidFill>
                <a:latin typeface="Courier New" panose="02070309020205020404" pitchFamily="49" charset="0"/>
                <a:cs typeface="Courier New" panose="02070309020205020404" pitchFamily="49" charset="0"/>
              </a:rPr>
              <a:t>function win(file) {</a:t>
            </a:r>
          </a:p>
          <a:p>
            <a:pPr lvl="2" algn="l" rtl="0"/>
            <a:r>
              <a:rPr lang="en-US" sz="1800" b="1" dirty="0">
                <a:solidFill>
                  <a:schemeClr val="accent2">
                    <a:lumMod val="75000"/>
                  </a:schemeClr>
                </a:solidFill>
                <a:latin typeface="Courier New" panose="02070309020205020404" pitchFamily="49" charset="0"/>
                <a:cs typeface="Courier New" panose="02070309020205020404" pitchFamily="49" charset="0"/>
              </a:rPr>
              <a:t>    </a:t>
            </a:r>
            <a:r>
              <a:rPr lang="en-US" sz="1800" b="1" dirty="0" err="1">
                <a:solidFill>
                  <a:schemeClr val="accent2">
                    <a:lumMod val="75000"/>
                  </a:schemeClr>
                </a:solidFill>
                <a:latin typeface="Courier New" panose="02070309020205020404" pitchFamily="49" charset="0"/>
                <a:cs typeface="Courier New" panose="02070309020205020404" pitchFamily="49" charset="0"/>
              </a:rPr>
              <a:t>var</a:t>
            </a:r>
            <a:r>
              <a:rPr lang="en-US" sz="1800" b="1" dirty="0">
                <a:solidFill>
                  <a:schemeClr val="accent2">
                    <a:lumMod val="75000"/>
                  </a:schemeClr>
                </a:solidFill>
                <a:latin typeface="Courier New" panose="02070309020205020404" pitchFamily="49" charset="0"/>
                <a:cs typeface="Courier New" panose="02070309020205020404" pitchFamily="49" charset="0"/>
              </a:rPr>
              <a:t> reader = new </a:t>
            </a:r>
            <a:r>
              <a:rPr lang="en-US" sz="1800" b="1" dirty="0" err="1">
                <a:solidFill>
                  <a:schemeClr val="accent2">
                    <a:lumMod val="75000"/>
                  </a:schemeClr>
                </a:solidFill>
                <a:latin typeface="Courier New" panose="02070309020205020404" pitchFamily="49" charset="0"/>
                <a:cs typeface="Courier New" panose="02070309020205020404" pitchFamily="49" charset="0"/>
              </a:rPr>
              <a:t>FileReader</a:t>
            </a:r>
            <a:r>
              <a:rPr lang="en-US" sz="1800" b="1" dirty="0">
                <a:solidFill>
                  <a:schemeClr val="accent2">
                    <a:lumMod val="75000"/>
                  </a:schemeClr>
                </a:solidFill>
                <a:latin typeface="Courier New" panose="02070309020205020404" pitchFamily="49" charset="0"/>
                <a:cs typeface="Courier New" panose="02070309020205020404" pitchFamily="49" charset="0"/>
              </a:rPr>
              <a:t>();</a:t>
            </a:r>
          </a:p>
          <a:p>
            <a:pPr lvl="2" algn="l" rtl="0"/>
            <a:r>
              <a:rPr lang="en-US" sz="1800" b="1" dirty="0">
                <a:solidFill>
                  <a:schemeClr val="accent2">
                    <a:lumMod val="75000"/>
                  </a:schemeClr>
                </a:solidFill>
                <a:latin typeface="Courier New" panose="02070309020205020404" pitchFamily="49" charset="0"/>
                <a:cs typeface="Courier New" panose="02070309020205020404" pitchFamily="49" charset="0"/>
              </a:rPr>
              <a:t>    </a:t>
            </a:r>
            <a:r>
              <a:rPr lang="en-US" sz="1800" b="1" dirty="0" err="1">
                <a:solidFill>
                  <a:schemeClr val="accent2">
                    <a:lumMod val="75000"/>
                  </a:schemeClr>
                </a:solidFill>
                <a:latin typeface="Courier New" panose="02070309020205020404" pitchFamily="49" charset="0"/>
                <a:cs typeface="Courier New" panose="02070309020205020404" pitchFamily="49" charset="0"/>
              </a:rPr>
              <a:t>reader.onloadend</a:t>
            </a:r>
            <a:r>
              <a:rPr lang="en-US" sz="1800" b="1" dirty="0">
                <a:solidFill>
                  <a:schemeClr val="accent2">
                    <a:lumMod val="75000"/>
                  </a:schemeClr>
                </a:solidFill>
                <a:latin typeface="Courier New" panose="02070309020205020404" pitchFamily="49" charset="0"/>
                <a:cs typeface="Courier New" panose="02070309020205020404" pitchFamily="49" charset="0"/>
              </a:rPr>
              <a:t> = function (</a:t>
            </a:r>
            <a:r>
              <a:rPr lang="en-US" sz="1800" b="1" dirty="0" err="1">
                <a:solidFill>
                  <a:schemeClr val="accent2">
                    <a:lumMod val="75000"/>
                  </a:schemeClr>
                </a:solidFill>
                <a:latin typeface="Courier New" panose="02070309020205020404" pitchFamily="49" charset="0"/>
                <a:cs typeface="Courier New" panose="02070309020205020404" pitchFamily="49" charset="0"/>
              </a:rPr>
              <a:t>evt</a:t>
            </a:r>
            <a:r>
              <a:rPr lang="en-US" sz="1800" b="1" dirty="0">
                <a:solidFill>
                  <a:schemeClr val="accent2">
                    <a:lumMod val="75000"/>
                  </a:schemeClr>
                </a:solidFill>
                <a:latin typeface="Courier New" panose="02070309020205020404" pitchFamily="49" charset="0"/>
                <a:cs typeface="Courier New" panose="02070309020205020404" pitchFamily="49" charset="0"/>
              </a:rPr>
              <a:t>) {</a:t>
            </a:r>
          </a:p>
          <a:p>
            <a:pPr lvl="2" algn="l" rtl="0"/>
            <a:r>
              <a:rPr lang="en-US" sz="1800" b="1" dirty="0">
                <a:solidFill>
                  <a:schemeClr val="accent2">
                    <a:lumMod val="75000"/>
                  </a:schemeClr>
                </a:solidFill>
                <a:latin typeface="Courier New" panose="02070309020205020404" pitchFamily="49" charset="0"/>
                <a:cs typeface="Courier New" panose="02070309020205020404" pitchFamily="49" charset="0"/>
              </a:rPr>
              <a:t>        console.log("read success");</a:t>
            </a:r>
          </a:p>
          <a:p>
            <a:pPr lvl="2" algn="l" rtl="0"/>
            <a:r>
              <a:rPr lang="en-US" sz="1800" b="1" dirty="0">
                <a:solidFill>
                  <a:schemeClr val="accent2">
                    <a:lumMod val="75000"/>
                  </a:schemeClr>
                </a:solidFill>
                <a:latin typeface="Courier New" panose="02070309020205020404" pitchFamily="49" charset="0"/>
                <a:cs typeface="Courier New" panose="02070309020205020404" pitchFamily="49" charset="0"/>
              </a:rPr>
              <a:t>        console.log(</a:t>
            </a:r>
            <a:r>
              <a:rPr lang="en-US" sz="1800" b="1" dirty="0" err="1">
                <a:solidFill>
                  <a:schemeClr val="accent2">
                    <a:lumMod val="75000"/>
                  </a:schemeClr>
                </a:solidFill>
                <a:latin typeface="Courier New" panose="02070309020205020404" pitchFamily="49" charset="0"/>
                <a:cs typeface="Courier New" panose="02070309020205020404" pitchFamily="49" charset="0"/>
              </a:rPr>
              <a:t>evt.target.result</a:t>
            </a:r>
            <a:r>
              <a:rPr lang="en-US" sz="1800" b="1" dirty="0">
                <a:solidFill>
                  <a:schemeClr val="accent2">
                    <a:lumMod val="75000"/>
                  </a:schemeClr>
                </a:solidFill>
                <a:latin typeface="Courier New" panose="02070309020205020404" pitchFamily="49" charset="0"/>
                <a:cs typeface="Courier New" panose="02070309020205020404" pitchFamily="49" charset="0"/>
              </a:rPr>
              <a:t>);</a:t>
            </a:r>
          </a:p>
          <a:p>
            <a:pPr lvl="2" algn="l" rtl="0"/>
            <a:r>
              <a:rPr lang="en-US" sz="1800" b="1" dirty="0">
                <a:solidFill>
                  <a:schemeClr val="accent2">
                    <a:lumMod val="75000"/>
                  </a:schemeClr>
                </a:solidFill>
                <a:latin typeface="Courier New" panose="02070309020205020404" pitchFamily="49" charset="0"/>
                <a:cs typeface="Courier New" panose="02070309020205020404" pitchFamily="49" charset="0"/>
              </a:rPr>
              <a:t>    };</a:t>
            </a:r>
          </a:p>
          <a:p>
            <a:pPr lvl="2" algn="l" rtl="0"/>
            <a:r>
              <a:rPr lang="en-US" sz="1800" b="1" dirty="0">
                <a:solidFill>
                  <a:schemeClr val="accent2">
                    <a:lumMod val="75000"/>
                  </a:schemeClr>
                </a:solidFill>
                <a:latin typeface="Courier New" panose="02070309020205020404" pitchFamily="49" charset="0"/>
                <a:cs typeface="Courier New" panose="02070309020205020404" pitchFamily="49" charset="0"/>
              </a:rPr>
              <a:t>    </a:t>
            </a:r>
            <a:r>
              <a:rPr lang="en-US" sz="1800" b="1" dirty="0" err="1">
                <a:solidFill>
                  <a:schemeClr val="accent2">
                    <a:lumMod val="75000"/>
                  </a:schemeClr>
                </a:solidFill>
                <a:latin typeface="Courier New" panose="02070309020205020404" pitchFamily="49" charset="0"/>
                <a:cs typeface="Courier New" panose="02070309020205020404" pitchFamily="49" charset="0"/>
              </a:rPr>
              <a:t>reader.readAsText</a:t>
            </a:r>
            <a:r>
              <a:rPr lang="en-US" sz="1800" b="1" dirty="0">
                <a:solidFill>
                  <a:schemeClr val="accent2">
                    <a:lumMod val="75000"/>
                  </a:schemeClr>
                </a:solidFill>
                <a:latin typeface="Courier New" panose="02070309020205020404" pitchFamily="49" charset="0"/>
                <a:cs typeface="Courier New" panose="02070309020205020404" pitchFamily="49" charset="0"/>
              </a:rPr>
              <a:t>(file);</a:t>
            </a:r>
          </a:p>
          <a:p>
            <a:pPr lvl="2" algn="l" rtl="0"/>
            <a:r>
              <a:rPr lang="en-US" sz="1800" b="1" dirty="0">
                <a:solidFill>
                  <a:schemeClr val="accent2">
                    <a:lumMod val="75000"/>
                  </a:schemeClr>
                </a:solidFill>
                <a:latin typeface="Courier New" panose="02070309020205020404" pitchFamily="49" charset="0"/>
                <a:cs typeface="Courier New" panose="02070309020205020404" pitchFamily="49" charset="0"/>
              </a:rPr>
              <a:t>};</a:t>
            </a:r>
          </a:p>
          <a:p>
            <a:pPr lvl="2" algn="l" rtl="0"/>
            <a:endParaRPr lang="en-US" sz="1800" b="1" dirty="0">
              <a:solidFill>
                <a:schemeClr val="accent2">
                  <a:lumMod val="75000"/>
                </a:schemeClr>
              </a:solidFill>
              <a:latin typeface="Courier New" panose="02070309020205020404" pitchFamily="49" charset="0"/>
              <a:cs typeface="Courier New" panose="02070309020205020404" pitchFamily="49" charset="0"/>
            </a:endParaRPr>
          </a:p>
          <a:p>
            <a:pPr lvl="2" algn="l" rtl="0"/>
            <a:r>
              <a:rPr lang="en-US" sz="1800" b="1" dirty="0" err="1">
                <a:solidFill>
                  <a:schemeClr val="accent2">
                    <a:lumMod val="75000"/>
                  </a:schemeClr>
                </a:solidFill>
                <a:latin typeface="Courier New" panose="02070309020205020404" pitchFamily="49" charset="0"/>
                <a:cs typeface="Courier New" panose="02070309020205020404" pitchFamily="49" charset="0"/>
              </a:rPr>
              <a:t>var</a:t>
            </a:r>
            <a:r>
              <a:rPr lang="en-US" sz="1800" b="1" dirty="0">
                <a:solidFill>
                  <a:schemeClr val="accent2">
                    <a:lumMod val="75000"/>
                  </a:schemeClr>
                </a:solidFill>
                <a:latin typeface="Courier New" panose="02070309020205020404" pitchFamily="49" charset="0"/>
                <a:cs typeface="Courier New" panose="02070309020205020404" pitchFamily="49" charset="0"/>
              </a:rPr>
              <a:t> fail = function (error) {</a:t>
            </a:r>
          </a:p>
          <a:p>
            <a:pPr lvl="2" algn="l" rtl="0"/>
            <a:r>
              <a:rPr lang="en-US" sz="1800" b="1" dirty="0">
                <a:solidFill>
                  <a:schemeClr val="accent2">
                    <a:lumMod val="75000"/>
                  </a:schemeClr>
                </a:solidFill>
                <a:latin typeface="Courier New" panose="02070309020205020404" pitchFamily="49" charset="0"/>
                <a:cs typeface="Courier New" panose="02070309020205020404" pitchFamily="49" charset="0"/>
              </a:rPr>
              <a:t>    console.log(</a:t>
            </a:r>
            <a:r>
              <a:rPr lang="en-US" sz="1800" b="1" dirty="0" err="1">
                <a:solidFill>
                  <a:schemeClr val="accent2">
                    <a:lumMod val="75000"/>
                  </a:schemeClr>
                </a:solidFill>
                <a:latin typeface="Courier New" panose="02070309020205020404" pitchFamily="49" charset="0"/>
                <a:cs typeface="Courier New" panose="02070309020205020404" pitchFamily="49" charset="0"/>
              </a:rPr>
              <a:t>error.code</a:t>
            </a:r>
            <a:r>
              <a:rPr lang="en-US" sz="1800" b="1" dirty="0">
                <a:solidFill>
                  <a:schemeClr val="accent2">
                    <a:lumMod val="75000"/>
                  </a:schemeClr>
                </a:solidFill>
                <a:latin typeface="Courier New" panose="02070309020205020404" pitchFamily="49" charset="0"/>
                <a:cs typeface="Courier New" panose="02070309020205020404" pitchFamily="49" charset="0"/>
              </a:rPr>
              <a:t>);</a:t>
            </a:r>
          </a:p>
          <a:p>
            <a:pPr lvl="2" algn="l" rtl="0"/>
            <a:r>
              <a:rPr lang="en-US" sz="1800" b="1" dirty="0">
                <a:solidFill>
                  <a:schemeClr val="accent2">
                    <a:lumMod val="75000"/>
                  </a:schemeClr>
                </a:solidFill>
                <a:latin typeface="Courier New" panose="02070309020205020404" pitchFamily="49" charset="0"/>
                <a:cs typeface="Courier New" panose="02070309020205020404" pitchFamily="49" charset="0"/>
              </a:rPr>
              <a:t>};</a:t>
            </a:r>
          </a:p>
          <a:p>
            <a:pPr lvl="2" algn="l" rtl="0"/>
            <a:endParaRPr lang="en-US" sz="1800" b="1" dirty="0">
              <a:solidFill>
                <a:schemeClr val="accent2">
                  <a:lumMod val="75000"/>
                </a:schemeClr>
              </a:solidFill>
              <a:latin typeface="Courier New" panose="02070309020205020404" pitchFamily="49" charset="0"/>
              <a:cs typeface="Courier New" panose="02070309020205020404" pitchFamily="49" charset="0"/>
            </a:endParaRPr>
          </a:p>
          <a:p>
            <a:pPr lvl="2" algn="l" rtl="0"/>
            <a:r>
              <a:rPr lang="en-US" sz="1800" b="1" dirty="0" err="1">
                <a:solidFill>
                  <a:schemeClr val="accent2">
                    <a:lumMod val="75000"/>
                  </a:schemeClr>
                </a:solidFill>
                <a:latin typeface="Courier New" panose="02070309020205020404" pitchFamily="49" charset="0"/>
                <a:cs typeface="Courier New" panose="02070309020205020404" pitchFamily="49" charset="0"/>
              </a:rPr>
              <a:t>entry.file</a:t>
            </a:r>
            <a:r>
              <a:rPr lang="en-US" sz="1800" b="1" dirty="0">
                <a:solidFill>
                  <a:schemeClr val="accent2">
                    <a:lumMod val="75000"/>
                  </a:schemeClr>
                </a:solidFill>
                <a:latin typeface="Courier New" panose="02070309020205020404" pitchFamily="49" charset="0"/>
                <a:cs typeface="Courier New" panose="02070309020205020404" pitchFamily="49" charset="0"/>
              </a:rPr>
              <a:t>(win, fail);</a:t>
            </a:r>
            <a:endParaRPr lang="en-US" sz="1800" b="1" dirty="0">
              <a:solidFill>
                <a:schemeClr val="accent2">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12971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PhoneGap</a:t>
            </a:r>
            <a:r>
              <a:rPr lang="en-US" dirty="0" smtClean="0"/>
              <a:t> </a:t>
            </a:r>
            <a:r>
              <a:rPr lang="en-US" dirty="0" smtClean="0"/>
              <a:t>– File API</a:t>
            </a:r>
            <a:endParaRPr lang="he-IL" dirty="0"/>
          </a:p>
        </p:txBody>
      </p:sp>
      <p:sp>
        <p:nvSpPr>
          <p:cNvPr id="3" name="Content Placeholder 2"/>
          <p:cNvSpPr>
            <a:spLocks noGrp="1"/>
          </p:cNvSpPr>
          <p:nvPr>
            <p:ph idx="1"/>
          </p:nvPr>
        </p:nvSpPr>
        <p:spPr/>
        <p:txBody>
          <a:bodyPr>
            <a:normAutofit fontScale="92500" lnSpcReduction="20000"/>
          </a:bodyPr>
          <a:lstStyle/>
          <a:p>
            <a:pPr lvl="2" algn="l" rtl="0"/>
            <a:r>
              <a:rPr lang="en-US" dirty="0" smtClean="0"/>
              <a:t>File Transfer:</a:t>
            </a:r>
            <a:endParaRPr lang="en-US" dirty="0" smtClean="0"/>
          </a:p>
          <a:p>
            <a:pPr lvl="2" algn="l" rtl="0"/>
            <a:r>
              <a:rPr lang="en-US" sz="1800" b="1" dirty="0" err="1">
                <a:solidFill>
                  <a:schemeClr val="accent2">
                    <a:lumMod val="75000"/>
                  </a:schemeClr>
                </a:solidFill>
                <a:latin typeface="Courier New" panose="02070309020205020404" pitchFamily="49" charset="0"/>
                <a:cs typeface="Courier New" panose="02070309020205020404" pitchFamily="49" charset="0"/>
              </a:rPr>
              <a:t>var</a:t>
            </a:r>
            <a:r>
              <a:rPr lang="en-US" sz="1800" b="1" dirty="0">
                <a:solidFill>
                  <a:schemeClr val="accent2">
                    <a:lumMod val="75000"/>
                  </a:schemeClr>
                </a:solidFill>
                <a:latin typeface="Courier New" panose="02070309020205020404" pitchFamily="49" charset="0"/>
                <a:cs typeface="Courier New" panose="02070309020205020404" pitchFamily="49" charset="0"/>
              </a:rPr>
              <a:t> options = new </a:t>
            </a:r>
            <a:r>
              <a:rPr lang="en-US" sz="1800" b="1" dirty="0" err="1">
                <a:solidFill>
                  <a:schemeClr val="accent2">
                    <a:lumMod val="75000"/>
                  </a:schemeClr>
                </a:solidFill>
                <a:latin typeface="Courier New" panose="02070309020205020404" pitchFamily="49" charset="0"/>
                <a:cs typeface="Courier New" panose="02070309020205020404" pitchFamily="49" charset="0"/>
              </a:rPr>
              <a:t>FileUploadOptions</a:t>
            </a:r>
            <a:r>
              <a:rPr lang="en-US" sz="1800" b="1" dirty="0">
                <a:solidFill>
                  <a:schemeClr val="accent2">
                    <a:lumMod val="75000"/>
                  </a:schemeClr>
                </a:solidFill>
                <a:latin typeface="Courier New" panose="02070309020205020404" pitchFamily="49" charset="0"/>
                <a:cs typeface="Courier New" panose="02070309020205020404" pitchFamily="49" charset="0"/>
              </a:rPr>
              <a:t>();</a:t>
            </a:r>
          </a:p>
          <a:p>
            <a:pPr lvl="2" algn="l" rtl="0"/>
            <a:r>
              <a:rPr lang="en-US" sz="1800" b="1" dirty="0" err="1">
                <a:solidFill>
                  <a:schemeClr val="accent2">
                    <a:lumMod val="75000"/>
                  </a:schemeClr>
                </a:solidFill>
                <a:latin typeface="Courier New" panose="02070309020205020404" pitchFamily="49" charset="0"/>
                <a:cs typeface="Courier New" panose="02070309020205020404" pitchFamily="49" charset="0"/>
              </a:rPr>
              <a:t>options.fileKey</a:t>
            </a:r>
            <a:r>
              <a:rPr lang="en-US" sz="1800" b="1" dirty="0">
                <a:solidFill>
                  <a:schemeClr val="accent2">
                    <a:lumMod val="75000"/>
                  </a:schemeClr>
                </a:solidFill>
                <a:latin typeface="Courier New" panose="02070309020205020404" pitchFamily="49" charset="0"/>
                <a:cs typeface="Courier New" panose="02070309020205020404" pitchFamily="49" charset="0"/>
              </a:rPr>
              <a:t> = "file";</a:t>
            </a:r>
          </a:p>
          <a:p>
            <a:pPr lvl="2" algn="l" rtl="0"/>
            <a:r>
              <a:rPr lang="en-US" sz="1800" b="1" dirty="0" err="1">
                <a:solidFill>
                  <a:schemeClr val="accent2">
                    <a:lumMod val="75000"/>
                  </a:schemeClr>
                </a:solidFill>
                <a:latin typeface="Courier New" panose="02070309020205020404" pitchFamily="49" charset="0"/>
                <a:cs typeface="Courier New" panose="02070309020205020404" pitchFamily="49" charset="0"/>
              </a:rPr>
              <a:t>options.fileName</a:t>
            </a:r>
            <a:r>
              <a:rPr lang="en-US" sz="1800" b="1" dirty="0">
                <a:solidFill>
                  <a:schemeClr val="accent2">
                    <a:lumMod val="75000"/>
                  </a:schemeClr>
                </a:solidFill>
                <a:latin typeface="Courier New" panose="02070309020205020404" pitchFamily="49" charset="0"/>
                <a:cs typeface="Courier New" panose="02070309020205020404" pitchFamily="49" charset="0"/>
              </a:rPr>
              <a:t> = </a:t>
            </a:r>
            <a:r>
              <a:rPr lang="en-US" sz="1800" b="1" dirty="0" err="1">
                <a:solidFill>
                  <a:schemeClr val="accent2">
                    <a:lumMod val="75000"/>
                  </a:schemeClr>
                </a:solidFill>
                <a:latin typeface="Courier New" panose="02070309020205020404" pitchFamily="49" charset="0"/>
                <a:cs typeface="Courier New" panose="02070309020205020404" pitchFamily="49" charset="0"/>
              </a:rPr>
              <a:t>fileURI.substr</a:t>
            </a:r>
            <a:r>
              <a:rPr lang="en-US" sz="1800" b="1" dirty="0">
                <a:solidFill>
                  <a:schemeClr val="accent2">
                    <a:lumMod val="75000"/>
                  </a:schemeClr>
                </a:solidFill>
                <a:latin typeface="Courier New" panose="02070309020205020404" pitchFamily="49" charset="0"/>
                <a:cs typeface="Courier New" panose="02070309020205020404" pitchFamily="49" charset="0"/>
              </a:rPr>
              <a:t>(</a:t>
            </a:r>
            <a:r>
              <a:rPr lang="en-US" sz="1800" b="1" dirty="0" err="1">
                <a:solidFill>
                  <a:schemeClr val="accent2">
                    <a:lumMod val="75000"/>
                  </a:schemeClr>
                </a:solidFill>
                <a:latin typeface="Courier New" panose="02070309020205020404" pitchFamily="49" charset="0"/>
                <a:cs typeface="Courier New" panose="02070309020205020404" pitchFamily="49" charset="0"/>
              </a:rPr>
              <a:t>fileURI.lastIndexOf</a:t>
            </a:r>
            <a:r>
              <a:rPr lang="en-US" sz="1800" b="1" dirty="0">
                <a:solidFill>
                  <a:schemeClr val="accent2">
                    <a:lumMod val="75000"/>
                  </a:schemeClr>
                </a:solidFill>
                <a:latin typeface="Courier New" panose="02070309020205020404" pitchFamily="49" charset="0"/>
                <a:cs typeface="Courier New" panose="02070309020205020404" pitchFamily="49" charset="0"/>
              </a:rPr>
              <a:t>('/') + 1);</a:t>
            </a:r>
          </a:p>
          <a:p>
            <a:pPr lvl="2" algn="l" rtl="0"/>
            <a:r>
              <a:rPr lang="en-US" sz="1800" b="1" dirty="0" err="1">
                <a:solidFill>
                  <a:schemeClr val="accent2">
                    <a:lumMod val="75000"/>
                  </a:schemeClr>
                </a:solidFill>
                <a:latin typeface="Courier New" panose="02070309020205020404" pitchFamily="49" charset="0"/>
                <a:cs typeface="Courier New" panose="02070309020205020404" pitchFamily="49" charset="0"/>
              </a:rPr>
              <a:t>options.mimeType</a:t>
            </a:r>
            <a:r>
              <a:rPr lang="en-US" sz="1800" b="1" dirty="0">
                <a:solidFill>
                  <a:schemeClr val="accent2">
                    <a:lumMod val="75000"/>
                  </a:schemeClr>
                </a:solidFill>
                <a:latin typeface="Courier New" panose="02070309020205020404" pitchFamily="49" charset="0"/>
                <a:cs typeface="Courier New" panose="02070309020205020404" pitchFamily="49" charset="0"/>
              </a:rPr>
              <a:t> = "text/plain";</a:t>
            </a:r>
          </a:p>
          <a:p>
            <a:pPr lvl="2" algn="l" rtl="0"/>
            <a:endParaRPr lang="en-US" sz="1800" b="1" dirty="0">
              <a:solidFill>
                <a:schemeClr val="accent2">
                  <a:lumMod val="75000"/>
                </a:schemeClr>
              </a:solidFill>
              <a:latin typeface="Courier New" panose="02070309020205020404" pitchFamily="49" charset="0"/>
              <a:cs typeface="Courier New" panose="02070309020205020404" pitchFamily="49" charset="0"/>
            </a:endParaRPr>
          </a:p>
          <a:p>
            <a:pPr lvl="2" algn="l" rtl="0"/>
            <a:r>
              <a:rPr lang="en-US" sz="1800" b="1" dirty="0" err="1">
                <a:solidFill>
                  <a:schemeClr val="accent2">
                    <a:lumMod val="75000"/>
                  </a:schemeClr>
                </a:solidFill>
                <a:latin typeface="Courier New" panose="02070309020205020404" pitchFamily="49" charset="0"/>
                <a:cs typeface="Courier New" panose="02070309020205020404" pitchFamily="49" charset="0"/>
              </a:rPr>
              <a:t>var</a:t>
            </a:r>
            <a:r>
              <a:rPr lang="en-US" sz="1800" b="1" dirty="0">
                <a:solidFill>
                  <a:schemeClr val="accent2">
                    <a:lumMod val="75000"/>
                  </a:schemeClr>
                </a:solidFill>
                <a:latin typeface="Courier New" panose="02070309020205020404" pitchFamily="49" charset="0"/>
                <a:cs typeface="Courier New" panose="02070309020205020404" pitchFamily="49" charset="0"/>
              </a:rPr>
              <a:t> </a:t>
            </a:r>
            <a:r>
              <a:rPr lang="en-US" sz="1800" b="1" dirty="0" err="1">
                <a:solidFill>
                  <a:schemeClr val="accent2">
                    <a:lumMod val="75000"/>
                  </a:schemeClr>
                </a:solidFill>
                <a:latin typeface="Courier New" panose="02070309020205020404" pitchFamily="49" charset="0"/>
                <a:cs typeface="Courier New" panose="02070309020205020404" pitchFamily="49" charset="0"/>
              </a:rPr>
              <a:t>params</a:t>
            </a:r>
            <a:r>
              <a:rPr lang="en-US" sz="1800" b="1" dirty="0">
                <a:solidFill>
                  <a:schemeClr val="accent2">
                    <a:lumMod val="75000"/>
                  </a:schemeClr>
                </a:solidFill>
                <a:latin typeface="Courier New" panose="02070309020205020404" pitchFamily="49" charset="0"/>
                <a:cs typeface="Courier New" panose="02070309020205020404" pitchFamily="49" charset="0"/>
              </a:rPr>
              <a:t> = {};</a:t>
            </a:r>
          </a:p>
          <a:p>
            <a:pPr lvl="2" algn="l" rtl="0"/>
            <a:r>
              <a:rPr lang="en-US" sz="1800" b="1" dirty="0">
                <a:solidFill>
                  <a:schemeClr val="accent2">
                    <a:lumMod val="75000"/>
                  </a:schemeClr>
                </a:solidFill>
                <a:latin typeface="Courier New" panose="02070309020205020404" pitchFamily="49" charset="0"/>
                <a:cs typeface="Courier New" panose="02070309020205020404" pitchFamily="49" charset="0"/>
              </a:rPr>
              <a:t>params.value1 = "test";</a:t>
            </a:r>
          </a:p>
          <a:p>
            <a:pPr lvl="2" algn="l" rtl="0"/>
            <a:r>
              <a:rPr lang="en-US" sz="1800" b="1" dirty="0">
                <a:solidFill>
                  <a:schemeClr val="accent2">
                    <a:lumMod val="75000"/>
                  </a:schemeClr>
                </a:solidFill>
                <a:latin typeface="Courier New" panose="02070309020205020404" pitchFamily="49" charset="0"/>
                <a:cs typeface="Courier New" panose="02070309020205020404" pitchFamily="49" charset="0"/>
              </a:rPr>
              <a:t>params.value2 = "</a:t>
            </a:r>
            <a:r>
              <a:rPr lang="en-US" sz="1800" b="1" dirty="0" err="1">
                <a:solidFill>
                  <a:schemeClr val="accent2">
                    <a:lumMod val="75000"/>
                  </a:schemeClr>
                </a:solidFill>
                <a:latin typeface="Courier New" panose="02070309020205020404" pitchFamily="49" charset="0"/>
                <a:cs typeface="Courier New" panose="02070309020205020404" pitchFamily="49" charset="0"/>
              </a:rPr>
              <a:t>param</a:t>
            </a:r>
            <a:r>
              <a:rPr lang="en-US" sz="1800" b="1" dirty="0">
                <a:solidFill>
                  <a:schemeClr val="accent2">
                    <a:lumMod val="75000"/>
                  </a:schemeClr>
                </a:solidFill>
                <a:latin typeface="Courier New" panose="02070309020205020404" pitchFamily="49" charset="0"/>
                <a:cs typeface="Courier New" panose="02070309020205020404" pitchFamily="49" charset="0"/>
              </a:rPr>
              <a:t>";</a:t>
            </a:r>
          </a:p>
          <a:p>
            <a:pPr lvl="2" algn="l" rtl="0"/>
            <a:endParaRPr lang="en-US" sz="1800" b="1" dirty="0">
              <a:solidFill>
                <a:schemeClr val="accent2">
                  <a:lumMod val="75000"/>
                </a:schemeClr>
              </a:solidFill>
              <a:latin typeface="Courier New" panose="02070309020205020404" pitchFamily="49" charset="0"/>
              <a:cs typeface="Courier New" panose="02070309020205020404" pitchFamily="49" charset="0"/>
            </a:endParaRPr>
          </a:p>
          <a:p>
            <a:pPr lvl="2" algn="l" rtl="0"/>
            <a:r>
              <a:rPr lang="en-US" sz="1800" b="1" dirty="0" err="1">
                <a:solidFill>
                  <a:schemeClr val="accent2">
                    <a:lumMod val="75000"/>
                  </a:schemeClr>
                </a:solidFill>
                <a:latin typeface="Courier New" panose="02070309020205020404" pitchFamily="49" charset="0"/>
                <a:cs typeface="Courier New" panose="02070309020205020404" pitchFamily="49" charset="0"/>
              </a:rPr>
              <a:t>options.params</a:t>
            </a:r>
            <a:r>
              <a:rPr lang="en-US" sz="1800" b="1" dirty="0">
                <a:solidFill>
                  <a:schemeClr val="accent2">
                    <a:lumMod val="75000"/>
                  </a:schemeClr>
                </a:solidFill>
                <a:latin typeface="Courier New" panose="02070309020205020404" pitchFamily="49" charset="0"/>
                <a:cs typeface="Courier New" panose="02070309020205020404" pitchFamily="49" charset="0"/>
              </a:rPr>
              <a:t> = </a:t>
            </a:r>
            <a:r>
              <a:rPr lang="en-US" sz="1800" b="1" dirty="0" err="1">
                <a:solidFill>
                  <a:schemeClr val="accent2">
                    <a:lumMod val="75000"/>
                  </a:schemeClr>
                </a:solidFill>
                <a:latin typeface="Courier New" panose="02070309020205020404" pitchFamily="49" charset="0"/>
                <a:cs typeface="Courier New" panose="02070309020205020404" pitchFamily="49" charset="0"/>
              </a:rPr>
              <a:t>params</a:t>
            </a:r>
            <a:r>
              <a:rPr lang="en-US" sz="1800" b="1" dirty="0">
                <a:solidFill>
                  <a:schemeClr val="accent2">
                    <a:lumMod val="75000"/>
                  </a:schemeClr>
                </a:solidFill>
                <a:latin typeface="Courier New" panose="02070309020205020404" pitchFamily="49" charset="0"/>
                <a:cs typeface="Courier New" panose="02070309020205020404" pitchFamily="49" charset="0"/>
              </a:rPr>
              <a:t>;</a:t>
            </a:r>
          </a:p>
          <a:p>
            <a:pPr lvl="2" algn="l" rtl="0"/>
            <a:endParaRPr lang="en-US" sz="1800" b="1" dirty="0">
              <a:solidFill>
                <a:schemeClr val="accent2">
                  <a:lumMod val="75000"/>
                </a:schemeClr>
              </a:solidFill>
              <a:latin typeface="Courier New" panose="02070309020205020404" pitchFamily="49" charset="0"/>
              <a:cs typeface="Courier New" panose="02070309020205020404" pitchFamily="49" charset="0"/>
            </a:endParaRPr>
          </a:p>
          <a:p>
            <a:pPr lvl="2" algn="l" rtl="0"/>
            <a:r>
              <a:rPr lang="en-US" sz="1800" b="1" dirty="0" err="1">
                <a:solidFill>
                  <a:schemeClr val="accent2">
                    <a:lumMod val="75000"/>
                  </a:schemeClr>
                </a:solidFill>
                <a:latin typeface="Courier New" panose="02070309020205020404" pitchFamily="49" charset="0"/>
                <a:cs typeface="Courier New" panose="02070309020205020404" pitchFamily="49" charset="0"/>
              </a:rPr>
              <a:t>var</a:t>
            </a:r>
            <a:r>
              <a:rPr lang="en-US" sz="1800" b="1" dirty="0">
                <a:solidFill>
                  <a:schemeClr val="accent2">
                    <a:lumMod val="75000"/>
                  </a:schemeClr>
                </a:solidFill>
                <a:latin typeface="Courier New" panose="02070309020205020404" pitchFamily="49" charset="0"/>
                <a:cs typeface="Courier New" panose="02070309020205020404" pitchFamily="49" charset="0"/>
              </a:rPr>
              <a:t> </a:t>
            </a:r>
            <a:r>
              <a:rPr lang="en-US" sz="1800" b="1" dirty="0" err="1">
                <a:solidFill>
                  <a:schemeClr val="accent2">
                    <a:lumMod val="75000"/>
                  </a:schemeClr>
                </a:solidFill>
                <a:latin typeface="Courier New" panose="02070309020205020404" pitchFamily="49" charset="0"/>
                <a:cs typeface="Courier New" panose="02070309020205020404" pitchFamily="49" charset="0"/>
              </a:rPr>
              <a:t>ft</a:t>
            </a:r>
            <a:r>
              <a:rPr lang="en-US" sz="1800" b="1" dirty="0">
                <a:solidFill>
                  <a:schemeClr val="accent2">
                    <a:lumMod val="75000"/>
                  </a:schemeClr>
                </a:solidFill>
                <a:latin typeface="Courier New" panose="02070309020205020404" pitchFamily="49" charset="0"/>
                <a:cs typeface="Courier New" panose="02070309020205020404" pitchFamily="49" charset="0"/>
              </a:rPr>
              <a:t> = new </a:t>
            </a:r>
            <a:r>
              <a:rPr lang="en-US" sz="1800" b="1" dirty="0" err="1">
                <a:solidFill>
                  <a:schemeClr val="accent2">
                    <a:lumMod val="75000"/>
                  </a:schemeClr>
                </a:solidFill>
                <a:latin typeface="Courier New" panose="02070309020205020404" pitchFamily="49" charset="0"/>
                <a:cs typeface="Courier New" panose="02070309020205020404" pitchFamily="49" charset="0"/>
              </a:rPr>
              <a:t>FileTransfer</a:t>
            </a:r>
            <a:r>
              <a:rPr lang="en-US" sz="1800" b="1" dirty="0">
                <a:solidFill>
                  <a:schemeClr val="accent2">
                    <a:lumMod val="75000"/>
                  </a:schemeClr>
                </a:solidFill>
                <a:latin typeface="Courier New" panose="02070309020205020404" pitchFamily="49" charset="0"/>
                <a:cs typeface="Courier New" panose="02070309020205020404" pitchFamily="49" charset="0"/>
              </a:rPr>
              <a:t>();</a:t>
            </a:r>
          </a:p>
          <a:p>
            <a:pPr lvl="2" algn="l" rtl="0"/>
            <a:r>
              <a:rPr lang="en-US" sz="1800" b="1" dirty="0" err="1">
                <a:solidFill>
                  <a:schemeClr val="accent2">
                    <a:lumMod val="75000"/>
                  </a:schemeClr>
                </a:solidFill>
                <a:latin typeface="Courier New" panose="02070309020205020404" pitchFamily="49" charset="0"/>
                <a:cs typeface="Courier New" panose="02070309020205020404" pitchFamily="49" charset="0"/>
              </a:rPr>
              <a:t>ft.upload</a:t>
            </a:r>
            <a:r>
              <a:rPr lang="en-US" sz="1800" b="1" dirty="0">
                <a:solidFill>
                  <a:schemeClr val="accent2">
                    <a:lumMod val="75000"/>
                  </a:schemeClr>
                </a:solidFill>
                <a:latin typeface="Courier New" panose="02070309020205020404" pitchFamily="49" charset="0"/>
                <a:cs typeface="Courier New" panose="02070309020205020404" pitchFamily="49" charset="0"/>
              </a:rPr>
              <a:t>(</a:t>
            </a:r>
            <a:r>
              <a:rPr lang="en-US" sz="1800" b="1" dirty="0" err="1">
                <a:solidFill>
                  <a:schemeClr val="accent2">
                    <a:lumMod val="75000"/>
                  </a:schemeClr>
                </a:solidFill>
                <a:latin typeface="Courier New" panose="02070309020205020404" pitchFamily="49" charset="0"/>
                <a:cs typeface="Courier New" panose="02070309020205020404" pitchFamily="49" charset="0"/>
              </a:rPr>
              <a:t>fileURI</a:t>
            </a:r>
            <a:r>
              <a:rPr lang="en-US" sz="1800" b="1" dirty="0">
                <a:solidFill>
                  <a:schemeClr val="accent2">
                    <a:lumMod val="75000"/>
                  </a:schemeClr>
                </a:solidFill>
                <a:latin typeface="Courier New" panose="02070309020205020404" pitchFamily="49" charset="0"/>
                <a:cs typeface="Courier New" panose="02070309020205020404" pitchFamily="49" charset="0"/>
              </a:rPr>
              <a:t>, </a:t>
            </a:r>
            <a:r>
              <a:rPr lang="en-US" sz="1800" b="1" dirty="0" err="1">
                <a:solidFill>
                  <a:schemeClr val="accent2">
                    <a:lumMod val="75000"/>
                  </a:schemeClr>
                </a:solidFill>
                <a:latin typeface="Courier New" panose="02070309020205020404" pitchFamily="49" charset="0"/>
                <a:cs typeface="Courier New" panose="02070309020205020404" pitchFamily="49" charset="0"/>
              </a:rPr>
              <a:t>encodeURI</a:t>
            </a:r>
            <a:r>
              <a:rPr lang="en-US" sz="1800" b="1" dirty="0">
                <a:solidFill>
                  <a:schemeClr val="accent2">
                    <a:lumMod val="75000"/>
                  </a:schemeClr>
                </a:solidFill>
                <a:latin typeface="Courier New" panose="02070309020205020404" pitchFamily="49" charset="0"/>
                <a:cs typeface="Courier New" panose="02070309020205020404" pitchFamily="49" charset="0"/>
              </a:rPr>
              <a:t>("http://some.server.com/</a:t>
            </a:r>
            <a:r>
              <a:rPr lang="en-US" sz="1800" b="1" dirty="0" err="1">
                <a:solidFill>
                  <a:schemeClr val="accent2">
                    <a:lumMod val="75000"/>
                  </a:schemeClr>
                </a:solidFill>
                <a:latin typeface="Courier New" panose="02070309020205020404" pitchFamily="49" charset="0"/>
                <a:cs typeface="Courier New" panose="02070309020205020404" pitchFamily="49" charset="0"/>
              </a:rPr>
              <a:t>upload.php</a:t>
            </a:r>
            <a:r>
              <a:rPr lang="en-US" sz="1800" b="1" dirty="0">
                <a:solidFill>
                  <a:schemeClr val="accent2">
                    <a:lumMod val="75000"/>
                  </a:schemeClr>
                </a:solidFill>
                <a:latin typeface="Courier New" panose="02070309020205020404" pitchFamily="49" charset="0"/>
                <a:cs typeface="Courier New" panose="02070309020205020404" pitchFamily="49" charset="0"/>
              </a:rPr>
              <a:t>"), win, fail, options);</a:t>
            </a:r>
            <a:endParaRPr lang="en-US" sz="1800" b="1" dirty="0">
              <a:solidFill>
                <a:schemeClr val="accent2">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4882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PhoneGap</a:t>
            </a:r>
            <a:endParaRPr lang="he-IL" dirty="0"/>
          </a:p>
        </p:txBody>
      </p:sp>
      <p:sp>
        <p:nvSpPr>
          <p:cNvPr id="4" name="TextBox 3"/>
          <p:cNvSpPr txBox="1"/>
          <p:nvPr/>
        </p:nvSpPr>
        <p:spPr>
          <a:xfrm>
            <a:off x="2329516" y="2561968"/>
            <a:ext cx="1146852" cy="369332"/>
          </a:xfrm>
          <a:prstGeom prst="rect">
            <a:avLst/>
          </a:prstGeom>
          <a:noFill/>
        </p:spPr>
        <p:txBody>
          <a:bodyPr wrap="none" rtlCol="1">
            <a:spAutoFit/>
          </a:bodyPr>
          <a:lstStyle/>
          <a:p>
            <a:r>
              <a:rPr lang="en-US" dirty="0" smtClean="0"/>
              <a:t>Thank You</a:t>
            </a:r>
            <a:endParaRPr lang="he-IL" dirty="0"/>
          </a:p>
        </p:txBody>
      </p:sp>
      <p:sp>
        <p:nvSpPr>
          <p:cNvPr id="5" name="TextBox 4"/>
          <p:cNvSpPr txBox="1"/>
          <p:nvPr/>
        </p:nvSpPr>
        <p:spPr>
          <a:xfrm>
            <a:off x="3476368" y="3328086"/>
            <a:ext cx="1614616" cy="369332"/>
          </a:xfrm>
          <a:prstGeom prst="rect">
            <a:avLst/>
          </a:prstGeom>
          <a:noFill/>
        </p:spPr>
        <p:txBody>
          <a:bodyPr wrap="square" rtlCol="1">
            <a:spAutoFit/>
          </a:bodyPr>
          <a:lstStyle/>
          <a:p>
            <a:r>
              <a:rPr lang="en-US" dirty="0" smtClean="0"/>
              <a:t>Yair Cohen</a:t>
            </a:r>
            <a:endParaRPr lang="he-IL" dirty="0"/>
          </a:p>
        </p:txBody>
      </p:sp>
      <p:sp>
        <p:nvSpPr>
          <p:cNvPr id="6" name="TextBox 5"/>
          <p:cNvSpPr txBox="1"/>
          <p:nvPr/>
        </p:nvSpPr>
        <p:spPr>
          <a:xfrm>
            <a:off x="3476368" y="3755908"/>
            <a:ext cx="2207740" cy="369332"/>
          </a:xfrm>
          <a:prstGeom prst="rect">
            <a:avLst/>
          </a:prstGeom>
          <a:noFill/>
        </p:spPr>
        <p:txBody>
          <a:bodyPr wrap="square" rtlCol="1">
            <a:spAutoFit/>
          </a:bodyPr>
          <a:lstStyle/>
          <a:p>
            <a:r>
              <a:rPr lang="en-US" dirty="0" smtClean="0"/>
              <a:t>Yair.c@e4d.co.il</a:t>
            </a:r>
            <a:endParaRPr lang="he-IL" dirty="0"/>
          </a:p>
        </p:txBody>
      </p:sp>
    </p:spTree>
    <p:extLst>
      <p:ext uri="{BB962C8B-B14F-4D97-AF65-F5344CB8AC3E}">
        <p14:creationId xmlns:p14="http://schemas.microsoft.com/office/powerpoint/2010/main" val="1220452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he-IL" dirty="0"/>
          </a:p>
        </p:txBody>
      </p:sp>
      <p:sp>
        <p:nvSpPr>
          <p:cNvPr id="5" name="TextBox 4"/>
          <p:cNvSpPr txBox="1"/>
          <p:nvPr/>
        </p:nvSpPr>
        <p:spPr>
          <a:xfrm>
            <a:off x="1097280" y="2290119"/>
            <a:ext cx="8582179" cy="3693319"/>
          </a:xfrm>
          <a:prstGeom prst="rect">
            <a:avLst/>
          </a:prstGeom>
          <a:noFill/>
        </p:spPr>
        <p:txBody>
          <a:bodyPr wrap="square" rtlCol="1">
            <a:spAutoFit/>
          </a:bodyPr>
          <a:lstStyle/>
          <a:p>
            <a:r>
              <a:rPr lang="en-US" dirty="0" smtClean="0"/>
              <a:t>Native</a:t>
            </a:r>
          </a:p>
          <a:p>
            <a:pPr marL="285750" indent="-285750">
              <a:buFontTx/>
              <a:buChar char="-"/>
            </a:pPr>
            <a:r>
              <a:rPr lang="en-US" dirty="0" smtClean="0"/>
              <a:t>Pros:</a:t>
            </a:r>
          </a:p>
          <a:p>
            <a:pPr marL="742950" lvl="1" indent="-285750">
              <a:buFontTx/>
              <a:buChar char="-"/>
            </a:pPr>
            <a:r>
              <a:rPr lang="en-US" dirty="0"/>
              <a:t>Faster runtime performance</a:t>
            </a:r>
          </a:p>
          <a:p>
            <a:pPr marL="742950" lvl="1" indent="-285750">
              <a:buFontTx/>
              <a:buChar char="-"/>
            </a:pPr>
            <a:r>
              <a:rPr lang="en-US" dirty="0"/>
              <a:t>Can handle graphics and games interactions very well</a:t>
            </a:r>
          </a:p>
          <a:p>
            <a:pPr marL="742950" lvl="1" indent="-285750">
              <a:buFontTx/>
              <a:buChar char="-"/>
            </a:pPr>
            <a:r>
              <a:rPr lang="en-US" dirty="0"/>
              <a:t>“fit in the neighborhood” </a:t>
            </a:r>
          </a:p>
          <a:p>
            <a:pPr marL="285750" indent="-285750">
              <a:buFontTx/>
              <a:buChar char="-"/>
            </a:pPr>
            <a:r>
              <a:rPr lang="en-US" dirty="0" smtClean="0"/>
              <a:t>Cons:</a:t>
            </a:r>
          </a:p>
          <a:p>
            <a:pPr marL="742950" lvl="1" indent="-285750">
              <a:buFontTx/>
              <a:buChar char="-"/>
            </a:pPr>
            <a:r>
              <a:rPr lang="en-US" dirty="0"/>
              <a:t>Requires specialized skill for each platform</a:t>
            </a:r>
          </a:p>
          <a:p>
            <a:pPr marL="742950" lvl="1" indent="-285750">
              <a:buFontTx/>
              <a:buChar char="-"/>
            </a:pPr>
            <a:r>
              <a:rPr lang="en-US" dirty="0"/>
              <a:t>Very complex UI </a:t>
            </a:r>
            <a:r>
              <a:rPr lang="en-US" dirty="0" err="1"/>
              <a:t>methaphors</a:t>
            </a:r>
            <a:endParaRPr lang="en-US" dirty="0"/>
          </a:p>
          <a:p>
            <a:pPr marL="742950" lvl="1" indent="-285750">
              <a:buFontTx/>
              <a:buChar char="-"/>
            </a:pPr>
            <a:r>
              <a:rPr lang="en-US" dirty="0"/>
              <a:t>Adjustments must be made for multiple screen sizes</a:t>
            </a:r>
          </a:p>
          <a:p>
            <a:pPr marL="742950" lvl="1" indent="-285750">
              <a:buFontTx/>
              <a:buChar char="-"/>
            </a:pPr>
            <a:r>
              <a:rPr lang="en-US" dirty="0"/>
              <a:t>Smaller support community</a:t>
            </a:r>
          </a:p>
          <a:p>
            <a:pPr marL="742950" lvl="1" indent="-285750">
              <a:buFontTx/>
              <a:buChar char="-"/>
            </a:pPr>
            <a:r>
              <a:rPr lang="en-US" dirty="0"/>
              <a:t>Testing multiplies by platform</a:t>
            </a:r>
          </a:p>
          <a:p>
            <a:pPr marL="285750" indent="-285750">
              <a:buFontTx/>
              <a:buChar char="-"/>
            </a:pPr>
            <a:endParaRPr lang="en-US" dirty="0" smtClean="0"/>
          </a:p>
          <a:p>
            <a:pPr marL="285750" indent="-285750">
              <a:buFontTx/>
              <a:buChar char="-"/>
            </a:pPr>
            <a:endParaRPr lang="he-IL" dirty="0"/>
          </a:p>
        </p:txBody>
      </p:sp>
    </p:spTree>
    <p:extLst>
      <p:ext uri="{BB962C8B-B14F-4D97-AF65-F5344CB8AC3E}">
        <p14:creationId xmlns:p14="http://schemas.microsoft.com/office/powerpoint/2010/main" val="9835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he-IL" dirty="0"/>
          </a:p>
        </p:txBody>
      </p:sp>
      <p:sp>
        <p:nvSpPr>
          <p:cNvPr id="5" name="TextBox 4"/>
          <p:cNvSpPr txBox="1"/>
          <p:nvPr/>
        </p:nvSpPr>
        <p:spPr>
          <a:xfrm>
            <a:off x="1097280" y="2290119"/>
            <a:ext cx="8582179" cy="4524315"/>
          </a:xfrm>
          <a:prstGeom prst="rect">
            <a:avLst/>
          </a:prstGeom>
          <a:noFill/>
        </p:spPr>
        <p:txBody>
          <a:bodyPr wrap="square" rtlCol="1">
            <a:spAutoFit/>
          </a:bodyPr>
          <a:lstStyle/>
          <a:p>
            <a:r>
              <a:rPr lang="en-US" dirty="0" smtClean="0"/>
              <a:t>HTML5</a:t>
            </a:r>
          </a:p>
          <a:p>
            <a:pPr marL="285750" indent="-285750">
              <a:buFontTx/>
              <a:buChar char="-"/>
            </a:pPr>
            <a:r>
              <a:rPr lang="en-US" dirty="0" smtClean="0"/>
              <a:t>Pros:</a:t>
            </a:r>
          </a:p>
          <a:p>
            <a:pPr marL="742950" lvl="1" indent="-285750">
              <a:buFontTx/>
              <a:buChar char="-"/>
            </a:pPr>
            <a:r>
              <a:rPr lang="en-US" dirty="0" smtClean="0"/>
              <a:t>Harness existing skills (HTML5, JavaScript, CSS</a:t>
            </a:r>
          </a:p>
          <a:p>
            <a:pPr marL="742950" lvl="1" indent="-285750">
              <a:buFontTx/>
              <a:buChar char="-"/>
            </a:pPr>
            <a:r>
              <a:rPr lang="en-US" dirty="0" smtClean="0"/>
              <a:t>Develop and test once for multiple platform</a:t>
            </a:r>
          </a:p>
          <a:p>
            <a:pPr marL="742950" lvl="1" indent="-285750">
              <a:buFontTx/>
              <a:buChar char="-"/>
            </a:pPr>
            <a:r>
              <a:rPr lang="en-US" dirty="0" smtClean="0"/>
              <a:t>Easily support multiple screen sizes</a:t>
            </a:r>
          </a:p>
          <a:p>
            <a:pPr marL="742950" lvl="1" indent="-285750">
              <a:buFontTx/>
              <a:buChar char="-"/>
            </a:pPr>
            <a:r>
              <a:rPr lang="en-US" dirty="0" smtClean="0"/>
              <a:t>“Good Enough” performance for most business applications</a:t>
            </a:r>
          </a:p>
          <a:p>
            <a:pPr marL="742950" lvl="1" indent="-285750">
              <a:buFontTx/>
              <a:buChar char="-"/>
            </a:pPr>
            <a:r>
              <a:rPr lang="en-US" dirty="0" smtClean="0"/>
              <a:t>Can share code even with standard </a:t>
            </a:r>
            <a:r>
              <a:rPr lang="en-US" dirty="0"/>
              <a:t>w</a:t>
            </a:r>
            <a:r>
              <a:rPr lang="en-US" dirty="0" smtClean="0"/>
              <a:t>eb applications</a:t>
            </a:r>
          </a:p>
          <a:p>
            <a:pPr marL="742950" lvl="1" indent="-285750">
              <a:buFontTx/>
              <a:buChar char="-"/>
            </a:pPr>
            <a:r>
              <a:rPr lang="en-US" dirty="0" smtClean="0"/>
              <a:t>Use existing tools </a:t>
            </a:r>
            <a:endParaRPr lang="en-US" dirty="0"/>
          </a:p>
          <a:p>
            <a:pPr marL="285750" indent="-285750">
              <a:buFontTx/>
              <a:buChar char="-"/>
            </a:pPr>
            <a:r>
              <a:rPr lang="en-US" dirty="0" smtClean="0"/>
              <a:t>Cons:</a:t>
            </a:r>
          </a:p>
          <a:p>
            <a:pPr marL="742950" lvl="1" indent="-285750">
              <a:buFontTx/>
              <a:buChar char="-"/>
            </a:pPr>
            <a:r>
              <a:rPr lang="en-US" dirty="0" smtClean="0"/>
              <a:t>Slower than native</a:t>
            </a:r>
          </a:p>
          <a:p>
            <a:pPr marL="742950" lvl="1" indent="-285750">
              <a:buFontTx/>
              <a:buChar char="-"/>
            </a:pPr>
            <a:r>
              <a:rPr lang="en-US" dirty="0" smtClean="0"/>
              <a:t>Requires disciplined and methodical approach</a:t>
            </a:r>
          </a:p>
          <a:p>
            <a:pPr marL="742950" lvl="1" indent="-285750">
              <a:buFontTx/>
              <a:buChar char="-"/>
            </a:pPr>
            <a:r>
              <a:rPr lang="en-US" dirty="0" smtClean="0"/>
              <a:t>Cannot access device features (camera, Bluetooth, etc.)</a:t>
            </a:r>
          </a:p>
          <a:p>
            <a:pPr marL="742950" lvl="1" indent="-285750">
              <a:buFontTx/>
              <a:buChar char="-"/>
            </a:pPr>
            <a:r>
              <a:rPr lang="en-US" dirty="0" smtClean="0"/>
              <a:t>“Zero-trust”</a:t>
            </a:r>
          </a:p>
          <a:p>
            <a:pPr marL="742950" lvl="1" indent="-285750">
              <a:buFontTx/>
              <a:buChar char="-"/>
            </a:pPr>
            <a:r>
              <a:rPr lang="en-US" dirty="0" smtClean="0"/>
              <a:t>Browser compatibility (minor issue these days)</a:t>
            </a:r>
            <a:endParaRPr lang="en-US" dirty="0"/>
          </a:p>
          <a:p>
            <a:pPr marL="285750" indent="-285750">
              <a:buFontTx/>
              <a:buChar char="-"/>
            </a:pPr>
            <a:endParaRPr lang="en-US" dirty="0" smtClean="0"/>
          </a:p>
          <a:p>
            <a:pPr marL="285750" indent="-285750">
              <a:buFontTx/>
              <a:buChar char="-"/>
            </a:pPr>
            <a:endParaRPr lang="he-IL" dirty="0"/>
          </a:p>
        </p:txBody>
      </p:sp>
    </p:spTree>
    <p:extLst>
      <p:ext uri="{BB962C8B-B14F-4D97-AF65-F5344CB8AC3E}">
        <p14:creationId xmlns:p14="http://schemas.microsoft.com/office/powerpoint/2010/main" val="2549442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a:t>
            </a:r>
            <a:r>
              <a:rPr lang="en-US" dirty="0" err="1" smtClean="0"/>
              <a:t>PhoneGap</a:t>
            </a:r>
            <a:endParaRPr lang="he-IL" dirty="0"/>
          </a:p>
        </p:txBody>
      </p:sp>
      <p:sp>
        <p:nvSpPr>
          <p:cNvPr id="5" name="TextBox 4"/>
          <p:cNvSpPr txBox="1"/>
          <p:nvPr/>
        </p:nvSpPr>
        <p:spPr>
          <a:xfrm>
            <a:off x="1097280" y="2290119"/>
            <a:ext cx="8582179" cy="369332"/>
          </a:xfrm>
          <a:prstGeom prst="rect">
            <a:avLst/>
          </a:prstGeom>
          <a:noFill/>
        </p:spPr>
        <p:txBody>
          <a:bodyPr wrap="square" rtlCol="1">
            <a:spAutoFit/>
          </a:bodyPr>
          <a:lstStyle/>
          <a:p>
            <a:r>
              <a:rPr lang="en-US" dirty="0" smtClean="0"/>
              <a:t>A Native Platform for  HTML5 Applications.</a:t>
            </a:r>
            <a:endParaRPr lang="he-IL" dirty="0"/>
          </a:p>
        </p:txBody>
      </p:sp>
      <p:pic>
        <p:nvPicPr>
          <p:cNvPr id="1026" name="Picture 2" descr="http://phonegap.com/css/images/diagram_build_lar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2854411"/>
            <a:ext cx="81724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29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PhoneGap</a:t>
            </a:r>
            <a:r>
              <a:rPr lang="en-US" dirty="0" smtClean="0"/>
              <a:t> - Overview</a:t>
            </a:r>
            <a:endParaRPr lang="he-IL" dirty="0"/>
          </a:p>
        </p:txBody>
      </p:sp>
      <p:sp>
        <p:nvSpPr>
          <p:cNvPr id="3" name="Content Placeholder 2"/>
          <p:cNvSpPr>
            <a:spLocks noGrp="1"/>
          </p:cNvSpPr>
          <p:nvPr>
            <p:ph idx="1"/>
          </p:nvPr>
        </p:nvSpPr>
        <p:spPr/>
        <p:txBody>
          <a:bodyPr>
            <a:normAutofit/>
          </a:bodyPr>
          <a:lstStyle/>
          <a:p>
            <a:pPr algn="l" rtl="0"/>
            <a:r>
              <a:rPr lang="en-US" dirty="0" smtClean="0"/>
              <a:t>Comprised of 4 main parts:</a:t>
            </a:r>
          </a:p>
          <a:p>
            <a:pPr algn="l" rtl="0"/>
            <a:r>
              <a:rPr lang="en-US" dirty="0" smtClean="0"/>
              <a:t>* A library/</a:t>
            </a:r>
            <a:r>
              <a:rPr lang="en-US" dirty="0" err="1" smtClean="0"/>
              <a:t>sourcecode</a:t>
            </a:r>
            <a:r>
              <a:rPr lang="en-US" dirty="0" smtClean="0"/>
              <a:t> (has separate for each platform) that compiles to platform-specific package that serve as the “Main View” (most of times, can be any other view).</a:t>
            </a:r>
          </a:p>
          <a:p>
            <a:pPr algn="l" rtl="0"/>
            <a:r>
              <a:rPr lang="en-US" dirty="0" smtClean="0"/>
              <a:t>* Packaged folder (as content) ‘www’ for HTML5/JS/CSS content files</a:t>
            </a:r>
          </a:p>
          <a:p>
            <a:pPr algn="l" rtl="0"/>
            <a:r>
              <a:rPr lang="en-US" dirty="0" smtClean="0"/>
              <a:t>* Plugins (as libraries) that will be packaged along (most of times including </a:t>
            </a:r>
            <a:r>
              <a:rPr lang="en-US" dirty="0" err="1" smtClean="0"/>
              <a:t>js</a:t>
            </a:r>
            <a:r>
              <a:rPr lang="en-US" dirty="0" smtClean="0"/>
              <a:t> “bridge” file inside www folder)</a:t>
            </a:r>
          </a:p>
          <a:p>
            <a:pPr algn="l" rtl="0"/>
            <a:r>
              <a:rPr lang="en-US" dirty="0" smtClean="0"/>
              <a:t>* Extensive API that “bridges” between Native features and JS </a:t>
            </a:r>
            <a:r>
              <a:rPr lang="en-US" dirty="0" err="1" smtClean="0"/>
              <a:t>api</a:t>
            </a:r>
            <a:r>
              <a:rPr lang="en-US" dirty="0" smtClean="0"/>
              <a:t> which provide access to Camera, Accelerometer, files and etc.</a:t>
            </a:r>
          </a:p>
        </p:txBody>
      </p:sp>
    </p:spTree>
    <p:extLst>
      <p:ext uri="{BB962C8B-B14F-4D97-AF65-F5344CB8AC3E}">
        <p14:creationId xmlns:p14="http://schemas.microsoft.com/office/powerpoint/2010/main" val="1876494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PhoneGap</a:t>
            </a:r>
            <a:r>
              <a:rPr lang="en-US" dirty="0" smtClean="0"/>
              <a:t> - Build</a:t>
            </a:r>
            <a:endParaRPr lang="he-IL" dirty="0"/>
          </a:p>
        </p:txBody>
      </p:sp>
      <p:sp>
        <p:nvSpPr>
          <p:cNvPr id="3" name="Content Placeholder 2"/>
          <p:cNvSpPr>
            <a:spLocks noGrp="1"/>
          </p:cNvSpPr>
          <p:nvPr>
            <p:ph idx="1"/>
          </p:nvPr>
        </p:nvSpPr>
        <p:spPr/>
        <p:txBody>
          <a:bodyPr>
            <a:normAutofit fontScale="92500" lnSpcReduction="10000"/>
          </a:bodyPr>
          <a:lstStyle/>
          <a:p>
            <a:pPr algn="l" rtl="0"/>
            <a:r>
              <a:rPr lang="en-US" dirty="0" smtClean="0"/>
              <a:t>Local:</a:t>
            </a:r>
          </a:p>
          <a:p>
            <a:pPr algn="l" rtl="0"/>
            <a:r>
              <a:rPr lang="en-US" dirty="0" smtClean="0"/>
              <a:t>- downloading the Source/libs of </a:t>
            </a:r>
            <a:r>
              <a:rPr lang="en-US" dirty="0" err="1" smtClean="0"/>
              <a:t>Phonegap</a:t>
            </a:r>
            <a:r>
              <a:rPr lang="en-US" dirty="0" smtClean="0"/>
              <a:t> / plugins for each platform </a:t>
            </a:r>
          </a:p>
          <a:p>
            <a:pPr algn="l" rtl="0"/>
            <a:r>
              <a:rPr lang="en-US" dirty="0" smtClean="0"/>
              <a:t>- creating new project (</a:t>
            </a:r>
            <a:r>
              <a:rPr lang="en-US" dirty="0" err="1" smtClean="0"/>
              <a:t>phonegpa</a:t>
            </a:r>
            <a:r>
              <a:rPr lang="en-US" dirty="0" smtClean="0"/>
              <a:t> have </a:t>
            </a:r>
            <a:r>
              <a:rPr lang="en-US" dirty="0" err="1" smtClean="0"/>
              <a:t>nodejs</a:t>
            </a:r>
            <a:r>
              <a:rPr lang="en-US" dirty="0" smtClean="0"/>
              <a:t> </a:t>
            </a:r>
            <a:r>
              <a:rPr lang="en-US" dirty="0" err="1" smtClean="0"/>
              <a:t>npm</a:t>
            </a:r>
            <a:r>
              <a:rPr lang="en-US" dirty="0" smtClean="0"/>
              <a:t> plugin to aid with this)</a:t>
            </a:r>
          </a:p>
          <a:p>
            <a:pPr algn="l" rtl="0"/>
            <a:r>
              <a:rPr lang="en-US" dirty="0" smtClean="0"/>
              <a:t>- building and packaging.</a:t>
            </a:r>
          </a:p>
          <a:p>
            <a:pPr algn="l" rtl="0"/>
            <a:r>
              <a:rPr lang="en-US" dirty="0" smtClean="0"/>
              <a:t>- Should be automated.</a:t>
            </a:r>
          </a:p>
          <a:p>
            <a:pPr algn="l" rtl="0"/>
            <a:r>
              <a:rPr lang="en-US" dirty="0" smtClean="0"/>
              <a:t>- Easier for debugging specific issue</a:t>
            </a:r>
          </a:p>
          <a:p>
            <a:pPr algn="l" rtl="0"/>
            <a:r>
              <a:rPr lang="en-US" dirty="0" smtClean="0"/>
              <a:t>Adobe Build Service</a:t>
            </a:r>
          </a:p>
          <a:p>
            <a:pPr algn="l" rtl="0"/>
            <a:r>
              <a:rPr lang="en-US" dirty="0" smtClean="0"/>
              <a:t>- Automated</a:t>
            </a:r>
          </a:p>
          <a:p>
            <a:pPr algn="l" rtl="0"/>
            <a:r>
              <a:rPr lang="en-US" dirty="0" smtClean="0"/>
              <a:t>- Just upload the content files (HTML/JS/CSS) or </a:t>
            </a:r>
            <a:r>
              <a:rPr lang="en-US" dirty="0" err="1" smtClean="0"/>
              <a:t>git</a:t>
            </a:r>
            <a:r>
              <a:rPr lang="en-US" dirty="0"/>
              <a:t> </a:t>
            </a:r>
            <a:r>
              <a:rPr lang="en-US" dirty="0" smtClean="0"/>
              <a:t>push to build to any desired platform.</a:t>
            </a:r>
          </a:p>
          <a:p>
            <a:pPr algn="l" rtl="0"/>
            <a:r>
              <a:rPr lang="en-US" dirty="0" smtClean="0"/>
              <a:t>- Very convenient, smooth cross-platform testing cycle (2-5 </a:t>
            </a:r>
            <a:r>
              <a:rPr lang="en-US" dirty="0" err="1" smtClean="0"/>
              <a:t>mins</a:t>
            </a:r>
            <a:r>
              <a:rPr lang="en-US" dirty="0" smtClean="0"/>
              <a:t> at most)</a:t>
            </a:r>
          </a:p>
        </p:txBody>
      </p:sp>
    </p:spTree>
    <p:extLst>
      <p:ext uri="{BB962C8B-B14F-4D97-AF65-F5344CB8AC3E}">
        <p14:creationId xmlns:p14="http://schemas.microsoft.com/office/powerpoint/2010/main" val="1842041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PhoneGap</a:t>
            </a:r>
            <a:r>
              <a:rPr lang="en-US" dirty="0" smtClean="0"/>
              <a:t> – config.xml</a:t>
            </a:r>
            <a:endParaRPr lang="he-IL" dirty="0"/>
          </a:p>
        </p:txBody>
      </p:sp>
      <p:sp>
        <p:nvSpPr>
          <p:cNvPr id="3" name="Content Placeholder 2"/>
          <p:cNvSpPr>
            <a:spLocks noGrp="1"/>
          </p:cNvSpPr>
          <p:nvPr>
            <p:ph idx="1"/>
          </p:nvPr>
        </p:nvSpPr>
        <p:spPr/>
        <p:txBody>
          <a:bodyPr>
            <a:normAutofit/>
          </a:bodyPr>
          <a:lstStyle/>
          <a:p>
            <a:pPr algn="l" rtl="0"/>
            <a:r>
              <a:rPr lang="en-US" dirty="0" smtClean="0"/>
              <a:t>- Controls “manifest” of the application</a:t>
            </a:r>
          </a:p>
          <a:p>
            <a:pPr lvl="1" algn="l" rtl="0"/>
            <a:r>
              <a:rPr lang="en-US" dirty="0" smtClean="0"/>
              <a:t>Name, id</a:t>
            </a:r>
          </a:p>
          <a:p>
            <a:pPr lvl="1" algn="l" rtl="0"/>
            <a:r>
              <a:rPr lang="en-US" dirty="0" smtClean="0"/>
              <a:t>Icons</a:t>
            </a:r>
          </a:p>
          <a:p>
            <a:pPr lvl="1" algn="l" rtl="0"/>
            <a:r>
              <a:rPr lang="en-US" dirty="0" smtClean="0"/>
              <a:t>Splash</a:t>
            </a:r>
          </a:p>
          <a:p>
            <a:pPr lvl="1" algn="l" rtl="0"/>
            <a:r>
              <a:rPr lang="en-US" dirty="0" smtClean="0"/>
              <a:t>Plugins registration </a:t>
            </a:r>
          </a:p>
          <a:p>
            <a:pPr lvl="1" algn="l" rtl="0"/>
            <a:r>
              <a:rPr lang="en-US" dirty="0" smtClean="0"/>
              <a:t>Preferences</a:t>
            </a:r>
          </a:p>
          <a:p>
            <a:pPr algn="l" rtl="0"/>
            <a:r>
              <a:rPr lang="en-US" dirty="0" smtClean="0"/>
              <a:t>- </a:t>
            </a:r>
            <a:r>
              <a:rPr lang="en-US" dirty="0" err="1" smtClean="0"/>
              <a:t>PhoneGap</a:t>
            </a:r>
            <a:r>
              <a:rPr lang="en-US" dirty="0" smtClean="0"/>
              <a:t> Build uses it to construct the app entirely.</a:t>
            </a:r>
          </a:p>
          <a:p>
            <a:pPr lvl="1" algn="l" rtl="0"/>
            <a:endParaRPr lang="en-US" dirty="0" smtClean="0"/>
          </a:p>
        </p:txBody>
      </p:sp>
      <p:pic>
        <p:nvPicPr>
          <p:cNvPr id="4" name="Picture 3"/>
          <p:cNvPicPr>
            <a:picLocks noChangeAspect="1"/>
          </p:cNvPicPr>
          <p:nvPr/>
        </p:nvPicPr>
        <p:blipFill>
          <a:blip r:embed="rId2"/>
          <a:stretch>
            <a:fillRect/>
          </a:stretch>
        </p:blipFill>
        <p:spPr>
          <a:xfrm>
            <a:off x="7353580" y="1927654"/>
            <a:ext cx="3945343" cy="4254426"/>
          </a:xfrm>
          <a:prstGeom prst="rect">
            <a:avLst/>
          </a:prstGeom>
        </p:spPr>
      </p:pic>
    </p:spTree>
    <p:extLst>
      <p:ext uri="{BB962C8B-B14F-4D97-AF65-F5344CB8AC3E}">
        <p14:creationId xmlns:p14="http://schemas.microsoft.com/office/powerpoint/2010/main" val="488733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PhoneGap</a:t>
            </a:r>
            <a:r>
              <a:rPr lang="en-US" dirty="0" smtClean="0"/>
              <a:t> - Plugins</a:t>
            </a:r>
            <a:endParaRPr lang="he-IL" dirty="0"/>
          </a:p>
        </p:txBody>
      </p:sp>
      <p:sp>
        <p:nvSpPr>
          <p:cNvPr id="3" name="Content Placeholder 2"/>
          <p:cNvSpPr>
            <a:spLocks noGrp="1"/>
          </p:cNvSpPr>
          <p:nvPr>
            <p:ph idx="1"/>
          </p:nvPr>
        </p:nvSpPr>
        <p:spPr/>
        <p:txBody>
          <a:bodyPr>
            <a:normAutofit/>
          </a:bodyPr>
          <a:lstStyle/>
          <a:p>
            <a:pPr lvl="1" algn="l" rtl="0"/>
            <a:r>
              <a:rPr lang="en-US" dirty="0" smtClean="0"/>
              <a:t>3 steps:</a:t>
            </a:r>
          </a:p>
          <a:p>
            <a:pPr lvl="2" algn="l" rtl="0"/>
            <a:r>
              <a:rPr lang="en-US" dirty="0" smtClean="0"/>
              <a:t>Get the plugin, integrate into the app (JAR/</a:t>
            </a:r>
            <a:r>
              <a:rPr lang="en-US" dirty="0" err="1" smtClean="0"/>
              <a:t>OBjectiveC</a:t>
            </a:r>
            <a:r>
              <a:rPr lang="en-US" dirty="0" smtClean="0"/>
              <a:t> lib, etc.)</a:t>
            </a:r>
          </a:p>
          <a:p>
            <a:pPr lvl="2" algn="l" rtl="0"/>
            <a:r>
              <a:rPr lang="en-US" dirty="0" smtClean="0"/>
              <a:t>Add script and reference for the JS </a:t>
            </a:r>
            <a:r>
              <a:rPr lang="en-US" dirty="0" err="1" smtClean="0"/>
              <a:t>api</a:t>
            </a:r>
            <a:r>
              <a:rPr lang="en-US" dirty="0" smtClean="0"/>
              <a:t> (for example: barcodescanner.js)</a:t>
            </a:r>
          </a:p>
          <a:p>
            <a:pPr lvl="2" algn="l" rtl="0"/>
            <a:r>
              <a:rPr lang="en-US" dirty="0" smtClean="0"/>
              <a:t>Register in config.xml</a:t>
            </a:r>
          </a:p>
          <a:p>
            <a:pPr lvl="1" algn="l" rtl="0"/>
            <a:r>
              <a:rPr lang="en-US" dirty="0" smtClean="0"/>
              <a:t>Plugins are packaged with the application, no additional download for the user</a:t>
            </a:r>
          </a:p>
          <a:p>
            <a:pPr lvl="1" algn="l" rtl="0"/>
            <a:r>
              <a:rPr lang="en-US" dirty="0" smtClean="0"/>
              <a:t>Developing plugins</a:t>
            </a:r>
          </a:p>
          <a:p>
            <a:pPr lvl="2" algn="l" rtl="0"/>
            <a:r>
              <a:rPr lang="en-US" dirty="0" smtClean="0"/>
              <a:t>Needs to create the plugin itself, for each supported platform</a:t>
            </a:r>
          </a:p>
          <a:p>
            <a:pPr lvl="2" algn="l" rtl="0"/>
            <a:r>
              <a:rPr lang="en-US" dirty="0" smtClean="0"/>
              <a:t>Need to package it as Lib / JAR</a:t>
            </a:r>
          </a:p>
          <a:p>
            <a:pPr lvl="2" algn="l" rtl="0"/>
            <a:r>
              <a:rPr lang="en-US" dirty="0" smtClean="0"/>
              <a:t>Add JS file that provides usable API that bridges between the JS and the exported API of the plugin</a:t>
            </a:r>
          </a:p>
          <a:p>
            <a:pPr lvl="2" algn="l" rtl="0"/>
            <a:r>
              <a:rPr lang="en-US" dirty="0" smtClean="0"/>
              <a:t>Optionally submit to </a:t>
            </a:r>
            <a:r>
              <a:rPr lang="en-US" dirty="0" err="1" smtClean="0"/>
              <a:t>Phonegap</a:t>
            </a:r>
            <a:r>
              <a:rPr lang="en-US" dirty="0" smtClean="0"/>
              <a:t> Build in order to be able to include it in builds (open to all).</a:t>
            </a:r>
          </a:p>
          <a:p>
            <a:pPr lvl="1" algn="l" rtl="0"/>
            <a:r>
              <a:rPr lang="en-US" dirty="0" smtClean="0"/>
              <a:t>Best Practices:</a:t>
            </a:r>
          </a:p>
          <a:p>
            <a:pPr lvl="2" algn="l" rtl="0"/>
            <a:r>
              <a:rPr lang="en-US" dirty="0" smtClean="0"/>
              <a:t>Only develop plugin if you MUST, it is complicated, tedious and time consuming (many moving parts, returning to the main issue at the first place for not developing native)</a:t>
            </a:r>
          </a:p>
          <a:p>
            <a:pPr lvl="2" algn="l" rtl="0"/>
            <a:r>
              <a:rPr lang="en-US" dirty="0" smtClean="0"/>
              <a:t>Search for existing plugins, and strive to use Cross-Platform plugins as much as possible (even compromising on features.</a:t>
            </a:r>
          </a:p>
          <a:p>
            <a:pPr lvl="2" algn="l" rtl="0"/>
            <a:endParaRPr lang="en-US" dirty="0" smtClean="0"/>
          </a:p>
          <a:p>
            <a:pPr lvl="1" algn="l" rtl="0"/>
            <a:endParaRPr lang="en-US" dirty="0" smtClean="0"/>
          </a:p>
        </p:txBody>
      </p:sp>
    </p:spTree>
    <p:extLst>
      <p:ext uri="{BB962C8B-B14F-4D97-AF65-F5344CB8AC3E}">
        <p14:creationId xmlns:p14="http://schemas.microsoft.com/office/powerpoint/2010/main" val="3761639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PhoneGap</a:t>
            </a:r>
            <a:r>
              <a:rPr lang="en-US" dirty="0" smtClean="0"/>
              <a:t> - API</a:t>
            </a:r>
            <a:endParaRPr lang="he-IL" dirty="0"/>
          </a:p>
        </p:txBody>
      </p:sp>
      <p:sp>
        <p:nvSpPr>
          <p:cNvPr id="3" name="Content Placeholder 2"/>
          <p:cNvSpPr>
            <a:spLocks noGrp="1"/>
          </p:cNvSpPr>
          <p:nvPr>
            <p:ph idx="1"/>
          </p:nvPr>
        </p:nvSpPr>
        <p:spPr/>
        <p:txBody>
          <a:bodyPr>
            <a:normAutofit lnSpcReduction="10000"/>
          </a:bodyPr>
          <a:lstStyle/>
          <a:p>
            <a:pPr lvl="1" algn="l" rtl="0"/>
            <a:r>
              <a:rPr lang="en-US" dirty="0" smtClean="0"/>
              <a:t>Using APIs</a:t>
            </a:r>
          </a:p>
          <a:p>
            <a:pPr lvl="2" algn="l" rtl="0"/>
            <a:r>
              <a:rPr lang="en-US" dirty="0" smtClean="0"/>
              <a:t>Include reference to phonegap.js (in local build, it can be any name/version)</a:t>
            </a:r>
          </a:p>
          <a:p>
            <a:pPr lvl="2" algn="l" rtl="0"/>
            <a:r>
              <a:rPr lang="en-US" dirty="0" smtClean="0"/>
              <a:t>On Device Ready event must be called before using </a:t>
            </a:r>
            <a:r>
              <a:rPr lang="en-US" dirty="0" err="1" smtClean="0"/>
              <a:t>api</a:t>
            </a:r>
            <a:r>
              <a:rPr lang="en-US" dirty="0" smtClean="0"/>
              <a:t>.</a:t>
            </a:r>
          </a:p>
          <a:p>
            <a:pPr lvl="2" algn="l" rtl="0"/>
            <a:r>
              <a:rPr lang="en-US" dirty="0" err="1"/>
              <a:t>document.addEventListener</a:t>
            </a:r>
            <a:r>
              <a:rPr lang="en-US" dirty="0"/>
              <a:t>("</a:t>
            </a:r>
            <a:r>
              <a:rPr lang="en-US" dirty="0" err="1"/>
              <a:t>deviceready</a:t>
            </a:r>
            <a:r>
              <a:rPr lang="en-US" dirty="0"/>
              <a:t>", </a:t>
            </a:r>
            <a:r>
              <a:rPr lang="en-US" dirty="0" err="1"/>
              <a:t>yourCallbackFunction</a:t>
            </a:r>
            <a:r>
              <a:rPr lang="en-US" dirty="0"/>
              <a:t>, false</a:t>
            </a:r>
            <a:r>
              <a:rPr lang="en-US" dirty="0" smtClean="0"/>
              <a:t>);</a:t>
            </a:r>
          </a:p>
          <a:p>
            <a:pPr lvl="3" algn="l" rtl="0"/>
            <a:r>
              <a:rPr lang="en-US" dirty="0" err="1" smtClean="0"/>
              <a:t>yourCallbackFunction</a:t>
            </a:r>
            <a:r>
              <a:rPr lang="en-US" dirty="0" smtClean="0"/>
              <a:t> – here you can put </a:t>
            </a:r>
            <a:r>
              <a:rPr lang="en-US" dirty="0" err="1" smtClean="0"/>
              <a:t>init</a:t>
            </a:r>
            <a:r>
              <a:rPr lang="en-US" dirty="0" smtClean="0"/>
              <a:t> code / code that calls </a:t>
            </a:r>
            <a:r>
              <a:rPr lang="en-US" dirty="0" err="1" smtClean="0"/>
              <a:t>phonegap</a:t>
            </a:r>
            <a:r>
              <a:rPr lang="en-US" dirty="0" smtClean="0"/>
              <a:t> </a:t>
            </a:r>
            <a:r>
              <a:rPr lang="en-US" dirty="0" err="1" smtClean="0"/>
              <a:t>api</a:t>
            </a:r>
            <a:r>
              <a:rPr lang="en-US" dirty="0" smtClean="0"/>
              <a:t>.</a:t>
            </a:r>
          </a:p>
          <a:p>
            <a:pPr lvl="1" algn="l" rtl="0"/>
            <a:r>
              <a:rPr lang="en-US" dirty="0" smtClean="0"/>
              <a:t>“</a:t>
            </a:r>
            <a:r>
              <a:rPr lang="en-US" dirty="0" err="1" smtClean="0"/>
              <a:t>Async</a:t>
            </a:r>
            <a:r>
              <a:rPr lang="en-US" dirty="0" smtClean="0"/>
              <a:t>” nature</a:t>
            </a:r>
          </a:p>
          <a:p>
            <a:pPr lvl="2" algn="l" rtl="0"/>
            <a:r>
              <a:rPr lang="en-US" dirty="0" smtClean="0"/>
              <a:t>Most APIs working with callbacks you provide (some of them </a:t>
            </a:r>
            <a:r>
              <a:rPr lang="en-US" dirty="0" err="1" smtClean="0"/>
              <a:t>async</a:t>
            </a:r>
            <a:r>
              <a:rPr lang="en-US" dirty="0" smtClean="0"/>
              <a:t> but others are sync)</a:t>
            </a:r>
          </a:p>
          <a:p>
            <a:pPr lvl="1" algn="l" rtl="0"/>
            <a:r>
              <a:rPr lang="en-US" dirty="0" smtClean="0"/>
              <a:t>HTML5 “interface” Compatibility</a:t>
            </a:r>
          </a:p>
          <a:p>
            <a:pPr lvl="2" algn="l" rtl="0"/>
            <a:r>
              <a:rPr lang="en-US" dirty="0" err="1" smtClean="0"/>
              <a:t>PhoneGap</a:t>
            </a:r>
            <a:r>
              <a:rPr lang="en-US" dirty="0" smtClean="0"/>
              <a:t> will favor HTML5 features by host browser.</a:t>
            </a:r>
          </a:p>
          <a:p>
            <a:pPr lvl="2" algn="l" rtl="0"/>
            <a:r>
              <a:rPr lang="en-US" dirty="0" err="1" smtClean="0"/>
              <a:t>PhoneGap</a:t>
            </a:r>
            <a:r>
              <a:rPr lang="en-US" dirty="0" smtClean="0"/>
              <a:t> will try to use HTML5 standards or drafts  like API (even if it does not implemented in the browser) as close as it can so porting to HTML5 should be more fluent</a:t>
            </a:r>
          </a:p>
          <a:p>
            <a:pPr lvl="1" algn="l" rtl="0"/>
            <a:r>
              <a:rPr lang="en-US" dirty="0" err="1" smtClean="0"/>
              <a:t>Compatiblity</a:t>
            </a:r>
            <a:r>
              <a:rPr lang="en-US" dirty="0" smtClean="0"/>
              <a:t> – some APIs are not available on certain platforms, use Docs to find out.</a:t>
            </a:r>
          </a:p>
          <a:p>
            <a:pPr lvl="1" algn="l" rtl="0"/>
            <a:r>
              <a:rPr lang="en-US" dirty="0" smtClean="0"/>
              <a:t>Best Practices</a:t>
            </a:r>
          </a:p>
          <a:p>
            <a:pPr lvl="2" algn="l" rtl="0"/>
            <a:r>
              <a:rPr lang="en-US" dirty="0" smtClean="0"/>
              <a:t>Always wrap </a:t>
            </a:r>
            <a:r>
              <a:rPr lang="en-US" dirty="0" err="1" smtClean="0"/>
              <a:t>phonegap</a:t>
            </a:r>
            <a:r>
              <a:rPr lang="en-US" dirty="0" smtClean="0"/>
              <a:t> API with your own “service” or façade, there will be changes.</a:t>
            </a:r>
          </a:p>
          <a:p>
            <a:pPr lvl="2" algn="l" rtl="0"/>
            <a:r>
              <a:rPr lang="en-US" dirty="0" err="1" smtClean="0"/>
              <a:t>OnDeviceReady</a:t>
            </a:r>
            <a:r>
              <a:rPr lang="en-US" dirty="0" smtClean="0"/>
              <a:t> is </a:t>
            </a:r>
            <a:r>
              <a:rPr lang="en-US" dirty="0" err="1" smtClean="0"/>
              <a:t>async</a:t>
            </a:r>
            <a:r>
              <a:rPr lang="en-US" dirty="0" smtClean="0"/>
              <a:t> and your html </a:t>
            </a:r>
            <a:r>
              <a:rPr lang="en-US" b="1" i="1" dirty="0" smtClean="0"/>
              <a:t>will</a:t>
            </a:r>
            <a:r>
              <a:rPr lang="en-US" dirty="0" smtClean="0"/>
              <a:t> probably load faster (should be…) so don’t assume anything.</a:t>
            </a:r>
            <a:endParaRPr lang="en-US" b="1" i="1" dirty="0" smtClean="0"/>
          </a:p>
          <a:p>
            <a:pPr lvl="2" algn="l" rtl="0"/>
            <a:endParaRPr lang="en-US" dirty="0" smtClean="0"/>
          </a:p>
        </p:txBody>
      </p:sp>
    </p:spTree>
    <p:extLst>
      <p:ext uri="{BB962C8B-B14F-4D97-AF65-F5344CB8AC3E}">
        <p14:creationId xmlns:p14="http://schemas.microsoft.com/office/powerpoint/2010/main" val="189825172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172</TotalTime>
  <Words>884</Words>
  <Application>Microsoft Office PowerPoint</Application>
  <PresentationFormat>Widescreen</PresentationFormat>
  <Paragraphs>137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Courier New</vt:lpstr>
      <vt:lpstr>Times New Roman</vt:lpstr>
      <vt:lpstr>Retrospect</vt:lpstr>
      <vt:lpstr>PhoneGap</vt:lpstr>
      <vt:lpstr>Overview</vt:lpstr>
      <vt:lpstr>Overview</vt:lpstr>
      <vt:lpstr>Introducing PhoneGap</vt:lpstr>
      <vt:lpstr>PhoneGap - Overview</vt:lpstr>
      <vt:lpstr>PhoneGap - Build</vt:lpstr>
      <vt:lpstr>PhoneGap – config.xml</vt:lpstr>
      <vt:lpstr>PhoneGap - Plugins</vt:lpstr>
      <vt:lpstr>PhoneGap - API</vt:lpstr>
      <vt:lpstr>PhoneGap – Camera API</vt:lpstr>
      <vt:lpstr>PhoneGap – File API</vt:lpstr>
      <vt:lpstr>PhoneGap – File API</vt:lpstr>
      <vt:lpstr>PhoneGap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PhoneGap</dc:title>
  <dc:creator>Yair Cohen</dc:creator>
  <cp:lastModifiedBy>Yair Cohen</cp:lastModifiedBy>
  <cp:revision>22</cp:revision>
  <dcterms:created xsi:type="dcterms:W3CDTF">2014-01-15T09:35:28Z</dcterms:created>
  <dcterms:modified xsi:type="dcterms:W3CDTF">2014-01-15T13:00:08Z</dcterms:modified>
</cp:coreProperties>
</file>