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g1502305918851" ContentType="image/jpeg"/>
  <Default Extension="jpeg" ContentType="image/jpeg"/>
  <Default Extension="rels" ContentType="application/vnd.openxmlformats-package.relationships+xml"/>
  <Default Extension="xml" ContentType="application/xml"/>
  <Default Extension="jpg1503606106625" ContentType="image/jpe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77BB0"/>
    <a:srgbClr val="09A7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48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 advTm="10000">
        <p159:morph option="byObject"/>
      </p:transition>
    </mc:Choice>
    <mc:Fallback>
      <p:transition spd="slow" advTm="10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 advTm="10000">
        <p159:morph option="byObject"/>
      </p:transition>
    </mc:Choice>
    <mc:Fallback>
      <p:transition spd="slow" advTm="10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 advTm="10000">
        <p159:morph option="byObject"/>
      </p:transition>
    </mc:Choice>
    <mc:Fallback>
      <p:transition spd="slow" advTm="1000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 advTm="10000">
        <p159:morph option="byObject"/>
      </p:transition>
    </mc:Choice>
    <mc:Fallback>
      <p:transition spd="slow" advTm="10000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 advTm="10000">
        <p159:morph option="byObject"/>
      </p:transition>
    </mc:Choice>
    <mc:Fallback>
      <p:transition spd="slow" advTm="10000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 advTm="10000">
        <p159:morph option="byObject"/>
      </p:transition>
    </mc:Choice>
    <mc:Fallback>
      <p:transition spd="slow" advTm="10000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 advTm="10000">
        <p159:morph option="byObject"/>
      </p:transition>
    </mc:Choice>
    <mc:Fallback>
      <p:transition spd="slow" advTm="10000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 advTm="10000">
        <p159:morph option="byObject"/>
      </p:transition>
    </mc:Choice>
    <mc:Fallback>
      <p:transition spd="slow" advTm="10000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 advTm="10000">
        <p159:morph option="byObject"/>
      </p:transition>
    </mc:Choice>
    <mc:Fallback>
      <p:transition spd="slow" advTm="10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 advTm="10000">
        <p159:morph option="byObject"/>
      </p:transition>
    </mc:Choice>
    <mc:Fallback>
      <p:transition spd="slow" advTm="10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 advTm="10000">
        <p159:morph option="byObject"/>
      </p:transition>
    </mc:Choice>
    <mc:Fallback>
      <p:transition spd="slow" advTm="10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 advTm="10000">
        <p159:morph option="byObject"/>
      </p:transition>
    </mc:Choice>
    <mc:Fallback>
      <p:transition spd="slow" advTm="10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 advTm="10000">
        <p159:morph option="byObject"/>
      </p:transition>
    </mc:Choice>
    <mc:Fallback>
      <p:transition spd="slow" advTm="10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 advTm="10000">
        <p159:morph option="byObject"/>
      </p:transition>
    </mc:Choice>
    <mc:Fallback>
      <p:transition spd="slow" advTm="10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 advTm="10000">
        <p159:morph option="byObject"/>
      </p:transition>
    </mc:Choice>
    <mc:Fallback>
      <p:transition spd="slow" advTm="10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 advTm="10000">
        <p159:morph option="byObject"/>
      </p:transition>
    </mc:Choice>
    <mc:Fallback>
      <p:transition spd="slow" advTm="10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 advTm="10000">
        <p159:morph option="byObject"/>
      </p:transition>
    </mc:Choice>
    <mc:Fallback>
      <p:transition spd="slow" advTm="10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mc:AlternateContent xmlns:mc="http://schemas.openxmlformats.org/markup-compatibility/2006">
    <mc:Choice xmlns:p159="http://schemas.microsoft.com/office/powerpoint/2015/09/main" Requires="p159">
      <p:transition spd="slow" advTm="10000">
        <p159:morph option="byObject"/>
      </p:transition>
    </mc:Choice>
    <mc:Fallback>
      <p:transition spd="slow" advTm="10000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svg"/><Relationship Id="rId3" Type="http://schemas.openxmlformats.org/officeDocument/2006/relationships/image" Target="../media/image10.svg"/><Relationship Id="rId7" Type="http://schemas.openxmlformats.org/officeDocument/2006/relationships/image" Target="../media/image15.svg"/><Relationship Id="rId12" Type="http://schemas.openxmlformats.org/officeDocument/2006/relationships/image" Target="../media/image22.png"/><Relationship Id="rId2" Type="http://schemas.openxmlformats.org/officeDocument/2006/relationships/image" Target="../media/image9.png"/><Relationship Id="rId16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11" Type="http://schemas.openxmlformats.org/officeDocument/2006/relationships/image" Target="../media/image21.svg"/><Relationship Id="rId5" Type="http://schemas.openxmlformats.org/officeDocument/2006/relationships/image" Target="../media/image17.svg"/><Relationship Id="rId15" Type="http://schemas.openxmlformats.org/officeDocument/2006/relationships/image" Target="../media/image25.svg"/><Relationship Id="rId10" Type="http://schemas.openxmlformats.org/officeDocument/2006/relationships/image" Target="../media/image20.png"/><Relationship Id="rId4" Type="http://schemas.openxmlformats.org/officeDocument/2006/relationships/image" Target="../media/image16.png"/><Relationship Id="rId9" Type="http://schemas.openxmlformats.org/officeDocument/2006/relationships/image" Target="../media/image19.svg"/><Relationship Id="rId14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png"/><Relationship Id="rId3" Type="http://schemas.openxmlformats.org/officeDocument/2006/relationships/image" Target="../media/image29.jpg"/><Relationship Id="rId7" Type="http://schemas.openxmlformats.org/officeDocument/2006/relationships/image" Target="../media/image33.jpg1502305918851"/><Relationship Id="rId12" Type="http://schemas.openxmlformats.org/officeDocument/2006/relationships/image" Target="../media/image38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jpg"/><Relationship Id="rId11" Type="http://schemas.openxmlformats.org/officeDocument/2006/relationships/image" Target="../media/image37.PNG"/><Relationship Id="rId5" Type="http://schemas.openxmlformats.org/officeDocument/2006/relationships/image" Target="../media/image31.jpeg"/><Relationship Id="rId10" Type="http://schemas.openxmlformats.org/officeDocument/2006/relationships/image" Target="../media/image36.jpg1503606106625"/><Relationship Id="rId4" Type="http://schemas.openxmlformats.org/officeDocument/2006/relationships/image" Target="../media/image30.jpg"/><Relationship Id="rId9" Type="http://schemas.openxmlformats.org/officeDocument/2006/relationships/image" Target="../media/image35.jpg"/><Relationship Id="rId14" Type="http://schemas.openxmlformats.org/officeDocument/2006/relationships/image" Target="../media/image40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rgbClr val="077BB0"/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139A1-47D1-4DFF-9ED2-090E7EA273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005" y="612307"/>
            <a:ext cx="11128343" cy="1233312"/>
          </a:xfrm>
        </p:spPr>
        <p:txBody>
          <a:bodyPr>
            <a:normAutofit fontScale="90000"/>
          </a:bodyPr>
          <a:lstStyle/>
          <a:p>
            <a:r>
              <a:rPr lang="he-IL" sz="8800" dirty="0">
                <a:latin typeface="Calibri Light" panose="020F0302020204030204" pitchFamily="34" charset="0"/>
                <a:cs typeface="Calibri Light" panose="020F0302020204030204" pitchFamily="34" charset="0"/>
              </a:rPr>
              <a:t>המהפכה הדיגטילית בעיצומה</a:t>
            </a:r>
            <a:endParaRPr lang="en-US" sz="88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80D76DE8-DC5F-4506-A508-A22402506E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69317" y="3225570"/>
            <a:ext cx="1371600" cy="13716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758D814E-9F76-4AC9-BBF1-C67652A6B824}"/>
              </a:ext>
            </a:extLst>
          </p:cNvPr>
          <p:cNvSpPr txBox="1">
            <a:spLocks/>
          </p:cNvSpPr>
          <p:nvPr/>
        </p:nvSpPr>
        <p:spPr>
          <a:xfrm>
            <a:off x="10075102" y="4767943"/>
            <a:ext cx="1760029" cy="522513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he-IL" sz="3200" dirty="0">
                <a:latin typeface="Calibri Light" panose="020F0302020204030204" pitchFamily="34" charset="0"/>
                <a:cs typeface="Calibri Light" panose="020F0302020204030204" pitchFamily="34" charset="0"/>
              </a:rPr>
              <a:t>הבנק</a:t>
            </a:r>
            <a:endParaRPr lang="en-US" sz="32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DA0681D1-8816-4A46-8AD5-4E4D7DB3F9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77989" y="3225570"/>
            <a:ext cx="1371600" cy="1371600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30EEF5BA-D249-4F77-B525-17DA2BCEF74D}"/>
              </a:ext>
            </a:extLst>
          </p:cNvPr>
          <p:cNvSpPr txBox="1">
            <a:spLocks/>
          </p:cNvSpPr>
          <p:nvPr/>
        </p:nvSpPr>
        <p:spPr>
          <a:xfrm>
            <a:off x="7248187" y="4767944"/>
            <a:ext cx="2631204" cy="522513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he-IL" sz="3200" dirty="0">
                <a:latin typeface="Calibri Light" panose="020F0302020204030204" pitchFamily="34" charset="0"/>
                <a:cs typeface="Calibri Light" panose="020F0302020204030204" pitchFamily="34" charset="0"/>
              </a:rPr>
              <a:t>חברת האשראי</a:t>
            </a:r>
            <a:endParaRPr lang="en-US" sz="32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9ADD8FD4-FA29-498E-BE6B-C16728B75EF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486661" y="3225570"/>
            <a:ext cx="1371600" cy="1371600"/>
          </a:xfrm>
          <a:prstGeom prst="rect">
            <a:avLst/>
          </a:prstGeom>
        </p:spPr>
      </p:pic>
      <p:sp>
        <p:nvSpPr>
          <p:cNvPr id="18" name="Title 1">
            <a:extLst>
              <a:ext uri="{FF2B5EF4-FFF2-40B4-BE49-F238E27FC236}">
                <a16:creationId xmlns:a16="http://schemas.microsoft.com/office/drawing/2014/main" id="{7C67D835-B742-4884-BE12-DD34169BCB5D}"/>
              </a:ext>
            </a:extLst>
          </p:cNvPr>
          <p:cNvSpPr txBox="1">
            <a:spLocks/>
          </p:cNvSpPr>
          <p:nvPr/>
        </p:nvSpPr>
        <p:spPr>
          <a:xfrm>
            <a:off x="5486661" y="4767942"/>
            <a:ext cx="1760029" cy="522513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he-IL" sz="3200" dirty="0">
                <a:latin typeface="Calibri Light" panose="020F0302020204030204" pitchFamily="34" charset="0"/>
                <a:cs typeface="Calibri Light" panose="020F0302020204030204" pitchFamily="34" charset="0"/>
              </a:rPr>
              <a:t>הסופר</a:t>
            </a:r>
            <a:endParaRPr lang="en-US" sz="32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C9ADA798-3EC8-4A28-945F-1AF3E011D3E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095333" y="3225570"/>
            <a:ext cx="1371600" cy="1371600"/>
          </a:xfrm>
          <a:prstGeom prst="rect">
            <a:avLst/>
          </a:prstGeom>
        </p:spPr>
      </p:pic>
      <p:sp>
        <p:nvSpPr>
          <p:cNvPr id="21" name="Title 1">
            <a:extLst>
              <a:ext uri="{FF2B5EF4-FFF2-40B4-BE49-F238E27FC236}">
                <a16:creationId xmlns:a16="http://schemas.microsoft.com/office/drawing/2014/main" id="{2BB6D41E-AC50-4951-A693-FC1D2C275775}"/>
              </a:ext>
            </a:extLst>
          </p:cNvPr>
          <p:cNvSpPr txBox="1">
            <a:spLocks/>
          </p:cNvSpPr>
          <p:nvPr/>
        </p:nvSpPr>
        <p:spPr>
          <a:xfrm>
            <a:off x="2901118" y="4767941"/>
            <a:ext cx="1760029" cy="522513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he-IL" sz="3200" dirty="0">
                <a:latin typeface="Calibri Light" panose="020F0302020204030204" pitchFamily="34" charset="0"/>
                <a:cs typeface="Calibri Light" panose="020F0302020204030204" pitchFamily="34" charset="0"/>
              </a:rPr>
              <a:t>השליח</a:t>
            </a:r>
            <a:endParaRPr lang="en-US" sz="32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10BD9340-3291-4F90-BC27-3136977FEA1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04005" y="3225570"/>
            <a:ext cx="1371600" cy="1371600"/>
          </a:xfrm>
          <a:prstGeom prst="rect">
            <a:avLst/>
          </a:prstGeom>
        </p:spPr>
      </p:pic>
      <p:sp>
        <p:nvSpPr>
          <p:cNvPr id="24" name="Title 1">
            <a:extLst>
              <a:ext uri="{FF2B5EF4-FFF2-40B4-BE49-F238E27FC236}">
                <a16:creationId xmlns:a16="http://schemas.microsoft.com/office/drawing/2014/main" id="{B0224EF9-FCA5-480F-8CF0-93DB7996C7B5}"/>
              </a:ext>
            </a:extLst>
          </p:cNvPr>
          <p:cNvSpPr txBox="1">
            <a:spLocks/>
          </p:cNvSpPr>
          <p:nvPr/>
        </p:nvSpPr>
        <p:spPr>
          <a:xfrm>
            <a:off x="-308886" y="4767941"/>
            <a:ext cx="2967135" cy="522513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he-IL" sz="3200" dirty="0">
                <a:latin typeface="Calibri Light" panose="020F0302020204030204" pitchFamily="34" charset="0"/>
                <a:cs typeface="Calibri Light" panose="020F0302020204030204" pitchFamily="34" charset="0"/>
              </a:rPr>
              <a:t>חברת הביטוח</a:t>
            </a:r>
            <a:endParaRPr lang="en-US" sz="32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35905C8-D04D-449F-A3DB-E6DDDD0E539C}"/>
              </a:ext>
            </a:extLst>
          </p:cNvPr>
          <p:cNvGrpSpPr/>
          <p:nvPr/>
        </p:nvGrpSpPr>
        <p:grpSpPr>
          <a:xfrm>
            <a:off x="0" y="5936848"/>
            <a:ext cx="3966267" cy="930288"/>
            <a:chOff x="0" y="5936848"/>
            <a:chExt cx="3966267" cy="930288"/>
          </a:xfrm>
        </p:grpSpPr>
        <p:sp>
          <p:nvSpPr>
            <p:cNvPr id="19" name="Title 1">
              <a:extLst>
                <a:ext uri="{FF2B5EF4-FFF2-40B4-BE49-F238E27FC236}">
                  <a16:creationId xmlns:a16="http://schemas.microsoft.com/office/drawing/2014/main" id="{EA737B53-6F1D-423F-AD8B-E69D7BD0D311}"/>
                </a:ext>
              </a:extLst>
            </p:cNvPr>
            <p:cNvSpPr txBox="1">
              <a:spLocks/>
            </p:cNvSpPr>
            <p:nvPr/>
          </p:nvSpPr>
          <p:spPr>
            <a:xfrm>
              <a:off x="679509" y="5936848"/>
              <a:ext cx="3286758" cy="422754"/>
            </a:xfrm>
            <a:prstGeom prst="rect">
              <a:avLst/>
            </a:prstGeom>
            <a:effectLst/>
          </p:spPr>
          <p:txBody>
            <a:bodyPr vert="horz" lIns="91440" tIns="45720" rIns="91440" bIns="45720" rtlCol="0" anchor="b">
              <a:noAutofit/>
            </a:bodyPr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4800" kern="1200" cap="all">
                  <a:ln w="3175" cmpd="sng"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pPr algn="r"/>
              <a:r>
                <a:rPr lang="he-IL" sz="2400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סרוק להורדת האפליקציה</a:t>
              </a:r>
              <a:endParaRPr lang="en-US" sz="2400" dirty="0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B7631689-41DA-4C96-9A21-755CAD92D0A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0" y="6035355"/>
              <a:ext cx="822645" cy="822645"/>
            </a:xfrm>
            <a:prstGeom prst="rect">
              <a:avLst/>
            </a:prstGeom>
          </p:spPr>
        </p:pic>
        <p:sp>
          <p:nvSpPr>
            <p:cNvPr id="25" name="Title 1">
              <a:extLst>
                <a:ext uri="{FF2B5EF4-FFF2-40B4-BE49-F238E27FC236}">
                  <a16:creationId xmlns:a16="http://schemas.microsoft.com/office/drawing/2014/main" id="{43A016E9-D8D0-426E-9EC7-C7E52E959D15}"/>
                </a:ext>
              </a:extLst>
            </p:cNvPr>
            <p:cNvSpPr txBox="1">
              <a:spLocks/>
            </p:cNvSpPr>
            <p:nvPr/>
          </p:nvSpPr>
          <p:spPr>
            <a:xfrm>
              <a:off x="899211" y="6294521"/>
              <a:ext cx="3067055" cy="572615"/>
            </a:xfrm>
            <a:prstGeom prst="rect">
              <a:avLst/>
            </a:prstGeom>
            <a:effectLst/>
          </p:spPr>
          <p:txBody>
            <a:bodyPr vert="horz" lIns="91440" tIns="45720" rIns="91440" bIns="45720" rtlCol="0" anchor="b">
              <a:noAutofit/>
            </a:bodyPr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4800" kern="1200" cap="all">
                  <a:ln w="3175" cmpd="sng"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pPr algn="r"/>
              <a:r>
                <a:rPr lang="he-IL" sz="1600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10 החתמות חינם</a:t>
              </a:r>
            </a:p>
            <a:p>
              <a:pPr algn="r"/>
              <a:r>
                <a:rPr lang="he-IL" sz="1600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10% הנחה לנרשמים בכנס</a:t>
              </a:r>
              <a:endParaRPr lang="en-US" sz="1600" dirty="0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2190051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 advTm="10000">
        <p159:morph option="byObject"/>
      </p:transition>
    </mc:Choice>
    <mc:Fallback>
      <p:transition spd="slow" advTm="10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rgbClr val="077BB0"/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139A1-47D1-4DFF-9ED2-090E7EA273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1257" y="612307"/>
            <a:ext cx="11571091" cy="2018926"/>
          </a:xfrm>
        </p:spPr>
        <p:txBody>
          <a:bodyPr>
            <a:normAutofit fontScale="90000"/>
          </a:bodyPr>
          <a:lstStyle/>
          <a:p>
            <a:pPr algn="ctr" rtl="1"/>
            <a:r>
              <a:rPr lang="he-IL" sz="8800" dirty="0">
                <a:latin typeface="Calibri Light" panose="020F0302020204030204" pitchFamily="34" charset="0"/>
                <a:cs typeface="Calibri Light" panose="020F0302020204030204" pitchFamily="34" charset="0"/>
              </a:rPr>
              <a:t>45% מחפשים מידע נדל"ן אונליין - מהסמארטפון</a:t>
            </a:r>
            <a:endParaRPr lang="en-US" sz="88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B0224EF9-FCA5-480F-8CF0-93DB7996C7B5}"/>
              </a:ext>
            </a:extLst>
          </p:cNvPr>
          <p:cNvSpPr txBox="1">
            <a:spLocks/>
          </p:cNvSpPr>
          <p:nvPr/>
        </p:nvSpPr>
        <p:spPr>
          <a:xfrm>
            <a:off x="6838722" y="5126130"/>
            <a:ext cx="3238340" cy="522513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he-IL" sz="4000" dirty="0">
                <a:latin typeface="Calibri Light" panose="020F0302020204030204" pitchFamily="34" charset="0"/>
                <a:cs typeface="Calibri Light" panose="020F0302020204030204" pitchFamily="34" charset="0"/>
              </a:rPr>
              <a:t>המגמה ברורה</a:t>
            </a:r>
            <a:endParaRPr lang="en-US" sz="4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A1A4D48C-4FFB-4B80-8CD3-8C1479E9C4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44905" y="3085908"/>
            <a:ext cx="1587443" cy="1587443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B16CA255-B6C1-4BE6-BCD3-F8F112A93C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244905" y="5128026"/>
            <a:ext cx="1509446" cy="1509446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53DD961D-E2BC-4570-809C-03749E340F41}"/>
              </a:ext>
            </a:extLst>
          </p:cNvPr>
          <p:cNvSpPr txBox="1">
            <a:spLocks/>
          </p:cNvSpPr>
          <p:nvPr/>
        </p:nvSpPr>
        <p:spPr>
          <a:xfrm>
            <a:off x="5579705" y="3280032"/>
            <a:ext cx="4497356" cy="718579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he-IL" sz="4000" dirty="0">
                <a:latin typeface="Calibri Light" panose="020F0302020204030204" pitchFamily="34" charset="0"/>
                <a:cs typeface="Calibri Light" panose="020F0302020204030204" pitchFamily="34" charset="0"/>
              </a:rPr>
              <a:t>דור חדש של לקוחות</a:t>
            </a:r>
            <a:endParaRPr lang="en-US" sz="4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2348A5AB-D424-46DF-8D45-E08F7EEBA50C}"/>
              </a:ext>
            </a:extLst>
          </p:cNvPr>
          <p:cNvSpPr txBox="1">
            <a:spLocks/>
          </p:cNvSpPr>
          <p:nvPr/>
        </p:nvSpPr>
        <p:spPr>
          <a:xfrm>
            <a:off x="6494671" y="4071771"/>
            <a:ext cx="3582390" cy="981199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 rtl="1"/>
            <a:r>
              <a:rPr lang="he-IL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הכל דיגיטלי, זמין ומחובר מהסמארטפון – תקשורת, הסכמים, תוכן ומידע</a:t>
            </a:r>
            <a:endParaRPr lang="en-US" sz="2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2446396A-8C54-4905-8B18-D654F44AFF6D}"/>
              </a:ext>
            </a:extLst>
          </p:cNvPr>
          <p:cNvSpPr txBox="1">
            <a:spLocks/>
          </p:cNvSpPr>
          <p:nvPr/>
        </p:nvSpPr>
        <p:spPr>
          <a:xfrm>
            <a:off x="3464767" y="2579369"/>
            <a:ext cx="4876800" cy="506539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he-IL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7% תלויים בסמאטרפון בצורה קשה</a:t>
            </a:r>
            <a:endParaRPr lang="en-US" sz="28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F0AC9C05-C7DF-4CE4-B3EB-B28DEF922965}"/>
              </a:ext>
            </a:extLst>
          </p:cNvPr>
          <p:cNvSpPr txBox="1">
            <a:spLocks/>
          </p:cNvSpPr>
          <p:nvPr/>
        </p:nvSpPr>
        <p:spPr>
          <a:xfrm>
            <a:off x="6494671" y="5640411"/>
            <a:ext cx="3582390" cy="981199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just" rtl="1"/>
            <a:r>
              <a:rPr lang="he-IL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הזוגות הצעירים של המחר נולדו לעידן הסמארטפון. מי שלא יתקדם לדיגיטל לא וכל לתקשר איתם</a:t>
            </a:r>
            <a:endParaRPr lang="en-US" sz="2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7E96704-09EC-4B23-B203-5DC2DA8C7723}"/>
              </a:ext>
            </a:extLst>
          </p:cNvPr>
          <p:cNvGrpSpPr/>
          <p:nvPr/>
        </p:nvGrpSpPr>
        <p:grpSpPr>
          <a:xfrm>
            <a:off x="0" y="5936848"/>
            <a:ext cx="3966267" cy="930288"/>
            <a:chOff x="0" y="5936848"/>
            <a:chExt cx="3966267" cy="930288"/>
          </a:xfrm>
        </p:grpSpPr>
        <p:sp>
          <p:nvSpPr>
            <p:cNvPr id="14" name="Title 1">
              <a:extLst>
                <a:ext uri="{FF2B5EF4-FFF2-40B4-BE49-F238E27FC236}">
                  <a16:creationId xmlns:a16="http://schemas.microsoft.com/office/drawing/2014/main" id="{AA3E4DAF-F581-4133-B4E9-7533822269B1}"/>
                </a:ext>
              </a:extLst>
            </p:cNvPr>
            <p:cNvSpPr txBox="1">
              <a:spLocks/>
            </p:cNvSpPr>
            <p:nvPr/>
          </p:nvSpPr>
          <p:spPr>
            <a:xfrm>
              <a:off x="679509" y="5936848"/>
              <a:ext cx="3286758" cy="422754"/>
            </a:xfrm>
            <a:prstGeom prst="rect">
              <a:avLst/>
            </a:prstGeom>
            <a:effectLst/>
          </p:spPr>
          <p:txBody>
            <a:bodyPr vert="horz" lIns="91440" tIns="45720" rIns="91440" bIns="45720" rtlCol="0" anchor="b">
              <a:noAutofit/>
            </a:bodyPr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4800" kern="1200" cap="all">
                  <a:ln w="3175" cmpd="sng"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pPr algn="r"/>
              <a:r>
                <a:rPr lang="he-IL" sz="2400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סרוק להורדת האפליקציה</a:t>
              </a:r>
              <a:endParaRPr lang="en-US" sz="2400" dirty="0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4658E128-EE57-40A4-B363-AACCDDFF070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0" y="6035355"/>
              <a:ext cx="822645" cy="822645"/>
            </a:xfrm>
            <a:prstGeom prst="rect">
              <a:avLst/>
            </a:prstGeom>
          </p:spPr>
        </p:pic>
        <p:sp>
          <p:nvSpPr>
            <p:cNvPr id="16" name="Title 1">
              <a:extLst>
                <a:ext uri="{FF2B5EF4-FFF2-40B4-BE49-F238E27FC236}">
                  <a16:creationId xmlns:a16="http://schemas.microsoft.com/office/drawing/2014/main" id="{E4021C28-FFD4-4D96-BEDB-CBADA2D147E6}"/>
                </a:ext>
              </a:extLst>
            </p:cNvPr>
            <p:cNvSpPr txBox="1">
              <a:spLocks/>
            </p:cNvSpPr>
            <p:nvPr/>
          </p:nvSpPr>
          <p:spPr>
            <a:xfrm>
              <a:off x="899211" y="6294521"/>
              <a:ext cx="3067055" cy="572615"/>
            </a:xfrm>
            <a:prstGeom prst="rect">
              <a:avLst/>
            </a:prstGeom>
            <a:effectLst/>
          </p:spPr>
          <p:txBody>
            <a:bodyPr vert="horz" lIns="91440" tIns="45720" rIns="91440" bIns="45720" rtlCol="0" anchor="b">
              <a:noAutofit/>
            </a:bodyPr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4800" kern="1200" cap="all">
                  <a:ln w="3175" cmpd="sng"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pPr algn="r"/>
              <a:r>
                <a:rPr lang="he-IL" sz="1600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10 החתמות חינם</a:t>
              </a:r>
            </a:p>
            <a:p>
              <a:pPr algn="r"/>
              <a:r>
                <a:rPr lang="he-IL" sz="1600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10% הנחה לנרשמים בכנס</a:t>
              </a:r>
              <a:endParaRPr lang="en-US" sz="1600" dirty="0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02378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 advTm="10000">
        <p159:morph option="byObject"/>
      </p:transition>
    </mc:Choice>
    <mc:Fallback>
      <p:transition spd="slow" advTm="10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rgbClr val="077BB0"/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139A1-47D1-4DFF-9ED2-090E7EA273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6613" y="205273"/>
            <a:ext cx="11765902" cy="2062066"/>
          </a:xfrm>
        </p:spPr>
        <p:txBody>
          <a:bodyPr>
            <a:normAutofit fontScale="90000"/>
          </a:bodyPr>
          <a:lstStyle/>
          <a:p>
            <a:r>
              <a:rPr lang="he-IL" sz="8800" dirty="0">
                <a:latin typeface="Calibri Light" panose="020F0302020204030204" pitchFamily="34" charset="0"/>
                <a:cs typeface="Calibri Light" panose="020F0302020204030204" pitchFamily="34" charset="0"/>
              </a:rPr>
              <a:t>	יותר עסקאות פחות התעסקות</a:t>
            </a:r>
            <a:endParaRPr lang="en-US" sz="88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58D814E-9F76-4AC9-BBF1-C67652A6B824}"/>
              </a:ext>
            </a:extLst>
          </p:cNvPr>
          <p:cNvSpPr txBox="1">
            <a:spLocks/>
          </p:cNvSpPr>
          <p:nvPr/>
        </p:nvSpPr>
        <p:spPr>
          <a:xfrm>
            <a:off x="1884619" y="4882685"/>
            <a:ext cx="1510662" cy="522513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he-IL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מעודכן תמיד</a:t>
            </a:r>
            <a:endParaRPr 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30EEF5BA-D249-4F77-B525-17DA2BCEF74D}"/>
              </a:ext>
            </a:extLst>
          </p:cNvPr>
          <p:cNvSpPr txBox="1">
            <a:spLocks/>
          </p:cNvSpPr>
          <p:nvPr/>
        </p:nvSpPr>
        <p:spPr>
          <a:xfrm>
            <a:off x="9067363" y="4882686"/>
            <a:ext cx="1511825" cy="522513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he-IL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איתור הסכם מיידי</a:t>
            </a:r>
            <a:endParaRPr 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7C67D835-B742-4884-BE12-DD34169BCB5D}"/>
              </a:ext>
            </a:extLst>
          </p:cNvPr>
          <p:cNvSpPr txBox="1">
            <a:spLocks/>
          </p:cNvSpPr>
          <p:nvPr/>
        </p:nvSpPr>
        <p:spPr>
          <a:xfrm>
            <a:off x="6980934" y="4362951"/>
            <a:ext cx="1945869" cy="1045025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he-IL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סטטיסטיקות והמרה</a:t>
            </a:r>
            <a:endParaRPr 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2BB6D41E-AC50-4951-A693-FC1D2C275775}"/>
              </a:ext>
            </a:extLst>
          </p:cNvPr>
          <p:cNvSpPr txBox="1">
            <a:spLocks/>
          </p:cNvSpPr>
          <p:nvPr/>
        </p:nvSpPr>
        <p:spPr>
          <a:xfrm>
            <a:off x="3408201" y="4360173"/>
            <a:ext cx="1792180" cy="1045026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he-IL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המשרד בכף היד</a:t>
            </a:r>
            <a:endParaRPr 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10BD9340-3291-4F90-BC27-3136977FEA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31005" y="3262893"/>
            <a:ext cx="1097280" cy="1097280"/>
          </a:xfrm>
          <a:prstGeom prst="rect">
            <a:avLst/>
          </a:prstGeom>
        </p:spPr>
      </p:pic>
      <p:sp>
        <p:nvSpPr>
          <p:cNvPr id="24" name="Title 1">
            <a:extLst>
              <a:ext uri="{FF2B5EF4-FFF2-40B4-BE49-F238E27FC236}">
                <a16:creationId xmlns:a16="http://schemas.microsoft.com/office/drawing/2014/main" id="{B0224EF9-FCA5-480F-8CF0-93DB7996C7B5}"/>
              </a:ext>
            </a:extLst>
          </p:cNvPr>
          <p:cNvSpPr txBox="1">
            <a:spLocks/>
          </p:cNvSpPr>
          <p:nvPr/>
        </p:nvSpPr>
        <p:spPr>
          <a:xfrm>
            <a:off x="10719749" y="4360173"/>
            <a:ext cx="1319792" cy="1045026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he-IL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החתמה דיגיטלית </a:t>
            </a:r>
            <a:endParaRPr 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9C0B7F2-36EF-46A2-BFFB-A9F6FDBBA5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18117" y="3262893"/>
            <a:ext cx="1097280" cy="109728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7A5563FA-B5B0-471B-89DE-BCBE304E5AF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405229" y="3262893"/>
            <a:ext cx="1097280" cy="109728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0C2BD095-85BC-4028-BE66-86189A6F16B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750393" y="3262893"/>
            <a:ext cx="1097280" cy="1097280"/>
          </a:xfrm>
          <a:prstGeom prst="rect">
            <a:avLst/>
          </a:prstGeom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AF055950-3B7F-4107-A961-89885D9F1DA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091310" y="3262893"/>
            <a:ext cx="1097280" cy="1097280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79EC64D8-480B-47FF-99D0-7C06FD2B5A8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16206" y="3262893"/>
            <a:ext cx="1097280" cy="1097280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150A412B-ADD8-4D80-AD24-9FCA180724B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646858" y="3262893"/>
            <a:ext cx="1097280" cy="1097280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BFBA5290-2594-4A73-BAA9-9264E1A71026}"/>
              </a:ext>
            </a:extLst>
          </p:cNvPr>
          <p:cNvSpPr txBox="1">
            <a:spLocks/>
          </p:cNvSpPr>
          <p:nvPr/>
        </p:nvSpPr>
        <p:spPr>
          <a:xfrm>
            <a:off x="5305473" y="4360173"/>
            <a:ext cx="1792180" cy="1045026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he-IL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שת"פ מהיר ובטוח</a:t>
            </a:r>
            <a:endParaRPr 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6C27B6E7-F599-463F-B790-E7A8FE277F1D}"/>
              </a:ext>
            </a:extLst>
          </p:cNvPr>
          <p:cNvSpPr txBox="1">
            <a:spLocks/>
          </p:cNvSpPr>
          <p:nvPr/>
        </p:nvSpPr>
        <p:spPr>
          <a:xfrm>
            <a:off x="400689" y="4590662"/>
            <a:ext cx="1349603" cy="779991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he-IL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חדשני וירוק</a:t>
            </a:r>
            <a:endParaRPr 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C3D42B2-987C-4873-8E8F-C26C55E7BA82}"/>
              </a:ext>
            </a:extLst>
          </p:cNvPr>
          <p:cNvGrpSpPr/>
          <p:nvPr/>
        </p:nvGrpSpPr>
        <p:grpSpPr>
          <a:xfrm>
            <a:off x="0" y="5936848"/>
            <a:ext cx="3966267" cy="930288"/>
            <a:chOff x="0" y="5936848"/>
            <a:chExt cx="3966267" cy="930288"/>
          </a:xfrm>
        </p:grpSpPr>
        <p:sp>
          <p:nvSpPr>
            <p:cNvPr id="28" name="Title 1">
              <a:extLst>
                <a:ext uri="{FF2B5EF4-FFF2-40B4-BE49-F238E27FC236}">
                  <a16:creationId xmlns:a16="http://schemas.microsoft.com/office/drawing/2014/main" id="{47FADB26-7933-4A49-AEF4-F49BDBB2DB9A}"/>
                </a:ext>
              </a:extLst>
            </p:cNvPr>
            <p:cNvSpPr txBox="1">
              <a:spLocks/>
            </p:cNvSpPr>
            <p:nvPr/>
          </p:nvSpPr>
          <p:spPr>
            <a:xfrm>
              <a:off x="679509" y="5936848"/>
              <a:ext cx="3286758" cy="422754"/>
            </a:xfrm>
            <a:prstGeom prst="rect">
              <a:avLst/>
            </a:prstGeom>
            <a:effectLst/>
          </p:spPr>
          <p:txBody>
            <a:bodyPr vert="horz" lIns="91440" tIns="45720" rIns="91440" bIns="45720" rtlCol="0" anchor="b">
              <a:noAutofit/>
            </a:bodyPr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4800" kern="1200" cap="all">
                  <a:ln w="3175" cmpd="sng"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pPr algn="r"/>
              <a:r>
                <a:rPr lang="he-IL" sz="2400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סרוק להורדת האפליקציה</a:t>
              </a:r>
              <a:endParaRPr lang="en-US" sz="2400" dirty="0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9C62EEA0-5725-40DA-8E23-32FD139F171A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0" y="6035355"/>
              <a:ext cx="822645" cy="822645"/>
            </a:xfrm>
            <a:prstGeom prst="rect">
              <a:avLst/>
            </a:prstGeom>
          </p:spPr>
        </p:pic>
        <p:sp>
          <p:nvSpPr>
            <p:cNvPr id="30" name="Title 1">
              <a:extLst>
                <a:ext uri="{FF2B5EF4-FFF2-40B4-BE49-F238E27FC236}">
                  <a16:creationId xmlns:a16="http://schemas.microsoft.com/office/drawing/2014/main" id="{0BBB4781-FC99-4044-B10D-83DBD3D0D5A4}"/>
                </a:ext>
              </a:extLst>
            </p:cNvPr>
            <p:cNvSpPr txBox="1">
              <a:spLocks/>
            </p:cNvSpPr>
            <p:nvPr/>
          </p:nvSpPr>
          <p:spPr>
            <a:xfrm>
              <a:off x="899211" y="6294521"/>
              <a:ext cx="3067055" cy="572615"/>
            </a:xfrm>
            <a:prstGeom prst="rect">
              <a:avLst/>
            </a:prstGeom>
            <a:effectLst/>
          </p:spPr>
          <p:txBody>
            <a:bodyPr vert="horz" lIns="91440" tIns="45720" rIns="91440" bIns="45720" rtlCol="0" anchor="b">
              <a:noAutofit/>
            </a:bodyPr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4800" kern="1200" cap="all">
                  <a:ln w="3175" cmpd="sng"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pPr algn="r"/>
              <a:r>
                <a:rPr lang="he-IL" sz="1600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10 החתמות חינם</a:t>
              </a:r>
            </a:p>
            <a:p>
              <a:pPr algn="r"/>
              <a:r>
                <a:rPr lang="he-IL" sz="1600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10% הנחה לנרשמים בכנס</a:t>
              </a:r>
              <a:endParaRPr lang="en-US" sz="1600" dirty="0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1891638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 advTm="10000">
        <p159:morph option="byObject"/>
      </p:transition>
    </mc:Choice>
    <mc:Fallback>
      <p:transition spd="slow" advTm="10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rgbClr val="077BB0"/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139A1-47D1-4DFF-9ED2-090E7EA273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9211" y="637953"/>
            <a:ext cx="7745058" cy="1195838"/>
          </a:xfrm>
        </p:spPr>
        <p:txBody>
          <a:bodyPr>
            <a:normAutofit/>
          </a:bodyPr>
          <a:lstStyle/>
          <a:p>
            <a:pPr algn="ctr" rtl="1"/>
            <a:r>
              <a:rPr lang="he-IL" sz="6600" dirty="0">
                <a:latin typeface="Calibri Light" panose="020F0302020204030204" pitchFamily="34" charset="0"/>
                <a:cs typeface="Calibri Light" panose="020F0302020204030204" pitchFamily="34" charset="0"/>
              </a:rPr>
              <a:t>החתמה דיגיטלית</a:t>
            </a:r>
            <a:endParaRPr lang="en-US" sz="6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FB285A1-CBCE-43EA-9F14-4340E1273418}"/>
              </a:ext>
            </a:extLst>
          </p:cNvPr>
          <p:cNvGrpSpPr/>
          <p:nvPr/>
        </p:nvGrpSpPr>
        <p:grpSpPr>
          <a:xfrm>
            <a:off x="0" y="5936848"/>
            <a:ext cx="3966267" cy="930288"/>
            <a:chOff x="0" y="5936848"/>
            <a:chExt cx="3966267" cy="930288"/>
          </a:xfrm>
        </p:grpSpPr>
        <p:sp>
          <p:nvSpPr>
            <p:cNvPr id="9" name="Title 1">
              <a:extLst>
                <a:ext uri="{FF2B5EF4-FFF2-40B4-BE49-F238E27FC236}">
                  <a16:creationId xmlns:a16="http://schemas.microsoft.com/office/drawing/2014/main" id="{9DFCF825-1E80-4155-B89F-20352DDD42EE}"/>
                </a:ext>
              </a:extLst>
            </p:cNvPr>
            <p:cNvSpPr txBox="1">
              <a:spLocks/>
            </p:cNvSpPr>
            <p:nvPr/>
          </p:nvSpPr>
          <p:spPr>
            <a:xfrm>
              <a:off x="679509" y="5936848"/>
              <a:ext cx="3286758" cy="422754"/>
            </a:xfrm>
            <a:prstGeom prst="rect">
              <a:avLst/>
            </a:prstGeom>
            <a:effectLst/>
          </p:spPr>
          <p:txBody>
            <a:bodyPr vert="horz" lIns="91440" tIns="45720" rIns="91440" bIns="45720" rtlCol="0" anchor="b">
              <a:noAutofit/>
            </a:bodyPr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4800" kern="1200" cap="all">
                  <a:ln w="3175" cmpd="sng"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pPr algn="r"/>
              <a:r>
                <a:rPr lang="he-IL" sz="2400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סרוק להורדת האפליקציה</a:t>
              </a:r>
              <a:endParaRPr lang="en-US" sz="2400" dirty="0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AE6F4AAB-65B4-4686-A5F0-2E862D57CF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6035355"/>
              <a:ext cx="822645" cy="822645"/>
            </a:xfrm>
            <a:prstGeom prst="rect">
              <a:avLst/>
            </a:prstGeom>
          </p:spPr>
        </p:pic>
        <p:sp>
          <p:nvSpPr>
            <p:cNvPr id="11" name="Title 1">
              <a:extLst>
                <a:ext uri="{FF2B5EF4-FFF2-40B4-BE49-F238E27FC236}">
                  <a16:creationId xmlns:a16="http://schemas.microsoft.com/office/drawing/2014/main" id="{56D85B73-4236-4F21-AE55-ED4605F6634D}"/>
                </a:ext>
              </a:extLst>
            </p:cNvPr>
            <p:cNvSpPr txBox="1">
              <a:spLocks/>
            </p:cNvSpPr>
            <p:nvPr/>
          </p:nvSpPr>
          <p:spPr>
            <a:xfrm>
              <a:off x="899211" y="6294521"/>
              <a:ext cx="3067055" cy="572615"/>
            </a:xfrm>
            <a:prstGeom prst="rect">
              <a:avLst/>
            </a:prstGeom>
            <a:effectLst/>
          </p:spPr>
          <p:txBody>
            <a:bodyPr vert="horz" lIns="91440" tIns="45720" rIns="91440" bIns="45720" rtlCol="0" anchor="b">
              <a:noAutofit/>
            </a:bodyPr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4800" kern="1200" cap="all">
                  <a:ln w="3175" cmpd="sng"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pPr algn="r"/>
              <a:r>
                <a:rPr lang="he-IL" sz="1600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10 החתמות חינם</a:t>
              </a:r>
            </a:p>
            <a:p>
              <a:pPr algn="r"/>
              <a:r>
                <a:rPr lang="he-IL" sz="1600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10% הנחה לנרשמים בכנס</a:t>
              </a:r>
              <a:endParaRPr lang="en-US" sz="1600" dirty="0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C4A36E4D-886D-4174-A880-108CEBB73B4D}"/>
              </a:ext>
            </a:extLst>
          </p:cNvPr>
          <p:cNvSpPr txBox="1">
            <a:spLocks/>
          </p:cNvSpPr>
          <p:nvPr/>
        </p:nvSpPr>
        <p:spPr>
          <a:xfrm>
            <a:off x="2879035" y="1832174"/>
            <a:ext cx="4497356" cy="718579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he-IL" sz="4000" dirty="0">
                <a:latin typeface="Calibri Light" panose="020F0302020204030204" pitchFamily="34" charset="0"/>
                <a:cs typeface="Calibri Light" panose="020F0302020204030204" pitchFamily="34" charset="0"/>
              </a:rPr>
              <a:t>מהיר, פשוט ואמין</a:t>
            </a:r>
            <a:endParaRPr lang="en-US" sz="4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A3CB04B-D300-4F96-B614-A4F95DD8CE23}"/>
              </a:ext>
            </a:extLst>
          </p:cNvPr>
          <p:cNvSpPr txBox="1">
            <a:spLocks/>
          </p:cNvSpPr>
          <p:nvPr/>
        </p:nvSpPr>
        <p:spPr>
          <a:xfrm>
            <a:off x="3193774" y="2729948"/>
            <a:ext cx="4182617" cy="875164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 rtl="1"/>
            <a:r>
              <a:rPr lang="he-IL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בחירת נכס / לקוח מרשימה – ללא טעיות כתיב, ללא צורף לכתוב מחדש כל פעם.</a:t>
            </a:r>
            <a:endParaRPr lang="en-US" sz="2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A4DD7AA6-A9E9-4725-B683-FCF2AFC12722}"/>
              </a:ext>
            </a:extLst>
          </p:cNvPr>
          <p:cNvSpPr txBox="1">
            <a:spLocks/>
          </p:cNvSpPr>
          <p:nvPr/>
        </p:nvSpPr>
        <p:spPr>
          <a:xfrm>
            <a:off x="3193773" y="3605112"/>
            <a:ext cx="4182617" cy="875164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 rtl="1"/>
            <a:r>
              <a:rPr lang="he-IL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הפנקס לא נגמר, לא מתעוות ולא נשכח – יש סמארטפון? יש החתמה!</a:t>
            </a:r>
            <a:endParaRPr lang="en-US" sz="2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2927A884-5D37-4132-9A84-14428EF7656D}"/>
              </a:ext>
            </a:extLst>
          </p:cNvPr>
          <p:cNvSpPr txBox="1">
            <a:spLocks/>
          </p:cNvSpPr>
          <p:nvPr/>
        </p:nvSpPr>
        <p:spPr>
          <a:xfrm>
            <a:off x="3193772" y="4512234"/>
            <a:ext cx="4182617" cy="875164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 rtl="1"/>
            <a:r>
              <a:rPr lang="he-IL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איתור הסכמים בחיפוש מהיר ע"פ כל פרמטר של הנכס / לקוח, ישירות מהנייד</a:t>
            </a:r>
            <a:endParaRPr lang="en-US" sz="2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7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3A3ED71C-E14E-4C33-A3C0-4DD455D3E7D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302" b="9302"/>
          <a:stretch/>
        </p:blipFill>
        <p:spPr>
          <a:xfrm>
            <a:off x="8125609" y="637953"/>
            <a:ext cx="3167180" cy="5582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01277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 advTm="10000">
        <p159:morph option="byObject"/>
      </p:transition>
    </mc:Choice>
    <mc:Fallback>
      <p:transition spd="slow" advTm="10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rgbClr val="077BB0"/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139A1-47D1-4DFF-9ED2-090E7EA273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33211" y="625396"/>
            <a:ext cx="6477178" cy="1195838"/>
          </a:xfrm>
        </p:spPr>
        <p:txBody>
          <a:bodyPr>
            <a:normAutofit/>
          </a:bodyPr>
          <a:lstStyle/>
          <a:p>
            <a:pPr algn="r" rtl="1"/>
            <a:r>
              <a:rPr lang="he-IL" sz="6600" dirty="0">
                <a:latin typeface="Calibri Light" panose="020F0302020204030204" pitchFamily="34" charset="0"/>
                <a:cs typeface="Calibri Light" panose="020F0302020204030204" pitchFamily="34" charset="0"/>
              </a:rPr>
              <a:t>מסמך מעוצב וממותג</a:t>
            </a:r>
            <a:endParaRPr lang="en-US" sz="6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FB285A1-CBCE-43EA-9F14-4340E1273418}"/>
              </a:ext>
            </a:extLst>
          </p:cNvPr>
          <p:cNvGrpSpPr/>
          <p:nvPr/>
        </p:nvGrpSpPr>
        <p:grpSpPr>
          <a:xfrm>
            <a:off x="0" y="5936848"/>
            <a:ext cx="3966267" cy="930288"/>
            <a:chOff x="0" y="5936848"/>
            <a:chExt cx="3966267" cy="930288"/>
          </a:xfrm>
        </p:grpSpPr>
        <p:sp>
          <p:nvSpPr>
            <p:cNvPr id="9" name="Title 1">
              <a:extLst>
                <a:ext uri="{FF2B5EF4-FFF2-40B4-BE49-F238E27FC236}">
                  <a16:creationId xmlns:a16="http://schemas.microsoft.com/office/drawing/2014/main" id="{9DFCF825-1E80-4155-B89F-20352DDD42EE}"/>
                </a:ext>
              </a:extLst>
            </p:cNvPr>
            <p:cNvSpPr txBox="1">
              <a:spLocks/>
            </p:cNvSpPr>
            <p:nvPr/>
          </p:nvSpPr>
          <p:spPr>
            <a:xfrm>
              <a:off x="679509" y="5936848"/>
              <a:ext cx="3286758" cy="422754"/>
            </a:xfrm>
            <a:prstGeom prst="rect">
              <a:avLst/>
            </a:prstGeom>
            <a:effectLst/>
          </p:spPr>
          <p:txBody>
            <a:bodyPr vert="horz" lIns="91440" tIns="45720" rIns="91440" bIns="45720" rtlCol="0" anchor="b">
              <a:noAutofit/>
            </a:bodyPr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4800" kern="1200" cap="all">
                  <a:ln w="3175" cmpd="sng"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pPr algn="r"/>
              <a:r>
                <a:rPr lang="he-IL" sz="2400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סרוק להורדת האפליקציה</a:t>
              </a:r>
              <a:endParaRPr lang="en-US" sz="2400" dirty="0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AE6F4AAB-65B4-4686-A5F0-2E862D57CF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6035355"/>
              <a:ext cx="822645" cy="822645"/>
            </a:xfrm>
            <a:prstGeom prst="rect">
              <a:avLst/>
            </a:prstGeom>
          </p:spPr>
        </p:pic>
        <p:sp>
          <p:nvSpPr>
            <p:cNvPr id="11" name="Title 1">
              <a:extLst>
                <a:ext uri="{FF2B5EF4-FFF2-40B4-BE49-F238E27FC236}">
                  <a16:creationId xmlns:a16="http://schemas.microsoft.com/office/drawing/2014/main" id="{56D85B73-4236-4F21-AE55-ED4605F6634D}"/>
                </a:ext>
              </a:extLst>
            </p:cNvPr>
            <p:cNvSpPr txBox="1">
              <a:spLocks/>
            </p:cNvSpPr>
            <p:nvPr/>
          </p:nvSpPr>
          <p:spPr>
            <a:xfrm>
              <a:off x="899211" y="6294521"/>
              <a:ext cx="3067055" cy="572615"/>
            </a:xfrm>
            <a:prstGeom prst="rect">
              <a:avLst/>
            </a:prstGeom>
            <a:effectLst/>
          </p:spPr>
          <p:txBody>
            <a:bodyPr vert="horz" lIns="91440" tIns="45720" rIns="91440" bIns="45720" rtlCol="0" anchor="b">
              <a:noAutofit/>
            </a:bodyPr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4800" kern="1200" cap="all">
                  <a:ln w="3175" cmpd="sng"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pPr algn="r"/>
              <a:r>
                <a:rPr lang="he-IL" sz="1600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10 החתמות חינם</a:t>
              </a:r>
            </a:p>
            <a:p>
              <a:pPr algn="r"/>
              <a:r>
                <a:rPr lang="he-IL" sz="1600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10% הנחה לנרשמים בכנס</a:t>
              </a:r>
              <a:endParaRPr lang="en-US" sz="1600" dirty="0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C4A36E4D-886D-4174-A880-108CEBB73B4D}"/>
              </a:ext>
            </a:extLst>
          </p:cNvPr>
          <p:cNvSpPr txBox="1">
            <a:spLocks/>
          </p:cNvSpPr>
          <p:nvPr/>
        </p:nvSpPr>
        <p:spPr>
          <a:xfrm>
            <a:off x="7413035" y="1880643"/>
            <a:ext cx="4497356" cy="718579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he-IL" sz="4000" dirty="0">
                <a:latin typeface="Calibri Light" panose="020F0302020204030204" pitchFamily="34" charset="0"/>
                <a:cs typeface="Calibri Light" panose="020F0302020204030204" pitchFamily="34" charset="0"/>
              </a:rPr>
              <a:t>חתום דיגיטלית</a:t>
            </a:r>
            <a:endParaRPr lang="en-US" sz="4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A3CB04B-D300-4F96-B614-A4F95DD8CE23}"/>
              </a:ext>
            </a:extLst>
          </p:cNvPr>
          <p:cNvSpPr txBox="1">
            <a:spLocks/>
          </p:cNvSpPr>
          <p:nvPr/>
        </p:nvSpPr>
        <p:spPr>
          <a:xfrm>
            <a:off x="7727774" y="2778417"/>
            <a:ext cx="4182617" cy="875164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 rtl="1"/>
            <a:r>
              <a:rPr lang="he-IL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המסמך נשלח אוטומטית ללקוח (העתק) ולסוכן (מקור) כמו גם לבעל המשרד</a:t>
            </a:r>
            <a:endParaRPr lang="en-US" sz="2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A4DD7AA6-A9E9-4725-B683-FCF2AFC12722}"/>
              </a:ext>
            </a:extLst>
          </p:cNvPr>
          <p:cNvSpPr txBox="1">
            <a:spLocks/>
          </p:cNvSpPr>
          <p:nvPr/>
        </p:nvSpPr>
        <p:spPr>
          <a:xfrm>
            <a:off x="7727773" y="3653581"/>
            <a:ext cx="4182617" cy="875164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 rtl="1"/>
            <a:r>
              <a:rPr lang="he-IL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טופס מעוצב במבנה אחיד, אימייל ניתן להתאמה עם תוכן שיווקי</a:t>
            </a:r>
            <a:endParaRPr lang="en-US" sz="2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2927A884-5D37-4132-9A84-14428EF7656D}"/>
              </a:ext>
            </a:extLst>
          </p:cNvPr>
          <p:cNvSpPr txBox="1">
            <a:spLocks/>
          </p:cNvSpPr>
          <p:nvPr/>
        </p:nvSpPr>
        <p:spPr>
          <a:xfrm>
            <a:off x="7727772" y="4560703"/>
            <a:ext cx="4182617" cy="875164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 rtl="1"/>
            <a:r>
              <a:rPr lang="he-IL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ניתן להחתים לקוח גם ללא קליטת רשת, המסמך ישלח אוטומטית בחיבור</a:t>
            </a:r>
            <a:endParaRPr lang="en-US" sz="2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B65D15-391B-4A2A-B567-197571BBB9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459" y="1979150"/>
            <a:ext cx="6928452" cy="3559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55785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 advTm="10000">
        <p159:morph option="byObject"/>
      </p:transition>
    </mc:Choice>
    <mc:Fallback>
      <p:transition spd="slow" advTm="10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rgbClr val="077BB0"/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139A1-47D1-4DFF-9ED2-090E7EA273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9211" y="637953"/>
            <a:ext cx="6477178" cy="1195838"/>
          </a:xfrm>
        </p:spPr>
        <p:txBody>
          <a:bodyPr>
            <a:normAutofit/>
          </a:bodyPr>
          <a:lstStyle/>
          <a:p>
            <a:pPr algn="r" rtl="1"/>
            <a:r>
              <a:rPr lang="he-IL" sz="6600" dirty="0">
                <a:latin typeface="Calibri Light" panose="020F0302020204030204" pitchFamily="34" charset="0"/>
                <a:cs typeface="Calibri Light" panose="020F0302020204030204" pitchFamily="34" charset="0"/>
              </a:rPr>
              <a:t>אוטמציה ושיתוף</a:t>
            </a:r>
            <a:endParaRPr lang="en-US" sz="6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FB285A1-CBCE-43EA-9F14-4340E1273418}"/>
              </a:ext>
            </a:extLst>
          </p:cNvPr>
          <p:cNvGrpSpPr/>
          <p:nvPr/>
        </p:nvGrpSpPr>
        <p:grpSpPr>
          <a:xfrm>
            <a:off x="0" y="5936848"/>
            <a:ext cx="3966267" cy="930288"/>
            <a:chOff x="0" y="5936848"/>
            <a:chExt cx="3966267" cy="930288"/>
          </a:xfrm>
        </p:grpSpPr>
        <p:sp>
          <p:nvSpPr>
            <p:cNvPr id="9" name="Title 1">
              <a:extLst>
                <a:ext uri="{FF2B5EF4-FFF2-40B4-BE49-F238E27FC236}">
                  <a16:creationId xmlns:a16="http://schemas.microsoft.com/office/drawing/2014/main" id="{9DFCF825-1E80-4155-B89F-20352DDD42EE}"/>
                </a:ext>
              </a:extLst>
            </p:cNvPr>
            <p:cNvSpPr txBox="1">
              <a:spLocks/>
            </p:cNvSpPr>
            <p:nvPr/>
          </p:nvSpPr>
          <p:spPr>
            <a:xfrm>
              <a:off x="679509" y="5936848"/>
              <a:ext cx="3286758" cy="422754"/>
            </a:xfrm>
            <a:prstGeom prst="rect">
              <a:avLst/>
            </a:prstGeom>
            <a:effectLst/>
          </p:spPr>
          <p:txBody>
            <a:bodyPr vert="horz" lIns="91440" tIns="45720" rIns="91440" bIns="45720" rtlCol="0" anchor="b">
              <a:noAutofit/>
            </a:bodyPr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4800" kern="1200" cap="all">
                  <a:ln w="3175" cmpd="sng"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pPr algn="r"/>
              <a:r>
                <a:rPr lang="he-IL" sz="2400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סרוק להורדת האפליקציה</a:t>
              </a:r>
              <a:endParaRPr lang="en-US" sz="2400" dirty="0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AE6F4AAB-65B4-4686-A5F0-2E862D57CF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6035355"/>
              <a:ext cx="822645" cy="822645"/>
            </a:xfrm>
            <a:prstGeom prst="rect">
              <a:avLst/>
            </a:prstGeom>
          </p:spPr>
        </p:pic>
        <p:sp>
          <p:nvSpPr>
            <p:cNvPr id="11" name="Title 1">
              <a:extLst>
                <a:ext uri="{FF2B5EF4-FFF2-40B4-BE49-F238E27FC236}">
                  <a16:creationId xmlns:a16="http://schemas.microsoft.com/office/drawing/2014/main" id="{56D85B73-4236-4F21-AE55-ED4605F6634D}"/>
                </a:ext>
              </a:extLst>
            </p:cNvPr>
            <p:cNvSpPr txBox="1">
              <a:spLocks/>
            </p:cNvSpPr>
            <p:nvPr/>
          </p:nvSpPr>
          <p:spPr>
            <a:xfrm>
              <a:off x="899211" y="6294521"/>
              <a:ext cx="3067055" cy="572615"/>
            </a:xfrm>
            <a:prstGeom prst="rect">
              <a:avLst/>
            </a:prstGeom>
            <a:effectLst/>
          </p:spPr>
          <p:txBody>
            <a:bodyPr vert="horz" lIns="91440" tIns="45720" rIns="91440" bIns="45720" rtlCol="0" anchor="b">
              <a:noAutofit/>
            </a:bodyPr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4800" kern="1200" cap="all">
                  <a:ln w="3175" cmpd="sng"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pPr algn="r"/>
              <a:r>
                <a:rPr lang="he-IL" sz="1600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10 החתמות חינם</a:t>
              </a:r>
            </a:p>
            <a:p>
              <a:pPr algn="r"/>
              <a:r>
                <a:rPr lang="he-IL" sz="1600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10% הנחה לנרשמים בכנס</a:t>
              </a:r>
              <a:endParaRPr lang="en-US" sz="1600" dirty="0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C4A36E4D-886D-4174-A880-108CEBB73B4D}"/>
              </a:ext>
            </a:extLst>
          </p:cNvPr>
          <p:cNvSpPr txBox="1">
            <a:spLocks/>
          </p:cNvSpPr>
          <p:nvPr/>
        </p:nvSpPr>
        <p:spPr>
          <a:xfrm>
            <a:off x="2879035" y="1832174"/>
            <a:ext cx="4497356" cy="718579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he-IL" sz="4000" dirty="0">
                <a:latin typeface="Calibri Light" panose="020F0302020204030204" pitchFamily="34" charset="0"/>
                <a:cs typeface="Calibri Light" panose="020F0302020204030204" pitchFamily="34" charset="0"/>
              </a:rPr>
              <a:t>ההסכם זמין בכל מדיה</a:t>
            </a:r>
            <a:endParaRPr lang="en-US" sz="4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A3CB04B-D300-4F96-B614-A4F95DD8CE23}"/>
              </a:ext>
            </a:extLst>
          </p:cNvPr>
          <p:cNvSpPr txBox="1">
            <a:spLocks/>
          </p:cNvSpPr>
          <p:nvPr/>
        </p:nvSpPr>
        <p:spPr>
          <a:xfrm>
            <a:off x="3193774" y="2729948"/>
            <a:ext cx="4182617" cy="875164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 rtl="1"/>
            <a:r>
              <a:rPr lang="he-IL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שליחת המסמך המוכן לאתרי הלוחות ללא צורך בסריקה והכנה סזיפית</a:t>
            </a:r>
            <a:endParaRPr lang="en-US" sz="2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A4DD7AA6-A9E9-4725-B683-FCF2AFC12722}"/>
              </a:ext>
            </a:extLst>
          </p:cNvPr>
          <p:cNvSpPr txBox="1">
            <a:spLocks/>
          </p:cNvSpPr>
          <p:nvPr/>
        </p:nvSpPr>
        <p:spPr>
          <a:xfrm>
            <a:off x="3193773" y="3605112"/>
            <a:ext cx="4182617" cy="875164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 rtl="1"/>
            <a:r>
              <a:rPr lang="he-IL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שיתוף קל ומהיר ישירות מהסמארטפון – ב-</a:t>
            </a:r>
            <a:r>
              <a:rPr lang="en-US" sz="20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Whatsapp</a:t>
            </a:r>
            <a:r>
              <a:rPr lang="he-IL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, מייל או </a:t>
            </a:r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SMS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2927A884-5D37-4132-9A84-14428EF7656D}"/>
              </a:ext>
            </a:extLst>
          </p:cNvPr>
          <p:cNvSpPr txBox="1">
            <a:spLocks/>
          </p:cNvSpPr>
          <p:nvPr/>
        </p:nvSpPr>
        <p:spPr>
          <a:xfrm>
            <a:off x="3193772" y="4512234"/>
            <a:ext cx="4182617" cy="875164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 rtl="1"/>
            <a:r>
              <a:rPr lang="he-IL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יצירת גיבוי עצמאית לכלל הנתונים בכל רגע – כל המסמכים, נכסים, לקוחות</a:t>
            </a:r>
            <a:endParaRPr lang="en-US" sz="2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A3ED71C-E14E-4C33-A3C0-4DD455D3E7D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312" b="8632"/>
          <a:stretch/>
        </p:blipFill>
        <p:spPr>
          <a:xfrm>
            <a:off x="8225735" y="1008805"/>
            <a:ext cx="2959100" cy="5059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6144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 advTm="10000">
        <p159:morph option="byObject"/>
      </p:transition>
    </mc:Choice>
    <mc:Fallback>
      <p:transition spd="slow" advTm="100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rgbClr val="077BB0"/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139A1-47D1-4DFF-9ED2-090E7EA273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21104" y="172904"/>
            <a:ext cx="5419125" cy="860165"/>
          </a:xfrm>
        </p:spPr>
        <p:txBody>
          <a:bodyPr>
            <a:normAutofit fontScale="90000"/>
          </a:bodyPr>
          <a:lstStyle/>
          <a:p>
            <a:pPr algn="r"/>
            <a:r>
              <a:rPr lang="he-IL" sz="8800" dirty="0">
                <a:latin typeface="Calibri Light" panose="020F0302020204030204" pitchFamily="34" charset="0"/>
                <a:cs typeface="Calibri Light" panose="020F0302020204030204" pitchFamily="34" charset="0"/>
              </a:rPr>
              <a:t>בין לקוחותינו</a:t>
            </a:r>
            <a:endParaRPr lang="en-US" sz="88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C3D42B2-987C-4873-8E8F-C26C55E7BA82}"/>
              </a:ext>
            </a:extLst>
          </p:cNvPr>
          <p:cNvGrpSpPr/>
          <p:nvPr/>
        </p:nvGrpSpPr>
        <p:grpSpPr>
          <a:xfrm>
            <a:off x="0" y="5936848"/>
            <a:ext cx="3966267" cy="930288"/>
            <a:chOff x="0" y="5936848"/>
            <a:chExt cx="3966267" cy="930288"/>
          </a:xfrm>
        </p:grpSpPr>
        <p:sp>
          <p:nvSpPr>
            <p:cNvPr id="28" name="Title 1">
              <a:extLst>
                <a:ext uri="{FF2B5EF4-FFF2-40B4-BE49-F238E27FC236}">
                  <a16:creationId xmlns:a16="http://schemas.microsoft.com/office/drawing/2014/main" id="{47FADB26-7933-4A49-AEF4-F49BDBB2DB9A}"/>
                </a:ext>
              </a:extLst>
            </p:cNvPr>
            <p:cNvSpPr txBox="1">
              <a:spLocks/>
            </p:cNvSpPr>
            <p:nvPr/>
          </p:nvSpPr>
          <p:spPr>
            <a:xfrm>
              <a:off x="679509" y="5936848"/>
              <a:ext cx="3286758" cy="422754"/>
            </a:xfrm>
            <a:prstGeom prst="rect">
              <a:avLst/>
            </a:prstGeom>
            <a:effectLst/>
          </p:spPr>
          <p:txBody>
            <a:bodyPr vert="horz" lIns="91440" tIns="45720" rIns="91440" bIns="45720" rtlCol="0" anchor="b">
              <a:noAutofit/>
            </a:bodyPr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4800" kern="1200" cap="all">
                  <a:ln w="3175" cmpd="sng"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pPr algn="r"/>
              <a:r>
                <a:rPr lang="he-IL" sz="2400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סרוק להורדת האפליקציה</a:t>
              </a:r>
              <a:endParaRPr lang="en-US" sz="2400" dirty="0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9C62EEA0-5725-40DA-8E23-32FD139F171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6035355"/>
              <a:ext cx="822645" cy="822645"/>
            </a:xfrm>
            <a:prstGeom prst="rect">
              <a:avLst/>
            </a:prstGeom>
          </p:spPr>
        </p:pic>
        <p:sp>
          <p:nvSpPr>
            <p:cNvPr id="30" name="Title 1">
              <a:extLst>
                <a:ext uri="{FF2B5EF4-FFF2-40B4-BE49-F238E27FC236}">
                  <a16:creationId xmlns:a16="http://schemas.microsoft.com/office/drawing/2014/main" id="{0BBB4781-FC99-4044-B10D-83DBD3D0D5A4}"/>
                </a:ext>
              </a:extLst>
            </p:cNvPr>
            <p:cNvSpPr txBox="1">
              <a:spLocks/>
            </p:cNvSpPr>
            <p:nvPr/>
          </p:nvSpPr>
          <p:spPr>
            <a:xfrm>
              <a:off x="899211" y="6294521"/>
              <a:ext cx="3067055" cy="572615"/>
            </a:xfrm>
            <a:prstGeom prst="rect">
              <a:avLst/>
            </a:prstGeom>
            <a:effectLst/>
          </p:spPr>
          <p:txBody>
            <a:bodyPr vert="horz" lIns="91440" tIns="45720" rIns="91440" bIns="45720" rtlCol="0" anchor="b">
              <a:noAutofit/>
            </a:bodyPr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4800" kern="1200" cap="all">
                  <a:ln w="3175" cmpd="sng"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pPr algn="r"/>
              <a:r>
                <a:rPr lang="he-IL" sz="1600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10 החתמות חינם</a:t>
              </a:r>
            </a:p>
            <a:p>
              <a:pPr algn="r"/>
              <a:r>
                <a:rPr lang="he-IL" sz="1600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10% הנחה לנרשמים בכנס</a:t>
              </a:r>
              <a:endParaRPr lang="en-US" sz="1600" dirty="0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4E72DF07-662F-40A5-9098-22C754E82B5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2223" b="21713"/>
          <a:stretch/>
        </p:blipFill>
        <p:spPr>
          <a:xfrm>
            <a:off x="6140067" y="2692926"/>
            <a:ext cx="2389572" cy="1097280"/>
          </a:xfrm>
          <a:prstGeom prst="rect">
            <a:avLst/>
          </a:prstGeom>
        </p:spPr>
      </p:pic>
      <p:pic>
        <p:nvPicPr>
          <p:cNvPr id="14" name="Picture 13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12AB22A8-201F-49DE-9486-D6A53B9BC8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1132" y="1309082"/>
            <a:ext cx="1097280" cy="109728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4A69B3A-9D61-411A-9C46-510F60A61D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33124" y="2630365"/>
            <a:ext cx="1093170" cy="109728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804BFFE-0205-4F51-B0B6-23FFDCB9097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0121" r="30328"/>
          <a:stretch/>
        </p:blipFill>
        <p:spPr>
          <a:xfrm>
            <a:off x="1733124" y="1309082"/>
            <a:ext cx="1097280" cy="109728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ADB77649-29F4-4D6F-9434-8994ADC705D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11132" y="2643099"/>
            <a:ext cx="1097280" cy="1097280"/>
          </a:xfrm>
          <a:prstGeom prst="rect">
            <a:avLst/>
          </a:prstGeom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3C4485A0-C53F-47C4-853E-7CC437775BFD}"/>
              </a:ext>
            </a:extLst>
          </p:cNvPr>
          <p:cNvGrpSpPr/>
          <p:nvPr/>
        </p:nvGrpSpPr>
        <p:grpSpPr>
          <a:xfrm>
            <a:off x="4257677" y="3969355"/>
            <a:ext cx="4271962" cy="1445469"/>
            <a:chOff x="7586663" y="1125812"/>
            <a:chExt cx="4605337" cy="2286000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64486618-0F7B-4139-AA83-63259D3FF9F6}"/>
                </a:ext>
              </a:extLst>
            </p:cNvPr>
            <p:cNvSpPr/>
            <p:nvPr/>
          </p:nvSpPr>
          <p:spPr>
            <a:xfrm>
              <a:off x="7736853" y="1125812"/>
              <a:ext cx="4455147" cy="220188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4" name="Picture 33" descr="A close up of a sign&#10;&#10;Description generated with high confidence">
              <a:extLst>
                <a:ext uri="{FF2B5EF4-FFF2-40B4-BE49-F238E27FC236}">
                  <a16:creationId xmlns:a16="http://schemas.microsoft.com/office/drawing/2014/main" id="{7AB7B4B1-271C-44A1-A145-7EE78CC7050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586663" y="1125812"/>
              <a:ext cx="4605337" cy="2286000"/>
            </a:xfrm>
            <a:prstGeom prst="rect">
              <a:avLst/>
            </a:prstGeom>
          </p:spPr>
        </p:pic>
      </p:grpSp>
      <p:pic>
        <p:nvPicPr>
          <p:cNvPr id="36" name="Picture 35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9ABB3703-C41C-401C-A639-E75374AF9A2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33125" y="3977115"/>
            <a:ext cx="2375288" cy="1384524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BDFDE24D-35FC-42F4-BE53-A5B35F0DBD30}"/>
              </a:ext>
            </a:extLst>
          </p:cNvPr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18497" y="1304394"/>
            <a:ext cx="1108709" cy="10972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2CAEA3F5-7A8A-448B-833B-BB1C0722DAFE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14568" t="31064" r="20357" b="35833"/>
          <a:stretch/>
        </p:blipFill>
        <p:spPr>
          <a:xfrm>
            <a:off x="4418497" y="2692926"/>
            <a:ext cx="1539391" cy="1097280"/>
          </a:xfrm>
          <a:prstGeom prst="rect">
            <a:avLst/>
          </a:prstGeom>
        </p:spPr>
      </p:pic>
      <p:pic>
        <p:nvPicPr>
          <p:cNvPr id="44" name="Picture 43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0D874A68-8277-4B7F-830B-4A3A69B2E46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726146" y="1304394"/>
            <a:ext cx="1426138" cy="1097280"/>
          </a:xfrm>
          <a:prstGeom prst="rect">
            <a:avLst/>
          </a:prstGeom>
        </p:spPr>
      </p:pic>
      <p:pic>
        <p:nvPicPr>
          <p:cNvPr id="46" name="Picture 45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FEC49FF4-88E7-455E-B412-B57FDDA082CE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27958" t="7267" r="29770" b="33542"/>
          <a:stretch/>
        </p:blipFill>
        <p:spPr>
          <a:xfrm>
            <a:off x="8711818" y="2692926"/>
            <a:ext cx="1539391" cy="2668713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D3C62D3E-C951-4642-B33B-6D931902422F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362677" y="1298708"/>
            <a:ext cx="2888531" cy="1099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7007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 advTm="10000">
        <p159:morph option="byObject"/>
      </p:transition>
    </mc:Choice>
    <mc:Fallback>
      <p:transition spd="slow" advTm="100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rgbClr val="077BB0"/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139A1-47D1-4DFF-9ED2-090E7EA273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3049" y="2664913"/>
            <a:ext cx="11765902" cy="2062066"/>
          </a:xfrm>
        </p:spPr>
        <p:txBody>
          <a:bodyPr>
            <a:normAutofit fontScale="90000"/>
          </a:bodyPr>
          <a:lstStyle/>
          <a:p>
            <a:r>
              <a:rPr lang="he-IL" sz="8800" dirty="0">
                <a:latin typeface="Calibri Light" panose="020F0302020204030204" pitchFamily="34" charset="0"/>
                <a:cs typeface="Calibri Light" panose="020F0302020204030204" pitchFamily="34" charset="0"/>
              </a:rPr>
              <a:t>	יותר עסקאות פחות התעסקות</a:t>
            </a:r>
            <a:endParaRPr lang="en-US" sz="88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C3D42B2-987C-4873-8E8F-C26C55E7BA82}"/>
              </a:ext>
            </a:extLst>
          </p:cNvPr>
          <p:cNvGrpSpPr/>
          <p:nvPr/>
        </p:nvGrpSpPr>
        <p:grpSpPr>
          <a:xfrm>
            <a:off x="0" y="5936848"/>
            <a:ext cx="3966267" cy="930288"/>
            <a:chOff x="0" y="5936848"/>
            <a:chExt cx="3966267" cy="930288"/>
          </a:xfrm>
        </p:grpSpPr>
        <p:sp>
          <p:nvSpPr>
            <p:cNvPr id="28" name="Title 1">
              <a:extLst>
                <a:ext uri="{FF2B5EF4-FFF2-40B4-BE49-F238E27FC236}">
                  <a16:creationId xmlns:a16="http://schemas.microsoft.com/office/drawing/2014/main" id="{47FADB26-7933-4A49-AEF4-F49BDBB2DB9A}"/>
                </a:ext>
              </a:extLst>
            </p:cNvPr>
            <p:cNvSpPr txBox="1">
              <a:spLocks/>
            </p:cNvSpPr>
            <p:nvPr/>
          </p:nvSpPr>
          <p:spPr>
            <a:xfrm>
              <a:off x="679509" y="5936848"/>
              <a:ext cx="3286758" cy="422754"/>
            </a:xfrm>
            <a:prstGeom prst="rect">
              <a:avLst/>
            </a:prstGeom>
            <a:effectLst/>
          </p:spPr>
          <p:txBody>
            <a:bodyPr vert="horz" lIns="91440" tIns="45720" rIns="91440" bIns="45720" rtlCol="0" anchor="b">
              <a:noAutofit/>
            </a:bodyPr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4800" kern="1200" cap="all">
                  <a:ln w="3175" cmpd="sng"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pPr algn="r"/>
              <a:r>
                <a:rPr lang="he-IL" sz="2400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סרוק להורדת האפליקציה</a:t>
              </a:r>
              <a:endParaRPr lang="en-US" sz="2400" dirty="0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9C62EEA0-5725-40DA-8E23-32FD139F171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6035355"/>
              <a:ext cx="822645" cy="822645"/>
            </a:xfrm>
            <a:prstGeom prst="rect">
              <a:avLst/>
            </a:prstGeom>
          </p:spPr>
        </p:pic>
        <p:sp>
          <p:nvSpPr>
            <p:cNvPr id="30" name="Title 1">
              <a:extLst>
                <a:ext uri="{FF2B5EF4-FFF2-40B4-BE49-F238E27FC236}">
                  <a16:creationId xmlns:a16="http://schemas.microsoft.com/office/drawing/2014/main" id="{0BBB4781-FC99-4044-B10D-83DBD3D0D5A4}"/>
                </a:ext>
              </a:extLst>
            </p:cNvPr>
            <p:cNvSpPr txBox="1">
              <a:spLocks/>
            </p:cNvSpPr>
            <p:nvPr/>
          </p:nvSpPr>
          <p:spPr>
            <a:xfrm>
              <a:off x="899211" y="6294521"/>
              <a:ext cx="3067055" cy="572615"/>
            </a:xfrm>
            <a:prstGeom prst="rect">
              <a:avLst/>
            </a:prstGeom>
            <a:effectLst/>
          </p:spPr>
          <p:txBody>
            <a:bodyPr vert="horz" lIns="91440" tIns="45720" rIns="91440" bIns="45720" rtlCol="0" anchor="b">
              <a:noAutofit/>
            </a:bodyPr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4800" kern="1200" cap="all">
                  <a:ln w="3175" cmpd="sng"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pPr algn="r"/>
              <a:r>
                <a:rPr lang="he-IL" sz="1600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10 החתמות חינם</a:t>
              </a:r>
            </a:p>
            <a:p>
              <a:pPr algn="r"/>
              <a:r>
                <a:rPr lang="he-IL" sz="1600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10% הנחה לנרשמים בכנס</a:t>
              </a:r>
              <a:endParaRPr lang="en-US" sz="1600" dirty="0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08FCE55B-24FE-4D99-8D74-AE1EE273C8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2888" y="1600429"/>
            <a:ext cx="7212698" cy="18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79723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 advTm="10000">
        <p159:morph option="byObject"/>
      </p:transition>
    </mc:Choice>
    <mc:Fallback>
      <p:transition spd="slow" advTm="10000">
        <p:fade/>
      </p:transition>
    </mc:Fallback>
  </mc:AlternateContent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1481</TotalTime>
  <Words>303</Words>
  <Application>Microsoft Office PowerPoint</Application>
  <PresentationFormat>Widescreen</PresentationFormat>
  <Paragraphs>61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 Light</vt:lpstr>
      <vt:lpstr>Century Gothic</vt:lpstr>
      <vt:lpstr>Wingdings 3</vt:lpstr>
      <vt:lpstr>Slice</vt:lpstr>
      <vt:lpstr>המהפכה הדיגטילית בעיצומה</vt:lpstr>
      <vt:lpstr>45% מחפשים מידע נדל"ן אונליין - מהסמארטפון</vt:lpstr>
      <vt:lpstr> יותר עסקאות פחות התעסקות</vt:lpstr>
      <vt:lpstr>החתמה דיגיטלית</vt:lpstr>
      <vt:lpstr>מסמך מעוצב וממותג</vt:lpstr>
      <vt:lpstr>אוטמציה ושיתוף</vt:lpstr>
      <vt:lpstr>בין לקוחותינו</vt:lpstr>
      <vt:lpstr> יותר עסקאות פחות התעסקות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Yair Cohen</dc:creator>
  <cp:lastModifiedBy>Yair Cohen</cp:lastModifiedBy>
  <cp:revision>42</cp:revision>
  <dcterms:created xsi:type="dcterms:W3CDTF">2018-06-26T04:41:36Z</dcterms:created>
  <dcterms:modified xsi:type="dcterms:W3CDTF">2018-06-27T05:25:02Z</dcterms:modified>
</cp:coreProperties>
</file>