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BB0"/>
    <a:srgbClr val="09A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12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05" y="612307"/>
            <a:ext cx="11128343" cy="1233312"/>
          </a:xfrm>
        </p:spPr>
        <p:txBody>
          <a:bodyPr>
            <a:normAutofit fontScale="90000"/>
          </a:bodyPr>
          <a:lstStyle/>
          <a:p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המהפכה הדיגטילית בעיצומה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76DE8-DC5F-4506-A508-A2240250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317" y="3225570"/>
            <a:ext cx="1371600" cy="1371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8D814E-9F76-4AC9-BBF1-C67652A6B824}"/>
              </a:ext>
            </a:extLst>
          </p:cNvPr>
          <p:cNvSpPr txBox="1">
            <a:spLocks/>
          </p:cNvSpPr>
          <p:nvPr/>
        </p:nvSpPr>
        <p:spPr>
          <a:xfrm>
            <a:off x="10075102" y="4767943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הבנק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A0681D1-8816-4A46-8AD5-4E4D7DB3F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7989" y="3225570"/>
            <a:ext cx="1371600" cy="1371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EEF5BA-D249-4F77-B525-17DA2BCEF74D}"/>
              </a:ext>
            </a:extLst>
          </p:cNvPr>
          <p:cNvSpPr txBox="1">
            <a:spLocks/>
          </p:cNvSpPr>
          <p:nvPr/>
        </p:nvSpPr>
        <p:spPr>
          <a:xfrm>
            <a:off x="7248187" y="4767944"/>
            <a:ext cx="2631204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חברת האשראי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ADD8FD4-FA29-498E-BE6B-C16728B75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661" y="3225570"/>
            <a:ext cx="1371600" cy="13716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C67D835-B742-4884-BE12-DD34169BCB5D}"/>
              </a:ext>
            </a:extLst>
          </p:cNvPr>
          <p:cNvSpPr txBox="1">
            <a:spLocks/>
          </p:cNvSpPr>
          <p:nvPr/>
        </p:nvSpPr>
        <p:spPr>
          <a:xfrm>
            <a:off x="5486661" y="4767942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הסופר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9ADA798-3EC8-4A28-945F-1AF3E011D3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5333" y="3225570"/>
            <a:ext cx="1371600" cy="13716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BB6D41E-AC50-4951-A693-FC1D2C275775}"/>
              </a:ext>
            </a:extLst>
          </p:cNvPr>
          <p:cNvSpPr txBox="1">
            <a:spLocks/>
          </p:cNvSpPr>
          <p:nvPr/>
        </p:nvSpPr>
        <p:spPr>
          <a:xfrm>
            <a:off x="2901118" y="4767941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השליח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0BD9340-3291-4F90-BC27-3136977FEA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005" y="3225570"/>
            <a:ext cx="1371600" cy="13716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-308886" y="4767941"/>
            <a:ext cx="2967135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חברת הביטוח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5905C8-D04D-449F-A3DB-E6DDDD0E539C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EA737B53-6F1D-423F-AD8B-E69D7BD0D311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7631689-41DA-4C96-9A21-755CAD92D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43A016E9-D8D0-426E-9EC7-C7E52E959D15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900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612307"/>
            <a:ext cx="11571091" cy="201892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45% מחפשים מידע נדל"ן אונליין - מהסמארטפון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6838722" y="5126130"/>
            <a:ext cx="3238340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המגמה ברורה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1A4D48C-4FFB-4B80-8CD3-8C1479E9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4905" y="3085908"/>
            <a:ext cx="1587443" cy="15874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16CA255-B6C1-4BE6-BCD3-F8F112A93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4905" y="5128026"/>
            <a:ext cx="1509446" cy="150944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3DD961D-E2BC-4570-809C-03749E340F41}"/>
              </a:ext>
            </a:extLst>
          </p:cNvPr>
          <p:cNvSpPr txBox="1">
            <a:spLocks/>
          </p:cNvSpPr>
          <p:nvPr/>
        </p:nvSpPr>
        <p:spPr>
          <a:xfrm>
            <a:off x="5579705" y="3280032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דור חדש של לקוחות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348A5AB-D424-46DF-8D45-E08F7EEBA50C}"/>
              </a:ext>
            </a:extLst>
          </p:cNvPr>
          <p:cNvSpPr txBox="1">
            <a:spLocks/>
          </p:cNvSpPr>
          <p:nvPr/>
        </p:nvSpPr>
        <p:spPr>
          <a:xfrm>
            <a:off x="6494671" y="4071771"/>
            <a:ext cx="3582390" cy="981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הכל דיגיטלי, זמין ומחובר מהסמארטפון – תקשורת, הסכמים, תוכן ומידע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446396A-8C54-4905-8B18-D654F44AFF6D}"/>
              </a:ext>
            </a:extLst>
          </p:cNvPr>
          <p:cNvSpPr txBox="1">
            <a:spLocks/>
          </p:cNvSpPr>
          <p:nvPr/>
        </p:nvSpPr>
        <p:spPr>
          <a:xfrm>
            <a:off x="3464767" y="2579369"/>
            <a:ext cx="4876800" cy="5065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7% תלויים בסמאטרפון בצורה קשה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0AC9C05-C7DF-4CE4-B3EB-B28DEF922965}"/>
              </a:ext>
            </a:extLst>
          </p:cNvPr>
          <p:cNvSpPr txBox="1">
            <a:spLocks/>
          </p:cNvSpPr>
          <p:nvPr/>
        </p:nvSpPr>
        <p:spPr>
          <a:xfrm>
            <a:off x="6494671" y="5640411"/>
            <a:ext cx="3582390" cy="981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הזוגות הצעירים של המחר נולדו לעידן הסמארטפון. מי שלא יתקדם לדיגיטל לא וכל לתקשר איתם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E96704-09EC-4B23-B203-5DC2DA8C7723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A3E4DAF-F581-4133-B4E9-7533822269B1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658E128-EE57-40A4-B363-AACCDDFF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E4021C28-FFD4-4D96-BEDB-CBADA2D147E6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3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3" y="205273"/>
            <a:ext cx="11765902" cy="2062066"/>
          </a:xfrm>
        </p:spPr>
        <p:txBody>
          <a:bodyPr>
            <a:normAutofit fontScale="90000"/>
          </a:bodyPr>
          <a:lstStyle/>
          <a:p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	יותר עסקאות פחות התעסקות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8D814E-9F76-4AC9-BBF1-C67652A6B824}"/>
              </a:ext>
            </a:extLst>
          </p:cNvPr>
          <p:cNvSpPr txBox="1">
            <a:spLocks/>
          </p:cNvSpPr>
          <p:nvPr/>
        </p:nvSpPr>
        <p:spPr>
          <a:xfrm>
            <a:off x="1884619" y="4882685"/>
            <a:ext cx="1510662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מעודכן תמיד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EEF5BA-D249-4F77-B525-17DA2BCEF74D}"/>
              </a:ext>
            </a:extLst>
          </p:cNvPr>
          <p:cNvSpPr txBox="1">
            <a:spLocks/>
          </p:cNvSpPr>
          <p:nvPr/>
        </p:nvSpPr>
        <p:spPr>
          <a:xfrm>
            <a:off x="9067363" y="4882686"/>
            <a:ext cx="1511825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איתור הסכם מיידי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C67D835-B742-4884-BE12-DD34169BCB5D}"/>
              </a:ext>
            </a:extLst>
          </p:cNvPr>
          <p:cNvSpPr txBox="1">
            <a:spLocks/>
          </p:cNvSpPr>
          <p:nvPr/>
        </p:nvSpPr>
        <p:spPr>
          <a:xfrm>
            <a:off x="6980934" y="4362951"/>
            <a:ext cx="1945869" cy="10450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סטטיסטיקות והמרה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B6D41E-AC50-4951-A693-FC1D2C275775}"/>
              </a:ext>
            </a:extLst>
          </p:cNvPr>
          <p:cNvSpPr txBox="1">
            <a:spLocks/>
          </p:cNvSpPr>
          <p:nvPr/>
        </p:nvSpPr>
        <p:spPr>
          <a:xfrm>
            <a:off x="3408201" y="4360173"/>
            <a:ext cx="1792180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המשרד בכף היד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0BD9340-3291-4F90-BC27-3136977F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1005" y="3262893"/>
            <a:ext cx="1097280" cy="109728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10719749" y="4360173"/>
            <a:ext cx="1319792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החתמה דיגיטלית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C0B7F2-36EF-46A2-BFFB-A9F6FDBBA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8117" y="3262893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A5563FA-B5B0-471B-89DE-BCBE304E5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5229" y="3262893"/>
            <a:ext cx="1097280" cy="10972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C2BD095-85BC-4028-BE66-86189A6F1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0393" y="3262893"/>
            <a:ext cx="1097280" cy="10972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F055950-3B7F-4107-A961-89885D9F1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1310" y="3262893"/>
            <a:ext cx="1097280" cy="10972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9EC64D8-480B-47FF-99D0-7C06FD2B5A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206" y="3262893"/>
            <a:ext cx="1097280" cy="10972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50A412B-ADD8-4D80-AD24-9FCA180724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46858" y="3262893"/>
            <a:ext cx="1097280" cy="109728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BA5290-2594-4A73-BAA9-9264E1A71026}"/>
              </a:ext>
            </a:extLst>
          </p:cNvPr>
          <p:cNvSpPr txBox="1">
            <a:spLocks/>
          </p:cNvSpPr>
          <p:nvPr/>
        </p:nvSpPr>
        <p:spPr>
          <a:xfrm>
            <a:off x="5305473" y="4360173"/>
            <a:ext cx="1792180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שת"פ מהיר ובטוח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C27B6E7-F599-463F-B790-E7A8FE277F1D}"/>
              </a:ext>
            </a:extLst>
          </p:cNvPr>
          <p:cNvSpPr txBox="1">
            <a:spLocks/>
          </p:cNvSpPr>
          <p:nvPr/>
        </p:nvSpPr>
        <p:spPr>
          <a:xfrm>
            <a:off x="400689" y="4590662"/>
            <a:ext cx="1349603" cy="7799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חדשני וירוק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D42B2-987C-4873-8E8F-C26C55E7BA82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47FADB26-7933-4A49-AEF4-F49BDBB2DB9A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C62EEA0-5725-40DA-8E23-32FD139F1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0BBB4781-FC99-4044-B10D-83DBD3D0D5A4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916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211" y="637953"/>
            <a:ext cx="7745058" cy="1195838"/>
          </a:xfrm>
        </p:spPr>
        <p:txBody>
          <a:bodyPr>
            <a:normAutofit/>
          </a:bodyPr>
          <a:lstStyle/>
          <a:p>
            <a:pPr algn="ctr" rtl="1"/>
            <a:r>
              <a:rPr lang="he-IL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החתמה דיגיטלית</a:t>
            </a:r>
            <a:endParaRPr lang="en-US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285A1-CBCE-43EA-9F14-4340E1273418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9DFCF825-1E80-4155-B89F-20352DDD42EE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F4AAB-65B4-4686-A5F0-2E862D57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56D85B73-4236-4F21-AE55-ED4605F6634D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4A36E4D-886D-4174-A880-108CEBB73B4D}"/>
              </a:ext>
            </a:extLst>
          </p:cNvPr>
          <p:cNvSpPr txBox="1">
            <a:spLocks/>
          </p:cNvSpPr>
          <p:nvPr/>
        </p:nvSpPr>
        <p:spPr>
          <a:xfrm>
            <a:off x="2879035" y="1832174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מהיר, פשוט ואמין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3CB04B-D300-4F96-B614-A4F95DD8CE23}"/>
              </a:ext>
            </a:extLst>
          </p:cNvPr>
          <p:cNvSpPr txBox="1">
            <a:spLocks/>
          </p:cNvSpPr>
          <p:nvPr/>
        </p:nvSpPr>
        <p:spPr>
          <a:xfrm>
            <a:off x="3193774" y="2729948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בחירת נכס / לקוח מרשימה – ללא טעיות כתיב, ללא צורף לכתוב מחדש כל פעם.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4DD7AA6-A9E9-4725-B683-FCF2AFC12722}"/>
              </a:ext>
            </a:extLst>
          </p:cNvPr>
          <p:cNvSpPr txBox="1">
            <a:spLocks/>
          </p:cNvSpPr>
          <p:nvPr/>
        </p:nvSpPr>
        <p:spPr>
          <a:xfrm>
            <a:off x="3193773" y="3605112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הפנקס לא נגמר, לא מתעוות ולא נשכח – יש סמארטפון? יש החתמה!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927A884-5D37-4132-9A84-14428EF7656D}"/>
              </a:ext>
            </a:extLst>
          </p:cNvPr>
          <p:cNvSpPr txBox="1">
            <a:spLocks/>
          </p:cNvSpPr>
          <p:nvPr/>
        </p:nvSpPr>
        <p:spPr>
          <a:xfrm>
            <a:off x="3193772" y="4512234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איתור הסכמים בחיפוש מהיר ע"פ כל פרמטר של הנכס / לקוח, ישירות מהנייד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3ED71C-E14E-4C33-A3C0-4DD455D3E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02" b="9302"/>
          <a:stretch/>
        </p:blipFill>
        <p:spPr>
          <a:xfrm>
            <a:off x="8125609" y="637953"/>
            <a:ext cx="3167180" cy="55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2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3211" y="625396"/>
            <a:ext cx="6477178" cy="1195838"/>
          </a:xfrm>
        </p:spPr>
        <p:txBody>
          <a:bodyPr>
            <a:normAutofit/>
          </a:bodyPr>
          <a:lstStyle/>
          <a:p>
            <a:pPr algn="r" rtl="1"/>
            <a:r>
              <a:rPr lang="he-IL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מסמך מעוצב וממותג</a:t>
            </a:r>
            <a:endParaRPr lang="en-US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285A1-CBCE-43EA-9F14-4340E1273418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9DFCF825-1E80-4155-B89F-20352DDD42EE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F4AAB-65B4-4686-A5F0-2E862D57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56D85B73-4236-4F21-AE55-ED4605F6634D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4A36E4D-886D-4174-A880-108CEBB73B4D}"/>
              </a:ext>
            </a:extLst>
          </p:cNvPr>
          <p:cNvSpPr txBox="1">
            <a:spLocks/>
          </p:cNvSpPr>
          <p:nvPr/>
        </p:nvSpPr>
        <p:spPr>
          <a:xfrm>
            <a:off x="7413035" y="1880643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חתום דיגיטלית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3CB04B-D300-4F96-B614-A4F95DD8CE23}"/>
              </a:ext>
            </a:extLst>
          </p:cNvPr>
          <p:cNvSpPr txBox="1">
            <a:spLocks/>
          </p:cNvSpPr>
          <p:nvPr/>
        </p:nvSpPr>
        <p:spPr>
          <a:xfrm>
            <a:off x="7727774" y="2778417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המסמך נשלח אוטומטית ללקוח (העתק) ולסוכן (מקור) כמו גם לבעל המשרד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4DD7AA6-A9E9-4725-B683-FCF2AFC12722}"/>
              </a:ext>
            </a:extLst>
          </p:cNvPr>
          <p:cNvSpPr txBox="1">
            <a:spLocks/>
          </p:cNvSpPr>
          <p:nvPr/>
        </p:nvSpPr>
        <p:spPr>
          <a:xfrm>
            <a:off x="7727773" y="3653581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טופס מעוצב במבנה אחיד, אימייל ניתן להתאמה עם תוכן שיווקי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927A884-5D37-4132-9A84-14428EF7656D}"/>
              </a:ext>
            </a:extLst>
          </p:cNvPr>
          <p:cNvSpPr txBox="1">
            <a:spLocks/>
          </p:cNvSpPr>
          <p:nvPr/>
        </p:nvSpPr>
        <p:spPr>
          <a:xfrm>
            <a:off x="7727772" y="4560703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ניתן להחתים לקוח גם ללא קליטת רשת, המסמך ישלח אוטומטית בחיבור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65D15-391B-4A2A-B567-197571BB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59" y="1979150"/>
            <a:ext cx="6928452" cy="35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7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211" y="637953"/>
            <a:ext cx="6477178" cy="1195838"/>
          </a:xfrm>
        </p:spPr>
        <p:txBody>
          <a:bodyPr>
            <a:normAutofit/>
          </a:bodyPr>
          <a:lstStyle/>
          <a:p>
            <a:pPr algn="r" rtl="1"/>
            <a:r>
              <a:rPr lang="he-IL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אוטמציה ושיתוף</a:t>
            </a:r>
            <a:endParaRPr lang="en-US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285A1-CBCE-43EA-9F14-4340E1273418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9DFCF825-1E80-4155-B89F-20352DDD42EE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F4AAB-65B4-4686-A5F0-2E862D57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56D85B73-4236-4F21-AE55-ED4605F6634D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4A36E4D-886D-4174-A880-108CEBB73B4D}"/>
              </a:ext>
            </a:extLst>
          </p:cNvPr>
          <p:cNvSpPr txBox="1">
            <a:spLocks/>
          </p:cNvSpPr>
          <p:nvPr/>
        </p:nvSpPr>
        <p:spPr>
          <a:xfrm>
            <a:off x="2879035" y="1832174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ההסכם זמין בכל מדיה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3CB04B-D300-4F96-B614-A4F95DD8CE23}"/>
              </a:ext>
            </a:extLst>
          </p:cNvPr>
          <p:cNvSpPr txBox="1">
            <a:spLocks/>
          </p:cNvSpPr>
          <p:nvPr/>
        </p:nvSpPr>
        <p:spPr>
          <a:xfrm>
            <a:off x="3193774" y="2729948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שליחת המסמך המוכן לאתרי הלוחות ללא צורך בסריקה והכנה סזיפית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4DD7AA6-A9E9-4725-B683-FCF2AFC12722}"/>
              </a:ext>
            </a:extLst>
          </p:cNvPr>
          <p:cNvSpPr txBox="1">
            <a:spLocks/>
          </p:cNvSpPr>
          <p:nvPr/>
        </p:nvSpPr>
        <p:spPr>
          <a:xfrm>
            <a:off x="3193773" y="3605112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שיתוף קל ומהיר ישירות מהסמארטפון – ב-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Whatsapp</a:t>
            </a:r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מייל או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SMS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927A884-5D37-4132-9A84-14428EF7656D}"/>
              </a:ext>
            </a:extLst>
          </p:cNvPr>
          <p:cNvSpPr txBox="1">
            <a:spLocks/>
          </p:cNvSpPr>
          <p:nvPr/>
        </p:nvSpPr>
        <p:spPr>
          <a:xfrm>
            <a:off x="3193772" y="4512234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יצירת גיבוי עצמאית לכלל הנתונים בכל רגע – כל המסמכים, נכסים, לקוחות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ED71C-E14E-4C33-A3C0-4DD455D3E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2" b="8632"/>
          <a:stretch/>
        </p:blipFill>
        <p:spPr>
          <a:xfrm>
            <a:off x="8225735" y="1008805"/>
            <a:ext cx="2959100" cy="50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4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49" y="2664913"/>
            <a:ext cx="11765902" cy="2062066"/>
          </a:xfrm>
        </p:spPr>
        <p:txBody>
          <a:bodyPr>
            <a:normAutofit fontScale="90000"/>
          </a:bodyPr>
          <a:lstStyle/>
          <a:p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	יותר עסקאות פחות התעסקות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D42B2-987C-4873-8E8F-C26C55E7BA82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47FADB26-7933-4A49-AEF4-F49BDBB2DB9A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C62EEA0-5725-40DA-8E23-32FD139F1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0BBB4781-FC99-4044-B10D-83DBD3D0D5A4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FCE55B-24FE-4D99-8D74-AE1EE273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88" y="1600429"/>
            <a:ext cx="7212698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00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290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Century Gothic</vt:lpstr>
      <vt:lpstr>Wingdings 3</vt:lpstr>
      <vt:lpstr>Slice</vt:lpstr>
      <vt:lpstr>המהפכה הדיגטילית בעיצומה</vt:lpstr>
      <vt:lpstr>45% מחפשים מידע נדל"ן אונליין - מהסמארטפון</vt:lpstr>
      <vt:lpstr> יותר עסקאות פחות התעסקות</vt:lpstr>
      <vt:lpstr>החתמה דיגיטלית</vt:lpstr>
      <vt:lpstr>מסמך מעוצב וממותג</vt:lpstr>
      <vt:lpstr>אוטמציה ושיתוף</vt:lpstr>
      <vt:lpstr> יותר עסקאות פחות התעסקות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Cohen</dc:creator>
  <cp:lastModifiedBy>Yair Cohen</cp:lastModifiedBy>
  <cp:revision>35</cp:revision>
  <dcterms:created xsi:type="dcterms:W3CDTF">2018-06-26T04:41:36Z</dcterms:created>
  <dcterms:modified xsi:type="dcterms:W3CDTF">2018-06-26T20:00:15Z</dcterms:modified>
</cp:coreProperties>
</file>