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7BB0"/>
    <a:srgbClr val="09A7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0.svg"/><Relationship Id="rId7" Type="http://schemas.openxmlformats.org/officeDocument/2006/relationships/image" Target="../media/image15.svg"/><Relationship Id="rId12" Type="http://schemas.openxmlformats.org/officeDocument/2006/relationships/image" Target="../media/image22.png"/><Relationship Id="rId2" Type="http://schemas.openxmlformats.org/officeDocument/2006/relationships/image" Target="../media/image9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21.svg"/><Relationship Id="rId5" Type="http://schemas.openxmlformats.org/officeDocument/2006/relationships/image" Target="../media/image17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77BB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39A1-47D1-4DFF-9ED2-090E7EA27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05" y="612307"/>
            <a:ext cx="11128343" cy="1233312"/>
          </a:xfrm>
        </p:spPr>
        <p:txBody>
          <a:bodyPr>
            <a:normAutofit fontScale="90000"/>
          </a:bodyPr>
          <a:lstStyle/>
          <a:p>
            <a:r>
              <a:rPr lang="he-IL" sz="8800" dirty="0">
                <a:latin typeface="Calibri Light" panose="020F0302020204030204" pitchFamily="34" charset="0"/>
                <a:cs typeface="Calibri Light" panose="020F0302020204030204" pitchFamily="34" charset="0"/>
              </a:rPr>
              <a:t>המהפכה הדיגטילית בעיצומה</a:t>
            </a:r>
            <a:endParaRPr lang="en-US" sz="8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0D76DE8-DC5F-4506-A508-A22402506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9317" y="3225570"/>
            <a:ext cx="1371600" cy="13716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58D814E-9F76-4AC9-BBF1-C67652A6B824}"/>
              </a:ext>
            </a:extLst>
          </p:cNvPr>
          <p:cNvSpPr txBox="1">
            <a:spLocks/>
          </p:cNvSpPr>
          <p:nvPr/>
        </p:nvSpPr>
        <p:spPr>
          <a:xfrm>
            <a:off x="10075102" y="4767943"/>
            <a:ext cx="1760029" cy="5225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הבנק</a:t>
            </a:r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A0681D1-8816-4A46-8AD5-4E4D7DB3F9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7989" y="3225570"/>
            <a:ext cx="1371600" cy="13716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EEF5BA-D249-4F77-B525-17DA2BCEF74D}"/>
              </a:ext>
            </a:extLst>
          </p:cNvPr>
          <p:cNvSpPr txBox="1">
            <a:spLocks/>
          </p:cNvSpPr>
          <p:nvPr/>
        </p:nvSpPr>
        <p:spPr>
          <a:xfrm>
            <a:off x="7248187" y="4767944"/>
            <a:ext cx="2631204" cy="5225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חברת האשראי</a:t>
            </a:r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ADD8FD4-FA29-498E-BE6B-C16728B75E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86661" y="3225570"/>
            <a:ext cx="1371600" cy="13716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7C67D835-B742-4884-BE12-DD34169BCB5D}"/>
              </a:ext>
            </a:extLst>
          </p:cNvPr>
          <p:cNvSpPr txBox="1">
            <a:spLocks/>
          </p:cNvSpPr>
          <p:nvPr/>
        </p:nvSpPr>
        <p:spPr>
          <a:xfrm>
            <a:off x="5486661" y="4767942"/>
            <a:ext cx="1760029" cy="5225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הסופר</a:t>
            </a:r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C9ADA798-3EC8-4A28-945F-1AF3E011D3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95333" y="3225570"/>
            <a:ext cx="1371600" cy="13716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2BB6D41E-AC50-4951-A693-FC1D2C275775}"/>
              </a:ext>
            </a:extLst>
          </p:cNvPr>
          <p:cNvSpPr txBox="1">
            <a:spLocks/>
          </p:cNvSpPr>
          <p:nvPr/>
        </p:nvSpPr>
        <p:spPr>
          <a:xfrm>
            <a:off x="2901118" y="4767941"/>
            <a:ext cx="1760029" cy="5225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השליח</a:t>
            </a:r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10BD9340-3291-4F90-BC27-3136977FEA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4005" y="3225570"/>
            <a:ext cx="1371600" cy="1371600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B0224EF9-FCA5-480F-8CF0-93DB7996C7B5}"/>
              </a:ext>
            </a:extLst>
          </p:cNvPr>
          <p:cNvSpPr txBox="1">
            <a:spLocks/>
          </p:cNvSpPr>
          <p:nvPr/>
        </p:nvSpPr>
        <p:spPr>
          <a:xfrm>
            <a:off x="-308886" y="4767941"/>
            <a:ext cx="2967135" cy="5225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חברת הביטוח</a:t>
            </a:r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5905C8-D04D-449F-A3DB-E6DDDD0E539C}"/>
              </a:ext>
            </a:extLst>
          </p:cNvPr>
          <p:cNvGrpSpPr/>
          <p:nvPr/>
        </p:nvGrpSpPr>
        <p:grpSpPr>
          <a:xfrm>
            <a:off x="0" y="5936848"/>
            <a:ext cx="3966267" cy="930288"/>
            <a:chOff x="0" y="5936848"/>
            <a:chExt cx="3966267" cy="930288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EA737B53-6F1D-423F-AD8B-E69D7BD0D311}"/>
                </a:ext>
              </a:extLst>
            </p:cNvPr>
            <p:cNvSpPr txBox="1">
              <a:spLocks/>
            </p:cNvSpPr>
            <p:nvPr/>
          </p:nvSpPr>
          <p:spPr>
            <a:xfrm>
              <a:off x="679509" y="5936848"/>
              <a:ext cx="3286758" cy="422754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b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800" kern="1200" cap="all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he-IL" sz="24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סרוק להורדת האפליקציה</a:t>
              </a:r>
              <a:endParaRPr lang="en-US" sz="24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7631689-41DA-4C96-9A21-755CAD92D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0" y="6035355"/>
              <a:ext cx="822645" cy="822645"/>
            </a:xfrm>
            <a:prstGeom prst="rect">
              <a:avLst/>
            </a:prstGeom>
          </p:spPr>
        </p:pic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43A016E9-D8D0-426E-9EC7-C7E52E959D15}"/>
                </a:ext>
              </a:extLst>
            </p:cNvPr>
            <p:cNvSpPr txBox="1">
              <a:spLocks/>
            </p:cNvSpPr>
            <p:nvPr/>
          </p:nvSpPr>
          <p:spPr>
            <a:xfrm>
              <a:off x="899211" y="6294521"/>
              <a:ext cx="3067055" cy="572615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b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800" kern="1200" cap="all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he-IL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10 החתמות חינם</a:t>
              </a:r>
            </a:p>
            <a:p>
              <a:pPr algn="r"/>
              <a:r>
                <a:rPr lang="he-IL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10% הנחה לנרשמים בכנס</a:t>
              </a:r>
              <a:endParaRPr lang="en-US" sz="16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190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77BB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39A1-47D1-4DFF-9ED2-090E7EA27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612307"/>
            <a:ext cx="11571091" cy="2018926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sz="8800" dirty="0">
                <a:latin typeface="Calibri Light" panose="020F0302020204030204" pitchFamily="34" charset="0"/>
                <a:cs typeface="Calibri Light" panose="020F0302020204030204" pitchFamily="34" charset="0"/>
              </a:rPr>
              <a:t>45% מחפשים מידע נדל"ן אונליין - מהסמארטפון</a:t>
            </a:r>
            <a:endParaRPr lang="en-US" sz="8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0224EF9-FCA5-480F-8CF0-93DB7996C7B5}"/>
              </a:ext>
            </a:extLst>
          </p:cNvPr>
          <p:cNvSpPr txBox="1">
            <a:spLocks/>
          </p:cNvSpPr>
          <p:nvPr/>
        </p:nvSpPr>
        <p:spPr>
          <a:xfrm>
            <a:off x="6838722" y="5126130"/>
            <a:ext cx="3238340" cy="5225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המגמה ברורה</a:t>
            </a:r>
            <a:endParaRPr lang="en-US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1A4D48C-4FFB-4B80-8CD3-8C1479E9C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4905" y="3085908"/>
            <a:ext cx="1587443" cy="158744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16CA255-B6C1-4BE6-BCD3-F8F112A93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44905" y="5128026"/>
            <a:ext cx="1509446" cy="150944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53DD961D-E2BC-4570-809C-03749E340F41}"/>
              </a:ext>
            </a:extLst>
          </p:cNvPr>
          <p:cNvSpPr txBox="1">
            <a:spLocks/>
          </p:cNvSpPr>
          <p:nvPr/>
        </p:nvSpPr>
        <p:spPr>
          <a:xfrm>
            <a:off x="5579705" y="3280032"/>
            <a:ext cx="4497356" cy="71857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דור חדש של לקוחות</a:t>
            </a:r>
            <a:endParaRPr lang="en-US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2348A5AB-D424-46DF-8D45-E08F7EEBA50C}"/>
              </a:ext>
            </a:extLst>
          </p:cNvPr>
          <p:cNvSpPr txBox="1">
            <a:spLocks/>
          </p:cNvSpPr>
          <p:nvPr/>
        </p:nvSpPr>
        <p:spPr>
          <a:xfrm>
            <a:off x="6494671" y="4071771"/>
            <a:ext cx="3582390" cy="9811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הכל דיגיטלי, זמין ומחובר מהסמארטפון – תקשורת, הסכמים, תוכן ומידע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446396A-8C54-4905-8B18-D654F44AFF6D}"/>
              </a:ext>
            </a:extLst>
          </p:cNvPr>
          <p:cNvSpPr txBox="1">
            <a:spLocks/>
          </p:cNvSpPr>
          <p:nvPr/>
        </p:nvSpPr>
        <p:spPr>
          <a:xfrm>
            <a:off x="3464767" y="2579369"/>
            <a:ext cx="4876800" cy="5065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7% תלויים בסמאטרפון בצורה קשה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F0AC9C05-C7DF-4CE4-B3EB-B28DEF922965}"/>
              </a:ext>
            </a:extLst>
          </p:cNvPr>
          <p:cNvSpPr txBox="1">
            <a:spLocks/>
          </p:cNvSpPr>
          <p:nvPr/>
        </p:nvSpPr>
        <p:spPr>
          <a:xfrm>
            <a:off x="6494671" y="5640411"/>
            <a:ext cx="3582390" cy="9811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 rtl="1"/>
            <a:r>
              <a:rPr lang="he-IL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הזוגות הצעירים של המחר נולדו לעידן הסמארטפון. מי שלא יתקדם לדיגיטל לא וכל לתקשר איתם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E96704-09EC-4B23-B203-5DC2DA8C7723}"/>
              </a:ext>
            </a:extLst>
          </p:cNvPr>
          <p:cNvGrpSpPr/>
          <p:nvPr/>
        </p:nvGrpSpPr>
        <p:grpSpPr>
          <a:xfrm>
            <a:off x="0" y="5936848"/>
            <a:ext cx="3966267" cy="930288"/>
            <a:chOff x="0" y="5936848"/>
            <a:chExt cx="3966267" cy="930288"/>
          </a:xfrm>
        </p:grpSpPr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AA3E4DAF-F581-4133-B4E9-7533822269B1}"/>
                </a:ext>
              </a:extLst>
            </p:cNvPr>
            <p:cNvSpPr txBox="1">
              <a:spLocks/>
            </p:cNvSpPr>
            <p:nvPr/>
          </p:nvSpPr>
          <p:spPr>
            <a:xfrm>
              <a:off x="679509" y="5936848"/>
              <a:ext cx="3286758" cy="422754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b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800" kern="1200" cap="all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he-IL" sz="24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סרוק להורדת האפליקציה</a:t>
              </a:r>
              <a:endParaRPr lang="en-US" sz="24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658E128-EE57-40A4-B363-AACCDDFF0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6035355"/>
              <a:ext cx="822645" cy="822645"/>
            </a:xfrm>
            <a:prstGeom prst="rect">
              <a:avLst/>
            </a:prstGeom>
          </p:spPr>
        </p:pic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E4021C28-FFD4-4D96-BEDB-CBADA2D147E6}"/>
                </a:ext>
              </a:extLst>
            </p:cNvPr>
            <p:cNvSpPr txBox="1">
              <a:spLocks/>
            </p:cNvSpPr>
            <p:nvPr/>
          </p:nvSpPr>
          <p:spPr>
            <a:xfrm>
              <a:off x="899211" y="6294521"/>
              <a:ext cx="3067055" cy="572615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b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800" kern="1200" cap="all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he-IL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10 החתמות חינם</a:t>
              </a:r>
            </a:p>
            <a:p>
              <a:pPr algn="r"/>
              <a:r>
                <a:rPr lang="he-IL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10% הנחה לנרשמים בכנס</a:t>
              </a:r>
              <a:endParaRPr lang="en-US" sz="16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23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77BB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39A1-47D1-4DFF-9ED2-090E7EA27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13" y="205273"/>
            <a:ext cx="11765902" cy="2062066"/>
          </a:xfrm>
        </p:spPr>
        <p:txBody>
          <a:bodyPr>
            <a:normAutofit fontScale="90000"/>
          </a:bodyPr>
          <a:lstStyle/>
          <a:p>
            <a:r>
              <a:rPr lang="he-IL" sz="8800" dirty="0">
                <a:latin typeface="Calibri Light" panose="020F0302020204030204" pitchFamily="34" charset="0"/>
                <a:cs typeface="Calibri Light" panose="020F0302020204030204" pitchFamily="34" charset="0"/>
              </a:rPr>
              <a:t>	יותר עסקאות פחות התעסקות</a:t>
            </a:r>
            <a:endParaRPr lang="en-US" sz="8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8D814E-9F76-4AC9-BBF1-C67652A6B824}"/>
              </a:ext>
            </a:extLst>
          </p:cNvPr>
          <p:cNvSpPr txBox="1">
            <a:spLocks/>
          </p:cNvSpPr>
          <p:nvPr/>
        </p:nvSpPr>
        <p:spPr>
          <a:xfrm>
            <a:off x="1884619" y="4882685"/>
            <a:ext cx="1510662" cy="5225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מעודכן תמיד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0EEF5BA-D249-4F77-B525-17DA2BCEF74D}"/>
              </a:ext>
            </a:extLst>
          </p:cNvPr>
          <p:cNvSpPr txBox="1">
            <a:spLocks/>
          </p:cNvSpPr>
          <p:nvPr/>
        </p:nvSpPr>
        <p:spPr>
          <a:xfrm>
            <a:off x="9067363" y="4882686"/>
            <a:ext cx="1511825" cy="5225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איתור הסכם מיידי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C67D835-B742-4884-BE12-DD34169BCB5D}"/>
              </a:ext>
            </a:extLst>
          </p:cNvPr>
          <p:cNvSpPr txBox="1">
            <a:spLocks/>
          </p:cNvSpPr>
          <p:nvPr/>
        </p:nvSpPr>
        <p:spPr>
          <a:xfrm>
            <a:off x="6980934" y="4362951"/>
            <a:ext cx="1945869" cy="104502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סטטיסטיקות והמרה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BB6D41E-AC50-4951-A693-FC1D2C275775}"/>
              </a:ext>
            </a:extLst>
          </p:cNvPr>
          <p:cNvSpPr txBox="1">
            <a:spLocks/>
          </p:cNvSpPr>
          <p:nvPr/>
        </p:nvSpPr>
        <p:spPr>
          <a:xfrm>
            <a:off x="3408201" y="4360173"/>
            <a:ext cx="1792180" cy="104502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המשרד בכף היד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10BD9340-3291-4F90-BC27-3136977FE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31005" y="3262893"/>
            <a:ext cx="1097280" cy="1097280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B0224EF9-FCA5-480F-8CF0-93DB7996C7B5}"/>
              </a:ext>
            </a:extLst>
          </p:cNvPr>
          <p:cNvSpPr txBox="1">
            <a:spLocks/>
          </p:cNvSpPr>
          <p:nvPr/>
        </p:nvSpPr>
        <p:spPr>
          <a:xfrm>
            <a:off x="10719749" y="4360173"/>
            <a:ext cx="1319792" cy="104502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החתמה דיגיטלית 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9C0B7F2-36EF-46A2-BFFB-A9F6FDBBA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8117" y="3262893"/>
            <a:ext cx="1097280" cy="109728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A5563FA-B5B0-471B-89DE-BCBE304E5A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05229" y="3262893"/>
            <a:ext cx="1097280" cy="109728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C2BD095-85BC-4028-BE66-86189A6F16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50393" y="3262893"/>
            <a:ext cx="1097280" cy="109728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AF055950-3B7F-4107-A961-89885D9F1D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91310" y="3262893"/>
            <a:ext cx="1097280" cy="109728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9EC64D8-480B-47FF-99D0-7C06FD2B5A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6206" y="3262893"/>
            <a:ext cx="1097280" cy="109728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50A412B-ADD8-4D80-AD24-9FCA180724B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46858" y="3262893"/>
            <a:ext cx="1097280" cy="109728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FBA5290-2594-4A73-BAA9-9264E1A71026}"/>
              </a:ext>
            </a:extLst>
          </p:cNvPr>
          <p:cNvSpPr txBox="1">
            <a:spLocks/>
          </p:cNvSpPr>
          <p:nvPr/>
        </p:nvSpPr>
        <p:spPr>
          <a:xfrm>
            <a:off x="5305473" y="4360173"/>
            <a:ext cx="1792180" cy="104502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שת"פ מהיר ובטוח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C27B6E7-F599-463F-B790-E7A8FE277F1D}"/>
              </a:ext>
            </a:extLst>
          </p:cNvPr>
          <p:cNvSpPr txBox="1">
            <a:spLocks/>
          </p:cNvSpPr>
          <p:nvPr/>
        </p:nvSpPr>
        <p:spPr>
          <a:xfrm>
            <a:off x="400689" y="4590662"/>
            <a:ext cx="1349603" cy="7799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חדשני וירוק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C3D42B2-987C-4873-8E8F-C26C55E7BA82}"/>
              </a:ext>
            </a:extLst>
          </p:cNvPr>
          <p:cNvGrpSpPr/>
          <p:nvPr/>
        </p:nvGrpSpPr>
        <p:grpSpPr>
          <a:xfrm>
            <a:off x="0" y="5936848"/>
            <a:ext cx="3966267" cy="930288"/>
            <a:chOff x="0" y="5936848"/>
            <a:chExt cx="3966267" cy="930288"/>
          </a:xfrm>
        </p:grpSpPr>
        <p:sp>
          <p:nvSpPr>
            <p:cNvPr id="28" name="Title 1">
              <a:extLst>
                <a:ext uri="{FF2B5EF4-FFF2-40B4-BE49-F238E27FC236}">
                  <a16:creationId xmlns:a16="http://schemas.microsoft.com/office/drawing/2014/main" id="{47FADB26-7933-4A49-AEF4-F49BDBB2DB9A}"/>
                </a:ext>
              </a:extLst>
            </p:cNvPr>
            <p:cNvSpPr txBox="1">
              <a:spLocks/>
            </p:cNvSpPr>
            <p:nvPr/>
          </p:nvSpPr>
          <p:spPr>
            <a:xfrm>
              <a:off x="679509" y="5936848"/>
              <a:ext cx="3286758" cy="422754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b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800" kern="1200" cap="all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he-IL" sz="24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סרוק להורדת האפליקציה</a:t>
              </a:r>
              <a:endParaRPr lang="en-US" sz="24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C62EEA0-5725-40DA-8E23-32FD139F1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0" y="6035355"/>
              <a:ext cx="822645" cy="822645"/>
            </a:xfrm>
            <a:prstGeom prst="rect">
              <a:avLst/>
            </a:prstGeom>
          </p:spPr>
        </p:pic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0BBB4781-FC99-4044-B10D-83DBD3D0D5A4}"/>
                </a:ext>
              </a:extLst>
            </p:cNvPr>
            <p:cNvSpPr txBox="1">
              <a:spLocks/>
            </p:cNvSpPr>
            <p:nvPr/>
          </p:nvSpPr>
          <p:spPr>
            <a:xfrm>
              <a:off x="899211" y="6294521"/>
              <a:ext cx="3067055" cy="572615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b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800" kern="1200" cap="all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he-IL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10 החתמות חינם</a:t>
              </a:r>
            </a:p>
            <a:p>
              <a:pPr algn="r"/>
              <a:r>
                <a:rPr lang="he-IL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10% הנחה לנרשמים בכנס</a:t>
              </a:r>
              <a:endParaRPr lang="en-US" sz="16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891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77BB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39A1-47D1-4DFF-9ED2-090E7EA27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211" y="637953"/>
            <a:ext cx="7745058" cy="1195838"/>
          </a:xfrm>
        </p:spPr>
        <p:txBody>
          <a:bodyPr>
            <a:normAutofit/>
          </a:bodyPr>
          <a:lstStyle/>
          <a:p>
            <a:pPr algn="ctr" rtl="1"/>
            <a:r>
              <a:rPr lang="he-IL" sz="6600" dirty="0">
                <a:latin typeface="Calibri Light" panose="020F0302020204030204" pitchFamily="34" charset="0"/>
                <a:cs typeface="Calibri Light" panose="020F0302020204030204" pitchFamily="34" charset="0"/>
              </a:rPr>
              <a:t>החתמה דיגיטלית</a:t>
            </a:r>
            <a:endParaRPr lang="en-US" sz="6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FB285A1-CBCE-43EA-9F14-4340E1273418}"/>
              </a:ext>
            </a:extLst>
          </p:cNvPr>
          <p:cNvGrpSpPr/>
          <p:nvPr/>
        </p:nvGrpSpPr>
        <p:grpSpPr>
          <a:xfrm>
            <a:off x="0" y="5936848"/>
            <a:ext cx="3966267" cy="930288"/>
            <a:chOff x="0" y="5936848"/>
            <a:chExt cx="3966267" cy="930288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9DFCF825-1E80-4155-B89F-20352DDD42EE}"/>
                </a:ext>
              </a:extLst>
            </p:cNvPr>
            <p:cNvSpPr txBox="1">
              <a:spLocks/>
            </p:cNvSpPr>
            <p:nvPr/>
          </p:nvSpPr>
          <p:spPr>
            <a:xfrm>
              <a:off x="679509" y="5936848"/>
              <a:ext cx="3286758" cy="422754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b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800" kern="1200" cap="all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he-IL" sz="24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סרוק להורדת האפליקציה</a:t>
              </a:r>
              <a:endParaRPr lang="en-US" sz="24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E6F4AAB-65B4-4686-A5F0-2E862D57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035355"/>
              <a:ext cx="822645" cy="822645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56D85B73-4236-4F21-AE55-ED4605F6634D}"/>
                </a:ext>
              </a:extLst>
            </p:cNvPr>
            <p:cNvSpPr txBox="1">
              <a:spLocks/>
            </p:cNvSpPr>
            <p:nvPr/>
          </p:nvSpPr>
          <p:spPr>
            <a:xfrm>
              <a:off x="899211" y="6294521"/>
              <a:ext cx="3067055" cy="572615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b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800" kern="1200" cap="all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he-IL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10 החתמות חינם</a:t>
              </a:r>
            </a:p>
            <a:p>
              <a:pPr algn="r"/>
              <a:r>
                <a:rPr lang="he-IL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10% הנחה לנרשמים בכנס</a:t>
              </a:r>
              <a:endParaRPr lang="en-US" sz="16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C4A36E4D-886D-4174-A880-108CEBB73B4D}"/>
              </a:ext>
            </a:extLst>
          </p:cNvPr>
          <p:cNvSpPr txBox="1">
            <a:spLocks/>
          </p:cNvSpPr>
          <p:nvPr/>
        </p:nvSpPr>
        <p:spPr>
          <a:xfrm>
            <a:off x="2879035" y="1832174"/>
            <a:ext cx="4497356" cy="71857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מהיר, פשוט ואמין</a:t>
            </a:r>
            <a:endParaRPr lang="en-US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A3CB04B-D300-4F96-B614-A4F95DD8CE23}"/>
              </a:ext>
            </a:extLst>
          </p:cNvPr>
          <p:cNvSpPr txBox="1">
            <a:spLocks/>
          </p:cNvSpPr>
          <p:nvPr/>
        </p:nvSpPr>
        <p:spPr>
          <a:xfrm>
            <a:off x="3193774" y="2729948"/>
            <a:ext cx="4182617" cy="8751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בחירת נכס / לקוח מרשימה – ללא טעיות כתיב, ללא צורף לכתוב מחדש כל פעם.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4DD7AA6-A9E9-4725-B683-FCF2AFC12722}"/>
              </a:ext>
            </a:extLst>
          </p:cNvPr>
          <p:cNvSpPr txBox="1">
            <a:spLocks/>
          </p:cNvSpPr>
          <p:nvPr/>
        </p:nvSpPr>
        <p:spPr>
          <a:xfrm>
            <a:off x="3193773" y="3605112"/>
            <a:ext cx="4182617" cy="8751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הפנקס לא נגמר, לא מתעוות ולא נשכח – יש סמארטפון? יש החתמה!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927A884-5D37-4132-9A84-14428EF7656D}"/>
              </a:ext>
            </a:extLst>
          </p:cNvPr>
          <p:cNvSpPr txBox="1">
            <a:spLocks/>
          </p:cNvSpPr>
          <p:nvPr/>
        </p:nvSpPr>
        <p:spPr>
          <a:xfrm>
            <a:off x="3193772" y="4512234"/>
            <a:ext cx="4182617" cy="8751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איתור הסכמים בחיפוש מהיר ע"פ כל פרמטר של הנכס / לקוח, ישירות מהנייד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A3ED71C-E14E-4C33-A3C0-4DD455D3E7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02" b="9302"/>
          <a:stretch/>
        </p:blipFill>
        <p:spPr>
          <a:xfrm>
            <a:off x="8125609" y="637953"/>
            <a:ext cx="3167180" cy="558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12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77BB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39A1-47D1-4DFF-9ED2-090E7EA27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211" y="637953"/>
            <a:ext cx="6477178" cy="1195838"/>
          </a:xfrm>
        </p:spPr>
        <p:txBody>
          <a:bodyPr>
            <a:normAutofit/>
          </a:bodyPr>
          <a:lstStyle/>
          <a:p>
            <a:pPr algn="r" rtl="1"/>
            <a:r>
              <a:rPr lang="he-IL" sz="6600" dirty="0">
                <a:latin typeface="Calibri Light" panose="020F0302020204030204" pitchFamily="34" charset="0"/>
                <a:cs typeface="Calibri Light" panose="020F0302020204030204" pitchFamily="34" charset="0"/>
              </a:rPr>
              <a:t>מסמך מעוצב וממותג</a:t>
            </a:r>
            <a:endParaRPr lang="en-US" sz="6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FB285A1-CBCE-43EA-9F14-4340E1273418}"/>
              </a:ext>
            </a:extLst>
          </p:cNvPr>
          <p:cNvGrpSpPr/>
          <p:nvPr/>
        </p:nvGrpSpPr>
        <p:grpSpPr>
          <a:xfrm>
            <a:off x="0" y="5936848"/>
            <a:ext cx="3966267" cy="930288"/>
            <a:chOff x="0" y="5936848"/>
            <a:chExt cx="3966267" cy="930288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9DFCF825-1E80-4155-B89F-20352DDD42EE}"/>
                </a:ext>
              </a:extLst>
            </p:cNvPr>
            <p:cNvSpPr txBox="1">
              <a:spLocks/>
            </p:cNvSpPr>
            <p:nvPr/>
          </p:nvSpPr>
          <p:spPr>
            <a:xfrm>
              <a:off x="679509" y="5936848"/>
              <a:ext cx="3286758" cy="422754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b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800" kern="1200" cap="all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he-IL" sz="24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סרוק להורדת האפליקציה</a:t>
              </a:r>
              <a:endParaRPr lang="en-US" sz="24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E6F4AAB-65B4-4686-A5F0-2E862D57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035355"/>
              <a:ext cx="822645" cy="822645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56D85B73-4236-4F21-AE55-ED4605F6634D}"/>
                </a:ext>
              </a:extLst>
            </p:cNvPr>
            <p:cNvSpPr txBox="1">
              <a:spLocks/>
            </p:cNvSpPr>
            <p:nvPr/>
          </p:nvSpPr>
          <p:spPr>
            <a:xfrm>
              <a:off x="899211" y="6294521"/>
              <a:ext cx="3067055" cy="572615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b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800" kern="1200" cap="all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he-IL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10 החתמות חינם</a:t>
              </a:r>
            </a:p>
            <a:p>
              <a:pPr algn="r"/>
              <a:r>
                <a:rPr lang="he-IL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10% הנחה לנרשמים בכנס</a:t>
              </a:r>
              <a:endParaRPr lang="en-US" sz="16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C4A36E4D-886D-4174-A880-108CEBB73B4D}"/>
              </a:ext>
            </a:extLst>
          </p:cNvPr>
          <p:cNvSpPr txBox="1">
            <a:spLocks/>
          </p:cNvSpPr>
          <p:nvPr/>
        </p:nvSpPr>
        <p:spPr>
          <a:xfrm>
            <a:off x="2879035" y="1832174"/>
            <a:ext cx="4497356" cy="71857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חתום דיגיטלית</a:t>
            </a:r>
            <a:endParaRPr lang="en-US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A3CB04B-D300-4F96-B614-A4F95DD8CE23}"/>
              </a:ext>
            </a:extLst>
          </p:cNvPr>
          <p:cNvSpPr txBox="1">
            <a:spLocks/>
          </p:cNvSpPr>
          <p:nvPr/>
        </p:nvSpPr>
        <p:spPr>
          <a:xfrm>
            <a:off x="3193774" y="2729948"/>
            <a:ext cx="4182617" cy="8751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המסמך נשלח אוטומטית ללקוח (העתק) ולסוכן (מקור) כמו גם לבעל המשרד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4DD7AA6-A9E9-4725-B683-FCF2AFC12722}"/>
              </a:ext>
            </a:extLst>
          </p:cNvPr>
          <p:cNvSpPr txBox="1">
            <a:spLocks/>
          </p:cNvSpPr>
          <p:nvPr/>
        </p:nvSpPr>
        <p:spPr>
          <a:xfrm>
            <a:off x="3193773" y="3605112"/>
            <a:ext cx="4182617" cy="8751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טופס מעוצב במבנה אחיד, אימייל ניתן להתאמה עם תוכן שיווקי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927A884-5D37-4132-9A84-14428EF7656D}"/>
              </a:ext>
            </a:extLst>
          </p:cNvPr>
          <p:cNvSpPr txBox="1">
            <a:spLocks/>
          </p:cNvSpPr>
          <p:nvPr/>
        </p:nvSpPr>
        <p:spPr>
          <a:xfrm>
            <a:off x="3193772" y="4512234"/>
            <a:ext cx="4182617" cy="8751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ניתן להחתים לקוח גם ללא קליטת רשת, המסמך ישלח אוטומטית בחיבור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A3ED71C-E14E-4C33-A3C0-4DD455D3E7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02" b="9302"/>
          <a:stretch/>
        </p:blipFill>
        <p:spPr>
          <a:xfrm>
            <a:off x="8125609" y="637953"/>
            <a:ext cx="3167180" cy="558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5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77BB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39A1-47D1-4DFF-9ED2-090E7EA27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211" y="637953"/>
            <a:ext cx="6477178" cy="1195838"/>
          </a:xfrm>
        </p:spPr>
        <p:txBody>
          <a:bodyPr>
            <a:normAutofit/>
          </a:bodyPr>
          <a:lstStyle/>
          <a:p>
            <a:pPr algn="r" rtl="1"/>
            <a:r>
              <a:rPr lang="he-IL" sz="6600" dirty="0">
                <a:latin typeface="Calibri Light" panose="020F0302020204030204" pitchFamily="34" charset="0"/>
                <a:cs typeface="Calibri Light" panose="020F0302020204030204" pitchFamily="34" charset="0"/>
              </a:rPr>
              <a:t>מסמך מעוצב וממותג</a:t>
            </a:r>
            <a:endParaRPr lang="en-US" sz="6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FB285A1-CBCE-43EA-9F14-4340E1273418}"/>
              </a:ext>
            </a:extLst>
          </p:cNvPr>
          <p:cNvGrpSpPr/>
          <p:nvPr/>
        </p:nvGrpSpPr>
        <p:grpSpPr>
          <a:xfrm>
            <a:off x="0" y="5936848"/>
            <a:ext cx="3966267" cy="930288"/>
            <a:chOff x="0" y="5936848"/>
            <a:chExt cx="3966267" cy="930288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9DFCF825-1E80-4155-B89F-20352DDD42EE}"/>
                </a:ext>
              </a:extLst>
            </p:cNvPr>
            <p:cNvSpPr txBox="1">
              <a:spLocks/>
            </p:cNvSpPr>
            <p:nvPr/>
          </p:nvSpPr>
          <p:spPr>
            <a:xfrm>
              <a:off x="679509" y="5936848"/>
              <a:ext cx="3286758" cy="422754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b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800" kern="1200" cap="all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he-IL" sz="24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סרוק להורדת האפליקציה</a:t>
              </a:r>
              <a:endParaRPr lang="en-US" sz="24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E6F4AAB-65B4-4686-A5F0-2E862D57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035355"/>
              <a:ext cx="822645" cy="822645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56D85B73-4236-4F21-AE55-ED4605F6634D}"/>
                </a:ext>
              </a:extLst>
            </p:cNvPr>
            <p:cNvSpPr txBox="1">
              <a:spLocks/>
            </p:cNvSpPr>
            <p:nvPr/>
          </p:nvSpPr>
          <p:spPr>
            <a:xfrm>
              <a:off x="899211" y="6294521"/>
              <a:ext cx="3067055" cy="572615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b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800" kern="1200" cap="all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he-IL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10 החתמות חינם</a:t>
              </a:r>
            </a:p>
            <a:p>
              <a:pPr algn="r"/>
              <a:r>
                <a:rPr lang="he-IL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10% הנחה לנרשמים בכנס</a:t>
              </a:r>
              <a:endParaRPr lang="en-US" sz="16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C4A36E4D-886D-4174-A880-108CEBB73B4D}"/>
              </a:ext>
            </a:extLst>
          </p:cNvPr>
          <p:cNvSpPr txBox="1">
            <a:spLocks/>
          </p:cNvSpPr>
          <p:nvPr/>
        </p:nvSpPr>
        <p:spPr>
          <a:xfrm>
            <a:off x="2879035" y="1832174"/>
            <a:ext cx="4497356" cy="71857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חתום דיגיטלית</a:t>
            </a:r>
            <a:endParaRPr lang="en-US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A3CB04B-D300-4F96-B614-A4F95DD8CE23}"/>
              </a:ext>
            </a:extLst>
          </p:cNvPr>
          <p:cNvSpPr txBox="1">
            <a:spLocks/>
          </p:cNvSpPr>
          <p:nvPr/>
        </p:nvSpPr>
        <p:spPr>
          <a:xfrm>
            <a:off x="3193774" y="2729948"/>
            <a:ext cx="4182617" cy="8751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המסמך נשלח אוטומטית ללקוח (העתק) ולסוכן (מקור) כמו גם לבעל המשרד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4DD7AA6-A9E9-4725-B683-FCF2AFC12722}"/>
              </a:ext>
            </a:extLst>
          </p:cNvPr>
          <p:cNvSpPr txBox="1">
            <a:spLocks/>
          </p:cNvSpPr>
          <p:nvPr/>
        </p:nvSpPr>
        <p:spPr>
          <a:xfrm>
            <a:off x="3193773" y="3605112"/>
            <a:ext cx="4182617" cy="8751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טופס מעוצב במבנה אחיד, אימייל ניתן להתאמה עם תוכן שיווקי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927A884-5D37-4132-9A84-14428EF7656D}"/>
              </a:ext>
            </a:extLst>
          </p:cNvPr>
          <p:cNvSpPr txBox="1">
            <a:spLocks/>
          </p:cNvSpPr>
          <p:nvPr/>
        </p:nvSpPr>
        <p:spPr>
          <a:xfrm>
            <a:off x="3193772" y="4512234"/>
            <a:ext cx="4182617" cy="8751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ניתן להחתים לקוח גם ללא קליטת רשת, המסמך ישלח אוטומטית בחיבור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A3ED71C-E14E-4C33-A3C0-4DD455D3E7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02" b="9302"/>
          <a:stretch/>
        </p:blipFill>
        <p:spPr>
          <a:xfrm>
            <a:off x="8125609" y="637953"/>
            <a:ext cx="3167180" cy="558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1449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</TotalTime>
  <Words>280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 Light</vt:lpstr>
      <vt:lpstr>Century Gothic</vt:lpstr>
      <vt:lpstr>Wingdings 3</vt:lpstr>
      <vt:lpstr>Slice</vt:lpstr>
      <vt:lpstr>המהפכה הדיגטילית בעיצומה</vt:lpstr>
      <vt:lpstr>45% מחפשים מידע נדל"ן אונליין - מהסמארטפון</vt:lpstr>
      <vt:lpstr> יותר עסקאות פחות התעסקות</vt:lpstr>
      <vt:lpstr>החתמה דיגיטלית</vt:lpstr>
      <vt:lpstr>מסמך מעוצב וממותג</vt:lpstr>
      <vt:lpstr>מסמך מעוצב וממותג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Yair Cohen</dc:creator>
  <cp:lastModifiedBy>Yair Cohen</cp:lastModifiedBy>
  <cp:revision>27</cp:revision>
  <dcterms:created xsi:type="dcterms:W3CDTF">2018-06-26T04:41:36Z</dcterms:created>
  <dcterms:modified xsi:type="dcterms:W3CDTF">2018-06-26T18:50:58Z</dcterms:modified>
</cp:coreProperties>
</file>