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6"/>
  </p:notesMasterIdLst>
  <p:sldIdLst>
    <p:sldId id="256" r:id="rId2"/>
    <p:sldId id="257" r:id="rId3"/>
    <p:sldId id="270" r:id="rId4"/>
    <p:sldId id="271" r:id="rId5"/>
    <p:sldId id="272" r:id="rId6"/>
    <p:sldId id="273" r:id="rId7"/>
    <p:sldId id="274" r:id="rId8"/>
    <p:sldId id="275" r:id="rId9"/>
    <p:sldId id="276" r:id="rId10"/>
    <p:sldId id="277" r:id="rId11"/>
    <p:sldId id="278" r:id="rId12"/>
    <p:sldId id="279" r:id="rId13"/>
    <p:sldId id="280" r:id="rId14"/>
    <p:sldId id="281" r:id="rId15"/>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071" autoAdjust="0"/>
    <p:restoredTop sz="94660"/>
  </p:normalViewPr>
  <p:slideViewPr>
    <p:cSldViewPr showGuides="1">
      <p:cViewPr varScale="1">
        <p:scale>
          <a:sx n="106" d="100"/>
          <a:sy n="106" d="100"/>
        </p:scale>
        <p:origin x="-10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dirty="0"/>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A826319A-A3C7-4472-87F4-519D557A7E0E}" type="datetimeFigureOut">
              <a:rPr lang="he-IL" smtClean="0"/>
              <a:pPr/>
              <a:t>כ"א/תמוז/תשע"ה</a:t>
            </a:fld>
            <a:endParaRPr lang="he-IL" dirty="0"/>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dirty="0"/>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dirty="0"/>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1F87DF1B-E742-442C-A38D-BEF39F3EF6EB}" type="slidenum">
              <a:rPr lang="he-IL" smtClean="0"/>
              <a:pPr/>
              <a:t>‹#›</a:t>
            </a:fld>
            <a:endParaRPr lang="he-IL" dirty="0"/>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שקופית כותרת">
    <p:spTree>
      <p:nvGrpSpPr>
        <p:cNvPr id="1" name=""/>
        <p:cNvGrpSpPr/>
        <p:nvPr/>
      </p:nvGrpSpPr>
      <p:grpSpPr>
        <a:xfrm>
          <a:off x="0" y="0"/>
          <a:ext cx="0" cy="0"/>
          <a:chOff x="0" y="0"/>
          <a:chExt cx="0" cy="0"/>
        </a:xfrm>
      </p:grpSpPr>
      <p:sp>
        <p:nvSpPr>
          <p:cNvPr id="7" name="מציין מיקום של מספר שקופית 6"/>
          <p:cNvSpPr>
            <a:spLocks noGrp="1"/>
          </p:cNvSpPr>
          <p:nvPr>
            <p:ph type="sldNum" sz="quarter" idx="4"/>
          </p:nvPr>
        </p:nvSpPr>
        <p:spPr>
          <a:xfrm>
            <a:off x="457200" y="6356350"/>
            <a:ext cx="2133600" cy="365125"/>
          </a:xfrm>
          <a:prstGeom prst="rect">
            <a:avLst/>
          </a:prstGeom>
        </p:spPr>
        <p:txBody>
          <a:bodyPr/>
          <a:lstStyle/>
          <a:p>
            <a:fld id="{354B3804-FAC5-43A1-BEEB-707C0CBF8D6D}" type="slidenum">
              <a:rPr lang="he-IL" smtClean="0"/>
              <a:pPr/>
              <a:t>‹#›</a:t>
            </a:fld>
            <a:endParaRPr lang="he-IL" dirty="0"/>
          </a:p>
        </p:txBody>
      </p:sp>
      <p:pic>
        <p:nvPicPr>
          <p:cNvPr id="8" name="תמונה 7" descr="Triple+_20_04_2015_reka.jpg"/>
          <p:cNvPicPr>
            <a:picLocks noChangeAspect="1"/>
          </p:cNvPicPr>
          <p:nvPr userDrawn="1"/>
        </p:nvPicPr>
        <p:blipFill>
          <a:blip r:embed="rId2" cstate="print"/>
          <a:stretch>
            <a:fillRect/>
          </a:stretch>
        </p:blipFill>
        <p:spPr>
          <a:xfrm>
            <a:off x="0" y="0"/>
            <a:ext cx="9144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8229600" cy="1143000"/>
          </a:xfrm>
          <a:prstGeom prst="rect">
            <a:avLst/>
          </a:prstGeom>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1600200"/>
            <a:ext cx="8229600" cy="4525963"/>
          </a:xfrm>
          <a:prstGeom prst="rect">
            <a:avLst/>
          </a:prstGeo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a:xfrm>
            <a:off x="6553200" y="6356350"/>
            <a:ext cx="2133600" cy="365125"/>
          </a:xfrm>
          <a:prstGeom prst="rect">
            <a:avLst/>
          </a:prstGeom>
        </p:spPr>
        <p:txBody>
          <a:bodyPr/>
          <a:lstStyle/>
          <a:p>
            <a:fld id="{88684ED8-4A0E-4116-B5E5-7449D5208200}" type="datetimeFigureOut">
              <a:rPr lang="he-IL" smtClean="0"/>
              <a:pPr/>
              <a:t>כ"א/תמוז/תשע"ה</a:t>
            </a:fld>
            <a:endParaRPr lang="he-IL" dirty="0"/>
          </a:p>
        </p:txBody>
      </p:sp>
      <p:sp>
        <p:nvSpPr>
          <p:cNvPr id="5" name="מציין מיקום של כותרת תחתונה 4"/>
          <p:cNvSpPr>
            <a:spLocks noGrp="1"/>
          </p:cNvSpPr>
          <p:nvPr>
            <p:ph type="ftr" sz="quarter" idx="11"/>
          </p:nvPr>
        </p:nvSpPr>
        <p:spPr>
          <a:xfrm>
            <a:off x="3124200" y="6356350"/>
            <a:ext cx="2895600" cy="365125"/>
          </a:xfrm>
          <a:prstGeom prst="rect">
            <a:avLst/>
          </a:prstGeom>
        </p:spPr>
        <p:txBody>
          <a:bodyPr/>
          <a:lstStyle/>
          <a:p>
            <a:endParaRPr lang="he-IL" dirty="0"/>
          </a:p>
        </p:txBody>
      </p:sp>
      <p:sp>
        <p:nvSpPr>
          <p:cNvPr id="6" name="מציין מיקום של מספר שקופית 5"/>
          <p:cNvSpPr>
            <a:spLocks noGrp="1"/>
          </p:cNvSpPr>
          <p:nvPr>
            <p:ph type="sldNum" sz="quarter" idx="12"/>
          </p:nvPr>
        </p:nvSpPr>
        <p:spPr>
          <a:xfrm>
            <a:off x="457200" y="6356350"/>
            <a:ext cx="2133600" cy="365125"/>
          </a:xfrm>
          <a:prstGeom prst="rect">
            <a:avLst/>
          </a:prstGeom>
        </p:spPr>
        <p:txBody>
          <a:bodyPr/>
          <a:lstStyle/>
          <a:p>
            <a:fld id="{354B3804-FAC5-43A1-BEEB-707C0CBF8D6D}" type="slidenum">
              <a:rPr lang="he-IL" smtClean="0"/>
              <a:pPr/>
              <a:t>‹#›</a:t>
            </a:fld>
            <a:endParaRPr lang="he-I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a:prstGeom prst="rect">
            <a:avLst/>
          </a:prstGeo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274638"/>
            <a:ext cx="6019800" cy="5851525"/>
          </a:xfrm>
          <a:prstGeom prst="rect">
            <a:avLst/>
          </a:prstGeo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a:xfrm>
            <a:off x="6553200" y="6356350"/>
            <a:ext cx="2133600" cy="365125"/>
          </a:xfrm>
          <a:prstGeom prst="rect">
            <a:avLst/>
          </a:prstGeom>
        </p:spPr>
        <p:txBody>
          <a:bodyPr/>
          <a:lstStyle/>
          <a:p>
            <a:fld id="{88684ED8-4A0E-4116-B5E5-7449D5208200}" type="datetimeFigureOut">
              <a:rPr lang="he-IL" smtClean="0"/>
              <a:pPr/>
              <a:t>כ"א/תמוז/תשע"ה</a:t>
            </a:fld>
            <a:endParaRPr lang="he-IL" dirty="0"/>
          </a:p>
        </p:txBody>
      </p:sp>
      <p:sp>
        <p:nvSpPr>
          <p:cNvPr id="5" name="מציין מיקום של כותרת תחתונה 4"/>
          <p:cNvSpPr>
            <a:spLocks noGrp="1"/>
          </p:cNvSpPr>
          <p:nvPr>
            <p:ph type="ftr" sz="quarter" idx="11"/>
          </p:nvPr>
        </p:nvSpPr>
        <p:spPr>
          <a:xfrm>
            <a:off x="3124200" y="6356350"/>
            <a:ext cx="2895600" cy="365125"/>
          </a:xfrm>
          <a:prstGeom prst="rect">
            <a:avLst/>
          </a:prstGeom>
        </p:spPr>
        <p:txBody>
          <a:bodyPr/>
          <a:lstStyle/>
          <a:p>
            <a:endParaRPr lang="he-IL" dirty="0"/>
          </a:p>
        </p:txBody>
      </p:sp>
      <p:sp>
        <p:nvSpPr>
          <p:cNvPr id="6" name="מציין מיקום של מספר שקופית 5"/>
          <p:cNvSpPr>
            <a:spLocks noGrp="1"/>
          </p:cNvSpPr>
          <p:nvPr>
            <p:ph type="sldNum" sz="quarter" idx="12"/>
          </p:nvPr>
        </p:nvSpPr>
        <p:spPr>
          <a:xfrm>
            <a:off x="457200" y="6356350"/>
            <a:ext cx="2133600" cy="365125"/>
          </a:xfrm>
          <a:prstGeom prst="rect">
            <a:avLst/>
          </a:prstGeom>
        </p:spPr>
        <p:txBody>
          <a:bodyPr/>
          <a:lstStyle/>
          <a:p>
            <a:fld id="{354B3804-FAC5-43A1-BEEB-707C0CBF8D6D}" type="slidenum">
              <a:rPr lang="he-IL" smtClean="0"/>
              <a:pPr/>
              <a:t>‹#›</a:t>
            </a:fld>
            <a:endParaRPr lang="he-I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כותרת ותוכן">
    <p:spTree>
      <p:nvGrpSpPr>
        <p:cNvPr id="1" name=""/>
        <p:cNvGrpSpPr/>
        <p:nvPr/>
      </p:nvGrpSpPr>
      <p:grpSpPr>
        <a:xfrm>
          <a:off x="0" y="0"/>
          <a:ext cx="0" cy="0"/>
          <a:chOff x="0" y="0"/>
          <a:chExt cx="0" cy="0"/>
        </a:xfrm>
      </p:grpSpPr>
      <p:pic>
        <p:nvPicPr>
          <p:cNvPr id="7" name="תמונה 6" descr="Triple+_20_04_2015_reka4.jpg"/>
          <p:cNvPicPr>
            <a:picLocks noChangeAspect="1"/>
          </p:cNvPicPr>
          <p:nvPr userDrawn="1"/>
        </p:nvPicPr>
        <p:blipFill>
          <a:blip r:embed="rId2" cstate="print"/>
          <a:srcRect b="18500"/>
          <a:stretch>
            <a:fillRect/>
          </a:stretch>
        </p:blipFill>
        <p:spPr>
          <a:xfrm>
            <a:off x="0" y="0"/>
            <a:ext cx="9144000" cy="5589240"/>
          </a:xfrm>
          <a:prstGeom prst="rect">
            <a:avLst/>
          </a:prstGeom>
        </p:spPr>
      </p:pic>
      <p:pic>
        <p:nvPicPr>
          <p:cNvPr id="3" name="תמונה 2" descr="Triple+_20_04_2015_reka5.jpg"/>
          <p:cNvPicPr>
            <a:picLocks noChangeAspect="1"/>
          </p:cNvPicPr>
          <p:nvPr userDrawn="1"/>
        </p:nvPicPr>
        <p:blipFill>
          <a:blip r:embed="rId3" cstate="print"/>
          <a:srcRect l="85836" t="85700" b="3150"/>
          <a:stretch>
            <a:fillRect/>
          </a:stretch>
        </p:blipFill>
        <p:spPr>
          <a:xfrm>
            <a:off x="108520" y="5877272"/>
            <a:ext cx="1295128" cy="76470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כותרת מקטע עליונה">
    <p:spTree>
      <p:nvGrpSpPr>
        <p:cNvPr id="1" name=""/>
        <p:cNvGrpSpPr/>
        <p:nvPr/>
      </p:nvGrpSpPr>
      <p:grpSpPr>
        <a:xfrm>
          <a:off x="0" y="0"/>
          <a:ext cx="0" cy="0"/>
          <a:chOff x="0" y="0"/>
          <a:chExt cx="0" cy="0"/>
        </a:xfrm>
      </p:grpSpPr>
      <p:pic>
        <p:nvPicPr>
          <p:cNvPr id="7" name="תמונה 6" descr="Triple+_20_04_2015_reka5.jpg"/>
          <p:cNvPicPr>
            <a:picLocks noChangeAspect="1"/>
          </p:cNvPicPr>
          <p:nvPr userDrawn="1"/>
        </p:nvPicPr>
        <p:blipFill>
          <a:blip r:embed="rId2" cstate="print"/>
          <a:stretch>
            <a:fillRect/>
          </a:stretch>
        </p:blipFill>
        <p:spPr>
          <a:xfrm>
            <a:off x="0" y="0"/>
            <a:ext cx="9144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שני תכנים">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השוואה">
    <p:spTree>
      <p:nvGrpSpPr>
        <p:cNvPr id="1" name=""/>
        <p:cNvGrpSpPr/>
        <p:nvPr/>
      </p:nvGrpSpPr>
      <p:grpSpPr>
        <a:xfrm>
          <a:off x="0" y="0"/>
          <a:ext cx="0" cy="0"/>
          <a:chOff x="0" y="0"/>
          <a:chExt cx="0" cy="0"/>
        </a:xfrm>
      </p:grpSpPr>
      <p:pic>
        <p:nvPicPr>
          <p:cNvPr id="10" name="תמונה 9" descr="Triple+_20_04_2015_reka9.jpg"/>
          <p:cNvPicPr>
            <a:picLocks noChangeAspect="1"/>
          </p:cNvPicPr>
          <p:nvPr userDrawn="1"/>
        </p:nvPicPr>
        <p:blipFill>
          <a:blip r:embed="rId2" cstate="print"/>
          <a:stretch>
            <a:fillRect/>
          </a:stretch>
        </p:blipFill>
        <p:spPr>
          <a:xfrm>
            <a:off x="0" y="0"/>
            <a:ext cx="9144000"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כותרת בלבד">
    <p:spTree>
      <p:nvGrpSpPr>
        <p:cNvPr id="1" name=""/>
        <p:cNvGrpSpPr/>
        <p:nvPr/>
      </p:nvGrpSpPr>
      <p:grpSpPr>
        <a:xfrm>
          <a:off x="0" y="0"/>
          <a:ext cx="0" cy="0"/>
          <a:chOff x="0" y="0"/>
          <a:chExt cx="0" cy="0"/>
        </a:xfrm>
      </p:grpSpPr>
      <p:pic>
        <p:nvPicPr>
          <p:cNvPr id="6" name="תמונה 5" descr="Triple+_20_04_2015_reka10.jpg"/>
          <p:cNvPicPr>
            <a:picLocks noChangeAspect="1"/>
          </p:cNvPicPr>
          <p:nvPr userDrawn="1"/>
        </p:nvPicPr>
        <p:blipFill>
          <a:blip r:embed="rId2" cstate="print"/>
          <a:stretch>
            <a:fillRect/>
          </a:stretch>
        </p:blipFill>
        <p:spPr>
          <a:xfrm>
            <a:off x="0" y="0"/>
            <a:ext cx="9144000"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תוכן עם כיתוב">
    <p:spTree>
      <p:nvGrpSpPr>
        <p:cNvPr id="1" name=""/>
        <p:cNvGrpSpPr/>
        <p:nvPr/>
      </p:nvGrpSpPr>
      <p:grpSpPr>
        <a:xfrm>
          <a:off x="0" y="0"/>
          <a:ext cx="0" cy="0"/>
          <a:chOff x="0" y="0"/>
          <a:chExt cx="0" cy="0"/>
        </a:xfrm>
      </p:grpSpPr>
      <p:sp>
        <p:nvSpPr>
          <p:cNvPr id="5" name="מציין מיקום של תאריך 4"/>
          <p:cNvSpPr>
            <a:spLocks noGrp="1"/>
          </p:cNvSpPr>
          <p:nvPr>
            <p:ph type="dt" sz="half" idx="10"/>
          </p:nvPr>
        </p:nvSpPr>
        <p:spPr>
          <a:xfrm>
            <a:off x="6553200" y="6356350"/>
            <a:ext cx="2133600" cy="365125"/>
          </a:xfrm>
          <a:prstGeom prst="rect">
            <a:avLst/>
          </a:prstGeom>
        </p:spPr>
        <p:txBody>
          <a:bodyPr/>
          <a:lstStyle/>
          <a:p>
            <a:fld id="{88684ED8-4A0E-4116-B5E5-7449D5208200}" type="datetimeFigureOut">
              <a:rPr lang="he-IL" smtClean="0"/>
              <a:pPr/>
              <a:t>כ"א/תמוז/תשע"ה</a:t>
            </a:fld>
            <a:endParaRPr lang="he-IL" dirty="0"/>
          </a:p>
        </p:txBody>
      </p:sp>
      <p:sp>
        <p:nvSpPr>
          <p:cNvPr id="6" name="מציין מיקום של כותרת תחתונה 5"/>
          <p:cNvSpPr>
            <a:spLocks noGrp="1"/>
          </p:cNvSpPr>
          <p:nvPr>
            <p:ph type="ftr" sz="quarter" idx="11"/>
          </p:nvPr>
        </p:nvSpPr>
        <p:spPr>
          <a:xfrm>
            <a:off x="3124200" y="6356350"/>
            <a:ext cx="2895600" cy="365125"/>
          </a:xfrm>
          <a:prstGeom prst="rect">
            <a:avLst/>
          </a:prstGeom>
        </p:spPr>
        <p:txBody>
          <a:bodyPr/>
          <a:lstStyle/>
          <a:p>
            <a:endParaRPr lang="he-I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a:prstGeom prst="rect">
            <a:avLst/>
          </a:prstGeo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dirty="0"/>
          </a:p>
        </p:txBody>
      </p:sp>
      <p:sp>
        <p:nvSpPr>
          <p:cNvPr id="4" name="מציין מיקום טקסט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a:xfrm>
            <a:off x="6553200" y="6356350"/>
            <a:ext cx="2133600" cy="365125"/>
          </a:xfrm>
          <a:prstGeom prst="rect">
            <a:avLst/>
          </a:prstGeom>
        </p:spPr>
        <p:txBody>
          <a:bodyPr/>
          <a:lstStyle/>
          <a:p>
            <a:fld id="{88684ED8-4A0E-4116-B5E5-7449D5208200}" type="datetimeFigureOut">
              <a:rPr lang="he-IL" smtClean="0"/>
              <a:pPr/>
              <a:t>כ"א/תמוז/תשע"ה</a:t>
            </a:fld>
            <a:endParaRPr lang="he-IL" dirty="0"/>
          </a:p>
        </p:txBody>
      </p:sp>
      <p:sp>
        <p:nvSpPr>
          <p:cNvPr id="6" name="מציין מיקום של כותרת תחתונה 5"/>
          <p:cNvSpPr>
            <a:spLocks noGrp="1"/>
          </p:cNvSpPr>
          <p:nvPr>
            <p:ph type="ftr" sz="quarter" idx="11"/>
          </p:nvPr>
        </p:nvSpPr>
        <p:spPr>
          <a:xfrm>
            <a:off x="3124200" y="6356350"/>
            <a:ext cx="2895600" cy="365125"/>
          </a:xfrm>
          <a:prstGeom prst="rect">
            <a:avLst/>
          </a:prstGeom>
        </p:spPr>
        <p:txBody>
          <a:bodyPr/>
          <a:lstStyle/>
          <a:p>
            <a:endParaRPr lang="he-IL" dirty="0"/>
          </a:p>
        </p:txBody>
      </p:sp>
      <p:sp>
        <p:nvSpPr>
          <p:cNvPr id="7" name="מציין מיקום של מספר שקופית 6"/>
          <p:cNvSpPr>
            <a:spLocks noGrp="1"/>
          </p:cNvSpPr>
          <p:nvPr>
            <p:ph type="sldNum" sz="quarter" idx="12"/>
          </p:nvPr>
        </p:nvSpPr>
        <p:spPr>
          <a:xfrm>
            <a:off x="457200" y="6356350"/>
            <a:ext cx="2133600" cy="365125"/>
          </a:xfrm>
          <a:prstGeom prst="rect">
            <a:avLst/>
          </a:prstGeom>
        </p:spPr>
        <p:txBody>
          <a:bodyPr/>
          <a:lstStyle/>
          <a:p>
            <a:fld id="{354B3804-FAC5-43A1-BEEB-707C0CBF8D6D}" type="slidenum">
              <a:rPr lang="he-IL" smtClean="0"/>
              <a:pPr/>
              <a:t>‹#›</a:t>
            </a:fld>
            <a:endParaRPr lang="he-I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4653137"/>
            <a:ext cx="7236296" cy="954107"/>
          </a:xfrm>
          <a:prstGeom prst="rect">
            <a:avLst/>
          </a:prstGeom>
          <a:noFill/>
        </p:spPr>
        <p:txBody>
          <a:bodyPr wrap="square" rtlCol="1">
            <a:spAutoFit/>
          </a:bodyPr>
          <a:lstStyle/>
          <a:p>
            <a:pPr algn="ctr"/>
            <a:r>
              <a:rPr lang="he-IL" sz="2800" b="1" dirty="0" smtClean="0">
                <a:solidFill>
                  <a:schemeClr val="tx1">
                    <a:lumMod val="75000"/>
                    <a:lumOff val="25000"/>
                  </a:schemeClr>
                </a:solidFill>
              </a:rPr>
              <a:t>הדרכת התקנת מוצר הגז </a:t>
            </a:r>
            <a:r>
              <a:rPr lang="en-US" sz="2800" b="1" dirty="0" smtClean="0">
                <a:solidFill>
                  <a:schemeClr val="tx1">
                    <a:lumMod val="75000"/>
                    <a:lumOff val="25000"/>
                  </a:schemeClr>
                </a:solidFill>
              </a:rPr>
              <a:t>NGL</a:t>
            </a:r>
            <a:r>
              <a:rPr lang="en-US" sz="2800" b="1" baseline="30000" dirty="0" smtClean="0">
                <a:solidFill>
                  <a:schemeClr val="tx1">
                    <a:lumMod val="75000"/>
                    <a:lumOff val="25000"/>
                  </a:schemeClr>
                </a:solidFill>
              </a:rPr>
              <a:t>TM</a:t>
            </a:r>
            <a:endParaRPr lang="he-IL" sz="2800" b="1" baseline="30000" dirty="0" smtClean="0">
              <a:solidFill>
                <a:schemeClr val="tx1">
                  <a:lumMod val="75000"/>
                  <a:lumOff val="25000"/>
                </a:schemeClr>
              </a:solidFill>
            </a:endParaRPr>
          </a:p>
          <a:p>
            <a:pPr algn="ctr"/>
            <a:endParaRPr lang="he-IL" sz="2800" b="1" dirty="0" smtClean="0">
              <a:solidFill>
                <a:schemeClr val="tx1">
                  <a:lumMod val="75000"/>
                  <a:lumOff val="25000"/>
                </a:schemeClr>
              </a:solidFill>
              <a:latin typeface="Helvetica" pitchFamily="34" charset="0"/>
            </a:endParaRPr>
          </a:p>
        </p:txBody>
      </p:sp>
      <p:sp>
        <p:nvSpPr>
          <p:cNvPr id="3" name="TextBox 2"/>
          <p:cNvSpPr txBox="1"/>
          <p:nvPr/>
        </p:nvSpPr>
        <p:spPr>
          <a:xfrm>
            <a:off x="251520" y="6309320"/>
            <a:ext cx="1944216" cy="307777"/>
          </a:xfrm>
          <a:prstGeom prst="rect">
            <a:avLst/>
          </a:prstGeom>
          <a:noFill/>
        </p:spPr>
        <p:txBody>
          <a:bodyPr wrap="square" rtlCol="1">
            <a:spAutoFit/>
          </a:bodyPr>
          <a:lstStyle/>
          <a:p>
            <a:pPr algn="l" rtl="0"/>
            <a:r>
              <a:rPr lang="en-US" sz="1400" dirty="0" smtClean="0">
                <a:solidFill>
                  <a:schemeClr val="tx1">
                    <a:lumMod val="75000"/>
                    <a:lumOff val="25000"/>
                  </a:schemeClr>
                </a:solidFill>
                <a:latin typeface="Helvetica" pitchFamily="34" charset="0"/>
              </a:rPr>
              <a:t>NGL-TRN-001</a:t>
            </a:r>
            <a:endParaRPr lang="he-IL" sz="1400" dirty="0" smtClean="0">
              <a:solidFill>
                <a:schemeClr val="tx1">
                  <a:lumMod val="75000"/>
                  <a:lumOff val="25000"/>
                </a:schemeClr>
              </a:solidFill>
              <a:latin typeface="Helvetic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87824" y="4849415"/>
            <a:ext cx="7560840" cy="307777"/>
          </a:xfrm>
          <a:prstGeom prst="rect">
            <a:avLst/>
          </a:prstGeom>
          <a:noFill/>
        </p:spPr>
        <p:txBody>
          <a:bodyPr wrap="square" rtlCol="1">
            <a:spAutoFit/>
          </a:bodyPr>
          <a:lstStyle/>
          <a:p>
            <a:pPr algn="ctr"/>
            <a:r>
              <a:rPr lang="he-IL" sz="1400" b="1" dirty="0" smtClean="0">
                <a:solidFill>
                  <a:schemeClr val="tx1">
                    <a:lumMod val="75000"/>
                    <a:lumOff val="25000"/>
                  </a:schemeClr>
                </a:solidFill>
              </a:rPr>
              <a:t>קיבוע יחידת הבסיס לקיר</a:t>
            </a:r>
            <a:endParaRPr lang="he-IL" sz="1400" dirty="0" smtClean="0"/>
          </a:p>
        </p:txBody>
      </p:sp>
      <p:sp>
        <p:nvSpPr>
          <p:cNvPr id="4" name="TextBox 3"/>
          <p:cNvSpPr txBox="1"/>
          <p:nvPr/>
        </p:nvSpPr>
        <p:spPr>
          <a:xfrm>
            <a:off x="971600" y="4829670"/>
            <a:ext cx="2952328" cy="307777"/>
          </a:xfrm>
          <a:prstGeom prst="rect">
            <a:avLst/>
          </a:prstGeom>
          <a:noFill/>
        </p:spPr>
        <p:txBody>
          <a:bodyPr wrap="square" rtlCol="1">
            <a:spAutoFit/>
          </a:bodyPr>
          <a:lstStyle/>
          <a:p>
            <a:pPr algn="ctr"/>
            <a:r>
              <a:rPr lang="he-IL" sz="1400" b="1" dirty="0" smtClean="0">
                <a:solidFill>
                  <a:schemeClr val="tx1">
                    <a:lumMod val="75000"/>
                    <a:lumOff val="25000"/>
                  </a:schemeClr>
                </a:solidFill>
              </a:rPr>
              <a:t>הרכבת מתאם " 8\3 " 2\1</a:t>
            </a:r>
            <a:endParaRPr lang="he-IL" sz="1400" dirty="0" smtClean="0"/>
          </a:p>
        </p:txBody>
      </p:sp>
      <p:pic>
        <p:nvPicPr>
          <p:cNvPr id="6" name="תמונה 5" descr="12.png"/>
          <p:cNvPicPr>
            <a:picLocks noChangeAspect="1"/>
          </p:cNvPicPr>
          <p:nvPr/>
        </p:nvPicPr>
        <p:blipFill>
          <a:blip r:embed="rId2" cstate="print"/>
          <a:stretch>
            <a:fillRect/>
          </a:stretch>
        </p:blipFill>
        <p:spPr>
          <a:xfrm>
            <a:off x="6858741" y="2306206"/>
            <a:ext cx="1673699" cy="2370072"/>
          </a:xfrm>
          <a:prstGeom prst="rect">
            <a:avLst/>
          </a:prstGeom>
        </p:spPr>
      </p:pic>
      <p:pic>
        <p:nvPicPr>
          <p:cNvPr id="7" name="תמונה 6" descr="12.png"/>
          <p:cNvPicPr>
            <a:picLocks noChangeAspect="1"/>
          </p:cNvPicPr>
          <p:nvPr/>
        </p:nvPicPr>
        <p:blipFill>
          <a:blip r:embed="rId3" cstate="print"/>
          <a:stretch>
            <a:fillRect/>
          </a:stretch>
        </p:blipFill>
        <p:spPr>
          <a:xfrm>
            <a:off x="4932040" y="1148591"/>
            <a:ext cx="3096344" cy="3864585"/>
          </a:xfrm>
          <a:prstGeom prst="rect">
            <a:avLst/>
          </a:prstGeom>
        </p:spPr>
      </p:pic>
      <p:pic>
        <p:nvPicPr>
          <p:cNvPr id="8" name="תמונה 7" descr="12.png"/>
          <p:cNvPicPr>
            <a:picLocks noChangeAspect="1"/>
          </p:cNvPicPr>
          <p:nvPr/>
        </p:nvPicPr>
        <p:blipFill>
          <a:blip r:embed="rId4" cstate="print"/>
          <a:stretch>
            <a:fillRect/>
          </a:stretch>
        </p:blipFill>
        <p:spPr>
          <a:xfrm>
            <a:off x="1359641" y="2492896"/>
            <a:ext cx="2132239" cy="184965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1840" y="4921423"/>
            <a:ext cx="7560840" cy="307777"/>
          </a:xfrm>
          <a:prstGeom prst="rect">
            <a:avLst/>
          </a:prstGeom>
          <a:noFill/>
        </p:spPr>
        <p:txBody>
          <a:bodyPr wrap="square" rtlCol="1">
            <a:spAutoFit/>
          </a:bodyPr>
          <a:lstStyle/>
          <a:p>
            <a:pPr algn="ctr"/>
            <a:r>
              <a:rPr lang="he-IL" sz="1400" b="1" dirty="0" smtClean="0">
                <a:solidFill>
                  <a:schemeClr val="tx1">
                    <a:lumMod val="75000"/>
                    <a:lumOff val="25000"/>
                  </a:schemeClr>
                </a:solidFill>
              </a:rPr>
              <a:t>הכנסת סוללה וחיווי </a:t>
            </a:r>
            <a:r>
              <a:rPr lang="en-US" sz="1400" b="1" dirty="0" smtClean="0">
                <a:solidFill>
                  <a:schemeClr val="tx1">
                    <a:lumMod val="75000"/>
                    <a:lumOff val="25000"/>
                  </a:schemeClr>
                </a:solidFill>
              </a:rPr>
              <a:t>LED</a:t>
            </a:r>
            <a:endParaRPr lang="he-IL" sz="1400" dirty="0" smtClean="0"/>
          </a:p>
        </p:txBody>
      </p:sp>
      <p:sp>
        <p:nvSpPr>
          <p:cNvPr id="4" name="TextBox 3"/>
          <p:cNvSpPr txBox="1"/>
          <p:nvPr/>
        </p:nvSpPr>
        <p:spPr>
          <a:xfrm>
            <a:off x="539552" y="4916487"/>
            <a:ext cx="3960440" cy="307777"/>
          </a:xfrm>
          <a:prstGeom prst="rect">
            <a:avLst/>
          </a:prstGeom>
          <a:noFill/>
        </p:spPr>
        <p:txBody>
          <a:bodyPr wrap="square" rtlCol="1">
            <a:spAutoFit/>
          </a:bodyPr>
          <a:lstStyle/>
          <a:p>
            <a:pPr algn="ctr"/>
            <a:r>
              <a:rPr lang="he-IL" sz="1400" b="1" dirty="0" smtClean="0">
                <a:solidFill>
                  <a:schemeClr val="tx1">
                    <a:lumMod val="75000"/>
                    <a:lumOff val="25000"/>
                  </a:schemeClr>
                </a:solidFill>
              </a:rPr>
              <a:t>הרכבת יחידת חזית הברז וטסט ידני</a:t>
            </a:r>
            <a:endParaRPr lang="he-IL" sz="1400" dirty="0" smtClean="0"/>
          </a:p>
        </p:txBody>
      </p:sp>
      <p:pic>
        <p:nvPicPr>
          <p:cNvPr id="5" name="תמונה 4" descr="12.png"/>
          <p:cNvPicPr>
            <a:picLocks noChangeAspect="1"/>
          </p:cNvPicPr>
          <p:nvPr/>
        </p:nvPicPr>
        <p:blipFill>
          <a:blip r:embed="rId2" cstate="print"/>
          <a:stretch>
            <a:fillRect/>
          </a:stretch>
        </p:blipFill>
        <p:spPr>
          <a:xfrm>
            <a:off x="5364088" y="1556792"/>
            <a:ext cx="2896326" cy="2890679"/>
          </a:xfrm>
          <a:prstGeom prst="rect">
            <a:avLst/>
          </a:prstGeom>
        </p:spPr>
      </p:pic>
      <p:pic>
        <p:nvPicPr>
          <p:cNvPr id="6" name="תמונה 5" descr="12.png"/>
          <p:cNvPicPr>
            <a:picLocks noChangeAspect="1"/>
          </p:cNvPicPr>
          <p:nvPr/>
        </p:nvPicPr>
        <p:blipFill>
          <a:blip r:embed="rId3" cstate="print"/>
          <a:stretch>
            <a:fillRect/>
          </a:stretch>
        </p:blipFill>
        <p:spPr>
          <a:xfrm>
            <a:off x="467544" y="1851126"/>
            <a:ext cx="1978725" cy="2802010"/>
          </a:xfrm>
          <a:prstGeom prst="rect">
            <a:avLst/>
          </a:prstGeom>
        </p:spPr>
      </p:pic>
      <p:pic>
        <p:nvPicPr>
          <p:cNvPr id="7" name="תמונה 6" descr="12.png"/>
          <p:cNvPicPr>
            <a:picLocks noChangeAspect="1"/>
          </p:cNvPicPr>
          <p:nvPr/>
        </p:nvPicPr>
        <p:blipFill>
          <a:blip r:embed="rId4" cstate="print"/>
          <a:stretch>
            <a:fillRect/>
          </a:stretch>
        </p:blipFill>
        <p:spPr>
          <a:xfrm>
            <a:off x="2195736" y="1844824"/>
            <a:ext cx="2304256" cy="260352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3648" y="1268760"/>
            <a:ext cx="7200800" cy="2308324"/>
          </a:xfrm>
          <a:prstGeom prst="rect">
            <a:avLst/>
          </a:prstGeom>
          <a:noFill/>
        </p:spPr>
        <p:txBody>
          <a:bodyPr wrap="square" rtlCol="1">
            <a:spAutoFit/>
          </a:bodyPr>
          <a:lstStyle/>
          <a:p>
            <a:r>
              <a:rPr lang="he-IL" sz="1600" dirty="0" smtClean="0">
                <a:solidFill>
                  <a:schemeClr val="tx1">
                    <a:lumMod val="75000"/>
                    <a:lumOff val="25000"/>
                  </a:schemeClr>
                </a:solidFill>
              </a:rPr>
              <a:t>תהליך סנכרון יחידת הניתוק לרשת יחד עם הגלאים הקשורים הוא קריטי לתפעולה הנאות של המערכת ומונע הפעלה שגויה על ידי מערכות סמוכות. קראו בעיון את ההוראות וקיימו אותן במדויק: </a:t>
            </a:r>
            <a:r>
              <a:rPr lang="he-IL" sz="1600" dirty="0" smtClean="0">
                <a:solidFill>
                  <a:schemeClr val="tx1">
                    <a:lumMod val="75000"/>
                    <a:lumOff val="25000"/>
                  </a:schemeClr>
                </a:solidFill>
              </a:rPr>
              <a:t>בתהליך </a:t>
            </a:r>
            <a:r>
              <a:rPr lang="he-IL" sz="1600" dirty="0" smtClean="0">
                <a:solidFill>
                  <a:schemeClr val="tx1">
                    <a:lumMod val="75000"/>
                    <a:lumOff val="25000"/>
                  </a:schemeClr>
                </a:solidFill>
              </a:rPr>
              <a:t>זה </a:t>
            </a:r>
            <a:r>
              <a:rPr lang="he-IL" sz="1600" dirty="0" smtClean="0">
                <a:solidFill>
                  <a:schemeClr val="tx1">
                    <a:lumMod val="75000"/>
                    <a:lumOff val="25000"/>
                  </a:schemeClr>
                </a:solidFill>
              </a:rPr>
              <a:t>מ</a:t>
            </a:r>
            <a:r>
              <a:rPr lang="he-IL" sz="1600" dirty="0" smtClean="0">
                <a:solidFill>
                  <a:schemeClr val="tx1">
                    <a:lumMod val="75000"/>
                    <a:lumOff val="25000"/>
                  </a:schemeClr>
                </a:solidFill>
              </a:rPr>
              <a:t>תבצע </a:t>
            </a:r>
            <a:r>
              <a:rPr lang="he-IL" sz="1600" dirty="0" smtClean="0">
                <a:solidFill>
                  <a:schemeClr val="tx1">
                    <a:lumMod val="75000"/>
                    <a:lumOff val="25000"/>
                  </a:schemeClr>
                </a:solidFill>
              </a:rPr>
              <a:t>תיאום בין מס' זיהוי התקשורת של יחידת הניתוק לבין הגלאים. במערכת מוגדר פרק זמן מובנה של 10 דקות, על מנת לאפשר את השלמת תהליך הסנכרון. </a:t>
            </a:r>
          </a:p>
          <a:p>
            <a:endParaRPr lang="he-IL" sz="1600" dirty="0" smtClean="0">
              <a:solidFill>
                <a:schemeClr val="tx1">
                  <a:lumMod val="75000"/>
                  <a:lumOff val="25000"/>
                </a:schemeClr>
              </a:solidFill>
            </a:endParaRPr>
          </a:p>
          <a:p>
            <a:r>
              <a:rPr lang="he-IL" sz="1600" dirty="0" smtClean="0">
                <a:solidFill>
                  <a:schemeClr val="tx1">
                    <a:lumMod val="75000"/>
                    <a:lumOff val="25000"/>
                  </a:schemeClr>
                </a:solidFill>
              </a:rPr>
              <a:t>הגלאי הראשון שמותקן הוא הגלאי הראשי (</a:t>
            </a:r>
            <a:r>
              <a:rPr lang="en-US" sz="1600" dirty="0" smtClean="0">
                <a:solidFill>
                  <a:schemeClr val="tx1">
                    <a:lumMod val="75000"/>
                    <a:lumOff val="25000"/>
                  </a:schemeClr>
                </a:solidFill>
              </a:rPr>
              <a:t>MASTER</a:t>
            </a:r>
            <a:r>
              <a:rPr lang="he-IL" sz="1600" dirty="0" smtClean="0">
                <a:solidFill>
                  <a:schemeClr val="tx1">
                    <a:lumMod val="75000"/>
                    <a:lumOff val="25000"/>
                  </a:schemeClr>
                </a:solidFill>
              </a:rPr>
              <a:t>). אנו ממליצים שהגלאי הראשי (</a:t>
            </a:r>
            <a:r>
              <a:rPr lang="en-US" sz="1600" dirty="0" smtClean="0">
                <a:solidFill>
                  <a:schemeClr val="tx1">
                    <a:lumMod val="75000"/>
                    <a:lumOff val="25000"/>
                  </a:schemeClr>
                </a:solidFill>
              </a:rPr>
              <a:t>MASTER</a:t>
            </a:r>
            <a:r>
              <a:rPr lang="he-IL" sz="1600" dirty="0" smtClean="0">
                <a:solidFill>
                  <a:schemeClr val="tx1">
                    <a:lumMod val="75000"/>
                    <a:lumOff val="25000"/>
                  </a:schemeClr>
                </a:solidFill>
              </a:rPr>
              <a:t>) יהיה זה הקרוב ביותר ליחידת הניתוק, והגלוי ביותר מבחינה ויזואלית ביחס אליה. התהליך מתחיל כאשר אתם מתקינים את הסוללה ביחידת הניתוק.</a:t>
            </a:r>
          </a:p>
        </p:txBody>
      </p:sp>
      <p:sp>
        <p:nvSpPr>
          <p:cNvPr id="6" name="TextBox 5"/>
          <p:cNvSpPr txBox="1"/>
          <p:nvPr/>
        </p:nvSpPr>
        <p:spPr>
          <a:xfrm>
            <a:off x="755576" y="332656"/>
            <a:ext cx="7848872" cy="523220"/>
          </a:xfrm>
          <a:prstGeom prst="rect">
            <a:avLst/>
          </a:prstGeom>
          <a:noFill/>
        </p:spPr>
        <p:txBody>
          <a:bodyPr wrap="square" rtlCol="1">
            <a:spAutoFit/>
          </a:bodyPr>
          <a:lstStyle/>
          <a:p>
            <a:r>
              <a:rPr lang="he-IL" sz="2800" dirty="0" smtClean="0">
                <a:solidFill>
                  <a:schemeClr val="tx1">
                    <a:lumMod val="75000"/>
                    <a:lumOff val="25000"/>
                  </a:schemeClr>
                </a:solidFill>
              </a:rPr>
              <a:t>סנכרון חלקי המערכת והפעלתה</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332656"/>
            <a:ext cx="7848872" cy="523220"/>
          </a:xfrm>
          <a:prstGeom prst="rect">
            <a:avLst/>
          </a:prstGeom>
          <a:noFill/>
        </p:spPr>
        <p:txBody>
          <a:bodyPr wrap="square" rtlCol="1">
            <a:spAutoFit/>
          </a:bodyPr>
          <a:lstStyle/>
          <a:p>
            <a:r>
              <a:rPr lang="he-IL" sz="2800" dirty="0" smtClean="0">
                <a:solidFill>
                  <a:schemeClr val="tx1">
                    <a:lumMod val="75000"/>
                    <a:lumOff val="25000"/>
                  </a:schemeClr>
                </a:solidFill>
              </a:rPr>
              <a:t>פעולה / חיווי</a:t>
            </a:r>
          </a:p>
        </p:txBody>
      </p:sp>
      <p:graphicFrame>
        <p:nvGraphicFramePr>
          <p:cNvPr id="4" name="טבלה 3"/>
          <p:cNvGraphicFramePr>
            <a:graphicFrameLocks noGrp="1"/>
          </p:cNvGraphicFramePr>
          <p:nvPr/>
        </p:nvGraphicFramePr>
        <p:xfrm>
          <a:off x="683568" y="1196752"/>
          <a:ext cx="7776864" cy="4026634"/>
        </p:xfrm>
        <a:graphic>
          <a:graphicData uri="http://schemas.openxmlformats.org/drawingml/2006/table">
            <a:tbl>
              <a:tblPr rtl="1" firstRow="1" bandRow="1">
                <a:tableStyleId>{5C22544A-7EE6-4342-B048-85BDC9FD1C3A}</a:tableStyleId>
              </a:tblPr>
              <a:tblGrid>
                <a:gridCol w="362126"/>
                <a:gridCol w="3291068"/>
                <a:gridCol w="4123670"/>
              </a:tblGrid>
              <a:tr h="360040">
                <a:tc>
                  <a:txBody>
                    <a:bodyPr/>
                    <a:lstStyle/>
                    <a:p>
                      <a:pPr rtl="1"/>
                      <a:endParaRPr lang="he-IL" sz="1400" dirty="0">
                        <a:solidFill>
                          <a:schemeClr val="tx1">
                            <a:lumMod val="75000"/>
                            <a:lumOff val="25000"/>
                          </a:schemeClr>
                        </a:solidFill>
                      </a:endParaRPr>
                    </a:p>
                  </a:txBody>
                  <a:tcPr>
                    <a:solidFill>
                      <a:schemeClr val="tx1">
                        <a:lumMod val="50000"/>
                        <a:lumOff val="50000"/>
                      </a:schemeClr>
                    </a:solidFill>
                  </a:tcPr>
                </a:tc>
                <a:tc>
                  <a:txBody>
                    <a:bodyPr/>
                    <a:lstStyle/>
                    <a:p>
                      <a:pPr algn="ctr" rtl="1"/>
                      <a:r>
                        <a:rPr lang="he-IL" sz="1500" dirty="0" smtClean="0">
                          <a:solidFill>
                            <a:schemeClr val="bg1"/>
                          </a:solidFill>
                        </a:rPr>
                        <a:t>פעולה</a:t>
                      </a:r>
                      <a:endParaRPr lang="he-IL" sz="1500" dirty="0">
                        <a:solidFill>
                          <a:schemeClr val="bg1"/>
                        </a:solidFill>
                      </a:endParaRPr>
                    </a:p>
                  </a:txBody>
                  <a:tcPr>
                    <a:solidFill>
                      <a:schemeClr val="tx1">
                        <a:lumMod val="50000"/>
                        <a:lumOff val="50000"/>
                      </a:schemeClr>
                    </a:solidFill>
                  </a:tcPr>
                </a:tc>
                <a:tc>
                  <a:txBody>
                    <a:bodyPr/>
                    <a:lstStyle/>
                    <a:p>
                      <a:pPr algn="ctr" rtl="1"/>
                      <a:r>
                        <a:rPr lang="he-IL" sz="1500" dirty="0" smtClean="0">
                          <a:solidFill>
                            <a:schemeClr val="bg1"/>
                          </a:solidFill>
                        </a:rPr>
                        <a:t>חיווי</a:t>
                      </a:r>
                      <a:endParaRPr lang="he-IL" sz="1500" dirty="0">
                        <a:solidFill>
                          <a:schemeClr val="bg1"/>
                        </a:solidFill>
                      </a:endParaRPr>
                    </a:p>
                  </a:txBody>
                  <a:tcPr>
                    <a:solidFill>
                      <a:schemeClr val="tx1">
                        <a:lumMod val="50000"/>
                        <a:lumOff val="50000"/>
                      </a:schemeClr>
                    </a:solidFill>
                  </a:tcPr>
                </a:tc>
              </a:tr>
              <a:tr h="510264">
                <a:tc>
                  <a:txBody>
                    <a:bodyPr/>
                    <a:lstStyle/>
                    <a:p>
                      <a:pPr rtl="1"/>
                      <a:r>
                        <a:rPr lang="he-IL" sz="1300" dirty="0" smtClean="0">
                          <a:solidFill>
                            <a:schemeClr val="tx1">
                              <a:lumMod val="75000"/>
                              <a:lumOff val="25000"/>
                            </a:schemeClr>
                          </a:solidFill>
                        </a:rPr>
                        <a:t>1</a:t>
                      </a:r>
                    </a:p>
                  </a:txBody>
                  <a:tcPr>
                    <a:solidFill>
                      <a:schemeClr val="bg1">
                        <a:lumMod val="85000"/>
                      </a:schemeClr>
                    </a:solidFill>
                  </a:tcPr>
                </a:tc>
                <a:tc>
                  <a:txBody>
                    <a:bodyPr/>
                    <a:lstStyle/>
                    <a:p>
                      <a:pPr rtl="1"/>
                      <a:r>
                        <a:rPr lang="he-IL" sz="1300" dirty="0" smtClean="0">
                          <a:solidFill>
                            <a:schemeClr val="tx1">
                              <a:lumMod val="75000"/>
                              <a:lumOff val="25000"/>
                            </a:schemeClr>
                          </a:solidFill>
                        </a:rPr>
                        <a:t>הכנסת סוללה ליחידת הניתוק</a:t>
                      </a:r>
                      <a:endParaRPr lang="he-IL" sz="1300" dirty="0">
                        <a:solidFill>
                          <a:schemeClr val="tx1">
                            <a:lumMod val="75000"/>
                            <a:lumOff val="25000"/>
                          </a:schemeClr>
                        </a:solidFill>
                      </a:endParaRPr>
                    </a:p>
                  </a:txBody>
                  <a:tcPr>
                    <a:solidFill>
                      <a:schemeClr val="bg1">
                        <a:lumMod val="85000"/>
                      </a:schemeClr>
                    </a:solidFill>
                  </a:tcPr>
                </a:tc>
                <a:tc>
                  <a:txBody>
                    <a:bodyPr/>
                    <a:lstStyle/>
                    <a:p>
                      <a:pPr marL="0" marR="0" indent="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1300" dirty="0" smtClean="0">
                          <a:solidFill>
                            <a:schemeClr val="tx1">
                              <a:lumMod val="75000"/>
                              <a:lumOff val="25000"/>
                            </a:schemeClr>
                          </a:solidFill>
                        </a:rPr>
                        <a:t> הדלקת נורית </a:t>
                      </a:r>
                      <a:r>
                        <a:rPr lang="en-US" sz="1300" dirty="0" smtClean="0">
                          <a:solidFill>
                            <a:schemeClr val="tx1">
                              <a:lumMod val="75000"/>
                              <a:lumOff val="25000"/>
                            </a:schemeClr>
                          </a:solidFill>
                        </a:rPr>
                        <a:t>LED</a:t>
                      </a:r>
                      <a:r>
                        <a:rPr lang="he-IL" sz="1300" dirty="0" smtClean="0">
                          <a:solidFill>
                            <a:schemeClr val="tx1">
                              <a:lumMod val="75000"/>
                              <a:lumOff val="25000"/>
                            </a:schemeClr>
                          </a:solidFill>
                        </a:rPr>
                        <a:t> ירוקה.</a:t>
                      </a:r>
                    </a:p>
                    <a:p>
                      <a:pPr marL="0" marR="0" indent="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1300" dirty="0" smtClean="0">
                          <a:solidFill>
                            <a:schemeClr val="tx1">
                              <a:lumMod val="75000"/>
                              <a:lumOff val="25000"/>
                            </a:schemeClr>
                          </a:solidFill>
                        </a:rPr>
                        <a:t> תנועת מנוע ב 180 מעלות.</a:t>
                      </a:r>
                    </a:p>
                  </a:txBody>
                  <a:tcPr>
                    <a:solidFill>
                      <a:schemeClr val="bg1">
                        <a:lumMod val="85000"/>
                      </a:schemeClr>
                    </a:solidFill>
                  </a:tcPr>
                </a:tc>
              </a:tr>
              <a:tr h="641864">
                <a:tc>
                  <a:txBody>
                    <a:bodyPr/>
                    <a:lstStyle/>
                    <a:p>
                      <a:pPr rtl="1"/>
                      <a:r>
                        <a:rPr lang="he-IL" sz="1300" dirty="0" smtClean="0">
                          <a:solidFill>
                            <a:schemeClr val="tx1">
                              <a:lumMod val="75000"/>
                              <a:lumOff val="25000"/>
                            </a:schemeClr>
                          </a:solidFill>
                        </a:rPr>
                        <a:t>2</a:t>
                      </a:r>
                      <a:endParaRPr lang="he-IL" sz="1300" dirty="0">
                        <a:solidFill>
                          <a:schemeClr val="tx1">
                            <a:lumMod val="75000"/>
                            <a:lumOff val="25000"/>
                          </a:schemeClr>
                        </a:solidFill>
                      </a:endParaRPr>
                    </a:p>
                  </a:txBody>
                  <a:tcPr>
                    <a:solidFill>
                      <a:schemeClr val="bg1">
                        <a:lumMod val="85000"/>
                      </a:schemeClr>
                    </a:solidFill>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1300" dirty="0" smtClean="0">
                          <a:solidFill>
                            <a:schemeClr val="tx1">
                              <a:lumMod val="75000"/>
                              <a:lumOff val="25000"/>
                            </a:schemeClr>
                          </a:solidFill>
                        </a:rPr>
                        <a:t>חיבור הגלאי הראשי </a:t>
                      </a:r>
                      <a:r>
                        <a:rPr lang="en-US" sz="1300" dirty="0" smtClean="0">
                          <a:solidFill>
                            <a:schemeClr val="tx1">
                              <a:lumMod val="75000"/>
                              <a:lumOff val="25000"/>
                            </a:schemeClr>
                          </a:solidFill>
                        </a:rPr>
                        <a:t>(MASTER)</a:t>
                      </a:r>
                      <a:endParaRPr lang="he-IL" sz="1300" dirty="0" smtClean="0">
                        <a:solidFill>
                          <a:schemeClr val="tx1">
                            <a:lumMod val="75000"/>
                            <a:lumOff val="25000"/>
                          </a:schemeClr>
                        </a:solidFill>
                      </a:endParaRPr>
                    </a:p>
                  </a:txBody>
                  <a:tcPr>
                    <a:solidFill>
                      <a:schemeClr val="bg1">
                        <a:lumMod val="85000"/>
                      </a:schemeClr>
                    </a:solidFill>
                  </a:tcPr>
                </a:tc>
                <a:tc>
                  <a:txBody>
                    <a:bodyPr/>
                    <a:lstStyle/>
                    <a:p>
                      <a:pPr marL="0" marR="0" indent="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1300" dirty="0" smtClean="0">
                          <a:solidFill>
                            <a:schemeClr val="tx1">
                              <a:lumMod val="75000"/>
                              <a:lumOff val="25000"/>
                            </a:schemeClr>
                          </a:solidFill>
                        </a:rPr>
                        <a:t> שלושת נורות ה </a:t>
                      </a:r>
                      <a:r>
                        <a:rPr lang="en-US" sz="1300" dirty="0" smtClean="0">
                          <a:solidFill>
                            <a:schemeClr val="tx1">
                              <a:lumMod val="75000"/>
                              <a:lumOff val="25000"/>
                            </a:schemeClr>
                          </a:solidFill>
                        </a:rPr>
                        <a:t>LED</a:t>
                      </a:r>
                      <a:r>
                        <a:rPr lang="he-IL" sz="1300" dirty="0" smtClean="0">
                          <a:solidFill>
                            <a:schemeClr val="tx1">
                              <a:lumMod val="75000"/>
                              <a:lumOff val="25000"/>
                            </a:schemeClr>
                          </a:solidFill>
                        </a:rPr>
                        <a:t> נדלקות למשך 2 ש'.</a:t>
                      </a:r>
                    </a:p>
                    <a:p>
                      <a:pPr marL="0" marR="0" indent="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1300" dirty="0" smtClean="0">
                          <a:solidFill>
                            <a:schemeClr val="tx1">
                              <a:lumMod val="75000"/>
                              <a:lumOff val="25000"/>
                            </a:schemeClr>
                          </a:solidFill>
                        </a:rPr>
                        <a:t> מושמע צליל ביפ.</a:t>
                      </a:r>
                    </a:p>
                    <a:p>
                      <a:pPr marL="0" marR="0" indent="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1300" dirty="0" smtClean="0">
                          <a:solidFill>
                            <a:schemeClr val="tx1">
                              <a:lumMod val="75000"/>
                              <a:lumOff val="25000"/>
                            </a:schemeClr>
                          </a:solidFill>
                        </a:rPr>
                        <a:t> </a:t>
                      </a:r>
                      <a:r>
                        <a:rPr lang="en-US" sz="1300" dirty="0" smtClean="0">
                          <a:solidFill>
                            <a:schemeClr val="tx1">
                              <a:lumMod val="75000"/>
                              <a:lumOff val="25000"/>
                            </a:schemeClr>
                          </a:solidFill>
                        </a:rPr>
                        <a:t>POWER</a:t>
                      </a:r>
                      <a:r>
                        <a:rPr lang="he-IL" sz="1300" dirty="0" smtClean="0">
                          <a:solidFill>
                            <a:schemeClr val="tx1">
                              <a:lumMod val="75000"/>
                              <a:lumOff val="25000"/>
                            </a:schemeClr>
                          </a:solidFill>
                        </a:rPr>
                        <a:t> </a:t>
                      </a:r>
                      <a:r>
                        <a:rPr lang="en-US" sz="1300" dirty="0" smtClean="0">
                          <a:solidFill>
                            <a:schemeClr val="tx1">
                              <a:lumMod val="75000"/>
                              <a:lumOff val="25000"/>
                            </a:schemeClr>
                          </a:solidFill>
                        </a:rPr>
                        <a:t>LED</a:t>
                      </a:r>
                      <a:r>
                        <a:rPr lang="he-IL" sz="1300" dirty="0" smtClean="0">
                          <a:solidFill>
                            <a:schemeClr val="tx1">
                              <a:lumMod val="75000"/>
                              <a:lumOff val="25000"/>
                            </a:schemeClr>
                          </a:solidFill>
                        </a:rPr>
                        <a:t> בלבד נשאר דולק.</a:t>
                      </a:r>
                    </a:p>
                  </a:txBody>
                  <a:tcPr>
                    <a:solidFill>
                      <a:schemeClr val="bg1">
                        <a:lumMod val="85000"/>
                      </a:schemeClr>
                    </a:solidFill>
                  </a:tcPr>
                </a:tc>
              </a:tr>
              <a:tr h="484720">
                <a:tc>
                  <a:txBody>
                    <a:bodyPr/>
                    <a:lstStyle/>
                    <a:p>
                      <a:pPr rtl="1"/>
                      <a:r>
                        <a:rPr lang="he-IL" sz="1300" dirty="0" smtClean="0">
                          <a:solidFill>
                            <a:schemeClr val="tx1">
                              <a:lumMod val="75000"/>
                              <a:lumOff val="25000"/>
                            </a:schemeClr>
                          </a:solidFill>
                        </a:rPr>
                        <a:t>3</a:t>
                      </a:r>
                      <a:endParaRPr lang="he-IL" sz="1300" dirty="0">
                        <a:solidFill>
                          <a:schemeClr val="tx1">
                            <a:lumMod val="75000"/>
                            <a:lumOff val="25000"/>
                          </a:schemeClr>
                        </a:solidFill>
                      </a:endParaRPr>
                    </a:p>
                  </a:txBody>
                  <a:tcPr>
                    <a:solidFill>
                      <a:schemeClr val="bg1">
                        <a:lumMod val="85000"/>
                      </a:schemeClr>
                    </a:solidFill>
                  </a:tcPr>
                </a:tc>
                <a:tc>
                  <a:txBody>
                    <a:bodyPr/>
                    <a:lstStyle/>
                    <a:p>
                      <a:pPr rtl="1"/>
                      <a:r>
                        <a:rPr lang="he-IL" sz="1300" dirty="0" smtClean="0">
                          <a:solidFill>
                            <a:schemeClr val="tx1">
                              <a:lumMod val="75000"/>
                              <a:lumOff val="25000"/>
                            </a:schemeClr>
                          </a:solidFill>
                        </a:rPr>
                        <a:t>זיהוי גלאי הראשי </a:t>
                      </a:r>
                      <a:r>
                        <a:rPr lang="en-US" sz="1300" dirty="0" smtClean="0">
                          <a:solidFill>
                            <a:schemeClr val="tx1">
                              <a:lumMod val="75000"/>
                              <a:lumOff val="25000"/>
                            </a:schemeClr>
                          </a:solidFill>
                        </a:rPr>
                        <a:t>(SLAVE)</a:t>
                      </a:r>
                      <a:endParaRPr lang="he-IL" sz="1300" dirty="0">
                        <a:solidFill>
                          <a:schemeClr val="tx1">
                            <a:lumMod val="75000"/>
                            <a:lumOff val="25000"/>
                          </a:schemeClr>
                        </a:solidFill>
                      </a:endParaRPr>
                    </a:p>
                  </a:txBody>
                  <a:tcPr>
                    <a:solidFill>
                      <a:schemeClr val="bg1">
                        <a:lumMod val="85000"/>
                      </a:schemeClr>
                    </a:solidFill>
                  </a:tcPr>
                </a:tc>
                <a:tc>
                  <a:txBody>
                    <a:bodyPr/>
                    <a:lstStyle/>
                    <a:p>
                      <a:pPr marL="0" marR="0" indent="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1300" dirty="0" smtClean="0">
                          <a:solidFill>
                            <a:schemeClr val="tx1">
                              <a:lumMod val="75000"/>
                              <a:lumOff val="25000"/>
                            </a:schemeClr>
                          </a:solidFill>
                        </a:rPr>
                        <a:t> כל נורות ה </a:t>
                      </a:r>
                      <a:r>
                        <a:rPr lang="en-US" sz="1300" dirty="0" smtClean="0">
                          <a:solidFill>
                            <a:schemeClr val="tx1">
                              <a:lumMod val="75000"/>
                              <a:lumOff val="25000"/>
                            </a:schemeClr>
                          </a:solidFill>
                        </a:rPr>
                        <a:t>LED</a:t>
                      </a:r>
                      <a:r>
                        <a:rPr lang="he-IL" sz="1300" dirty="0" smtClean="0">
                          <a:solidFill>
                            <a:schemeClr val="tx1">
                              <a:lumMod val="75000"/>
                              <a:lumOff val="25000"/>
                            </a:schemeClr>
                          </a:solidFill>
                        </a:rPr>
                        <a:t> מהבהבות</a:t>
                      </a:r>
                      <a:r>
                        <a:rPr lang="he-IL" sz="1300" baseline="0" dirty="0" smtClean="0">
                          <a:solidFill>
                            <a:schemeClr val="tx1">
                              <a:lumMod val="75000"/>
                              <a:lumOff val="25000"/>
                            </a:schemeClr>
                          </a:solidFill>
                        </a:rPr>
                        <a:t> פעם אחת.</a:t>
                      </a:r>
                    </a:p>
                    <a:p>
                      <a:pPr marL="0" marR="0" indent="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1300" dirty="0" smtClean="0">
                          <a:solidFill>
                            <a:schemeClr val="tx1">
                              <a:lumMod val="75000"/>
                              <a:lumOff val="25000"/>
                            </a:schemeClr>
                          </a:solidFill>
                        </a:rPr>
                        <a:t>נורות ה </a:t>
                      </a:r>
                      <a:r>
                        <a:rPr lang="en-US" sz="1300" dirty="0" smtClean="0">
                          <a:solidFill>
                            <a:schemeClr val="tx1">
                              <a:lumMod val="75000"/>
                              <a:lumOff val="25000"/>
                            </a:schemeClr>
                          </a:solidFill>
                        </a:rPr>
                        <a:t>POWER</a:t>
                      </a:r>
                      <a:r>
                        <a:rPr lang="he-IL" sz="1300" dirty="0" smtClean="0">
                          <a:solidFill>
                            <a:schemeClr val="tx1">
                              <a:lumMod val="75000"/>
                              <a:lumOff val="25000"/>
                            </a:schemeClr>
                          </a:solidFill>
                        </a:rPr>
                        <a:t> ו</a:t>
                      </a:r>
                      <a:r>
                        <a:rPr lang="he-IL" sz="1300" baseline="0" dirty="0" smtClean="0">
                          <a:solidFill>
                            <a:schemeClr val="tx1">
                              <a:lumMod val="75000"/>
                              <a:lumOff val="25000"/>
                            </a:schemeClr>
                          </a:solidFill>
                        </a:rPr>
                        <a:t> </a:t>
                      </a:r>
                      <a:r>
                        <a:rPr lang="en-US" sz="1300" baseline="0" dirty="0" smtClean="0">
                          <a:solidFill>
                            <a:schemeClr val="tx1">
                              <a:lumMod val="75000"/>
                              <a:lumOff val="25000"/>
                            </a:schemeClr>
                          </a:solidFill>
                        </a:rPr>
                        <a:t>COM </a:t>
                      </a:r>
                      <a:r>
                        <a:rPr lang="he-IL" sz="1300" baseline="0" dirty="0" smtClean="0">
                          <a:solidFill>
                            <a:schemeClr val="tx1">
                              <a:lumMod val="75000"/>
                              <a:lumOff val="25000"/>
                            </a:schemeClr>
                          </a:solidFill>
                        </a:rPr>
                        <a:t> נשארות דולקות.</a:t>
                      </a:r>
                      <a:endParaRPr lang="he-IL" sz="1300" dirty="0" smtClean="0">
                        <a:solidFill>
                          <a:schemeClr val="tx1">
                            <a:lumMod val="75000"/>
                            <a:lumOff val="25000"/>
                          </a:schemeClr>
                        </a:solidFill>
                      </a:endParaRPr>
                    </a:p>
                  </a:txBody>
                  <a:tcPr>
                    <a:solidFill>
                      <a:schemeClr val="bg1">
                        <a:lumMod val="85000"/>
                      </a:schemeClr>
                    </a:solidFill>
                  </a:tcPr>
                </a:tc>
              </a:tr>
              <a:tr h="692520">
                <a:tc>
                  <a:txBody>
                    <a:bodyPr/>
                    <a:lstStyle/>
                    <a:p>
                      <a:pPr rtl="1"/>
                      <a:r>
                        <a:rPr lang="he-IL" sz="1300" dirty="0" smtClean="0">
                          <a:solidFill>
                            <a:schemeClr val="tx1">
                              <a:lumMod val="75000"/>
                              <a:lumOff val="25000"/>
                            </a:schemeClr>
                          </a:solidFill>
                        </a:rPr>
                        <a:t>4</a:t>
                      </a:r>
                      <a:endParaRPr lang="he-IL" sz="1300" dirty="0">
                        <a:solidFill>
                          <a:schemeClr val="tx1">
                            <a:lumMod val="75000"/>
                            <a:lumOff val="25000"/>
                          </a:schemeClr>
                        </a:solidFill>
                      </a:endParaRPr>
                    </a:p>
                  </a:txBody>
                  <a:tcPr>
                    <a:solidFill>
                      <a:schemeClr val="bg1">
                        <a:lumMod val="85000"/>
                      </a:schemeClr>
                    </a:solidFill>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1300" dirty="0" smtClean="0">
                          <a:solidFill>
                            <a:schemeClr val="tx1">
                              <a:lumMod val="75000"/>
                              <a:lumOff val="25000"/>
                            </a:schemeClr>
                          </a:solidFill>
                        </a:rPr>
                        <a:t>חיבור</a:t>
                      </a:r>
                      <a:r>
                        <a:rPr lang="he-IL" sz="1300" baseline="0" dirty="0" smtClean="0">
                          <a:solidFill>
                            <a:schemeClr val="tx1">
                              <a:lumMod val="75000"/>
                              <a:lumOff val="25000"/>
                            </a:schemeClr>
                          </a:solidFill>
                        </a:rPr>
                        <a:t> יתר הגלאים </a:t>
                      </a:r>
                      <a:r>
                        <a:rPr lang="en-US" sz="1300" dirty="0" smtClean="0">
                          <a:solidFill>
                            <a:schemeClr val="tx1">
                              <a:lumMod val="75000"/>
                              <a:lumOff val="25000"/>
                            </a:schemeClr>
                          </a:solidFill>
                        </a:rPr>
                        <a:t>(SLAVE)</a:t>
                      </a:r>
                      <a:endParaRPr lang="he-IL" sz="1300" dirty="0" smtClean="0">
                        <a:solidFill>
                          <a:schemeClr val="tx1">
                            <a:lumMod val="75000"/>
                            <a:lumOff val="25000"/>
                          </a:schemeClr>
                        </a:solidFill>
                      </a:endParaRPr>
                    </a:p>
                    <a:p>
                      <a:pPr rtl="1"/>
                      <a:endParaRPr lang="he-IL" sz="1300" dirty="0">
                        <a:solidFill>
                          <a:schemeClr val="tx1">
                            <a:lumMod val="75000"/>
                            <a:lumOff val="25000"/>
                          </a:schemeClr>
                        </a:solidFill>
                      </a:endParaRPr>
                    </a:p>
                  </a:txBody>
                  <a:tcPr>
                    <a:solidFill>
                      <a:schemeClr val="bg1">
                        <a:lumMod val="85000"/>
                      </a:schemeClr>
                    </a:solidFill>
                  </a:tcPr>
                </a:tc>
                <a:tc>
                  <a:txBody>
                    <a:bodyPr/>
                    <a:lstStyle/>
                    <a:p>
                      <a:pPr marL="0" marR="0" indent="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1300" dirty="0" smtClean="0">
                          <a:solidFill>
                            <a:schemeClr val="tx1">
                              <a:lumMod val="75000"/>
                              <a:lumOff val="25000"/>
                            </a:schemeClr>
                          </a:solidFill>
                        </a:rPr>
                        <a:t> נורת ה </a:t>
                      </a:r>
                      <a:r>
                        <a:rPr lang="en-US" sz="1300" dirty="0" smtClean="0">
                          <a:solidFill>
                            <a:schemeClr val="tx1">
                              <a:lumMod val="75000"/>
                              <a:lumOff val="25000"/>
                            </a:schemeClr>
                          </a:solidFill>
                        </a:rPr>
                        <a:t>LED</a:t>
                      </a:r>
                      <a:r>
                        <a:rPr lang="he-IL" sz="1300" dirty="0" smtClean="0">
                          <a:solidFill>
                            <a:schemeClr val="tx1">
                              <a:lumMod val="75000"/>
                              <a:lumOff val="25000"/>
                            </a:schemeClr>
                          </a:solidFill>
                        </a:rPr>
                        <a:t> של כל גלאי מהבהבת     </a:t>
                      </a:r>
                    </a:p>
                    <a:p>
                      <a:pPr marL="0" marR="0" indent="0" algn="r" defTabSz="914400" rtl="1" eaLnBrk="1" fontAlgn="auto" latinLnBrk="0" hangingPunct="1">
                        <a:lnSpc>
                          <a:spcPct val="100000"/>
                        </a:lnSpc>
                        <a:spcBef>
                          <a:spcPts val="0"/>
                        </a:spcBef>
                        <a:spcAft>
                          <a:spcPts val="0"/>
                        </a:spcAft>
                        <a:buClrTx/>
                        <a:buSzTx/>
                        <a:buFont typeface="Arial" pitchFamily="34" charset="0"/>
                        <a:buNone/>
                        <a:tabLst/>
                        <a:defRPr/>
                      </a:pPr>
                      <a:r>
                        <a:rPr lang="he-IL" sz="1300" dirty="0" smtClean="0">
                          <a:solidFill>
                            <a:schemeClr val="tx1">
                              <a:lumMod val="75000"/>
                              <a:lumOff val="25000"/>
                            </a:schemeClr>
                          </a:solidFill>
                        </a:rPr>
                        <a:t>  בהתאם למיקומו בסדר ההתקנה.</a:t>
                      </a:r>
                    </a:p>
                    <a:p>
                      <a:pPr marL="0" marR="0" indent="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1300" dirty="0" smtClean="0">
                          <a:solidFill>
                            <a:schemeClr val="tx1">
                              <a:lumMod val="75000"/>
                              <a:lumOff val="25000"/>
                            </a:schemeClr>
                          </a:solidFill>
                        </a:rPr>
                        <a:t> נורות ה </a:t>
                      </a:r>
                      <a:r>
                        <a:rPr lang="en-US" sz="1300" dirty="0" smtClean="0">
                          <a:solidFill>
                            <a:schemeClr val="tx1">
                              <a:lumMod val="75000"/>
                              <a:lumOff val="25000"/>
                            </a:schemeClr>
                          </a:solidFill>
                        </a:rPr>
                        <a:t>POWER</a:t>
                      </a:r>
                      <a:r>
                        <a:rPr lang="he-IL" sz="1300" dirty="0" smtClean="0">
                          <a:solidFill>
                            <a:schemeClr val="tx1">
                              <a:lumMod val="75000"/>
                              <a:lumOff val="25000"/>
                            </a:schemeClr>
                          </a:solidFill>
                        </a:rPr>
                        <a:t> ו</a:t>
                      </a:r>
                      <a:r>
                        <a:rPr lang="he-IL" sz="1300" baseline="0" dirty="0" smtClean="0">
                          <a:solidFill>
                            <a:schemeClr val="tx1">
                              <a:lumMod val="75000"/>
                              <a:lumOff val="25000"/>
                            </a:schemeClr>
                          </a:solidFill>
                        </a:rPr>
                        <a:t> </a:t>
                      </a:r>
                      <a:r>
                        <a:rPr lang="en-US" sz="1300" baseline="0" dirty="0" smtClean="0">
                          <a:solidFill>
                            <a:schemeClr val="tx1">
                              <a:lumMod val="75000"/>
                              <a:lumOff val="25000"/>
                            </a:schemeClr>
                          </a:solidFill>
                        </a:rPr>
                        <a:t>COM </a:t>
                      </a:r>
                      <a:r>
                        <a:rPr lang="he-IL" sz="1300" baseline="0" dirty="0" smtClean="0">
                          <a:solidFill>
                            <a:schemeClr val="tx1">
                              <a:lumMod val="75000"/>
                              <a:lumOff val="25000"/>
                            </a:schemeClr>
                          </a:solidFill>
                        </a:rPr>
                        <a:t> נשארות דולקות בכל גלאי שזוהה.</a:t>
                      </a:r>
                      <a:endParaRPr lang="he-IL" sz="1300" dirty="0" smtClean="0">
                        <a:solidFill>
                          <a:schemeClr val="tx1">
                            <a:lumMod val="75000"/>
                            <a:lumOff val="25000"/>
                          </a:schemeClr>
                        </a:solidFill>
                      </a:endParaRPr>
                    </a:p>
                  </a:txBody>
                  <a:tcPr>
                    <a:solidFill>
                      <a:schemeClr val="bg1">
                        <a:lumMod val="85000"/>
                      </a:schemeClr>
                    </a:solidFill>
                  </a:tcPr>
                </a:tc>
              </a:tr>
              <a:tr h="604530">
                <a:tc>
                  <a:txBody>
                    <a:bodyPr/>
                    <a:lstStyle/>
                    <a:p>
                      <a:pPr rtl="1"/>
                      <a:r>
                        <a:rPr lang="he-IL" sz="1300" dirty="0" smtClean="0">
                          <a:solidFill>
                            <a:schemeClr val="tx1">
                              <a:lumMod val="75000"/>
                              <a:lumOff val="25000"/>
                            </a:schemeClr>
                          </a:solidFill>
                        </a:rPr>
                        <a:t>5</a:t>
                      </a:r>
                      <a:endParaRPr lang="he-IL" sz="1300" dirty="0">
                        <a:solidFill>
                          <a:schemeClr val="tx1">
                            <a:lumMod val="75000"/>
                            <a:lumOff val="25000"/>
                          </a:schemeClr>
                        </a:solidFill>
                      </a:endParaRPr>
                    </a:p>
                  </a:txBody>
                  <a:tcPr>
                    <a:solidFill>
                      <a:schemeClr val="bg1">
                        <a:lumMod val="85000"/>
                      </a:schemeClr>
                    </a:solidFill>
                  </a:tcPr>
                </a:tc>
                <a:tc>
                  <a:txBody>
                    <a:bodyPr/>
                    <a:lstStyle/>
                    <a:p>
                      <a:pPr rtl="1"/>
                      <a:r>
                        <a:rPr lang="he-IL" sz="1300" baseline="0" dirty="0" smtClean="0">
                          <a:solidFill>
                            <a:schemeClr val="tx1">
                              <a:lumMod val="75000"/>
                              <a:lumOff val="25000"/>
                            </a:schemeClr>
                          </a:solidFill>
                        </a:rPr>
                        <a:t>סינכרון המערכת (אקטיבי) לאחר חיבור הגלאי האחרון יש ללחוץ על כפתור </a:t>
                      </a:r>
                      <a:r>
                        <a:rPr lang="en-US" sz="1300" baseline="0" dirty="0" smtClean="0">
                          <a:solidFill>
                            <a:schemeClr val="tx1">
                              <a:lumMod val="75000"/>
                              <a:lumOff val="25000"/>
                            </a:schemeClr>
                          </a:solidFill>
                        </a:rPr>
                        <a:t>TEST</a:t>
                      </a:r>
                      <a:r>
                        <a:rPr lang="he-IL" sz="1300" baseline="0" dirty="0" smtClean="0">
                          <a:solidFill>
                            <a:schemeClr val="tx1">
                              <a:lumMod val="75000"/>
                              <a:lumOff val="25000"/>
                            </a:schemeClr>
                          </a:solidFill>
                        </a:rPr>
                        <a:t> של אחד הגלאים.</a:t>
                      </a:r>
                      <a:endParaRPr lang="he-IL" sz="1300" dirty="0">
                        <a:solidFill>
                          <a:schemeClr val="tx1">
                            <a:lumMod val="75000"/>
                            <a:lumOff val="25000"/>
                          </a:schemeClr>
                        </a:solidFill>
                      </a:endParaRPr>
                    </a:p>
                  </a:txBody>
                  <a:tcPr>
                    <a:solidFill>
                      <a:schemeClr val="bg1">
                        <a:lumMod val="85000"/>
                      </a:schemeClr>
                    </a:solidFill>
                  </a:tcPr>
                </a:tc>
                <a:tc>
                  <a:txBody>
                    <a:bodyPr/>
                    <a:lstStyle/>
                    <a:p>
                      <a:pPr marL="0" marR="0" indent="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1300" dirty="0" smtClean="0">
                          <a:solidFill>
                            <a:schemeClr val="tx1">
                              <a:lumMod val="75000"/>
                              <a:lumOff val="25000"/>
                            </a:schemeClr>
                          </a:solidFill>
                        </a:rPr>
                        <a:t> צליל ביפ ארוך.</a:t>
                      </a:r>
                      <a:endParaRPr lang="he-IL" sz="1300" baseline="0" dirty="0" smtClean="0">
                        <a:solidFill>
                          <a:schemeClr val="tx1">
                            <a:lumMod val="75000"/>
                            <a:lumOff val="25000"/>
                          </a:schemeClr>
                        </a:solidFill>
                      </a:endParaRPr>
                    </a:p>
                    <a:p>
                      <a:pPr marL="0" marR="0" indent="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1300" dirty="0" smtClean="0">
                          <a:solidFill>
                            <a:schemeClr val="tx1">
                              <a:lumMod val="75000"/>
                              <a:lumOff val="25000"/>
                            </a:schemeClr>
                          </a:solidFill>
                        </a:rPr>
                        <a:t>כל הנורות דולקות למשך שנייה.</a:t>
                      </a:r>
                    </a:p>
                    <a:p>
                      <a:pPr marL="0" marR="0" indent="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1300" dirty="0" smtClean="0">
                          <a:solidFill>
                            <a:schemeClr val="tx1">
                              <a:lumMod val="75000"/>
                              <a:lumOff val="25000"/>
                            </a:schemeClr>
                          </a:solidFill>
                        </a:rPr>
                        <a:t>נורות ה </a:t>
                      </a:r>
                      <a:r>
                        <a:rPr lang="en-US" sz="1300" dirty="0" smtClean="0">
                          <a:solidFill>
                            <a:schemeClr val="tx1">
                              <a:lumMod val="75000"/>
                              <a:lumOff val="25000"/>
                            </a:schemeClr>
                          </a:solidFill>
                        </a:rPr>
                        <a:t>POWER</a:t>
                      </a:r>
                      <a:r>
                        <a:rPr lang="he-IL" sz="1300" dirty="0" smtClean="0">
                          <a:solidFill>
                            <a:schemeClr val="tx1">
                              <a:lumMod val="75000"/>
                              <a:lumOff val="25000"/>
                            </a:schemeClr>
                          </a:solidFill>
                        </a:rPr>
                        <a:t> ו</a:t>
                      </a:r>
                      <a:r>
                        <a:rPr lang="he-IL" sz="1300" baseline="0" dirty="0" smtClean="0">
                          <a:solidFill>
                            <a:schemeClr val="tx1">
                              <a:lumMod val="75000"/>
                              <a:lumOff val="25000"/>
                            </a:schemeClr>
                          </a:solidFill>
                        </a:rPr>
                        <a:t> </a:t>
                      </a:r>
                      <a:r>
                        <a:rPr lang="en-US" sz="1300" baseline="0" dirty="0" smtClean="0">
                          <a:solidFill>
                            <a:schemeClr val="tx1">
                              <a:lumMod val="75000"/>
                              <a:lumOff val="25000"/>
                            </a:schemeClr>
                          </a:solidFill>
                        </a:rPr>
                        <a:t>COM </a:t>
                      </a:r>
                      <a:r>
                        <a:rPr lang="he-IL" sz="1300" baseline="0" dirty="0" smtClean="0">
                          <a:solidFill>
                            <a:schemeClr val="tx1">
                              <a:lumMod val="75000"/>
                              <a:lumOff val="25000"/>
                            </a:schemeClr>
                          </a:solidFill>
                        </a:rPr>
                        <a:t> נשארות דולקות בכל אחד מהגלאים.</a:t>
                      </a:r>
                      <a:endParaRPr lang="he-IL" sz="1300" dirty="0" smtClean="0">
                        <a:solidFill>
                          <a:schemeClr val="tx1">
                            <a:lumMod val="75000"/>
                            <a:lumOff val="25000"/>
                          </a:schemeClr>
                        </a:solidFill>
                      </a:endParaRPr>
                    </a:p>
                  </a:txBody>
                  <a:tcPr>
                    <a:solidFill>
                      <a:schemeClr val="bg1">
                        <a:lumMod val="85000"/>
                      </a:schemeClr>
                    </a:solidFill>
                  </a:tcPr>
                </a:tc>
              </a:tr>
              <a:tr h="604530">
                <a:tc>
                  <a:txBody>
                    <a:bodyPr/>
                    <a:lstStyle/>
                    <a:p>
                      <a:pPr rtl="1"/>
                      <a:r>
                        <a:rPr lang="he-IL" sz="1300" dirty="0" smtClean="0">
                          <a:solidFill>
                            <a:schemeClr val="tx1">
                              <a:lumMod val="75000"/>
                              <a:lumOff val="25000"/>
                            </a:schemeClr>
                          </a:solidFill>
                        </a:rPr>
                        <a:t>6</a:t>
                      </a:r>
                      <a:endParaRPr lang="he-IL" sz="1300" dirty="0">
                        <a:solidFill>
                          <a:schemeClr val="tx1">
                            <a:lumMod val="75000"/>
                            <a:lumOff val="25000"/>
                          </a:schemeClr>
                        </a:solidFill>
                      </a:endParaRPr>
                    </a:p>
                  </a:txBody>
                  <a:tcPr>
                    <a:solidFill>
                      <a:schemeClr val="bg1">
                        <a:lumMod val="85000"/>
                      </a:schemeClr>
                    </a:solidFill>
                  </a:tcPr>
                </a:tc>
                <a:tc>
                  <a:txBody>
                    <a:bodyPr/>
                    <a:lstStyle/>
                    <a:p>
                      <a:pPr rtl="1"/>
                      <a:r>
                        <a:rPr lang="he-IL" sz="1300" dirty="0" smtClean="0">
                          <a:solidFill>
                            <a:schemeClr val="tx1">
                              <a:lumMod val="75000"/>
                              <a:lumOff val="25000"/>
                            </a:schemeClr>
                          </a:solidFill>
                        </a:rPr>
                        <a:t>סינכרון עצמי של המערכת.</a:t>
                      </a:r>
                      <a:endParaRPr lang="he-IL" sz="1300" dirty="0">
                        <a:solidFill>
                          <a:schemeClr val="tx1">
                            <a:lumMod val="75000"/>
                            <a:lumOff val="25000"/>
                          </a:schemeClr>
                        </a:solidFill>
                      </a:endParaRPr>
                    </a:p>
                  </a:txBody>
                  <a:tcPr>
                    <a:solidFill>
                      <a:schemeClr val="bg1">
                        <a:lumMod val="85000"/>
                      </a:schemeClr>
                    </a:solidFill>
                  </a:tcPr>
                </a:tc>
                <a:tc>
                  <a:txBody>
                    <a:bodyPr/>
                    <a:lstStyle/>
                    <a:p>
                      <a:pPr rtl="1"/>
                      <a:r>
                        <a:rPr lang="he-IL" sz="1300" dirty="0" smtClean="0">
                          <a:solidFill>
                            <a:schemeClr val="tx1">
                              <a:lumMod val="75000"/>
                              <a:lumOff val="25000"/>
                            </a:schemeClr>
                          </a:solidFill>
                        </a:rPr>
                        <a:t>המע' מסתנכרנת באופן עצמי לאחר 10 דקות גם אם לא נעשתה במשך זמן זה פעולת סינכרון מצד המתקין</a:t>
                      </a:r>
                      <a:endParaRPr lang="he-IL" sz="1300" dirty="0">
                        <a:solidFill>
                          <a:schemeClr val="tx1">
                            <a:lumMod val="75000"/>
                            <a:lumOff val="25000"/>
                          </a:schemeClr>
                        </a:solidFill>
                      </a:endParaRPr>
                    </a:p>
                  </a:txBody>
                  <a:tcPr>
                    <a:solidFill>
                      <a:schemeClr val="bg1">
                        <a:lumMod val="85000"/>
                      </a:schemeClr>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3648" y="1268760"/>
            <a:ext cx="7200800" cy="3293209"/>
          </a:xfrm>
          <a:prstGeom prst="rect">
            <a:avLst/>
          </a:prstGeom>
          <a:noFill/>
        </p:spPr>
        <p:txBody>
          <a:bodyPr wrap="square" rtlCol="1">
            <a:spAutoFit/>
          </a:bodyPr>
          <a:lstStyle/>
          <a:p>
            <a:r>
              <a:rPr lang="he-IL" sz="1600" b="1" dirty="0" smtClean="0">
                <a:solidFill>
                  <a:schemeClr val="tx1">
                    <a:lumMod val="75000"/>
                    <a:lumOff val="25000"/>
                  </a:schemeClr>
                </a:solidFill>
              </a:rPr>
              <a:t>אם תהליך הסנכרון נכשל בקביעת תצורתם של כל הגלאים</a:t>
            </a:r>
          </a:p>
          <a:p>
            <a:pPr marL="342900" indent="-342900">
              <a:lnSpc>
                <a:spcPct val="150000"/>
              </a:lnSpc>
              <a:buFont typeface="Arial" pitchFamily="34" charset="0"/>
              <a:buChar char="•"/>
            </a:pPr>
            <a:r>
              <a:rPr lang="he-IL" sz="1600" dirty="0" smtClean="0">
                <a:solidFill>
                  <a:schemeClr val="tx1">
                    <a:lumMod val="75000"/>
                    <a:lumOff val="25000"/>
                  </a:schemeClr>
                </a:solidFill>
              </a:rPr>
              <a:t>נתק את היחידה מהחשמל, המתן כחצי דקה וחבר שנית לחשמל.</a:t>
            </a:r>
          </a:p>
          <a:p>
            <a:pPr marL="342900" indent="-342900">
              <a:lnSpc>
                <a:spcPct val="150000"/>
              </a:lnSpc>
              <a:buFont typeface="Arial" pitchFamily="34" charset="0"/>
              <a:buChar char="•"/>
            </a:pPr>
            <a:r>
              <a:rPr lang="he-IL" sz="1600" dirty="0" smtClean="0">
                <a:solidFill>
                  <a:schemeClr val="tx1">
                    <a:lumMod val="75000"/>
                    <a:lumOff val="25000"/>
                  </a:schemeClr>
                </a:solidFill>
              </a:rPr>
              <a:t>לחץ על כפתור </a:t>
            </a:r>
            <a:r>
              <a:rPr lang="en-US" sz="1600" dirty="0" smtClean="0">
                <a:solidFill>
                  <a:schemeClr val="tx1">
                    <a:lumMod val="75000"/>
                    <a:lumOff val="25000"/>
                  </a:schemeClr>
                </a:solidFill>
              </a:rPr>
              <a:t>TEST</a:t>
            </a:r>
            <a:r>
              <a:rPr lang="he-IL" sz="1600" dirty="0" smtClean="0">
                <a:solidFill>
                  <a:schemeClr val="tx1">
                    <a:lumMod val="75000"/>
                    <a:lumOff val="25000"/>
                  </a:schemeClr>
                </a:solidFill>
              </a:rPr>
              <a:t> בכל גלאי במשך 15 שניות.</a:t>
            </a:r>
          </a:p>
          <a:p>
            <a:pPr marL="342900" indent="-342900">
              <a:lnSpc>
                <a:spcPct val="150000"/>
              </a:lnSpc>
              <a:buFont typeface="Arial" pitchFamily="34" charset="0"/>
              <a:buChar char="•"/>
            </a:pPr>
            <a:r>
              <a:rPr lang="he-IL" sz="1600" dirty="0" smtClean="0">
                <a:solidFill>
                  <a:schemeClr val="tx1">
                    <a:lumMod val="75000"/>
                    <a:lumOff val="25000"/>
                  </a:schemeClr>
                </a:solidFill>
              </a:rPr>
              <a:t>נתק את היחידה מהחשמל, המתן כחצי דקה וחבר שנית לחשמל.</a:t>
            </a:r>
          </a:p>
          <a:p>
            <a:pPr marL="342900" indent="-342900">
              <a:lnSpc>
                <a:spcPct val="150000"/>
              </a:lnSpc>
              <a:buFont typeface="Arial" pitchFamily="34" charset="0"/>
              <a:buChar char="•"/>
            </a:pPr>
            <a:r>
              <a:rPr lang="he-IL" sz="1600" dirty="0" smtClean="0">
                <a:solidFill>
                  <a:schemeClr val="tx1">
                    <a:lumMod val="75000"/>
                    <a:lumOff val="25000"/>
                  </a:schemeClr>
                </a:solidFill>
              </a:rPr>
              <a:t>הסר את הסוללה מיחידת הניתוק.</a:t>
            </a:r>
          </a:p>
          <a:p>
            <a:pPr marL="342900" indent="-342900">
              <a:lnSpc>
                <a:spcPct val="150000"/>
              </a:lnSpc>
              <a:buFont typeface="Arial" pitchFamily="34" charset="0"/>
              <a:buChar char="•"/>
            </a:pPr>
            <a:r>
              <a:rPr lang="he-IL" sz="1600" dirty="0" smtClean="0">
                <a:solidFill>
                  <a:schemeClr val="tx1">
                    <a:lumMod val="75000"/>
                    <a:lumOff val="25000"/>
                  </a:schemeClr>
                </a:solidFill>
              </a:rPr>
              <a:t>המתן חצי דקה.</a:t>
            </a:r>
          </a:p>
          <a:p>
            <a:pPr marL="342900" indent="-342900">
              <a:lnSpc>
                <a:spcPct val="150000"/>
              </a:lnSpc>
              <a:buFont typeface="Arial" pitchFamily="34" charset="0"/>
              <a:buChar char="•"/>
            </a:pPr>
            <a:r>
              <a:rPr lang="he-IL" sz="1600" dirty="0" smtClean="0">
                <a:solidFill>
                  <a:schemeClr val="tx1">
                    <a:lumMod val="75000"/>
                    <a:lumOff val="25000"/>
                  </a:schemeClr>
                </a:solidFill>
              </a:rPr>
              <a:t>התקן את הסוללה חזרה ביחידת הניתוק.</a:t>
            </a:r>
          </a:p>
          <a:p>
            <a:pPr marL="342900" indent="-342900">
              <a:lnSpc>
                <a:spcPct val="150000"/>
              </a:lnSpc>
              <a:buFont typeface="Arial" pitchFamily="34" charset="0"/>
              <a:buChar char="•"/>
            </a:pPr>
            <a:r>
              <a:rPr lang="he-IL" sz="1600" dirty="0" smtClean="0">
                <a:solidFill>
                  <a:schemeClr val="tx1">
                    <a:lumMod val="75000"/>
                    <a:lumOff val="25000"/>
                  </a:schemeClr>
                </a:solidFill>
              </a:rPr>
              <a:t>החל תהליך סינכרון מחדש.</a:t>
            </a:r>
            <a:endParaRPr lang="en-US" sz="1600" dirty="0" smtClean="0">
              <a:solidFill>
                <a:schemeClr val="tx1">
                  <a:lumMod val="75000"/>
                  <a:lumOff val="25000"/>
                </a:schemeClr>
              </a:solidFill>
            </a:endParaRPr>
          </a:p>
          <a:p>
            <a:pPr>
              <a:lnSpc>
                <a:spcPct val="150000"/>
              </a:lnSpc>
              <a:buFont typeface="Arial" pitchFamily="34" charset="0"/>
              <a:buChar char="•"/>
            </a:pPr>
            <a:endParaRPr lang="he-IL" sz="1600" dirty="0" smtClean="0">
              <a:solidFill>
                <a:schemeClr val="tx1">
                  <a:lumMod val="75000"/>
                  <a:lumOff val="25000"/>
                </a:schemeClr>
              </a:solidFill>
            </a:endParaRPr>
          </a:p>
        </p:txBody>
      </p:sp>
      <p:sp>
        <p:nvSpPr>
          <p:cNvPr id="4" name="TextBox 3"/>
          <p:cNvSpPr txBox="1"/>
          <p:nvPr/>
        </p:nvSpPr>
        <p:spPr>
          <a:xfrm>
            <a:off x="755576" y="332656"/>
            <a:ext cx="7848872" cy="523220"/>
          </a:xfrm>
          <a:prstGeom prst="rect">
            <a:avLst/>
          </a:prstGeom>
          <a:noFill/>
        </p:spPr>
        <p:txBody>
          <a:bodyPr wrap="square" rtlCol="1">
            <a:spAutoFit/>
          </a:bodyPr>
          <a:lstStyle/>
          <a:p>
            <a:r>
              <a:rPr lang="he-IL" sz="2800" dirty="0" smtClean="0">
                <a:solidFill>
                  <a:schemeClr val="tx1">
                    <a:lumMod val="75000"/>
                    <a:lumOff val="25000"/>
                  </a:schemeClr>
                </a:solidFill>
              </a:rPr>
              <a:t>איפוס סינכרון </a:t>
            </a:r>
            <a:r>
              <a:rPr lang="en-US" sz="2800" dirty="0" smtClean="0">
                <a:solidFill>
                  <a:schemeClr val="tx1">
                    <a:lumMod val="75000"/>
                    <a:lumOff val="25000"/>
                  </a:schemeClr>
                </a:solidFill>
              </a:rPr>
              <a:t>(Reset HEAD)</a:t>
            </a:r>
            <a:endParaRPr lang="he-IL" sz="2800"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332656"/>
            <a:ext cx="7848872" cy="523220"/>
          </a:xfrm>
          <a:prstGeom prst="rect">
            <a:avLst/>
          </a:prstGeom>
          <a:noFill/>
        </p:spPr>
        <p:txBody>
          <a:bodyPr wrap="square" rtlCol="1">
            <a:spAutoFit/>
          </a:bodyPr>
          <a:lstStyle/>
          <a:p>
            <a:r>
              <a:rPr lang="he-IL" sz="2800" dirty="0" smtClean="0">
                <a:solidFill>
                  <a:schemeClr val="tx1">
                    <a:lumMod val="75000"/>
                    <a:lumOff val="25000"/>
                  </a:schemeClr>
                </a:solidFill>
              </a:rPr>
              <a:t>הדרכת התקנת מוצר הגז </a:t>
            </a:r>
            <a:r>
              <a:rPr lang="en-US" sz="2800" dirty="0" smtClean="0">
                <a:solidFill>
                  <a:schemeClr val="tx1">
                    <a:lumMod val="75000"/>
                    <a:lumOff val="25000"/>
                  </a:schemeClr>
                </a:solidFill>
              </a:rPr>
              <a:t>NGL</a:t>
            </a:r>
            <a:r>
              <a:rPr lang="en-US" sz="2800" baseline="30000" dirty="0" smtClean="0">
                <a:solidFill>
                  <a:schemeClr val="tx1">
                    <a:lumMod val="75000"/>
                    <a:lumOff val="25000"/>
                  </a:schemeClr>
                </a:solidFill>
              </a:rPr>
              <a:t>TM</a:t>
            </a:r>
            <a:endParaRPr lang="he-IL" sz="2800" baseline="30000" dirty="0" smtClean="0">
              <a:solidFill>
                <a:schemeClr val="tx1">
                  <a:lumMod val="75000"/>
                  <a:lumOff val="25000"/>
                </a:schemeClr>
              </a:solidFill>
            </a:endParaRPr>
          </a:p>
        </p:txBody>
      </p:sp>
      <p:sp>
        <p:nvSpPr>
          <p:cNvPr id="3" name="TextBox 2"/>
          <p:cNvSpPr txBox="1"/>
          <p:nvPr/>
        </p:nvSpPr>
        <p:spPr>
          <a:xfrm>
            <a:off x="467544" y="1268760"/>
            <a:ext cx="8136904" cy="1154162"/>
          </a:xfrm>
          <a:prstGeom prst="rect">
            <a:avLst/>
          </a:prstGeom>
          <a:noFill/>
        </p:spPr>
        <p:txBody>
          <a:bodyPr wrap="square" rtlCol="1">
            <a:spAutoFit/>
          </a:bodyPr>
          <a:lstStyle/>
          <a:p>
            <a:pPr marL="342900" indent="-342900"/>
            <a:r>
              <a:rPr lang="he-IL" sz="1900" b="1" dirty="0" smtClean="0">
                <a:solidFill>
                  <a:schemeClr val="tx1">
                    <a:lumMod val="75000"/>
                    <a:lumOff val="25000"/>
                  </a:schemeClr>
                </a:solidFill>
              </a:rPr>
              <a:t>תאימות לתקנות </a:t>
            </a:r>
          </a:p>
          <a:p>
            <a:pPr marL="342900" indent="-342900"/>
            <a:r>
              <a:rPr lang="he-IL" sz="1600" dirty="0" smtClean="0">
                <a:solidFill>
                  <a:schemeClr val="tx1">
                    <a:lumMod val="75000"/>
                    <a:lumOff val="25000"/>
                  </a:schemeClr>
                </a:solidFill>
              </a:rPr>
              <a:t>מוצר זה מיועד לגילוי גז פחמימני מעובה (גפ"מ\ </a:t>
            </a:r>
            <a:r>
              <a:rPr lang="en-US" sz="1600" dirty="0" smtClean="0">
                <a:solidFill>
                  <a:schemeClr val="tx1">
                    <a:lumMod val="75000"/>
                    <a:lumOff val="25000"/>
                  </a:schemeClr>
                </a:solidFill>
              </a:rPr>
              <a:t>(LPG</a:t>
            </a:r>
            <a:r>
              <a:rPr lang="he-IL" sz="1600" dirty="0" smtClean="0">
                <a:solidFill>
                  <a:schemeClr val="tx1">
                    <a:lumMod val="75000"/>
                    <a:lumOff val="25000"/>
                  </a:schemeClr>
                </a:solidFill>
              </a:rPr>
              <a:t> או גז טבעי </a:t>
            </a:r>
            <a:r>
              <a:rPr lang="en-US" sz="1600" dirty="0" smtClean="0">
                <a:solidFill>
                  <a:schemeClr val="tx1">
                    <a:lumMod val="75000"/>
                    <a:lumOff val="25000"/>
                  </a:schemeClr>
                </a:solidFill>
              </a:rPr>
              <a:t> (NG)</a:t>
            </a:r>
            <a:r>
              <a:rPr lang="he-IL" sz="1600" dirty="0" smtClean="0">
                <a:solidFill>
                  <a:schemeClr val="tx1">
                    <a:lumMod val="75000"/>
                    <a:lumOff val="25000"/>
                  </a:schemeClr>
                </a:solidFill>
              </a:rPr>
              <a:t>בלבד. </a:t>
            </a:r>
          </a:p>
          <a:p>
            <a:pPr marL="342900" indent="-342900"/>
            <a:r>
              <a:rPr lang="he-IL" sz="1600" dirty="0" smtClean="0">
                <a:solidFill>
                  <a:schemeClr val="tx1">
                    <a:lumMod val="75000"/>
                    <a:lumOff val="25000"/>
                  </a:schemeClr>
                </a:solidFill>
              </a:rPr>
              <a:t>אין להשתמש בו לצורך גילוי של גזים אחרים או גילוי אש. </a:t>
            </a:r>
          </a:p>
          <a:p>
            <a:pPr marL="342900" indent="-342900"/>
            <a:r>
              <a:rPr lang="he-IL" sz="1600" dirty="0" smtClean="0">
                <a:solidFill>
                  <a:schemeClr val="tx1">
                    <a:lumMod val="75000"/>
                    <a:lumOff val="25000"/>
                  </a:schemeClr>
                </a:solidFill>
              </a:rPr>
              <a:t>תואם לתקנים </a:t>
            </a:r>
            <a:r>
              <a:rPr lang="en-US" sz="1600" dirty="0" smtClean="0">
                <a:solidFill>
                  <a:schemeClr val="tx1">
                    <a:lumMod val="75000"/>
                    <a:lumOff val="25000"/>
                  </a:schemeClr>
                </a:solidFill>
              </a:rPr>
              <a:t>CE </a:t>
            </a:r>
            <a:r>
              <a:rPr lang="he-IL" sz="1600" dirty="0" smtClean="0">
                <a:solidFill>
                  <a:schemeClr val="tx1">
                    <a:lumMod val="75000"/>
                    <a:lumOff val="25000"/>
                  </a:schemeClr>
                </a:solidFill>
              </a:rPr>
              <a:t> </a:t>
            </a:r>
            <a:r>
              <a:rPr lang="he-IL" sz="1600" dirty="0" smtClean="0"/>
              <a:t>| </a:t>
            </a:r>
            <a:r>
              <a:rPr lang="pt-BR" sz="1600" dirty="0" smtClean="0"/>
              <a:t>EN 50194</a:t>
            </a:r>
            <a:r>
              <a:rPr lang="he-IL" sz="1600" dirty="0" smtClean="0"/>
              <a:t> |  </a:t>
            </a:r>
            <a:r>
              <a:rPr lang="pt-BR" sz="1600" dirty="0" smtClean="0"/>
              <a:t>EN 50270</a:t>
            </a:r>
            <a:r>
              <a:rPr lang="he-IL" sz="1600" dirty="0" smtClean="0"/>
              <a:t> | </a:t>
            </a:r>
            <a:r>
              <a:rPr lang="pt-BR" sz="1600" dirty="0" smtClean="0"/>
              <a:t>EN 300</a:t>
            </a:r>
            <a:r>
              <a:rPr lang="he-IL" sz="1600" dirty="0" smtClean="0"/>
              <a:t> | </a:t>
            </a:r>
            <a:r>
              <a:rPr lang="pt-BR" sz="1600" dirty="0" smtClean="0"/>
              <a:t>EN 301</a:t>
            </a:r>
            <a:r>
              <a:rPr lang="he-IL" sz="1600" dirty="0" smtClean="0"/>
              <a:t> | </a:t>
            </a:r>
            <a:r>
              <a:rPr lang="pt-BR" sz="1600" dirty="0" smtClean="0"/>
              <a:t>ISO9001</a:t>
            </a:r>
            <a:r>
              <a:rPr lang="he-IL" sz="1600" dirty="0" smtClean="0"/>
              <a:t>.</a:t>
            </a:r>
            <a:endParaRPr lang="he-IL" sz="1600" dirty="0">
              <a:solidFill>
                <a:schemeClr val="tx1">
                  <a:lumMod val="75000"/>
                  <a:lumOff val="25000"/>
                </a:schemeClr>
              </a:solidFill>
              <a:latin typeface="Helvetica" pitchFamily="34" charset="0"/>
            </a:endParaRPr>
          </a:p>
        </p:txBody>
      </p:sp>
      <p:sp>
        <p:nvSpPr>
          <p:cNvPr id="4" name="TextBox 3"/>
          <p:cNvSpPr txBox="1"/>
          <p:nvPr/>
        </p:nvSpPr>
        <p:spPr>
          <a:xfrm>
            <a:off x="467544" y="2492896"/>
            <a:ext cx="8136904" cy="1138773"/>
          </a:xfrm>
          <a:prstGeom prst="rect">
            <a:avLst/>
          </a:prstGeom>
          <a:noFill/>
        </p:spPr>
        <p:txBody>
          <a:bodyPr wrap="square" rtlCol="1">
            <a:spAutoFit/>
          </a:bodyPr>
          <a:lstStyle/>
          <a:p>
            <a:pPr marL="342900" indent="-342900"/>
            <a:r>
              <a:rPr lang="he-IL" sz="1900" b="1" dirty="0" smtClean="0">
                <a:solidFill>
                  <a:schemeClr val="tx1">
                    <a:lumMod val="75000"/>
                    <a:lumOff val="25000"/>
                  </a:schemeClr>
                </a:solidFill>
              </a:rPr>
              <a:t>תיאור המערכת</a:t>
            </a:r>
          </a:p>
          <a:p>
            <a:pPr marL="342900" indent="-342900"/>
            <a:r>
              <a:rPr lang="he-IL" sz="1600" dirty="0" smtClean="0">
                <a:solidFill>
                  <a:schemeClr val="tx1">
                    <a:lumMod val="75000"/>
                    <a:lumOff val="25000"/>
                  </a:schemeClr>
                </a:solidFill>
              </a:rPr>
              <a:t>מערכת </a:t>
            </a:r>
            <a:r>
              <a:rPr lang="en-US" sz="1700" dirty="0" smtClean="0">
                <a:solidFill>
                  <a:schemeClr val="tx1">
                    <a:lumMod val="75000"/>
                    <a:lumOff val="25000"/>
                  </a:schemeClr>
                </a:solidFill>
              </a:rPr>
              <a:t>NGL</a:t>
            </a:r>
            <a:r>
              <a:rPr lang="en-US" sz="1700" baseline="30000" dirty="0" smtClean="0">
                <a:solidFill>
                  <a:schemeClr val="tx1">
                    <a:lumMod val="75000"/>
                    <a:lumOff val="25000"/>
                  </a:schemeClr>
                </a:solidFill>
              </a:rPr>
              <a:t>TM</a:t>
            </a:r>
            <a:r>
              <a:rPr lang="he-IL" sz="1700" baseline="30000" dirty="0" smtClean="0">
                <a:solidFill>
                  <a:schemeClr val="tx1">
                    <a:lumMod val="75000"/>
                    <a:lumOff val="25000"/>
                  </a:schemeClr>
                </a:solidFill>
              </a:rPr>
              <a:t> </a:t>
            </a:r>
            <a:r>
              <a:rPr lang="he-IL" sz="1600" dirty="0" smtClean="0">
                <a:solidFill>
                  <a:schemeClr val="tx1">
                    <a:lumMod val="75000"/>
                    <a:lumOff val="25000"/>
                  </a:schemeClr>
                </a:solidFill>
              </a:rPr>
              <a:t>לגילוי ומניעה אלחוטיים מתוכננת לגילוי דליפות גז ומכבה את אספקת הגז באמצעות </a:t>
            </a:r>
          </a:p>
          <a:p>
            <a:pPr marL="342900" indent="-342900"/>
            <a:r>
              <a:rPr lang="he-IL" sz="1600" dirty="0" smtClean="0">
                <a:solidFill>
                  <a:schemeClr val="tx1">
                    <a:lumMod val="75000"/>
                    <a:lumOff val="25000"/>
                  </a:schemeClr>
                </a:solidFill>
              </a:rPr>
              <a:t>תקשורת אלחוטית. כל התקנה יכולה לכלול עד 6 גלאים שונים, כאשר אחד מהם יוגדר כגלאי ראשי </a:t>
            </a:r>
            <a:r>
              <a:rPr lang="en-US" sz="1600" dirty="0" smtClean="0">
                <a:solidFill>
                  <a:schemeClr val="tx1">
                    <a:lumMod val="75000"/>
                    <a:lumOff val="25000"/>
                  </a:schemeClr>
                </a:solidFill>
              </a:rPr>
              <a:t> </a:t>
            </a:r>
            <a:endParaRPr lang="he-IL" sz="1600" dirty="0" smtClean="0">
              <a:solidFill>
                <a:schemeClr val="tx1">
                  <a:lumMod val="75000"/>
                  <a:lumOff val="25000"/>
                </a:schemeClr>
              </a:solidFill>
            </a:endParaRPr>
          </a:p>
          <a:p>
            <a:pPr marL="342900" indent="-342900"/>
            <a:r>
              <a:rPr lang="en-US" sz="1600" dirty="0" smtClean="0">
                <a:solidFill>
                  <a:schemeClr val="tx1">
                    <a:lumMod val="75000"/>
                    <a:lumOff val="25000"/>
                  </a:schemeClr>
                </a:solidFill>
              </a:rPr>
              <a:t>(MASTER) </a:t>
            </a:r>
            <a:r>
              <a:rPr lang="he-IL" sz="1600" dirty="0" smtClean="0">
                <a:solidFill>
                  <a:schemeClr val="tx1">
                    <a:lumMod val="75000"/>
                    <a:lumOff val="25000"/>
                  </a:schemeClr>
                </a:solidFill>
              </a:rPr>
              <a:t> בעת ההתקנה ויחידת ניתוק אחת המורכבת על שסתום הגז הקיים. </a:t>
            </a:r>
            <a:endParaRPr lang="he-IL" sz="1600" dirty="0">
              <a:solidFill>
                <a:schemeClr val="tx1">
                  <a:lumMod val="75000"/>
                  <a:lumOff val="25000"/>
                </a:schemeClr>
              </a:solidFill>
              <a:latin typeface="Helvetica" pitchFamily="34" charset="0"/>
            </a:endParaRPr>
          </a:p>
        </p:txBody>
      </p:sp>
      <p:pic>
        <p:nvPicPr>
          <p:cNvPr id="7" name="תמונה 6" descr="1.png"/>
          <p:cNvPicPr>
            <a:picLocks noChangeAspect="1"/>
          </p:cNvPicPr>
          <p:nvPr/>
        </p:nvPicPr>
        <p:blipFill>
          <a:blip r:embed="rId2" cstate="print"/>
          <a:stretch>
            <a:fillRect/>
          </a:stretch>
        </p:blipFill>
        <p:spPr>
          <a:xfrm>
            <a:off x="1467379" y="3933056"/>
            <a:ext cx="1448437" cy="1636555"/>
          </a:xfrm>
          <a:prstGeom prst="rect">
            <a:avLst/>
          </a:prstGeom>
        </p:spPr>
      </p:pic>
      <p:pic>
        <p:nvPicPr>
          <p:cNvPr id="8" name="תמונה 7" descr="2.png"/>
          <p:cNvPicPr>
            <a:picLocks noChangeAspect="1"/>
          </p:cNvPicPr>
          <p:nvPr/>
        </p:nvPicPr>
        <p:blipFill>
          <a:blip r:embed="rId3" cstate="print"/>
          <a:stretch>
            <a:fillRect/>
          </a:stretch>
        </p:blipFill>
        <p:spPr>
          <a:xfrm>
            <a:off x="2987824" y="3882590"/>
            <a:ext cx="1800200" cy="1706649"/>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51920" y="1268760"/>
            <a:ext cx="4752528" cy="1323439"/>
          </a:xfrm>
          <a:prstGeom prst="rect">
            <a:avLst/>
          </a:prstGeom>
          <a:noFill/>
        </p:spPr>
        <p:txBody>
          <a:bodyPr wrap="square" rtlCol="1">
            <a:spAutoFit/>
          </a:bodyPr>
          <a:lstStyle/>
          <a:p>
            <a:pPr marL="342900" indent="-342900"/>
            <a:r>
              <a:rPr lang="he-IL" sz="1600" b="1" dirty="0" smtClean="0">
                <a:solidFill>
                  <a:schemeClr val="tx1">
                    <a:lumMod val="75000"/>
                    <a:lumOff val="25000"/>
                  </a:schemeClr>
                </a:solidFill>
              </a:rPr>
              <a:t>1. </a:t>
            </a:r>
            <a:r>
              <a:rPr lang="he-IL" sz="1600" dirty="0" smtClean="0">
                <a:solidFill>
                  <a:schemeClr val="tx1">
                    <a:lumMod val="75000"/>
                    <a:lumOff val="25000"/>
                  </a:schemeClr>
                </a:solidFill>
              </a:rPr>
              <a:t>התקן ניתוק. </a:t>
            </a:r>
          </a:p>
          <a:p>
            <a:pPr marL="342900" indent="-342900"/>
            <a:r>
              <a:rPr lang="he-IL" sz="1600" b="1" dirty="0" smtClean="0">
                <a:solidFill>
                  <a:schemeClr val="tx1">
                    <a:lumMod val="75000"/>
                    <a:lumOff val="25000"/>
                  </a:schemeClr>
                </a:solidFill>
              </a:rPr>
              <a:t>2. </a:t>
            </a:r>
            <a:r>
              <a:rPr lang="he-IL" sz="1600" dirty="0" smtClean="0">
                <a:solidFill>
                  <a:schemeClr val="tx1">
                    <a:lumMod val="75000"/>
                    <a:lumOff val="25000"/>
                  </a:schemeClr>
                </a:solidFill>
              </a:rPr>
              <a:t>מתאם בין המנתק לברז גז.</a:t>
            </a:r>
          </a:p>
          <a:p>
            <a:pPr marL="342900" indent="-342900"/>
            <a:r>
              <a:rPr lang="he-IL" sz="1600" b="1" dirty="0" smtClean="0">
                <a:solidFill>
                  <a:schemeClr val="tx1">
                    <a:lumMod val="75000"/>
                    <a:lumOff val="25000"/>
                  </a:schemeClr>
                </a:solidFill>
              </a:rPr>
              <a:t>3. </a:t>
            </a:r>
            <a:r>
              <a:rPr lang="he-IL" sz="1600" dirty="0" smtClean="0">
                <a:solidFill>
                  <a:schemeClr val="tx1">
                    <a:lumMod val="75000"/>
                    <a:lumOff val="25000"/>
                  </a:schemeClr>
                </a:solidFill>
              </a:rPr>
              <a:t>גלאי גפ"מ</a:t>
            </a:r>
          </a:p>
          <a:p>
            <a:pPr marL="342900" indent="-342900"/>
            <a:r>
              <a:rPr lang="he-IL" sz="1600" b="1" dirty="0" smtClean="0">
                <a:solidFill>
                  <a:schemeClr val="tx1">
                    <a:lumMod val="75000"/>
                    <a:lumOff val="25000"/>
                  </a:schemeClr>
                </a:solidFill>
              </a:rPr>
              <a:t>4. </a:t>
            </a:r>
            <a:r>
              <a:rPr lang="he-IL" sz="1600" dirty="0" smtClean="0">
                <a:solidFill>
                  <a:schemeClr val="tx1">
                    <a:lumMod val="75000"/>
                    <a:lumOff val="25000"/>
                  </a:schemeClr>
                </a:solidFill>
              </a:rPr>
              <a:t>סוללת </a:t>
            </a:r>
            <a:r>
              <a:rPr lang="en-US" sz="1600" dirty="0" smtClean="0">
                <a:solidFill>
                  <a:schemeClr val="tx1">
                    <a:lumMod val="75000"/>
                    <a:lumOff val="25000"/>
                  </a:schemeClr>
                </a:solidFill>
              </a:rPr>
              <a:t>CR123</a:t>
            </a:r>
            <a:endParaRPr lang="he-IL" sz="1600" dirty="0" smtClean="0">
              <a:solidFill>
                <a:schemeClr val="tx1">
                  <a:lumMod val="75000"/>
                  <a:lumOff val="25000"/>
                </a:schemeClr>
              </a:solidFill>
            </a:endParaRPr>
          </a:p>
          <a:p>
            <a:pPr marL="342900" indent="-342900"/>
            <a:r>
              <a:rPr lang="he-IL" sz="1600" b="1" dirty="0" smtClean="0">
                <a:solidFill>
                  <a:schemeClr val="tx1">
                    <a:lumMod val="75000"/>
                    <a:lumOff val="25000"/>
                  </a:schemeClr>
                </a:solidFill>
              </a:rPr>
              <a:t>5</a:t>
            </a:r>
            <a:r>
              <a:rPr lang="he-IL" sz="1600" dirty="0" smtClean="0">
                <a:solidFill>
                  <a:schemeClr val="tx1">
                    <a:lumMod val="75000"/>
                    <a:lumOff val="25000"/>
                  </a:schemeClr>
                </a:solidFill>
              </a:rPr>
              <a:t>. הוראות התקנה.</a:t>
            </a:r>
            <a:endParaRPr lang="he-IL" sz="1600" dirty="0">
              <a:solidFill>
                <a:schemeClr val="tx1">
                  <a:lumMod val="75000"/>
                  <a:lumOff val="25000"/>
                </a:schemeClr>
              </a:solidFill>
              <a:latin typeface="Helvetica" pitchFamily="34" charset="0"/>
            </a:endParaRPr>
          </a:p>
        </p:txBody>
      </p:sp>
      <p:pic>
        <p:nvPicPr>
          <p:cNvPr id="7" name="תמונה 6" descr="1.png"/>
          <p:cNvPicPr>
            <a:picLocks noChangeAspect="1"/>
          </p:cNvPicPr>
          <p:nvPr/>
        </p:nvPicPr>
        <p:blipFill>
          <a:blip r:embed="rId2" cstate="print"/>
          <a:stretch>
            <a:fillRect/>
          </a:stretch>
        </p:blipFill>
        <p:spPr>
          <a:xfrm>
            <a:off x="323528" y="3068960"/>
            <a:ext cx="1512168" cy="1708563"/>
          </a:xfrm>
          <a:prstGeom prst="rect">
            <a:avLst/>
          </a:prstGeom>
        </p:spPr>
      </p:pic>
      <p:pic>
        <p:nvPicPr>
          <p:cNvPr id="8" name="תמונה 7" descr="2.png"/>
          <p:cNvPicPr>
            <a:picLocks noChangeAspect="1"/>
          </p:cNvPicPr>
          <p:nvPr/>
        </p:nvPicPr>
        <p:blipFill>
          <a:blip r:embed="rId3" cstate="print"/>
          <a:stretch>
            <a:fillRect/>
          </a:stretch>
        </p:blipFill>
        <p:spPr>
          <a:xfrm>
            <a:off x="3491880" y="3140968"/>
            <a:ext cx="1822924" cy="1728192"/>
          </a:xfrm>
          <a:prstGeom prst="rect">
            <a:avLst/>
          </a:prstGeom>
        </p:spPr>
      </p:pic>
      <p:pic>
        <p:nvPicPr>
          <p:cNvPr id="9" name="תמונה 8" descr="1.png"/>
          <p:cNvPicPr>
            <a:picLocks noChangeAspect="1"/>
          </p:cNvPicPr>
          <p:nvPr/>
        </p:nvPicPr>
        <p:blipFill>
          <a:blip r:embed="rId4" cstate="print"/>
          <a:stretch>
            <a:fillRect/>
          </a:stretch>
        </p:blipFill>
        <p:spPr>
          <a:xfrm>
            <a:off x="1907704" y="3722216"/>
            <a:ext cx="1512168" cy="642888"/>
          </a:xfrm>
          <a:prstGeom prst="rect">
            <a:avLst/>
          </a:prstGeom>
        </p:spPr>
      </p:pic>
      <p:pic>
        <p:nvPicPr>
          <p:cNvPr id="10" name="תמונה 9" descr="1.png"/>
          <p:cNvPicPr>
            <a:picLocks noChangeAspect="1"/>
          </p:cNvPicPr>
          <p:nvPr/>
        </p:nvPicPr>
        <p:blipFill>
          <a:blip r:embed="rId5" cstate="print"/>
          <a:stretch>
            <a:fillRect/>
          </a:stretch>
        </p:blipFill>
        <p:spPr>
          <a:xfrm>
            <a:off x="5580112" y="3501008"/>
            <a:ext cx="464247" cy="936104"/>
          </a:xfrm>
          <a:prstGeom prst="rect">
            <a:avLst/>
          </a:prstGeom>
        </p:spPr>
      </p:pic>
      <p:sp>
        <p:nvSpPr>
          <p:cNvPr id="12" name="TextBox 11"/>
          <p:cNvSpPr txBox="1"/>
          <p:nvPr/>
        </p:nvSpPr>
        <p:spPr>
          <a:xfrm>
            <a:off x="755576" y="332656"/>
            <a:ext cx="7848872" cy="523220"/>
          </a:xfrm>
          <a:prstGeom prst="rect">
            <a:avLst/>
          </a:prstGeom>
          <a:noFill/>
        </p:spPr>
        <p:txBody>
          <a:bodyPr wrap="square" rtlCol="1">
            <a:spAutoFit/>
          </a:bodyPr>
          <a:lstStyle/>
          <a:p>
            <a:r>
              <a:rPr lang="he-IL" sz="2800" dirty="0" smtClean="0">
                <a:solidFill>
                  <a:schemeClr val="tx1">
                    <a:lumMod val="75000"/>
                    <a:lumOff val="25000"/>
                  </a:schemeClr>
                </a:solidFill>
              </a:rPr>
              <a:t>תכולת הערכה</a:t>
            </a:r>
          </a:p>
        </p:txBody>
      </p:sp>
      <p:pic>
        <p:nvPicPr>
          <p:cNvPr id="13" name="תמונה 12" descr="2.png"/>
          <p:cNvPicPr>
            <a:picLocks noChangeAspect="1"/>
          </p:cNvPicPr>
          <p:nvPr/>
        </p:nvPicPr>
        <p:blipFill>
          <a:blip r:embed="rId6" cstate="print"/>
          <a:stretch>
            <a:fillRect/>
          </a:stretch>
        </p:blipFill>
        <p:spPr>
          <a:xfrm>
            <a:off x="6446974" y="3140968"/>
            <a:ext cx="2180198" cy="1484863"/>
          </a:xfrm>
          <a:prstGeom prst="rect">
            <a:avLst/>
          </a:prstGeom>
        </p:spPr>
      </p:pic>
      <p:sp>
        <p:nvSpPr>
          <p:cNvPr id="15" name="מלבן 14"/>
          <p:cNvSpPr/>
          <p:nvPr/>
        </p:nvSpPr>
        <p:spPr>
          <a:xfrm>
            <a:off x="971600" y="4869160"/>
            <a:ext cx="255198" cy="246221"/>
          </a:xfrm>
          <a:prstGeom prst="rect">
            <a:avLst/>
          </a:prstGeom>
        </p:spPr>
        <p:txBody>
          <a:bodyPr wrap="none">
            <a:spAutoFit/>
          </a:bodyPr>
          <a:lstStyle/>
          <a:p>
            <a:r>
              <a:rPr lang="he-IL" sz="1000" b="1" dirty="0" smtClean="0">
                <a:solidFill>
                  <a:schemeClr val="tx1">
                    <a:lumMod val="75000"/>
                    <a:lumOff val="25000"/>
                  </a:schemeClr>
                </a:solidFill>
              </a:rPr>
              <a:t>1</a:t>
            </a:r>
            <a:endParaRPr lang="he-IL" sz="1000" dirty="0"/>
          </a:p>
        </p:txBody>
      </p:sp>
      <p:sp>
        <p:nvSpPr>
          <p:cNvPr id="17" name="מלבן 16"/>
          <p:cNvSpPr/>
          <p:nvPr/>
        </p:nvSpPr>
        <p:spPr>
          <a:xfrm>
            <a:off x="2555776" y="4869160"/>
            <a:ext cx="255198" cy="246221"/>
          </a:xfrm>
          <a:prstGeom prst="rect">
            <a:avLst/>
          </a:prstGeom>
        </p:spPr>
        <p:txBody>
          <a:bodyPr wrap="none">
            <a:spAutoFit/>
          </a:bodyPr>
          <a:lstStyle/>
          <a:p>
            <a:r>
              <a:rPr lang="he-IL" sz="1000" b="1" dirty="0" smtClean="0">
                <a:solidFill>
                  <a:schemeClr val="tx1">
                    <a:lumMod val="75000"/>
                    <a:lumOff val="25000"/>
                  </a:schemeClr>
                </a:solidFill>
              </a:rPr>
              <a:t>2</a:t>
            </a:r>
            <a:endParaRPr lang="he-IL" sz="1000" dirty="0"/>
          </a:p>
        </p:txBody>
      </p:sp>
      <p:sp>
        <p:nvSpPr>
          <p:cNvPr id="19" name="מלבן 18"/>
          <p:cNvSpPr/>
          <p:nvPr/>
        </p:nvSpPr>
        <p:spPr>
          <a:xfrm>
            <a:off x="4427984" y="4910971"/>
            <a:ext cx="255198" cy="246221"/>
          </a:xfrm>
          <a:prstGeom prst="rect">
            <a:avLst/>
          </a:prstGeom>
        </p:spPr>
        <p:txBody>
          <a:bodyPr wrap="none">
            <a:spAutoFit/>
          </a:bodyPr>
          <a:lstStyle/>
          <a:p>
            <a:r>
              <a:rPr lang="he-IL" sz="1000" b="1" dirty="0" smtClean="0">
                <a:solidFill>
                  <a:schemeClr val="tx1">
                    <a:lumMod val="75000"/>
                    <a:lumOff val="25000"/>
                  </a:schemeClr>
                </a:solidFill>
              </a:rPr>
              <a:t>3</a:t>
            </a:r>
            <a:endParaRPr lang="he-IL" sz="1000" dirty="0"/>
          </a:p>
        </p:txBody>
      </p:sp>
      <p:sp>
        <p:nvSpPr>
          <p:cNvPr id="20" name="מלבן 19"/>
          <p:cNvSpPr/>
          <p:nvPr/>
        </p:nvSpPr>
        <p:spPr>
          <a:xfrm>
            <a:off x="5652120" y="4910971"/>
            <a:ext cx="255198" cy="246221"/>
          </a:xfrm>
          <a:prstGeom prst="rect">
            <a:avLst/>
          </a:prstGeom>
        </p:spPr>
        <p:txBody>
          <a:bodyPr wrap="none">
            <a:spAutoFit/>
          </a:bodyPr>
          <a:lstStyle/>
          <a:p>
            <a:r>
              <a:rPr lang="he-IL" sz="1000" b="1" dirty="0" smtClean="0">
                <a:solidFill>
                  <a:schemeClr val="tx1">
                    <a:lumMod val="75000"/>
                    <a:lumOff val="25000"/>
                  </a:schemeClr>
                </a:solidFill>
              </a:rPr>
              <a:t>4</a:t>
            </a:r>
            <a:endParaRPr lang="he-IL" sz="1000" dirty="0"/>
          </a:p>
        </p:txBody>
      </p:sp>
      <p:sp>
        <p:nvSpPr>
          <p:cNvPr id="22" name="מלבן 21"/>
          <p:cNvSpPr/>
          <p:nvPr/>
        </p:nvSpPr>
        <p:spPr>
          <a:xfrm>
            <a:off x="7380312" y="4910971"/>
            <a:ext cx="255198" cy="246221"/>
          </a:xfrm>
          <a:prstGeom prst="rect">
            <a:avLst/>
          </a:prstGeom>
        </p:spPr>
        <p:txBody>
          <a:bodyPr wrap="none">
            <a:spAutoFit/>
          </a:bodyPr>
          <a:lstStyle/>
          <a:p>
            <a:r>
              <a:rPr lang="he-IL" sz="1000" b="1" dirty="0" smtClean="0">
                <a:solidFill>
                  <a:schemeClr val="tx1">
                    <a:lumMod val="75000"/>
                    <a:lumOff val="25000"/>
                  </a:schemeClr>
                </a:solidFill>
              </a:rPr>
              <a:t>5</a:t>
            </a:r>
            <a:endParaRPr lang="he-IL" sz="1000" dirty="0"/>
          </a:p>
        </p:txBody>
      </p:sp>
      <p:sp>
        <p:nvSpPr>
          <p:cNvPr id="24" name="אליפסה 23"/>
          <p:cNvSpPr/>
          <p:nvPr/>
        </p:nvSpPr>
        <p:spPr>
          <a:xfrm>
            <a:off x="971600" y="4869160"/>
            <a:ext cx="288032" cy="288032"/>
          </a:xfrm>
          <a:prstGeom prst="ellipse">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5" name="אליפסה 24"/>
          <p:cNvSpPr/>
          <p:nvPr/>
        </p:nvSpPr>
        <p:spPr>
          <a:xfrm>
            <a:off x="2555776" y="4869160"/>
            <a:ext cx="288032" cy="288032"/>
          </a:xfrm>
          <a:prstGeom prst="ellipse">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6" name="אליפסה 25"/>
          <p:cNvSpPr/>
          <p:nvPr/>
        </p:nvSpPr>
        <p:spPr>
          <a:xfrm>
            <a:off x="4427984" y="4869160"/>
            <a:ext cx="288032" cy="288032"/>
          </a:xfrm>
          <a:prstGeom prst="ellipse">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7" name="אליפסה 26"/>
          <p:cNvSpPr/>
          <p:nvPr/>
        </p:nvSpPr>
        <p:spPr>
          <a:xfrm>
            <a:off x="5652120" y="4869160"/>
            <a:ext cx="288032" cy="288032"/>
          </a:xfrm>
          <a:prstGeom prst="ellipse">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8" name="אליפסה 27"/>
          <p:cNvSpPr/>
          <p:nvPr/>
        </p:nvSpPr>
        <p:spPr>
          <a:xfrm>
            <a:off x="7380312" y="4869160"/>
            <a:ext cx="288032" cy="288032"/>
          </a:xfrm>
          <a:prstGeom prst="ellipse">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5656" y="1268760"/>
            <a:ext cx="7128792" cy="2062103"/>
          </a:xfrm>
          <a:prstGeom prst="rect">
            <a:avLst/>
          </a:prstGeom>
          <a:noFill/>
        </p:spPr>
        <p:txBody>
          <a:bodyPr wrap="square" rtlCol="1">
            <a:spAutoFit/>
          </a:bodyPr>
          <a:lstStyle/>
          <a:p>
            <a:pPr marL="342900" indent="-342900"/>
            <a:r>
              <a:rPr lang="he-IL" sz="1600" b="1" dirty="0" smtClean="0">
                <a:solidFill>
                  <a:schemeClr val="tx1">
                    <a:lumMod val="75000"/>
                    <a:lumOff val="25000"/>
                  </a:schemeClr>
                </a:solidFill>
              </a:rPr>
              <a:t>1. </a:t>
            </a:r>
            <a:r>
              <a:rPr lang="he-IL" sz="1600" dirty="0" smtClean="0">
                <a:solidFill>
                  <a:schemeClr val="tx1">
                    <a:lumMod val="75000"/>
                    <a:lumOff val="25000"/>
                  </a:schemeClr>
                </a:solidFill>
              </a:rPr>
              <a:t>נורית חשמל ירוקה פירושה שהחיישן מופעל כיאות ומתפקד, ונותנת חיווי על מצבים של סוללה חלשה. </a:t>
            </a:r>
          </a:p>
          <a:p>
            <a:pPr marL="342900" indent="-342900"/>
            <a:r>
              <a:rPr lang="he-IL" sz="1600" b="1" dirty="0" smtClean="0">
                <a:solidFill>
                  <a:schemeClr val="tx1">
                    <a:lumMod val="75000"/>
                    <a:lumOff val="25000"/>
                  </a:schemeClr>
                </a:solidFill>
              </a:rPr>
              <a:t>2. </a:t>
            </a:r>
            <a:r>
              <a:rPr lang="he-IL" sz="1600" dirty="0" smtClean="0">
                <a:solidFill>
                  <a:schemeClr val="tx1">
                    <a:lumMod val="75000"/>
                    <a:lumOff val="25000"/>
                  </a:schemeClr>
                </a:solidFill>
              </a:rPr>
              <a:t>נורית אזהרה אדומה משמשת לחיווי על גילוי דליפת גז. </a:t>
            </a:r>
          </a:p>
          <a:p>
            <a:pPr marL="342900" indent="-342900"/>
            <a:r>
              <a:rPr lang="he-IL" sz="1600" b="1" dirty="0" smtClean="0">
                <a:solidFill>
                  <a:schemeClr val="tx1">
                    <a:lumMod val="75000"/>
                    <a:lumOff val="25000"/>
                  </a:schemeClr>
                </a:solidFill>
              </a:rPr>
              <a:t>3. </a:t>
            </a:r>
            <a:r>
              <a:rPr lang="he-IL" sz="1600" dirty="0" smtClean="0">
                <a:solidFill>
                  <a:schemeClr val="tx1">
                    <a:lumMod val="75000"/>
                    <a:lumOff val="25000"/>
                  </a:schemeClr>
                </a:solidFill>
              </a:rPr>
              <a:t>נורית תקשורת ירוקה מציינת שמתקיימת תקשורת נאותה בין הגלאי ליחידת הניתוק. </a:t>
            </a:r>
          </a:p>
          <a:p>
            <a:pPr marL="342900" indent="-342900"/>
            <a:r>
              <a:rPr lang="he-IL" sz="1600" b="1" dirty="0" smtClean="0">
                <a:solidFill>
                  <a:schemeClr val="tx1">
                    <a:lumMod val="75000"/>
                    <a:lumOff val="25000"/>
                  </a:schemeClr>
                </a:solidFill>
              </a:rPr>
              <a:t>4. </a:t>
            </a:r>
            <a:r>
              <a:rPr lang="he-IL" sz="1600" dirty="0" smtClean="0">
                <a:solidFill>
                  <a:schemeClr val="tx1">
                    <a:lumMod val="75000"/>
                    <a:lumOff val="25000"/>
                  </a:schemeClr>
                </a:solidFill>
              </a:rPr>
              <a:t>כפתור בדיקה (</a:t>
            </a:r>
            <a:r>
              <a:rPr lang="en-US" sz="1600" dirty="0" smtClean="0">
                <a:solidFill>
                  <a:schemeClr val="tx1">
                    <a:lumMod val="75000"/>
                    <a:lumOff val="25000"/>
                  </a:schemeClr>
                </a:solidFill>
              </a:rPr>
              <a:t>TEST</a:t>
            </a:r>
            <a:r>
              <a:rPr lang="he-IL" sz="1600" dirty="0" smtClean="0">
                <a:solidFill>
                  <a:schemeClr val="tx1">
                    <a:lumMod val="75000"/>
                    <a:lumOff val="25000"/>
                  </a:schemeClr>
                </a:solidFill>
              </a:rPr>
              <a:t>).</a:t>
            </a:r>
          </a:p>
          <a:p>
            <a:pPr marL="342900" indent="-342900"/>
            <a:r>
              <a:rPr lang="he-IL" sz="1600" b="1" dirty="0" smtClean="0">
                <a:solidFill>
                  <a:schemeClr val="tx1">
                    <a:lumMod val="75000"/>
                    <a:lumOff val="25000"/>
                  </a:schemeClr>
                </a:solidFill>
              </a:rPr>
              <a:t>5. </a:t>
            </a:r>
            <a:r>
              <a:rPr lang="he-IL" sz="1600" dirty="0" smtClean="0">
                <a:solidFill>
                  <a:schemeClr val="tx1">
                    <a:lumMod val="75000"/>
                    <a:lumOff val="25000"/>
                  </a:schemeClr>
                </a:solidFill>
              </a:rPr>
              <a:t>אזעקה קולית.</a:t>
            </a:r>
          </a:p>
          <a:p>
            <a:pPr marL="342900" indent="-342900"/>
            <a:r>
              <a:rPr lang="he-IL" sz="1600" b="1" dirty="0" smtClean="0">
                <a:solidFill>
                  <a:schemeClr val="tx1">
                    <a:lumMod val="75000"/>
                    <a:lumOff val="25000"/>
                  </a:schemeClr>
                </a:solidFill>
              </a:rPr>
              <a:t>6. </a:t>
            </a:r>
            <a:r>
              <a:rPr lang="he-IL" sz="1600" dirty="0" smtClean="0">
                <a:solidFill>
                  <a:schemeClr val="tx1">
                    <a:lumMod val="75000"/>
                    <a:lumOff val="25000"/>
                  </a:schemeClr>
                </a:solidFill>
              </a:rPr>
              <a:t>אספקת חשמל</a:t>
            </a:r>
          </a:p>
          <a:p>
            <a:pPr marL="342900" indent="-342900"/>
            <a:r>
              <a:rPr lang="he-IL" sz="1600" dirty="0" smtClean="0">
                <a:solidFill>
                  <a:schemeClr val="tx1">
                    <a:lumMod val="75000"/>
                    <a:lumOff val="25000"/>
                  </a:schemeClr>
                </a:solidFill>
              </a:rPr>
              <a:t>   (השתמש במתאם </a:t>
            </a:r>
            <a:r>
              <a:rPr lang="en-US" sz="1600" dirty="0" smtClean="0">
                <a:solidFill>
                  <a:schemeClr val="tx1">
                    <a:lumMod val="75000"/>
                    <a:lumOff val="25000"/>
                  </a:schemeClr>
                </a:solidFill>
              </a:rPr>
              <a:t>AC / DC </a:t>
            </a:r>
            <a:r>
              <a:rPr lang="he-IL" sz="1600" dirty="0" smtClean="0">
                <a:solidFill>
                  <a:schemeClr val="tx1">
                    <a:lumMod val="75000"/>
                    <a:lumOff val="25000"/>
                  </a:schemeClr>
                </a:solidFill>
              </a:rPr>
              <a:t>ייעודי).</a:t>
            </a:r>
          </a:p>
        </p:txBody>
      </p:sp>
      <p:pic>
        <p:nvPicPr>
          <p:cNvPr id="11" name="תמונה 10" descr="2.png"/>
          <p:cNvPicPr>
            <a:picLocks noChangeAspect="1"/>
          </p:cNvPicPr>
          <p:nvPr/>
        </p:nvPicPr>
        <p:blipFill>
          <a:blip r:embed="rId2" cstate="print"/>
          <a:stretch>
            <a:fillRect/>
          </a:stretch>
        </p:blipFill>
        <p:spPr>
          <a:xfrm>
            <a:off x="395535" y="2636912"/>
            <a:ext cx="5160199" cy="3138622"/>
          </a:xfrm>
          <a:prstGeom prst="rect">
            <a:avLst/>
          </a:prstGeom>
        </p:spPr>
      </p:pic>
      <p:sp>
        <p:nvSpPr>
          <p:cNvPr id="12" name="TextBox 11"/>
          <p:cNvSpPr txBox="1"/>
          <p:nvPr/>
        </p:nvSpPr>
        <p:spPr>
          <a:xfrm>
            <a:off x="755576" y="332656"/>
            <a:ext cx="7848872" cy="523220"/>
          </a:xfrm>
          <a:prstGeom prst="rect">
            <a:avLst/>
          </a:prstGeom>
          <a:noFill/>
        </p:spPr>
        <p:txBody>
          <a:bodyPr wrap="square" rtlCol="1">
            <a:spAutoFit/>
          </a:bodyPr>
          <a:lstStyle/>
          <a:p>
            <a:r>
              <a:rPr lang="he-IL" sz="2800" dirty="0" smtClean="0">
                <a:solidFill>
                  <a:schemeClr val="tx1">
                    <a:lumMod val="75000"/>
                    <a:lumOff val="25000"/>
                  </a:schemeClr>
                </a:solidFill>
              </a:rPr>
              <a:t>תיאור הגלאי</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5656" y="1268760"/>
            <a:ext cx="7128792" cy="1323439"/>
          </a:xfrm>
          <a:prstGeom prst="rect">
            <a:avLst/>
          </a:prstGeom>
          <a:noFill/>
        </p:spPr>
        <p:txBody>
          <a:bodyPr wrap="square" rtlCol="1">
            <a:spAutoFit/>
          </a:bodyPr>
          <a:lstStyle/>
          <a:p>
            <a:pPr marL="342900" indent="-342900"/>
            <a:r>
              <a:rPr lang="he-IL" sz="1600" b="1" dirty="0" smtClean="0">
                <a:solidFill>
                  <a:schemeClr val="tx1">
                    <a:lumMod val="75000"/>
                    <a:lumOff val="25000"/>
                  </a:schemeClr>
                </a:solidFill>
              </a:rPr>
              <a:t>1. </a:t>
            </a:r>
            <a:r>
              <a:rPr lang="he-IL" sz="1600" dirty="0" smtClean="0">
                <a:solidFill>
                  <a:schemeClr val="tx1">
                    <a:lumMod val="75000"/>
                    <a:lumOff val="25000"/>
                  </a:schemeClr>
                </a:solidFill>
              </a:rPr>
              <a:t>יחידת גז ראשית</a:t>
            </a:r>
          </a:p>
          <a:p>
            <a:pPr marL="342900" indent="-342900"/>
            <a:r>
              <a:rPr lang="he-IL" sz="1600" b="1" dirty="0" smtClean="0">
                <a:solidFill>
                  <a:schemeClr val="tx1">
                    <a:lumMod val="75000"/>
                    <a:lumOff val="25000"/>
                  </a:schemeClr>
                </a:solidFill>
              </a:rPr>
              <a:t>2. </a:t>
            </a:r>
            <a:r>
              <a:rPr lang="he-IL" sz="1600" dirty="0" smtClean="0">
                <a:solidFill>
                  <a:schemeClr val="tx1">
                    <a:lumMod val="75000"/>
                    <a:lumOff val="25000"/>
                  </a:schemeClr>
                </a:solidFill>
              </a:rPr>
              <a:t>מתאם (יותקן ביחידת הגז הראשית).</a:t>
            </a:r>
          </a:p>
          <a:p>
            <a:pPr marL="342900" indent="-342900"/>
            <a:r>
              <a:rPr lang="he-IL" sz="1600" b="1" dirty="0" smtClean="0">
                <a:solidFill>
                  <a:schemeClr val="tx1">
                    <a:lumMod val="75000"/>
                    <a:lumOff val="25000"/>
                  </a:schemeClr>
                </a:solidFill>
              </a:rPr>
              <a:t>3. </a:t>
            </a:r>
            <a:r>
              <a:rPr lang="he-IL" sz="1600" dirty="0" smtClean="0">
                <a:solidFill>
                  <a:schemeClr val="tx1">
                    <a:lumMod val="75000"/>
                    <a:lumOff val="25000"/>
                  </a:schemeClr>
                </a:solidFill>
              </a:rPr>
              <a:t>ידית פתיחה/סגירה ידנית. </a:t>
            </a:r>
          </a:p>
          <a:p>
            <a:pPr marL="342900" indent="-342900"/>
            <a:r>
              <a:rPr lang="he-IL" sz="1600" b="1" dirty="0" smtClean="0">
                <a:solidFill>
                  <a:schemeClr val="tx1">
                    <a:lumMod val="75000"/>
                    <a:lumOff val="25000"/>
                  </a:schemeClr>
                </a:solidFill>
              </a:rPr>
              <a:t>4. </a:t>
            </a:r>
            <a:r>
              <a:rPr lang="he-IL" sz="1600" dirty="0" smtClean="0">
                <a:solidFill>
                  <a:schemeClr val="tx1">
                    <a:lumMod val="75000"/>
                    <a:lumOff val="25000"/>
                  </a:schemeClr>
                </a:solidFill>
              </a:rPr>
              <a:t>לחצן לצורך שחרור ידני למצב "סגור".</a:t>
            </a:r>
          </a:p>
          <a:p>
            <a:pPr marL="342900" indent="-342900"/>
            <a:r>
              <a:rPr lang="he-IL" sz="1600" b="1" dirty="0" smtClean="0">
                <a:solidFill>
                  <a:schemeClr val="tx1">
                    <a:lumMod val="75000"/>
                    <a:lumOff val="25000"/>
                  </a:schemeClr>
                </a:solidFill>
              </a:rPr>
              <a:t>5. </a:t>
            </a:r>
            <a:r>
              <a:rPr lang="he-IL" sz="1600" dirty="0" smtClean="0">
                <a:solidFill>
                  <a:schemeClr val="tx1">
                    <a:lumMod val="75000"/>
                    <a:lumOff val="25000"/>
                  </a:schemeClr>
                </a:solidFill>
              </a:rPr>
              <a:t>מכסה סוללה (לא מוצג).</a:t>
            </a:r>
          </a:p>
        </p:txBody>
      </p:sp>
      <p:pic>
        <p:nvPicPr>
          <p:cNvPr id="3" name="תמונה 2" descr="6.png"/>
          <p:cNvPicPr>
            <a:picLocks noChangeAspect="1"/>
          </p:cNvPicPr>
          <p:nvPr/>
        </p:nvPicPr>
        <p:blipFill>
          <a:blip r:embed="rId2" cstate="print"/>
          <a:stretch>
            <a:fillRect/>
          </a:stretch>
        </p:blipFill>
        <p:spPr>
          <a:xfrm>
            <a:off x="827584" y="1196752"/>
            <a:ext cx="2825502" cy="2828550"/>
          </a:xfrm>
          <a:prstGeom prst="rect">
            <a:avLst/>
          </a:prstGeom>
        </p:spPr>
      </p:pic>
      <p:pic>
        <p:nvPicPr>
          <p:cNvPr id="4" name="תמונה 3" descr="1.png"/>
          <p:cNvPicPr>
            <a:picLocks noChangeAspect="1"/>
          </p:cNvPicPr>
          <p:nvPr/>
        </p:nvPicPr>
        <p:blipFill>
          <a:blip r:embed="rId3" cstate="print"/>
          <a:stretch>
            <a:fillRect/>
          </a:stretch>
        </p:blipFill>
        <p:spPr>
          <a:xfrm>
            <a:off x="3815915" y="3933056"/>
            <a:ext cx="2371229" cy="1008112"/>
          </a:xfrm>
          <a:prstGeom prst="rect">
            <a:avLst/>
          </a:prstGeom>
        </p:spPr>
      </p:pic>
      <p:sp>
        <p:nvSpPr>
          <p:cNvPr id="5" name="TextBox 4"/>
          <p:cNvSpPr txBox="1"/>
          <p:nvPr/>
        </p:nvSpPr>
        <p:spPr>
          <a:xfrm>
            <a:off x="755576" y="332656"/>
            <a:ext cx="7848872" cy="523220"/>
          </a:xfrm>
          <a:prstGeom prst="rect">
            <a:avLst/>
          </a:prstGeom>
          <a:noFill/>
        </p:spPr>
        <p:txBody>
          <a:bodyPr wrap="square" rtlCol="1">
            <a:spAutoFit/>
          </a:bodyPr>
          <a:lstStyle/>
          <a:p>
            <a:r>
              <a:rPr lang="he-IL" sz="2800" dirty="0" smtClean="0">
                <a:solidFill>
                  <a:schemeClr val="tx1">
                    <a:lumMod val="75000"/>
                    <a:lumOff val="25000"/>
                  </a:schemeClr>
                </a:solidFill>
              </a:rPr>
              <a:t>תיאור יחידת הניתוק</a:t>
            </a:r>
          </a:p>
        </p:txBody>
      </p:sp>
      <p:sp>
        <p:nvSpPr>
          <p:cNvPr id="7" name="מלבן 6"/>
          <p:cNvSpPr/>
          <p:nvPr/>
        </p:nvSpPr>
        <p:spPr>
          <a:xfrm>
            <a:off x="755576" y="2534707"/>
            <a:ext cx="255198" cy="246221"/>
          </a:xfrm>
          <a:prstGeom prst="rect">
            <a:avLst/>
          </a:prstGeom>
        </p:spPr>
        <p:txBody>
          <a:bodyPr wrap="none">
            <a:spAutoFit/>
          </a:bodyPr>
          <a:lstStyle/>
          <a:p>
            <a:r>
              <a:rPr lang="he-IL" sz="1000" b="1" dirty="0" smtClean="0">
                <a:solidFill>
                  <a:schemeClr val="tx1">
                    <a:lumMod val="75000"/>
                    <a:lumOff val="25000"/>
                  </a:schemeClr>
                </a:solidFill>
              </a:rPr>
              <a:t>1</a:t>
            </a:r>
            <a:endParaRPr lang="he-IL" sz="1000" dirty="0"/>
          </a:p>
        </p:txBody>
      </p:sp>
      <p:sp>
        <p:nvSpPr>
          <p:cNvPr id="8" name="אליפסה 7"/>
          <p:cNvSpPr/>
          <p:nvPr/>
        </p:nvSpPr>
        <p:spPr>
          <a:xfrm>
            <a:off x="755576" y="2492896"/>
            <a:ext cx="288032" cy="288032"/>
          </a:xfrm>
          <a:prstGeom prst="ellipse">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cxnSp>
        <p:nvCxnSpPr>
          <p:cNvPr id="10" name="מחבר ישר 9"/>
          <p:cNvCxnSpPr/>
          <p:nvPr/>
        </p:nvCxnSpPr>
        <p:spPr>
          <a:xfrm>
            <a:off x="1043608" y="2636912"/>
            <a:ext cx="64807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מלבן 10"/>
          <p:cNvSpPr/>
          <p:nvPr/>
        </p:nvSpPr>
        <p:spPr>
          <a:xfrm>
            <a:off x="3347864" y="4221088"/>
            <a:ext cx="255198" cy="246221"/>
          </a:xfrm>
          <a:prstGeom prst="rect">
            <a:avLst/>
          </a:prstGeom>
        </p:spPr>
        <p:txBody>
          <a:bodyPr wrap="none">
            <a:spAutoFit/>
          </a:bodyPr>
          <a:lstStyle/>
          <a:p>
            <a:r>
              <a:rPr lang="he-IL" sz="1000" b="1" dirty="0" smtClean="0">
                <a:solidFill>
                  <a:schemeClr val="tx1">
                    <a:lumMod val="75000"/>
                    <a:lumOff val="25000"/>
                  </a:schemeClr>
                </a:solidFill>
              </a:rPr>
              <a:t>2</a:t>
            </a:r>
            <a:endParaRPr lang="he-IL" sz="1000" dirty="0"/>
          </a:p>
        </p:txBody>
      </p:sp>
      <p:sp>
        <p:nvSpPr>
          <p:cNvPr id="12" name="אליפסה 11"/>
          <p:cNvSpPr/>
          <p:nvPr/>
        </p:nvSpPr>
        <p:spPr>
          <a:xfrm>
            <a:off x="3347864" y="4221088"/>
            <a:ext cx="288032" cy="288032"/>
          </a:xfrm>
          <a:prstGeom prst="ellipse">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3" name="מלבן 12"/>
          <p:cNvSpPr/>
          <p:nvPr/>
        </p:nvSpPr>
        <p:spPr>
          <a:xfrm>
            <a:off x="3563888" y="3284984"/>
            <a:ext cx="255198" cy="246221"/>
          </a:xfrm>
          <a:prstGeom prst="rect">
            <a:avLst/>
          </a:prstGeom>
        </p:spPr>
        <p:txBody>
          <a:bodyPr wrap="none">
            <a:spAutoFit/>
          </a:bodyPr>
          <a:lstStyle/>
          <a:p>
            <a:r>
              <a:rPr lang="he-IL" sz="1000" b="1" dirty="0" smtClean="0">
                <a:solidFill>
                  <a:schemeClr val="tx1">
                    <a:lumMod val="75000"/>
                    <a:lumOff val="25000"/>
                  </a:schemeClr>
                </a:solidFill>
              </a:rPr>
              <a:t>3</a:t>
            </a:r>
            <a:endParaRPr lang="he-IL" sz="1000" dirty="0"/>
          </a:p>
        </p:txBody>
      </p:sp>
      <p:sp>
        <p:nvSpPr>
          <p:cNvPr id="14" name="אליפסה 13"/>
          <p:cNvSpPr/>
          <p:nvPr/>
        </p:nvSpPr>
        <p:spPr>
          <a:xfrm>
            <a:off x="3563888" y="3284984"/>
            <a:ext cx="288032" cy="288032"/>
          </a:xfrm>
          <a:prstGeom prst="ellipse">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5" name="מלבן 14"/>
          <p:cNvSpPr/>
          <p:nvPr/>
        </p:nvSpPr>
        <p:spPr>
          <a:xfrm>
            <a:off x="3563888" y="1670611"/>
            <a:ext cx="255198" cy="246221"/>
          </a:xfrm>
          <a:prstGeom prst="rect">
            <a:avLst/>
          </a:prstGeom>
        </p:spPr>
        <p:txBody>
          <a:bodyPr wrap="none">
            <a:spAutoFit/>
          </a:bodyPr>
          <a:lstStyle/>
          <a:p>
            <a:r>
              <a:rPr lang="he-IL" sz="1000" b="1" dirty="0" smtClean="0">
                <a:solidFill>
                  <a:schemeClr val="tx1">
                    <a:lumMod val="75000"/>
                    <a:lumOff val="25000"/>
                  </a:schemeClr>
                </a:solidFill>
              </a:rPr>
              <a:t>4</a:t>
            </a:r>
            <a:endParaRPr lang="he-IL" sz="1000" dirty="0"/>
          </a:p>
        </p:txBody>
      </p:sp>
      <p:sp>
        <p:nvSpPr>
          <p:cNvPr id="16" name="אליפסה 15"/>
          <p:cNvSpPr/>
          <p:nvPr/>
        </p:nvSpPr>
        <p:spPr>
          <a:xfrm>
            <a:off x="3563888" y="1628800"/>
            <a:ext cx="288032" cy="288032"/>
          </a:xfrm>
          <a:prstGeom prst="ellipse">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cxnSp>
        <p:nvCxnSpPr>
          <p:cNvPr id="17" name="מחבר ישר 16"/>
          <p:cNvCxnSpPr/>
          <p:nvPr/>
        </p:nvCxnSpPr>
        <p:spPr>
          <a:xfrm>
            <a:off x="3635896" y="4365104"/>
            <a:ext cx="43204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מחבר ישר 19"/>
          <p:cNvCxnSpPr>
            <a:endCxn id="16" idx="3"/>
          </p:cNvCxnSpPr>
          <p:nvPr/>
        </p:nvCxnSpPr>
        <p:spPr>
          <a:xfrm flipV="1">
            <a:off x="2843808" y="1874651"/>
            <a:ext cx="762261" cy="25820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מחבר ישר 22"/>
          <p:cNvCxnSpPr>
            <a:endCxn id="14" idx="2"/>
          </p:cNvCxnSpPr>
          <p:nvPr/>
        </p:nvCxnSpPr>
        <p:spPr>
          <a:xfrm>
            <a:off x="3131840" y="3429000"/>
            <a:ext cx="43204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5656" y="1268760"/>
            <a:ext cx="7128792" cy="3339376"/>
          </a:xfrm>
          <a:prstGeom prst="rect">
            <a:avLst/>
          </a:prstGeom>
          <a:noFill/>
        </p:spPr>
        <p:txBody>
          <a:bodyPr wrap="square" rtlCol="1">
            <a:spAutoFit/>
          </a:bodyPr>
          <a:lstStyle/>
          <a:p>
            <a:r>
              <a:rPr lang="he-IL" sz="1900" b="1" dirty="0" smtClean="0">
                <a:solidFill>
                  <a:schemeClr val="tx1">
                    <a:lumMod val="75000"/>
                    <a:lumOff val="25000"/>
                  </a:schemeClr>
                </a:solidFill>
              </a:rPr>
              <a:t>התקנת הגלאי/גלאים </a:t>
            </a:r>
          </a:p>
          <a:p>
            <a:r>
              <a:rPr lang="he-IL" sz="1600" dirty="0" smtClean="0">
                <a:solidFill>
                  <a:schemeClr val="tx1">
                    <a:lumMod val="75000"/>
                    <a:lumOff val="25000"/>
                  </a:schemeClr>
                </a:solidFill>
              </a:rPr>
              <a:t>מיקום התקנת גלאי הגז תלוי בסוג הגז שבו נעשה שימוש. תקשורת טובה יותר מושגת באמצעות קו ראייה פנוי בין חלקי המערכת השונים. טרם ביצוע ההתקנה, נא שימו לב להמלצות מיקום הגלאים:</a:t>
            </a:r>
          </a:p>
          <a:p>
            <a:endParaRPr lang="he-IL" sz="1600" dirty="0" smtClean="0">
              <a:solidFill>
                <a:schemeClr val="tx1">
                  <a:lumMod val="75000"/>
                  <a:lumOff val="25000"/>
                </a:schemeClr>
              </a:solidFill>
            </a:endParaRPr>
          </a:p>
          <a:p>
            <a:r>
              <a:rPr lang="he-IL" sz="1600" b="1" dirty="0" smtClean="0">
                <a:solidFill>
                  <a:schemeClr val="tx1">
                    <a:lumMod val="75000"/>
                    <a:lumOff val="25000"/>
                  </a:schemeClr>
                </a:solidFill>
              </a:rPr>
              <a:t>גז טבעי </a:t>
            </a:r>
            <a:r>
              <a:rPr lang="he-IL" sz="1600" dirty="0" smtClean="0">
                <a:solidFill>
                  <a:schemeClr val="tx1">
                    <a:lumMod val="75000"/>
                    <a:lumOff val="25000"/>
                  </a:schemeClr>
                </a:solidFill>
              </a:rPr>
              <a:t>הוא קל מן האוויר; יש למקם את הגלאי מעל לפתח החלון או הדלת העליון ביותר, לא יותר מ-30 ס"מ מתחת לתקרה.</a:t>
            </a:r>
          </a:p>
          <a:p>
            <a:endParaRPr lang="he-IL" sz="1600" b="1" dirty="0" smtClean="0">
              <a:solidFill>
                <a:schemeClr val="tx1">
                  <a:lumMod val="75000"/>
                  <a:lumOff val="25000"/>
                </a:schemeClr>
              </a:solidFill>
            </a:endParaRPr>
          </a:p>
          <a:p>
            <a:r>
              <a:rPr lang="he-IL" sz="1600" b="1" dirty="0" smtClean="0">
                <a:solidFill>
                  <a:schemeClr val="tx1">
                    <a:lumMod val="75000"/>
                    <a:lumOff val="25000"/>
                  </a:schemeClr>
                </a:solidFill>
              </a:rPr>
              <a:t>גז פחמימני מעובה </a:t>
            </a:r>
            <a:r>
              <a:rPr lang="he-IL" sz="1600" dirty="0" smtClean="0">
                <a:solidFill>
                  <a:schemeClr val="tx1">
                    <a:lumMod val="75000"/>
                    <a:lumOff val="25000"/>
                  </a:schemeClr>
                </a:solidFill>
              </a:rPr>
              <a:t>(גפ"מ\</a:t>
            </a:r>
            <a:r>
              <a:rPr lang="en-US" sz="1600" dirty="0" smtClean="0">
                <a:solidFill>
                  <a:schemeClr val="tx1">
                    <a:lumMod val="75000"/>
                    <a:lumOff val="25000"/>
                  </a:schemeClr>
                </a:solidFill>
              </a:rPr>
              <a:t>LPG </a:t>
            </a:r>
            <a:r>
              <a:rPr lang="he-IL" sz="1600" dirty="0" smtClean="0">
                <a:solidFill>
                  <a:schemeClr val="tx1">
                    <a:lumMod val="75000"/>
                    <a:lumOff val="25000"/>
                  </a:schemeClr>
                </a:solidFill>
              </a:rPr>
              <a:t>) הוא כבד מן האוויר; יש למקם את הגלאי מתחת לגובה שבו עלולה להתרחש בריחת גז אפשרית ולא יותר מ-30 ס"מ מהרצפה. </a:t>
            </a:r>
          </a:p>
          <a:p>
            <a:endParaRPr lang="he-IL" sz="1600" b="1" dirty="0" smtClean="0">
              <a:solidFill>
                <a:schemeClr val="tx1">
                  <a:lumMod val="75000"/>
                  <a:lumOff val="25000"/>
                </a:schemeClr>
              </a:solidFill>
            </a:endParaRPr>
          </a:p>
          <a:p>
            <a:r>
              <a:rPr lang="he-IL" sz="1600" b="1" dirty="0" smtClean="0">
                <a:solidFill>
                  <a:schemeClr val="tx1">
                    <a:lumMod val="75000"/>
                    <a:lumOff val="25000"/>
                  </a:schemeClr>
                </a:solidFill>
              </a:rPr>
              <a:t>יש למקם את גלאי הגז הטבעי (</a:t>
            </a:r>
            <a:r>
              <a:rPr lang="en-US" sz="1600" b="1" dirty="0" smtClean="0">
                <a:solidFill>
                  <a:schemeClr val="tx1">
                    <a:lumMod val="75000"/>
                    <a:lumOff val="25000"/>
                  </a:schemeClr>
                </a:solidFill>
              </a:rPr>
              <a:t>NG</a:t>
            </a:r>
            <a:r>
              <a:rPr lang="he-IL" sz="1600" b="1" dirty="0" smtClean="0">
                <a:solidFill>
                  <a:schemeClr val="tx1">
                    <a:lumMod val="75000"/>
                    <a:lumOff val="25000"/>
                  </a:schemeClr>
                </a:solidFill>
              </a:rPr>
              <a:t>) או הגז הפחמימני המעובה (גפ"מ\</a:t>
            </a:r>
            <a:r>
              <a:rPr lang="en-US" sz="1600" b="1" dirty="0" smtClean="0">
                <a:solidFill>
                  <a:schemeClr val="tx1">
                    <a:lumMod val="75000"/>
                    <a:lumOff val="25000"/>
                  </a:schemeClr>
                </a:solidFill>
              </a:rPr>
              <a:t>(LPG </a:t>
            </a:r>
            <a:r>
              <a:rPr lang="he-IL" sz="1600" b="1" dirty="0" smtClean="0">
                <a:solidFill>
                  <a:schemeClr val="tx1">
                    <a:lumMod val="75000"/>
                    <a:lumOff val="25000"/>
                  </a:schemeClr>
                </a:solidFill>
              </a:rPr>
              <a:t>במרחק שבין 1 מטר ל-4 מטרים מהתקן הגז.</a:t>
            </a:r>
            <a:endParaRPr lang="he-IL" sz="1600" b="1" dirty="0">
              <a:solidFill>
                <a:schemeClr val="tx1">
                  <a:lumMod val="75000"/>
                  <a:lumOff val="25000"/>
                </a:schemeClr>
              </a:solidFill>
            </a:endParaRPr>
          </a:p>
        </p:txBody>
      </p:sp>
      <p:sp>
        <p:nvSpPr>
          <p:cNvPr id="4" name="TextBox 3"/>
          <p:cNvSpPr txBox="1"/>
          <p:nvPr/>
        </p:nvSpPr>
        <p:spPr>
          <a:xfrm>
            <a:off x="755576" y="332656"/>
            <a:ext cx="7848872" cy="523220"/>
          </a:xfrm>
          <a:prstGeom prst="rect">
            <a:avLst/>
          </a:prstGeom>
          <a:noFill/>
        </p:spPr>
        <p:txBody>
          <a:bodyPr wrap="square" rtlCol="1">
            <a:spAutoFit/>
          </a:bodyPr>
          <a:lstStyle/>
          <a:p>
            <a:r>
              <a:rPr lang="he-IL" sz="2800" dirty="0" smtClean="0">
                <a:solidFill>
                  <a:schemeClr val="tx1">
                    <a:lumMod val="75000"/>
                    <a:lumOff val="25000"/>
                  </a:schemeClr>
                </a:solidFill>
              </a:rPr>
              <a:t>התקנת המערכת</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1268760"/>
            <a:ext cx="7344816" cy="5217326"/>
          </a:xfrm>
          <a:prstGeom prst="rect">
            <a:avLst/>
          </a:prstGeom>
          <a:noFill/>
        </p:spPr>
        <p:txBody>
          <a:bodyPr wrap="square" rtlCol="1">
            <a:spAutoFit/>
          </a:bodyPr>
          <a:lstStyle/>
          <a:p>
            <a:pPr>
              <a:lnSpc>
                <a:spcPct val="150000"/>
              </a:lnSpc>
              <a:buFont typeface="Arial" pitchFamily="34" charset="0"/>
              <a:buChar char="•"/>
            </a:pPr>
            <a:r>
              <a:rPr lang="he-IL" sz="1600" dirty="0" smtClean="0"/>
              <a:t> בארון או בכל מתחם סגור. </a:t>
            </a:r>
          </a:p>
          <a:p>
            <a:pPr>
              <a:lnSpc>
                <a:spcPct val="150000"/>
              </a:lnSpc>
              <a:buFont typeface="Arial" pitchFamily="34" charset="0"/>
              <a:buChar char="•"/>
            </a:pPr>
            <a:r>
              <a:rPr lang="he-IL" sz="1600" dirty="0" smtClean="0"/>
              <a:t> במקומות שבהם זרימת האוויר ליחידה עלולה להיחסם על ידי וילונות או ריהוט. </a:t>
            </a:r>
          </a:p>
          <a:p>
            <a:pPr>
              <a:lnSpc>
                <a:spcPct val="150000"/>
              </a:lnSpc>
              <a:buFont typeface="Arial" pitchFamily="34" charset="0"/>
              <a:buChar char="•"/>
            </a:pPr>
            <a:r>
              <a:rPr lang="he-IL" sz="1600" dirty="0" smtClean="0"/>
              <a:t> במקומות שבהם לכלוך או אבק עלול להצטבר ולחסום את החיישן ולהביא להפסקת פעולתו. </a:t>
            </a:r>
          </a:p>
          <a:p>
            <a:pPr>
              <a:lnSpc>
                <a:spcPct val="150000"/>
              </a:lnSpc>
              <a:buFont typeface="Arial" pitchFamily="34" charset="0"/>
              <a:buChar char="•"/>
            </a:pPr>
            <a:r>
              <a:rPr lang="he-IL" sz="1600" dirty="0" smtClean="0"/>
              <a:t> במקום שיש בו לחות או רטיבות. </a:t>
            </a:r>
          </a:p>
          <a:p>
            <a:pPr>
              <a:lnSpc>
                <a:spcPct val="150000"/>
              </a:lnSpc>
              <a:buFont typeface="Arial" pitchFamily="34" charset="0"/>
              <a:buChar char="•"/>
            </a:pPr>
            <a:r>
              <a:rPr lang="he-IL" sz="1600" dirty="0" smtClean="0"/>
              <a:t> ישירות מעל להתקני בישול. </a:t>
            </a:r>
          </a:p>
          <a:p>
            <a:pPr>
              <a:lnSpc>
                <a:spcPct val="150000"/>
              </a:lnSpc>
              <a:buFont typeface="Arial" pitchFamily="34" charset="0"/>
              <a:buChar char="•"/>
            </a:pPr>
            <a:r>
              <a:rPr lang="he-IL" sz="1600" dirty="0" smtClean="0"/>
              <a:t> ישירות מעל כיור. </a:t>
            </a:r>
          </a:p>
          <a:p>
            <a:pPr>
              <a:lnSpc>
                <a:spcPct val="150000"/>
              </a:lnSpc>
              <a:buFont typeface="Arial" pitchFamily="34" charset="0"/>
              <a:buChar char="•"/>
            </a:pPr>
            <a:r>
              <a:rPr lang="he-IL" sz="1600" dirty="0" smtClean="0"/>
              <a:t> ליד דלת או חלון או כל מקום אחר העלול להיות נתון לרוחות פרצים, לדוגמה, מאוורר הוצאת  </a:t>
            </a:r>
          </a:p>
          <a:p>
            <a:pPr>
              <a:lnSpc>
                <a:spcPct val="150000"/>
              </a:lnSpc>
            </a:pPr>
            <a:r>
              <a:rPr lang="he-IL" sz="1600" dirty="0" smtClean="0"/>
              <a:t>  אוויר או פתח אוויר. </a:t>
            </a:r>
          </a:p>
          <a:p>
            <a:pPr>
              <a:lnSpc>
                <a:spcPct val="150000"/>
              </a:lnSpc>
              <a:buFont typeface="Arial" pitchFamily="34" charset="0"/>
              <a:buChar char="•"/>
            </a:pPr>
            <a:r>
              <a:rPr lang="he-IL" sz="1600" dirty="0" smtClean="0"/>
              <a:t> בכל מיקום חיצוני. </a:t>
            </a:r>
          </a:p>
          <a:p>
            <a:pPr>
              <a:lnSpc>
                <a:spcPct val="150000"/>
              </a:lnSpc>
              <a:buFont typeface="Arial" pitchFamily="34" charset="0"/>
              <a:buChar char="•"/>
            </a:pPr>
            <a:r>
              <a:rPr lang="he-IL" sz="1600" dirty="0" smtClean="0"/>
              <a:t> בשטח שבו הטמפרטורה עלולה לצנוח אל מתחת לאפס מעלות צלזיוס או לחרוג מעבר </a:t>
            </a:r>
            <a:r>
              <a:rPr lang="en-US" sz="1600" dirty="0" smtClean="0"/>
              <a:t/>
            </a:r>
            <a:br>
              <a:rPr lang="en-US" sz="1600" dirty="0" smtClean="0"/>
            </a:br>
            <a:r>
              <a:rPr lang="he-IL" sz="1600" dirty="0" smtClean="0"/>
              <a:t>  ל 55 מעלות צלזיוס. </a:t>
            </a:r>
          </a:p>
          <a:p>
            <a:pPr>
              <a:lnSpc>
                <a:spcPct val="150000"/>
              </a:lnSpc>
              <a:buFont typeface="Arial" pitchFamily="34" charset="0"/>
              <a:buChar char="•"/>
            </a:pPr>
            <a:r>
              <a:rPr lang="he-IL" sz="1600" dirty="0" smtClean="0"/>
              <a:t> במקומות שבהם הוא עלול לספוג מכות או להינזק. </a:t>
            </a:r>
          </a:p>
          <a:p>
            <a:pPr>
              <a:lnSpc>
                <a:spcPct val="150000"/>
              </a:lnSpc>
              <a:buFont typeface="Arial" pitchFamily="34" charset="0"/>
              <a:buChar char="•"/>
            </a:pPr>
            <a:r>
              <a:rPr lang="he-IL" sz="1600" dirty="0" smtClean="0"/>
              <a:t> כאשר החיישן מותקן באזור עם תנאי עבודה קשים כגון מטבחים רטובים מאוד וחדרי כביסה,   </a:t>
            </a:r>
          </a:p>
          <a:p>
            <a:pPr>
              <a:lnSpc>
                <a:spcPct val="150000"/>
              </a:lnSpc>
            </a:pPr>
            <a:r>
              <a:rPr lang="he-IL" sz="1600" dirty="0" smtClean="0"/>
              <a:t>  הוא צריך להיות מוגן על ידי מארז פלסטיק שקוף עם חורים בתחתית.</a:t>
            </a:r>
            <a:endParaRPr lang="he-IL" sz="1600" b="1" dirty="0"/>
          </a:p>
        </p:txBody>
      </p:sp>
      <p:sp>
        <p:nvSpPr>
          <p:cNvPr id="4" name="TextBox 3"/>
          <p:cNvSpPr txBox="1"/>
          <p:nvPr/>
        </p:nvSpPr>
        <p:spPr>
          <a:xfrm>
            <a:off x="755576" y="332656"/>
            <a:ext cx="7848872" cy="523220"/>
          </a:xfrm>
          <a:prstGeom prst="rect">
            <a:avLst/>
          </a:prstGeom>
          <a:noFill/>
        </p:spPr>
        <p:txBody>
          <a:bodyPr wrap="square" rtlCol="1">
            <a:spAutoFit/>
          </a:bodyPr>
          <a:lstStyle/>
          <a:p>
            <a:r>
              <a:rPr lang="he-IL" sz="2800" dirty="0" smtClean="0">
                <a:solidFill>
                  <a:schemeClr val="tx1">
                    <a:lumMod val="75000"/>
                    <a:lumOff val="25000"/>
                  </a:schemeClr>
                </a:solidFill>
              </a:rPr>
              <a:t>מקומות שבהם </a:t>
            </a:r>
            <a:r>
              <a:rPr lang="he-IL" sz="2800" b="1" u="sng" dirty="0" smtClean="0">
                <a:solidFill>
                  <a:schemeClr val="tx1">
                    <a:lumMod val="75000"/>
                    <a:lumOff val="25000"/>
                  </a:schemeClr>
                </a:solidFill>
              </a:rPr>
              <a:t>אין</a:t>
            </a:r>
            <a:r>
              <a:rPr lang="he-IL" sz="2800" dirty="0" smtClean="0">
                <a:solidFill>
                  <a:schemeClr val="tx1">
                    <a:lumMod val="75000"/>
                    <a:lumOff val="25000"/>
                  </a:schemeClr>
                </a:solidFill>
              </a:rPr>
              <a:t> להציב את הגלאי</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268760"/>
            <a:ext cx="8136904" cy="3077766"/>
          </a:xfrm>
          <a:prstGeom prst="rect">
            <a:avLst/>
          </a:prstGeom>
          <a:noFill/>
        </p:spPr>
        <p:txBody>
          <a:bodyPr wrap="square" rtlCol="1">
            <a:spAutoFit/>
          </a:bodyPr>
          <a:lstStyle/>
          <a:p>
            <a:pPr marL="457200" indent="-457200"/>
            <a:r>
              <a:rPr lang="he-IL" sz="1600" b="1" dirty="0" smtClean="0">
                <a:solidFill>
                  <a:schemeClr val="tx1">
                    <a:lumMod val="75000"/>
                    <a:lumOff val="25000"/>
                  </a:schemeClr>
                </a:solidFill>
              </a:rPr>
              <a:t>  1.  </a:t>
            </a:r>
            <a:r>
              <a:rPr lang="he-IL" sz="1600" dirty="0" smtClean="0">
                <a:solidFill>
                  <a:schemeClr val="tx1">
                    <a:lumMod val="75000"/>
                    <a:lumOff val="25000"/>
                  </a:schemeClr>
                </a:solidFill>
              </a:rPr>
              <a:t>אתרו שקע חשמל התואם לדרישות לצורך הצבת הגלאי. ודאו כי ניתן לחבר בצורה חופשית</a:t>
            </a:r>
          </a:p>
          <a:p>
            <a:pPr marL="457200" indent="-457200">
              <a:tabLst>
                <a:tab pos="628650" algn="l"/>
              </a:tabLst>
            </a:pPr>
            <a:r>
              <a:rPr lang="he-IL" sz="1600" dirty="0" smtClean="0">
                <a:solidFill>
                  <a:schemeClr val="tx1">
                    <a:lumMod val="75000"/>
                    <a:lumOff val="25000"/>
                  </a:schemeClr>
                </a:solidFill>
              </a:rPr>
              <a:t>       את כבל החשמל של המתאם, במיקום הרצוי עבור הגלאי. </a:t>
            </a:r>
          </a:p>
          <a:p>
            <a:pPr marL="457200" indent="-457200"/>
            <a:r>
              <a:rPr lang="he-IL" sz="1600" b="1" dirty="0" smtClean="0">
                <a:solidFill>
                  <a:schemeClr val="tx1">
                    <a:lumMod val="75000"/>
                    <a:lumOff val="25000"/>
                  </a:schemeClr>
                </a:solidFill>
              </a:rPr>
              <a:t>  2.  </a:t>
            </a:r>
            <a:r>
              <a:rPr lang="he-IL" sz="1600" dirty="0" smtClean="0">
                <a:solidFill>
                  <a:schemeClr val="tx1">
                    <a:lumMod val="75000"/>
                    <a:lumOff val="25000"/>
                  </a:schemeClr>
                </a:solidFill>
              </a:rPr>
              <a:t>הוציאו מהקופסה את מתאם החשמל ואת הגלאי.</a:t>
            </a:r>
            <a:endParaRPr lang="he-IL" sz="1600" b="1" dirty="0" smtClean="0">
              <a:solidFill>
                <a:schemeClr val="tx1">
                  <a:lumMod val="75000"/>
                  <a:lumOff val="25000"/>
                </a:schemeClr>
              </a:solidFill>
            </a:endParaRPr>
          </a:p>
          <a:p>
            <a:pPr marL="457200" indent="-457200"/>
            <a:r>
              <a:rPr lang="he-IL" sz="1600" b="1" dirty="0" smtClean="0">
                <a:solidFill>
                  <a:schemeClr val="tx1">
                    <a:lumMod val="75000"/>
                    <a:lumOff val="25000"/>
                  </a:schemeClr>
                </a:solidFill>
              </a:rPr>
              <a:t>  3.  </a:t>
            </a:r>
            <a:r>
              <a:rPr lang="he-IL" sz="1600" dirty="0" smtClean="0">
                <a:solidFill>
                  <a:schemeClr val="tx1">
                    <a:lumMod val="75000"/>
                    <a:lumOff val="25000"/>
                  </a:schemeClr>
                </a:solidFill>
              </a:rPr>
              <a:t>הסירו את מתלה הגלאי. </a:t>
            </a:r>
          </a:p>
          <a:p>
            <a:pPr marL="457200" indent="-457200"/>
            <a:r>
              <a:rPr lang="he-IL" sz="1600" b="1" dirty="0" smtClean="0">
                <a:solidFill>
                  <a:schemeClr val="tx1">
                    <a:lumMod val="75000"/>
                    <a:lumOff val="25000"/>
                  </a:schemeClr>
                </a:solidFill>
              </a:rPr>
              <a:t>  4.  </a:t>
            </a:r>
            <a:r>
              <a:rPr lang="he-IL" sz="1600" dirty="0" smtClean="0">
                <a:solidFill>
                  <a:schemeClr val="tx1">
                    <a:lumMod val="75000"/>
                    <a:lumOff val="25000"/>
                  </a:schemeClr>
                </a:solidFill>
              </a:rPr>
              <a:t>מקמו את כן ההרכבה על גבי הקיר.</a:t>
            </a:r>
          </a:p>
          <a:p>
            <a:pPr marL="457200" indent="-457200"/>
            <a:r>
              <a:rPr lang="he-IL" sz="1600" b="1" dirty="0" smtClean="0">
                <a:solidFill>
                  <a:schemeClr val="tx1">
                    <a:lumMod val="75000"/>
                    <a:lumOff val="25000"/>
                  </a:schemeClr>
                </a:solidFill>
              </a:rPr>
              <a:t>  5.  </a:t>
            </a:r>
            <a:r>
              <a:rPr lang="he-IL" sz="1600" dirty="0" smtClean="0">
                <a:solidFill>
                  <a:schemeClr val="tx1">
                    <a:lumMod val="75000"/>
                    <a:lumOff val="25000"/>
                  </a:schemeClr>
                </a:solidFill>
              </a:rPr>
              <a:t>סמנו בקיר מיקומים עבור שני חורים.</a:t>
            </a:r>
          </a:p>
          <a:p>
            <a:pPr marL="457200" indent="-457200"/>
            <a:r>
              <a:rPr lang="he-IL" sz="1600" b="1" dirty="0" smtClean="0">
                <a:solidFill>
                  <a:schemeClr val="tx1">
                    <a:lumMod val="75000"/>
                    <a:lumOff val="25000"/>
                  </a:schemeClr>
                </a:solidFill>
              </a:rPr>
              <a:t>  6.  </a:t>
            </a:r>
            <a:r>
              <a:rPr lang="he-IL" sz="1600" dirty="0" smtClean="0">
                <a:solidFill>
                  <a:schemeClr val="tx1">
                    <a:lumMod val="75000"/>
                    <a:lumOff val="25000"/>
                  </a:schemeClr>
                </a:solidFill>
              </a:rPr>
              <a:t>קדחו שני חורים, תוך שימוש במקדח עץ או בטון, או לחילופין השתמש בעוגנים לקירות גבס.</a:t>
            </a:r>
          </a:p>
          <a:p>
            <a:pPr marL="457200" indent="-457200"/>
            <a:r>
              <a:rPr lang="he-IL" sz="1600" b="1" dirty="0" smtClean="0">
                <a:solidFill>
                  <a:schemeClr val="tx1">
                    <a:lumMod val="75000"/>
                    <a:lumOff val="25000"/>
                  </a:schemeClr>
                </a:solidFill>
              </a:rPr>
              <a:t>  7.  </a:t>
            </a:r>
            <a:r>
              <a:rPr lang="he-IL" sz="1600" dirty="0" smtClean="0">
                <a:solidFill>
                  <a:schemeClr val="tx1">
                    <a:lumMod val="75000"/>
                    <a:lumOff val="25000"/>
                  </a:schemeClr>
                </a:solidFill>
              </a:rPr>
              <a:t>חברו את כן ההרכבה של הגלאי לקיר, באמצעות ברגיי</a:t>
            </a:r>
            <a:r>
              <a:rPr lang="pt-BR" sz="1600" dirty="0" smtClean="0"/>
              <a:t> .2x5mm</a:t>
            </a:r>
            <a:r>
              <a:rPr lang="en-US" sz="1600" dirty="0" smtClean="0">
                <a:solidFill>
                  <a:schemeClr val="tx1">
                    <a:lumMod val="75000"/>
                    <a:lumOff val="25000"/>
                  </a:schemeClr>
                </a:solidFill>
              </a:rPr>
              <a:t> </a:t>
            </a:r>
            <a:endParaRPr lang="he-IL" sz="1600" dirty="0" smtClean="0">
              <a:solidFill>
                <a:schemeClr val="tx1">
                  <a:lumMod val="75000"/>
                  <a:lumOff val="25000"/>
                </a:schemeClr>
              </a:solidFill>
            </a:endParaRPr>
          </a:p>
          <a:p>
            <a:pPr marL="457200" indent="-457200"/>
            <a:r>
              <a:rPr lang="he-IL" sz="1600" b="1" dirty="0" smtClean="0">
                <a:solidFill>
                  <a:schemeClr val="tx1">
                    <a:lumMod val="75000"/>
                    <a:lumOff val="25000"/>
                  </a:schemeClr>
                </a:solidFill>
              </a:rPr>
              <a:t>  8.  </a:t>
            </a:r>
            <a:r>
              <a:rPr lang="he-IL" sz="1600" dirty="0" smtClean="0">
                <a:solidFill>
                  <a:schemeClr val="tx1">
                    <a:lumMod val="75000"/>
                    <a:lumOff val="25000"/>
                  </a:schemeClr>
                </a:solidFill>
              </a:rPr>
              <a:t>חברו את הגלאי על גבי כן ההרכבה וסובבו אותו קלות ימינה, עד נעילתו. </a:t>
            </a:r>
          </a:p>
          <a:p>
            <a:pPr marL="457200" indent="-457200"/>
            <a:r>
              <a:rPr lang="he-IL" sz="1600" b="1" dirty="0" smtClean="0">
                <a:solidFill>
                  <a:schemeClr val="tx1">
                    <a:lumMod val="75000"/>
                    <a:lumOff val="25000"/>
                  </a:schemeClr>
                </a:solidFill>
              </a:rPr>
              <a:t>  9.  </a:t>
            </a:r>
            <a:r>
              <a:rPr lang="he-IL" sz="1600" dirty="0" smtClean="0">
                <a:solidFill>
                  <a:schemeClr val="tx1">
                    <a:lumMod val="75000"/>
                    <a:lumOff val="25000"/>
                  </a:schemeClr>
                </a:solidFill>
              </a:rPr>
              <a:t>התוצאה מוצגת להלן.</a:t>
            </a:r>
          </a:p>
          <a:p>
            <a:pPr marL="457200" indent="-457200"/>
            <a:r>
              <a:rPr lang="he-IL" sz="1600" b="1" dirty="0" smtClean="0">
                <a:solidFill>
                  <a:schemeClr val="tx1">
                    <a:lumMod val="75000"/>
                    <a:lumOff val="25000"/>
                  </a:schemeClr>
                </a:solidFill>
              </a:rPr>
              <a:t>10.  </a:t>
            </a:r>
            <a:r>
              <a:rPr lang="he-IL" sz="1600" dirty="0" smtClean="0">
                <a:solidFill>
                  <a:schemeClr val="tx1">
                    <a:lumMod val="75000"/>
                    <a:lumOff val="25000"/>
                  </a:schemeClr>
                </a:solidFill>
              </a:rPr>
              <a:t>חברו את החשמל וודאו שכל 3 נוריות ה-</a:t>
            </a:r>
            <a:r>
              <a:rPr lang="en-US" sz="1600" dirty="0" smtClean="0">
                <a:solidFill>
                  <a:schemeClr val="tx1">
                    <a:lumMod val="75000"/>
                    <a:lumOff val="25000"/>
                  </a:schemeClr>
                </a:solidFill>
              </a:rPr>
              <a:t>LED </a:t>
            </a:r>
            <a:r>
              <a:rPr lang="he-IL" sz="1600" dirty="0" smtClean="0">
                <a:solidFill>
                  <a:schemeClr val="tx1">
                    <a:lumMod val="75000"/>
                    <a:lumOff val="25000"/>
                  </a:schemeClr>
                </a:solidFill>
              </a:rPr>
              <a:t>נדלקות ונשמע צליל ביפ ברור.</a:t>
            </a:r>
          </a:p>
          <a:p>
            <a:pPr marL="457200" indent="-457200"/>
            <a:r>
              <a:rPr lang="he-IL" sz="1600" b="1" dirty="0" smtClean="0">
                <a:solidFill>
                  <a:schemeClr val="tx1">
                    <a:lumMod val="75000"/>
                    <a:lumOff val="25000"/>
                  </a:schemeClr>
                </a:solidFill>
              </a:rPr>
              <a:t>11.  </a:t>
            </a:r>
            <a:r>
              <a:rPr lang="he-IL" sz="1600" dirty="0" smtClean="0">
                <a:solidFill>
                  <a:schemeClr val="tx1">
                    <a:lumMod val="75000"/>
                    <a:lumOff val="25000"/>
                  </a:schemeClr>
                </a:solidFill>
              </a:rPr>
              <a:t>לעת עתה, נתקו את החשמל, עד אשר תותקן יחידת הניתוק. </a:t>
            </a:r>
            <a:endParaRPr lang="he-IL" sz="1600" b="1" dirty="0">
              <a:solidFill>
                <a:schemeClr val="tx1">
                  <a:lumMod val="75000"/>
                  <a:lumOff val="25000"/>
                </a:schemeClr>
              </a:solidFill>
            </a:endParaRPr>
          </a:p>
        </p:txBody>
      </p:sp>
      <p:pic>
        <p:nvPicPr>
          <p:cNvPr id="3" name="תמונה 2" descr="7.png"/>
          <p:cNvPicPr>
            <a:picLocks noChangeAspect="1"/>
          </p:cNvPicPr>
          <p:nvPr/>
        </p:nvPicPr>
        <p:blipFill>
          <a:blip r:embed="rId2" cstate="print"/>
          <a:stretch>
            <a:fillRect/>
          </a:stretch>
        </p:blipFill>
        <p:spPr>
          <a:xfrm>
            <a:off x="899592" y="3717032"/>
            <a:ext cx="1337822" cy="1689383"/>
          </a:xfrm>
          <a:prstGeom prst="rect">
            <a:avLst/>
          </a:prstGeom>
        </p:spPr>
      </p:pic>
      <p:pic>
        <p:nvPicPr>
          <p:cNvPr id="4" name="תמונה 3" descr="7.png"/>
          <p:cNvPicPr>
            <a:picLocks noChangeAspect="1"/>
          </p:cNvPicPr>
          <p:nvPr/>
        </p:nvPicPr>
        <p:blipFill>
          <a:blip r:embed="rId3" cstate="print"/>
          <a:stretch>
            <a:fillRect/>
          </a:stretch>
        </p:blipFill>
        <p:spPr>
          <a:xfrm>
            <a:off x="6732240" y="4293096"/>
            <a:ext cx="1337822" cy="1268299"/>
          </a:xfrm>
          <a:prstGeom prst="rect">
            <a:avLst/>
          </a:prstGeom>
        </p:spPr>
      </p:pic>
      <p:pic>
        <p:nvPicPr>
          <p:cNvPr id="5" name="תמונה 4" descr="7.png"/>
          <p:cNvPicPr>
            <a:picLocks noChangeAspect="1"/>
          </p:cNvPicPr>
          <p:nvPr/>
        </p:nvPicPr>
        <p:blipFill>
          <a:blip r:embed="rId4" cstate="print"/>
          <a:stretch>
            <a:fillRect/>
          </a:stretch>
        </p:blipFill>
        <p:spPr>
          <a:xfrm>
            <a:off x="3993745" y="4365104"/>
            <a:ext cx="1156509" cy="1268299"/>
          </a:xfrm>
          <a:prstGeom prst="rect">
            <a:avLst/>
          </a:prstGeom>
        </p:spPr>
      </p:pic>
      <p:sp>
        <p:nvSpPr>
          <p:cNvPr id="6" name="TextBox 5"/>
          <p:cNvSpPr txBox="1"/>
          <p:nvPr/>
        </p:nvSpPr>
        <p:spPr>
          <a:xfrm>
            <a:off x="755576" y="332656"/>
            <a:ext cx="7848872" cy="523220"/>
          </a:xfrm>
          <a:prstGeom prst="rect">
            <a:avLst/>
          </a:prstGeom>
          <a:noFill/>
        </p:spPr>
        <p:txBody>
          <a:bodyPr wrap="square" rtlCol="1">
            <a:spAutoFit/>
          </a:bodyPr>
          <a:lstStyle/>
          <a:p>
            <a:r>
              <a:rPr lang="he-IL" sz="2800" dirty="0" smtClean="0">
                <a:solidFill>
                  <a:schemeClr val="tx1">
                    <a:lumMod val="75000"/>
                    <a:lumOff val="25000"/>
                  </a:schemeClr>
                </a:solidFill>
              </a:rPr>
              <a:t>שלבים בהתקנת הגלאי</a:t>
            </a:r>
          </a:p>
        </p:txBody>
      </p:sp>
      <p:sp>
        <p:nvSpPr>
          <p:cNvPr id="8" name="מלבן 7"/>
          <p:cNvSpPr/>
          <p:nvPr/>
        </p:nvSpPr>
        <p:spPr>
          <a:xfrm>
            <a:off x="2195736" y="4910971"/>
            <a:ext cx="255198" cy="246221"/>
          </a:xfrm>
          <a:prstGeom prst="rect">
            <a:avLst/>
          </a:prstGeom>
        </p:spPr>
        <p:txBody>
          <a:bodyPr wrap="none">
            <a:spAutoFit/>
          </a:bodyPr>
          <a:lstStyle/>
          <a:p>
            <a:r>
              <a:rPr lang="he-IL" sz="1000" b="1" dirty="0" smtClean="0">
                <a:solidFill>
                  <a:schemeClr val="tx1">
                    <a:lumMod val="75000"/>
                    <a:lumOff val="25000"/>
                  </a:schemeClr>
                </a:solidFill>
              </a:rPr>
              <a:t>8</a:t>
            </a:r>
            <a:endParaRPr lang="he-IL" sz="1000" dirty="0"/>
          </a:p>
        </p:txBody>
      </p:sp>
      <p:sp>
        <p:nvSpPr>
          <p:cNvPr id="9" name="אליפסה 8"/>
          <p:cNvSpPr/>
          <p:nvPr/>
        </p:nvSpPr>
        <p:spPr>
          <a:xfrm>
            <a:off x="2195736" y="4869160"/>
            <a:ext cx="288032" cy="288032"/>
          </a:xfrm>
          <a:prstGeom prst="ellipse">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0" name="מלבן 9"/>
          <p:cNvSpPr/>
          <p:nvPr/>
        </p:nvSpPr>
        <p:spPr>
          <a:xfrm>
            <a:off x="5292080" y="4910971"/>
            <a:ext cx="255198" cy="246221"/>
          </a:xfrm>
          <a:prstGeom prst="rect">
            <a:avLst/>
          </a:prstGeom>
        </p:spPr>
        <p:txBody>
          <a:bodyPr wrap="none">
            <a:spAutoFit/>
          </a:bodyPr>
          <a:lstStyle/>
          <a:p>
            <a:r>
              <a:rPr lang="he-IL" sz="1000" b="1" dirty="0" smtClean="0">
                <a:solidFill>
                  <a:schemeClr val="tx1">
                    <a:lumMod val="75000"/>
                    <a:lumOff val="25000"/>
                  </a:schemeClr>
                </a:solidFill>
              </a:rPr>
              <a:t>9</a:t>
            </a:r>
            <a:endParaRPr lang="he-IL" sz="1000" dirty="0"/>
          </a:p>
        </p:txBody>
      </p:sp>
      <p:sp>
        <p:nvSpPr>
          <p:cNvPr id="11" name="אליפסה 10"/>
          <p:cNvSpPr/>
          <p:nvPr/>
        </p:nvSpPr>
        <p:spPr>
          <a:xfrm>
            <a:off x="5292080" y="4869160"/>
            <a:ext cx="288032" cy="288032"/>
          </a:xfrm>
          <a:prstGeom prst="ellipse">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2" name="מלבן 11"/>
          <p:cNvSpPr/>
          <p:nvPr/>
        </p:nvSpPr>
        <p:spPr>
          <a:xfrm>
            <a:off x="8134702" y="4910971"/>
            <a:ext cx="325730" cy="246221"/>
          </a:xfrm>
          <a:prstGeom prst="rect">
            <a:avLst/>
          </a:prstGeom>
        </p:spPr>
        <p:txBody>
          <a:bodyPr wrap="none">
            <a:spAutoFit/>
          </a:bodyPr>
          <a:lstStyle/>
          <a:p>
            <a:r>
              <a:rPr lang="he-IL" sz="1000" b="1" dirty="0" smtClean="0">
                <a:solidFill>
                  <a:schemeClr val="tx1">
                    <a:lumMod val="75000"/>
                    <a:lumOff val="25000"/>
                  </a:schemeClr>
                </a:solidFill>
              </a:rPr>
              <a:t>10</a:t>
            </a:r>
            <a:endParaRPr lang="he-IL" sz="1000" dirty="0"/>
          </a:p>
        </p:txBody>
      </p:sp>
      <p:sp>
        <p:nvSpPr>
          <p:cNvPr id="13" name="אליפסה 12"/>
          <p:cNvSpPr/>
          <p:nvPr/>
        </p:nvSpPr>
        <p:spPr>
          <a:xfrm>
            <a:off x="8172400" y="4869160"/>
            <a:ext cx="288032" cy="288032"/>
          </a:xfrm>
          <a:prstGeom prst="ellipse">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1268760"/>
            <a:ext cx="7560840" cy="1077218"/>
          </a:xfrm>
          <a:prstGeom prst="rect">
            <a:avLst/>
          </a:prstGeom>
          <a:noFill/>
        </p:spPr>
        <p:txBody>
          <a:bodyPr wrap="square" rtlCol="1">
            <a:spAutoFit/>
          </a:bodyPr>
          <a:lstStyle/>
          <a:p>
            <a:r>
              <a:rPr lang="he-IL" sz="1600" dirty="0" smtClean="0"/>
              <a:t>יעילותה של </a:t>
            </a:r>
            <a:r>
              <a:rPr lang="he-IL" sz="1600" dirty="0" smtClean="0"/>
              <a:t>המערכת תלויה </a:t>
            </a:r>
            <a:r>
              <a:rPr lang="he-IL" sz="1600" dirty="0" smtClean="0"/>
              <a:t>באיכות התקשורת. תקשורת טובה יותר מושגת באמצעות קו ראייה פנוי בין החלקים. אין להתקין את יחידת הניתוק במארזי מתכת סגורים, הואיל ופעולה כזו עלולה להקטין את טווח התקשורת. אם בהתקנה נדרש מארז מתכת סגור, נא התקשרו לספק שלכם, לצורך קבלת אנטנה חיצונית.</a:t>
            </a:r>
          </a:p>
        </p:txBody>
      </p:sp>
      <p:sp>
        <p:nvSpPr>
          <p:cNvPr id="3" name="TextBox 2"/>
          <p:cNvSpPr txBox="1"/>
          <p:nvPr/>
        </p:nvSpPr>
        <p:spPr>
          <a:xfrm>
            <a:off x="1043608" y="2348880"/>
            <a:ext cx="7560840" cy="338554"/>
          </a:xfrm>
          <a:prstGeom prst="rect">
            <a:avLst/>
          </a:prstGeom>
          <a:noFill/>
        </p:spPr>
        <p:txBody>
          <a:bodyPr wrap="square" rtlCol="1">
            <a:spAutoFit/>
          </a:bodyPr>
          <a:lstStyle/>
          <a:p>
            <a:r>
              <a:rPr lang="he-IL" sz="1600" b="1" dirty="0" smtClean="0">
                <a:solidFill>
                  <a:schemeClr val="tx1">
                    <a:lumMod val="75000"/>
                    <a:lumOff val="25000"/>
                  </a:schemeClr>
                </a:solidFill>
              </a:rPr>
              <a:t>שלבי התקנת יחידת הניתוק-</a:t>
            </a:r>
            <a:endParaRPr lang="he-IL" sz="1600" dirty="0" smtClean="0"/>
          </a:p>
        </p:txBody>
      </p:sp>
      <p:sp>
        <p:nvSpPr>
          <p:cNvPr id="4" name="TextBox 3"/>
          <p:cNvSpPr txBox="1"/>
          <p:nvPr/>
        </p:nvSpPr>
        <p:spPr>
          <a:xfrm>
            <a:off x="5724128" y="4941168"/>
            <a:ext cx="2952328" cy="307777"/>
          </a:xfrm>
          <a:prstGeom prst="rect">
            <a:avLst/>
          </a:prstGeom>
          <a:noFill/>
        </p:spPr>
        <p:txBody>
          <a:bodyPr wrap="square" rtlCol="1">
            <a:spAutoFit/>
          </a:bodyPr>
          <a:lstStyle/>
          <a:p>
            <a:pPr algn="ctr"/>
            <a:r>
              <a:rPr lang="he-IL" sz="1400" b="1" dirty="0" smtClean="0">
                <a:solidFill>
                  <a:schemeClr val="tx1">
                    <a:lumMod val="75000"/>
                    <a:lumOff val="25000"/>
                  </a:schemeClr>
                </a:solidFill>
              </a:rPr>
              <a:t>חיבור הברז ליחידת הבסיס</a:t>
            </a:r>
            <a:endParaRPr lang="he-IL" sz="1400" dirty="0" smtClean="0"/>
          </a:p>
        </p:txBody>
      </p:sp>
      <p:sp>
        <p:nvSpPr>
          <p:cNvPr id="5" name="TextBox 4"/>
          <p:cNvSpPr txBox="1"/>
          <p:nvPr/>
        </p:nvSpPr>
        <p:spPr>
          <a:xfrm>
            <a:off x="-972616" y="4941168"/>
            <a:ext cx="7560840" cy="307777"/>
          </a:xfrm>
          <a:prstGeom prst="rect">
            <a:avLst/>
          </a:prstGeom>
          <a:noFill/>
        </p:spPr>
        <p:txBody>
          <a:bodyPr wrap="square" rtlCol="1">
            <a:spAutoFit/>
          </a:bodyPr>
          <a:lstStyle/>
          <a:p>
            <a:pPr algn="ctr"/>
            <a:r>
              <a:rPr lang="he-IL" sz="1400" b="1" dirty="0" smtClean="0">
                <a:solidFill>
                  <a:schemeClr val="tx1">
                    <a:lumMod val="75000"/>
                    <a:lumOff val="25000"/>
                  </a:schemeClr>
                </a:solidFill>
              </a:rPr>
              <a:t>פרוק ידית הברז המקורית</a:t>
            </a:r>
            <a:endParaRPr lang="he-IL" sz="1400" dirty="0" smtClean="0"/>
          </a:p>
        </p:txBody>
      </p:sp>
      <p:pic>
        <p:nvPicPr>
          <p:cNvPr id="6" name="תמונה 5" descr="9.png"/>
          <p:cNvPicPr>
            <a:picLocks noChangeAspect="1"/>
          </p:cNvPicPr>
          <p:nvPr/>
        </p:nvPicPr>
        <p:blipFill>
          <a:blip r:embed="rId2" cstate="print"/>
          <a:stretch>
            <a:fillRect/>
          </a:stretch>
        </p:blipFill>
        <p:spPr>
          <a:xfrm>
            <a:off x="7152933" y="2793752"/>
            <a:ext cx="1523523" cy="2015113"/>
          </a:xfrm>
          <a:prstGeom prst="rect">
            <a:avLst/>
          </a:prstGeom>
        </p:spPr>
      </p:pic>
      <p:pic>
        <p:nvPicPr>
          <p:cNvPr id="7" name="תמונה 6" descr="9.png"/>
          <p:cNvPicPr>
            <a:picLocks noChangeAspect="1"/>
          </p:cNvPicPr>
          <p:nvPr/>
        </p:nvPicPr>
        <p:blipFill>
          <a:blip r:embed="rId3" cstate="print"/>
          <a:stretch>
            <a:fillRect/>
          </a:stretch>
        </p:blipFill>
        <p:spPr>
          <a:xfrm>
            <a:off x="2179926" y="2627990"/>
            <a:ext cx="1671994" cy="2324892"/>
          </a:xfrm>
          <a:prstGeom prst="rect">
            <a:avLst/>
          </a:prstGeom>
        </p:spPr>
      </p:pic>
      <p:sp>
        <p:nvSpPr>
          <p:cNvPr id="8" name="TextBox 7"/>
          <p:cNvSpPr txBox="1"/>
          <p:nvPr/>
        </p:nvSpPr>
        <p:spPr>
          <a:xfrm>
            <a:off x="755576" y="332656"/>
            <a:ext cx="7848872" cy="523220"/>
          </a:xfrm>
          <a:prstGeom prst="rect">
            <a:avLst/>
          </a:prstGeom>
          <a:noFill/>
        </p:spPr>
        <p:txBody>
          <a:bodyPr wrap="square" rtlCol="1">
            <a:spAutoFit/>
          </a:bodyPr>
          <a:lstStyle/>
          <a:p>
            <a:r>
              <a:rPr lang="he-IL" sz="2800" dirty="0" smtClean="0">
                <a:solidFill>
                  <a:schemeClr val="tx1">
                    <a:lumMod val="75000"/>
                    <a:lumOff val="25000"/>
                  </a:schemeClr>
                </a:solidFill>
              </a:rPr>
              <a:t>התקנת יחידת הניתוק</a:t>
            </a:r>
          </a:p>
        </p:txBody>
      </p:sp>
      <p:pic>
        <p:nvPicPr>
          <p:cNvPr id="9" name="תמונה 8" descr="9.png"/>
          <p:cNvPicPr>
            <a:picLocks noChangeAspect="1"/>
          </p:cNvPicPr>
          <p:nvPr/>
        </p:nvPicPr>
        <p:blipFill>
          <a:blip r:embed="rId4" cstate="print"/>
          <a:stretch>
            <a:fillRect/>
          </a:stretch>
        </p:blipFill>
        <p:spPr>
          <a:xfrm>
            <a:off x="5004048" y="2774315"/>
            <a:ext cx="2088233" cy="209484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1">
        <a:spAutoFit/>
      </a:bodyPr>
      <a:lstStyle>
        <a:defPPr algn="l" rtl="0">
          <a:defRPr sz="2800" dirty="0" smtClean="0">
            <a:solidFill>
              <a:schemeClr val="tx1">
                <a:lumMod val="75000"/>
                <a:lumOff val="25000"/>
              </a:schemeClr>
            </a:solidFill>
            <a:latin typeface="Helvetica" pitchFamily="34" charset="0"/>
          </a:defRPr>
        </a:defPPr>
      </a:lstStyle>
    </a:txDef>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4896</TotalTime>
  <Words>1097</Words>
  <Application>Microsoft Office PowerPoint</Application>
  <PresentationFormat>‫הצגה על המסך (4:3)</PresentationFormat>
  <Paragraphs>130</Paragraphs>
  <Slides>14</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14</vt:i4>
      </vt:variant>
    </vt:vector>
  </HeadingPairs>
  <TitlesOfParts>
    <vt:vector size="15" baseType="lpstr">
      <vt:lpstr>ערכת נושא Office</vt:lpstr>
      <vt:lpstr>שקופית 1</vt:lpstr>
      <vt:lpstr>שקופית 2</vt:lpstr>
      <vt:lpstr>שקופית 3</vt:lpstr>
      <vt:lpstr>שקופית 4</vt:lpstr>
      <vt:lpstr>שקופית 5</vt:lpstr>
      <vt:lpstr>שקופית 6</vt:lpstr>
      <vt:lpstr>שקופית 7</vt:lpstr>
      <vt:lpstr>שקופית 8</vt:lpstr>
      <vt:lpstr>שקופית 9</vt:lpstr>
      <vt:lpstr>שקופית 10</vt:lpstr>
      <vt:lpstr>שקופית 11</vt:lpstr>
      <vt:lpstr>שקופית 12</vt:lpstr>
      <vt:lpstr>שקופית 13</vt:lpstr>
      <vt:lpstr>שקופית 14</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שקופית 1</dc:title>
  <dc:creator>סטודיו</dc:creator>
  <cp:lastModifiedBy>Daniel</cp:lastModifiedBy>
  <cp:revision>51</cp:revision>
  <dcterms:created xsi:type="dcterms:W3CDTF">2015-04-29T05:47:19Z</dcterms:created>
  <dcterms:modified xsi:type="dcterms:W3CDTF">2015-07-08T15:23:37Z</dcterms:modified>
</cp:coreProperties>
</file>