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9"/>
  </p:notesMasterIdLst>
  <p:sldIdLst>
    <p:sldId id="256" r:id="rId2"/>
    <p:sldId id="257" r:id="rId3"/>
    <p:sldId id="270" r:id="rId4"/>
    <p:sldId id="271" r:id="rId5"/>
    <p:sldId id="272" r:id="rId6"/>
    <p:sldId id="281" r:id="rId7"/>
    <p:sldId id="282" r:id="rId8"/>
    <p:sldId id="280" r:id="rId9"/>
    <p:sldId id="283" r:id="rId10"/>
    <p:sldId id="284" r:id="rId11"/>
    <p:sldId id="285" r:id="rId12"/>
    <p:sldId id="286" r:id="rId13"/>
    <p:sldId id="287" r:id="rId14"/>
    <p:sldId id="289" r:id="rId15"/>
    <p:sldId id="290" r:id="rId16"/>
    <p:sldId id="291" r:id="rId17"/>
    <p:sldId id="292" r:id="rId18"/>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071" autoAdjust="0"/>
    <p:restoredTop sz="94660"/>
  </p:normalViewPr>
  <p:slideViewPr>
    <p:cSldViewPr showGuides="1">
      <p:cViewPr varScale="1">
        <p:scale>
          <a:sx n="106" d="100"/>
          <a:sy n="106" d="100"/>
        </p:scale>
        <p:origin x="-10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dirty="0"/>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A826319A-A3C7-4472-87F4-519D557A7E0E}" type="datetimeFigureOut">
              <a:rPr lang="he-IL" smtClean="0"/>
              <a:pPr/>
              <a:t>כ"א/תמוז/תשע"ה</a:t>
            </a:fld>
            <a:endParaRPr lang="he-IL" dirty="0"/>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dirty="0"/>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dirty="0"/>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1F87DF1B-E742-442C-A38D-BEF39F3EF6EB}" type="slidenum">
              <a:rPr lang="he-IL" smtClean="0"/>
              <a:pPr/>
              <a:t>‹#›</a:t>
            </a:fld>
            <a:endParaRPr lang="he-IL" dirty="0"/>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שקופית כותרת">
    <p:spTree>
      <p:nvGrpSpPr>
        <p:cNvPr id="1" name=""/>
        <p:cNvGrpSpPr/>
        <p:nvPr/>
      </p:nvGrpSpPr>
      <p:grpSpPr>
        <a:xfrm>
          <a:off x="0" y="0"/>
          <a:ext cx="0" cy="0"/>
          <a:chOff x="0" y="0"/>
          <a:chExt cx="0" cy="0"/>
        </a:xfrm>
      </p:grpSpPr>
      <p:sp>
        <p:nvSpPr>
          <p:cNvPr id="7" name="מציין מיקום של מספר שקופית 6"/>
          <p:cNvSpPr>
            <a:spLocks noGrp="1"/>
          </p:cNvSpPr>
          <p:nvPr>
            <p:ph type="sldNum" sz="quarter" idx="4"/>
          </p:nvPr>
        </p:nvSpPr>
        <p:spPr>
          <a:xfrm>
            <a:off x="457200" y="6356350"/>
            <a:ext cx="2133600" cy="365125"/>
          </a:xfrm>
          <a:prstGeom prst="rect">
            <a:avLst/>
          </a:prstGeom>
        </p:spPr>
        <p:txBody>
          <a:bodyPr/>
          <a:lstStyle/>
          <a:p>
            <a:fld id="{354B3804-FAC5-43A1-BEEB-707C0CBF8D6D}" type="slidenum">
              <a:rPr lang="he-IL" smtClean="0"/>
              <a:pPr/>
              <a:t>‹#›</a:t>
            </a:fld>
            <a:endParaRPr lang="he-IL" dirty="0"/>
          </a:p>
        </p:txBody>
      </p:sp>
      <p:pic>
        <p:nvPicPr>
          <p:cNvPr id="8" name="תמונה 7" descr="Triple+_20_04_2015_reka.jpg"/>
          <p:cNvPicPr>
            <a:picLocks noChangeAspect="1"/>
          </p:cNvPicPr>
          <p:nvPr userDrawn="1"/>
        </p:nvPicPr>
        <p:blipFill>
          <a:blip r:embed="rId2" cstate="print"/>
          <a:stretch>
            <a:fillRect/>
          </a:stretch>
        </p:blipFill>
        <p:spPr>
          <a:xfrm>
            <a:off x="0" y="0"/>
            <a:ext cx="9144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29600" cy="1143000"/>
          </a:xfrm>
          <a:prstGeom prst="rect">
            <a:avLst/>
          </a:prstGeom>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1600200"/>
            <a:ext cx="8229600" cy="4525963"/>
          </a:xfrm>
          <a:prstGeom prst="rect">
            <a:avLst/>
          </a:prstGeo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a:xfrm>
            <a:off x="6553200" y="6356350"/>
            <a:ext cx="2133600" cy="365125"/>
          </a:xfrm>
          <a:prstGeom prst="rect">
            <a:avLst/>
          </a:prstGeom>
        </p:spPr>
        <p:txBody>
          <a:bodyPr/>
          <a:lstStyle/>
          <a:p>
            <a:fld id="{88684ED8-4A0E-4116-B5E5-7449D5208200}" type="datetimeFigureOut">
              <a:rPr lang="he-IL" smtClean="0"/>
              <a:pPr/>
              <a:t>כ"א/תמוז/תשע"ה</a:t>
            </a:fld>
            <a:endParaRPr lang="he-IL" dirty="0"/>
          </a:p>
        </p:txBody>
      </p:sp>
      <p:sp>
        <p:nvSpPr>
          <p:cNvPr id="5" name="מציין מיקום של כותרת תחתונה 4"/>
          <p:cNvSpPr>
            <a:spLocks noGrp="1"/>
          </p:cNvSpPr>
          <p:nvPr>
            <p:ph type="ftr" sz="quarter" idx="11"/>
          </p:nvPr>
        </p:nvSpPr>
        <p:spPr>
          <a:xfrm>
            <a:off x="3124200" y="6356350"/>
            <a:ext cx="2895600" cy="365125"/>
          </a:xfrm>
          <a:prstGeom prst="rect">
            <a:avLst/>
          </a:prstGeom>
        </p:spPr>
        <p:txBody>
          <a:bodyPr/>
          <a:lstStyle/>
          <a:p>
            <a:endParaRPr lang="he-IL" dirty="0"/>
          </a:p>
        </p:txBody>
      </p:sp>
      <p:sp>
        <p:nvSpPr>
          <p:cNvPr id="6" name="מציין מיקום של מספר שקופית 5"/>
          <p:cNvSpPr>
            <a:spLocks noGrp="1"/>
          </p:cNvSpPr>
          <p:nvPr>
            <p:ph type="sldNum" sz="quarter" idx="12"/>
          </p:nvPr>
        </p:nvSpPr>
        <p:spPr>
          <a:xfrm>
            <a:off x="457200" y="6356350"/>
            <a:ext cx="2133600" cy="365125"/>
          </a:xfrm>
          <a:prstGeom prst="rect">
            <a:avLst/>
          </a:prstGeom>
        </p:spPr>
        <p:txBody>
          <a:bodyPr/>
          <a:lstStyle/>
          <a:p>
            <a:fld id="{354B3804-FAC5-43A1-BEEB-707C0CBF8D6D}" type="slidenum">
              <a:rPr lang="he-IL" smtClean="0"/>
              <a:pPr/>
              <a:t>‹#›</a:t>
            </a:fld>
            <a:endParaRPr lang="he-I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a:prstGeom prst="rect">
            <a:avLst/>
          </a:prstGeo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a:prstGeom prst="rect">
            <a:avLst/>
          </a:prstGeo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a:xfrm>
            <a:off x="6553200" y="6356350"/>
            <a:ext cx="2133600" cy="365125"/>
          </a:xfrm>
          <a:prstGeom prst="rect">
            <a:avLst/>
          </a:prstGeom>
        </p:spPr>
        <p:txBody>
          <a:bodyPr/>
          <a:lstStyle/>
          <a:p>
            <a:fld id="{88684ED8-4A0E-4116-B5E5-7449D5208200}" type="datetimeFigureOut">
              <a:rPr lang="he-IL" smtClean="0"/>
              <a:pPr/>
              <a:t>כ"א/תמוז/תשע"ה</a:t>
            </a:fld>
            <a:endParaRPr lang="he-IL" dirty="0"/>
          </a:p>
        </p:txBody>
      </p:sp>
      <p:sp>
        <p:nvSpPr>
          <p:cNvPr id="5" name="מציין מיקום של כותרת תחתונה 4"/>
          <p:cNvSpPr>
            <a:spLocks noGrp="1"/>
          </p:cNvSpPr>
          <p:nvPr>
            <p:ph type="ftr" sz="quarter" idx="11"/>
          </p:nvPr>
        </p:nvSpPr>
        <p:spPr>
          <a:xfrm>
            <a:off x="3124200" y="6356350"/>
            <a:ext cx="2895600" cy="365125"/>
          </a:xfrm>
          <a:prstGeom prst="rect">
            <a:avLst/>
          </a:prstGeom>
        </p:spPr>
        <p:txBody>
          <a:bodyPr/>
          <a:lstStyle/>
          <a:p>
            <a:endParaRPr lang="he-IL" dirty="0"/>
          </a:p>
        </p:txBody>
      </p:sp>
      <p:sp>
        <p:nvSpPr>
          <p:cNvPr id="6" name="מציין מיקום של מספר שקופית 5"/>
          <p:cNvSpPr>
            <a:spLocks noGrp="1"/>
          </p:cNvSpPr>
          <p:nvPr>
            <p:ph type="sldNum" sz="quarter" idx="12"/>
          </p:nvPr>
        </p:nvSpPr>
        <p:spPr>
          <a:xfrm>
            <a:off x="457200" y="6356350"/>
            <a:ext cx="2133600" cy="365125"/>
          </a:xfrm>
          <a:prstGeom prst="rect">
            <a:avLst/>
          </a:prstGeom>
        </p:spPr>
        <p:txBody>
          <a:bodyPr/>
          <a:lstStyle/>
          <a:p>
            <a:fld id="{354B3804-FAC5-43A1-BEEB-707C0CBF8D6D}" type="slidenum">
              <a:rPr lang="he-IL" smtClean="0"/>
              <a:pPr/>
              <a:t>‹#›</a:t>
            </a:fld>
            <a:endParaRPr lang="he-I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כותרת ותוכן">
    <p:spTree>
      <p:nvGrpSpPr>
        <p:cNvPr id="1" name=""/>
        <p:cNvGrpSpPr/>
        <p:nvPr/>
      </p:nvGrpSpPr>
      <p:grpSpPr>
        <a:xfrm>
          <a:off x="0" y="0"/>
          <a:ext cx="0" cy="0"/>
          <a:chOff x="0" y="0"/>
          <a:chExt cx="0" cy="0"/>
        </a:xfrm>
      </p:grpSpPr>
      <p:pic>
        <p:nvPicPr>
          <p:cNvPr id="7" name="תמונה 6" descr="Triple+_20_04_2015_reka4.jpg"/>
          <p:cNvPicPr>
            <a:picLocks noChangeAspect="1"/>
          </p:cNvPicPr>
          <p:nvPr userDrawn="1"/>
        </p:nvPicPr>
        <p:blipFill>
          <a:blip r:embed="rId2" cstate="print"/>
          <a:srcRect b="18500"/>
          <a:stretch>
            <a:fillRect/>
          </a:stretch>
        </p:blipFill>
        <p:spPr>
          <a:xfrm>
            <a:off x="0" y="0"/>
            <a:ext cx="9144000" cy="5589240"/>
          </a:xfrm>
          <a:prstGeom prst="rect">
            <a:avLst/>
          </a:prstGeom>
        </p:spPr>
      </p:pic>
      <p:pic>
        <p:nvPicPr>
          <p:cNvPr id="3" name="תמונה 2" descr="Triple+_20_04_2015_reka5.jpg"/>
          <p:cNvPicPr>
            <a:picLocks noChangeAspect="1"/>
          </p:cNvPicPr>
          <p:nvPr userDrawn="1"/>
        </p:nvPicPr>
        <p:blipFill>
          <a:blip r:embed="rId3" cstate="print"/>
          <a:srcRect l="85836" t="85700" b="3150"/>
          <a:stretch>
            <a:fillRect/>
          </a:stretch>
        </p:blipFill>
        <p:spPr>
          <a:xfrm>
            <a:off x="108520" y="5877272"/>
            <a:ext cx="1295128" cy="76470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כותרת מקטע עליונה">
    <p:spTree>
      <p:nvGrpSpPr>
        <p:cNvPr id="1" name=""/>
        <p:cNvGrpSpPr/>
        <p:nvPr/>
      </p:nvGrpSpPr>
      <p:grpSpPr>
        <a:xfrm>
          <a:off x="0" y="0"/>
          <a:ext cx="0" cy="0"/>
          <a:chOff x="0" y="0"/>
          <a:chExt cx="0" cy="0"/>
        </a:xfrm>
      </p:grpSpPr>
      <p:pic>
        <p:nvPicPr>
          <p:cNvPr id="7" name="תמונה 6" descr="Triple+_20_04_2015_reka5.jpg"/>
          <p:cNvPicPr>
            <a:picLocks noChangeAspect="1"/>
          </p:cNvPicPr>
          <p:nvPr userDrawn="1"/>
        </p:nvPicPr>
        <p:blipFill>
          <a:blip r:embed="rId2" cstate="print"/>
          <a:stretch>
            <a:fillRect/>
          </a:stretch>
        </p:blipFill>
        <p:spPr>
          <a:xfrm>
            <a:off x="0" y="0"/>
            <a:ext cx="9144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שני תכנים">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השוואה">
    <p:spTree>
      <p:nvGrpSpPr>
        <p:cNvPr id="1" name=""/>
        <p:cNvGrpSpPr/>
        <p:nvPr/>
      </p:nvGrpSpPr>
      <p:grpSpPr>
        <a:xfrm>
          <a:off x="0" y="0"/>
          <a:ext cx="0" cy="0"/>
          <a:chOff x="0" y="0"/>
          <a:chExt cx="0" cy="0"/>
        </a:xfrm>
      </p:grpSpPr>
      <p:pic>
        <p:nvPicPr>
          <p:cNvPr id="10" name="תמונה 9" descr="Triple+_20_04_2015_reka9.jpg"/>
          <p:cNvPicPr>
            <a:picLocks noChangeAspect="1"/>
          </p:cNvPicPr>
          <p:nvPr userDrawn="1"/>
        </p:nvPicPr>
        <p:blipFill>
          <a:blip r:embed="rId2" cstate="print"/>
          <a:stretch>
            <a:fillRect/>
          </a:stretch>
        </p:blipFill>
        <p:spPr>
          <a:xfrm>
            <a:off x="0" y="0"/>
            <a:ext cx="9144000"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כותרת בלבד">
    <p:spTree>
      <p:nvGrpSpPr>
        <p:cNvPr id="1" name=""/>
        <p:cNvGrpSpPr/>
        <p:nvPr/>
      </p:nvGrpSpPr>
      <p:grpSpPr>
        <a:xfrm>
          <a:off x="0" y="0"/>
          <a:ext cx="0" cy="0"/>
          <a:chOff x="0" y="0"/>
          <a:chExt cx="0" cy="0"/>
        </a:xfrm>
      </p:grpSpPr>
      <p:pic>
        <p:nvPicPr>
          <p:cNvPr id="6" name="תמונה 5" descr="Triple+_20_04_2015_reka10.jpg"/>
          <p:cNvPicPr>
            <a:picLocks noChangeAspect="1"/>
          </p:cNvPicPr>
          <p:nvPr userDrawn="1"/>
        </p:nvPicPr>
        <p:blipFill>
          <a:blip r:embed="rId2" cstate="print"/>
          <a:stretch>
            <a:fillRect/>
          </a:stretch>
        </p:blipFill>
        <p:spPr>
          <a:xfrm>
            <a:off x="0" y="0"/>
            <a:ext cx="9144000"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תוכן עם כיתוב">
    <p:spTree>
      <p:nvGrpSpPr>
        <p:cNvPr id="1" name=""/>
        <p:cNvGrpSpPr/>
        <p:nvPr/>
      </p:nvGrpSpPr>
      <p:grpSpPr>
        <a:xfrm>
          <a:off x="0" y="0"/>
          <a:ext cx="0" cy="0"/>
          <a:chOff x="0" y="0"/>
          <a:chExt cx="0" cy="0"/>
        </a:xfrm>
      </p:grpSpPr>
      <p:sp>
        <p:nvSpPr>
          <p:cNvPr id="5" name="מציין מיקום של תאריך 4"/>
          <p:cNvSpPr>
            <a:spLocks noGrp="1"/>
          </p:cNvSpPr>
          <p:nvPr>
            <p:ph type="dt" sz="half" idx="10"/>
          </p:nvPr>
        </p:nvSpPr>
        <p:spPr>
          <a:xfrm>
            <a:off x="6553200" y="6356350"/>
            <a:ext cx="2133600" cy="365125"/>
          </a:xfrm>
          <a:prstGeom prst="rect">
            <a:avLst/>
          </a:prstGeom>
        </p:spPr>
        <p:txBody>
          <a:bodyPr/>
          <a:lstStyle/>
          <a:p>
            <a:fld id="{88684ED8-4A0E-4116-B5E5-7449D5208200}" type="datetimeFigureOut">
              <a:rPr lang="he-IL" smtClean="0"/>
              <a:pPr/>
              <a:t>כ"א/תמוז/תשע"ה</a:t>
            </a:fld>
            <a:endParaRPr lang="he-IL" dirty="0"/>
          </a:p>
        </p:txBody>
      </p:sp>
      <p:sp>
        <p:nvSpPr>
          <p:cNvPr id="6" name="מציין מיקום של כותרת תחתונה 5"/>
          <p:cNvSpPr>
            <a:spLocks noGrp="1"/>
          </p:cNvSpPr>
          <p:nvPr>
            <p:ph type="ftr" sz="quarter" idx="11"/>
          </p:nvPr>
        </p:nvSpPr>
        <p:spPr>
          <a:xfrm>
            <a:off x="3124200" y="6356350"/>
            <a:ext cx="2895600" cy="365125"/>
          </a:xfrm>
          <a:prstGeom prst="rect">
            <a:avLst/>
          </a:prstGeom>
        </p:spPr>
        <p:txBody>
          <a:bodyPr/>
          <a:lstStyle/>
          <a:p>
            <a:endParaRPr lang="he-I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a:prstGeom prst="rect">
            <a:avLst/>
          </a:prstGeo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dirty="0"/>
          </a:p>
        </p:txBody>
      </p:sp>
      <p:sp>
        <p:nvSpPr>
          <p:cNvPr id="4" name="מציין מיקום טקסט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a:xfrm>
            <a:off x="6553200" y="6356350"/>
            <a:ext cx="2133600" cy="365125"/>
          </a:xfrm>
          <a:prstGeom prst="rect">
            <a:avLst/>
          </a:prstGeom>
        </p:spPr>
        <p:txBody>
          <a:bodyPr/>
          <a:lstStyle/>
          <a:p>
            <a:fld id="{88684ED8-4A0E-4116-B5E5-7449D5208200}" type="datetimeFigureOut">
              <a:rPr lang="he-IL" smtClean="0"/>
              <a:pPr/>
              <a:t>כ"א/תמוז/תשע"ה</a:t>
            </a:fld>
            <a:endParaRPr lang="he-IL" dirty="0"/>
          </a:p>
        </p:txBody>
      </p:sp>
      <p:sp>
        <p:nvSpPr>
          <p:cNvPr id="6" name="מציין מיקום של כותרת תחתונה 5"/>
          <p:cNvSpPr>
            <a:spLocks noGrp="1"/>
          </p:cNvSpPr>
          <p:nvPr>
            <p:ph type="ftr" sz="quarter" idx="11"/>
          </p:nvPr>
        </p:nvSpPr>
        <p:spPr>
          <a:xfrm>
            <a:off x="3124200" y="6356350"/>
            <a:ext cx="2895600" cy="365125"/>
          </a:xfrm>
          <a:prstGeom prst="rect">
            <a:avLst/>
          </a:prstGeom>
        </p:spPr>
        <p:txBody>
          <a:bodyPr/>
          <a:lstStyle/>
          <a:p>
            <a:endParaRPr lang="he-IL" dirty="0"/>
          </a:p>
        </p:txBody>
      </p:sp>
      <p:sp>
        <p:nvSpPr>
          <p:cNvPr id="7" name="מציין מיקום של מספר שקופית 6"/>
          <p:cNvSpPr>
            <a:spLocks noGrp="1"/>
          </p:cNvSpPr>
          <p:nvPr>
            <p:ph type="sldNum" sz="quarter" idx="12"/>
          </p:nvPr>
        </p:nvSpPr>
        <p:spPr>
          <a:xfrm>
            <a:off x="457200" y="6356350"/>
            <a:ext cx="2133600" cy="365125"/>
          </a:xfrm>
          <a:prstGeom prst="rect">
            <a:avLst/>
          </a:prstGeom>
        </p:spPr>
        <p:txBody>
          <a:bodyPr/>
          <a:lstStyle/>
          <a:p>
            <a:fld id="{354B3804-FAC5-43A1-BEEB-707C0CBF8D6D}" type="slidenum">
              <a:rPr lang="he-IL" smtClean="0"/>
              <a:pPr/>
              <a:t>‹#›</a:t>
            </a:fld>
            <a:endParaRPr lang="he-I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4653137"/>
            <a:ext cx="7236296" cy="954107"/>
          </a:xfrm>
          <a:prstGeom prst="rect">
            <a:avLst/>
          </a:prstGeom>
          <a:noFill/>
        </p:spPr>
        <p:txBody>
          <a:bodyPr wrap="square" rtlCol="1">
            <a:spAutoFit/>
          </a:bodyPr>
          <a:lstStyle/>
          <a:p>
            <a:pPr algn="ctr"/>
            <a:r>
              <a:rPr lang="he-IL" sz="2800" b="1" dirty="0" smtClean="0">
                <a:solidFill>
                  <a:schemeClr val="tx1">
                    <a:lumMod val="75000"/>
                    <a:lumOff val="25000"/>
                  </a:schemeClr>
                </a:solidFill>
              </a:rPr>
              <a:t>הדרכת התקנת מוצר המים </a:t>
            </a:r>
            <a:r>
              <a:rPr lang="en-US" sz="2800" b="1" dirty="0" smtClean="0">
                <a:solidFill>
                  <a:schemeClr val="tx1">
                    <a:lumMod val="75000"/>
                    <a:lumOff val="25000"/>
                  </a:schemeClr>
                </a:solidFill>
              </a:rPr>
              <a:t>NWL</a:t>
            </a:r>
            <a:r>
              <a:rPr lang="en-US" sz="2800" b="1" baseline="30000" dirty="0" smtClean="0">
                <a:solidFill>
                  <a:schemeClr val="tx1">
                    <a:lumMod val="75000"/>
                    <a:lumOff val="25000"/>
                  </a:schemeClr>
                </a:solidFill>
              </a:rPr>
              <a:t>TM</a:t>
            </a:r>
            <a:endParaRPr lang="he-IL" sz="2800" b="1" baseline="30000" dirty="0" smtClean="0">
              <a:solidFill>
                <a:schemeClr val="tx1">
                  <a:lumMod val="75000"/>
                  <a:lumOff val="25000"/>
                </a:schemeClr>
              </a:solidFill>
            </a:endParaRPr>
          </a:p>
          <a:p>
            <a:pPr algn="ctr"/>
            <a:endParaRPr lang="he-IL" sz="2800" b="1" dirty="0" smtClean="0">
              <a:solidFill>
                <a:schemeClr val="tx1">
                  <a:lumMod val="75000"/>
                  <a:lumOff val="25000"/>
                </a:schemeClr>
              </a:solidFill>
              <a:latin typeface="Helvetica" pitchFamily="34" charset="0"/>
            </a:endParaRPr>
          </a:p>
        </p:txBody>
      </p:sp>
      <p:sp>
        <p:nvSpPr>
          <p:cNvPr id="3" name="TextBox 2"/>
          <p:cNvSpPr txBox="1"/>
          <p:nvPr/>
        </p:nvSpPr>
        <p:spPr>
          <a:xfrm>
            <a:off x="251520" y="6309320"/>
            <a:ext cx="1944216" cy="307777"/>
          </a:xfrm>
          <a:prstGeom prst="rect">
            <a:avLst/>
          </a:prstGeom>
          <a:noFill/>
        </p:spPr>
        <p:txBody>
          <a:bodyPr wrap="square" rtlCol="1">
            <a:spAutoFit/>
          </a:bodyPr>
          <a:lstStyle/>
          <a:p>
            <a:pPr algn="l" rtl="0"/>
            <a:r>
              <a:rPr lang="en-US" sz="1400" dirty="0" smtClean="0">
                <a:solidFill>
                  <a:schemeClr val="tx1">
                    <a:lumMod val="75000"/>
                    <a:lumOff val="25000"/>
                  </a:schemeClr>
                </a:solidFill>
                <a:latin typeface="Helvetica" pitchFamily="34" charset="0"/>
              </a:rPr>
              <a:t>NWL-TRN-001</a:t>
            </a:r>
            <a:endParaRPr lang="he-IL" sz="1400" dirty="0" smtClean="0">
              <a:solidFill>
                <a:schemeClr val="tx1">
                  <a:lumMod val="75000"/>
                  <a:lumOff val="25000"/>
                </a:schemeClr>
              </a:solidFill>
              <a:latin typeface="Helvetic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332656"/>
            <a:ext cx="7848872" cy="523220"/>
          </a:xfrm>
          <a:prstGeom prst="rect">
            <a:avLst/>
          </a:prstGeom>
          <a:noFill/>
        </p:spPr>
        <p:txBody>
          <a:bodyPr wrap="square" rtlCol="1">
            <a:spAutoFit/>
          </a:bodyPr>
          <a:lstStyle/>
          <a:p>
            <a:r>
              <a:rPr lang="he-IL" sz="2800" dirty="0" smtClean="0">
                <a:solidFill>
                  <a:schemeClr val="tx1">
                    <a:lumMod val="75000"/>
                    <a:lumOff val="25000"/>
                  </a:schemeClr>
                </a:solidFill>
              </a:rPr>
              <a:t>סנכרון </a:t>
            </a:r>
            <a:r>
              <a:rPr lang="he-IL" sz="2800" dirty="0" smtClean="0">
                <a:solidFill>
                  <a:schemeClr val="tx1">
                    <a:lumMod val="75000"/>
                    <a:lumOff val="25000"/>
                  </a:schemeClr>
                </a:solidFill>
              </a:rPr>
              <a:t>המערכת – טבלת </a:t>
            </a:r>
            <a:r>
              <a:rPr lang="he-IL" sz="2800" dirty="0" smtClean="0">
                <a:solidFill>
                  <a:schemeClr val="tx1">
                    <a:lumMod val="75000"/>
                    <a:lumOff val="25000"/>
                  </a:schemeClr>
                </a:solidFill>
              </a:rPr>
              <a:t>סנכרון </a:t>
            </a:r>
            <a:r>
              <a:rPr lang="he-IL" sz="2800" dirty="0" smtClean="0">
                <a:solidFill>
                  <a:schemeClr val="tx1">
                    <a:lumMod val="75000"/>
                    <a:lumOff val="25000"/>
                  </a:schemeClr>
                </a:solidFill>
              </a:rPr>
              <a:t>ברז-רפיטר-בקר</a:t>
            </a:r>
          </a:p>
        </p:txBody>
      </p:sp>
      <p:graphicFrame>
        <p:nvGraphicFramePr>
          <p:cNvPr id="4" name="טבלה 3"/>
          <p:cNvGraphicFramePr>
            <a:graphicFrameLocks noGrp="1"/>
          </p:cNvGraphicFramePr>
          <p:nvPr/>
        </p:nvGraphicFramePr>
        <p:xfrm>
          <a:off x="492052" y="1239263"/>
          <a:ext cx="7992888" cy="2489843"/>
        </p:xfrm>
        <a:graphic>
          <a:graphicData uri="http://schemas.openxmlformats.org/drawingml/2006/table">
            <a:tbl>
              <a:tblPr rtl="1" firstRow="1" bandRow="1">
                <a:tableStyleId>{5C22544A-7EE6-4342-B048-85BDC9FD1C3A}</a:tableStyleId>
              </a:tblPr>
              <a:tblGrid>
                <a:gridCol w="243218"/>
                <a:gridCol w="2164801"/>
                <a:gridCol w="1199943"/>
                <a:gridCol w="4384926"/>
              </a:tblGrid>
              <a:tr h="342558">
                <a:tc>
                  <a:txBody>
                    <a:bodyPr/>
                    <a:lstStyle/>
                    <a:p>
                      <a:pPr rtl="1"/>
                      <a:endParaRPr lang="he-IL" sz="1400" dirty="0">
                        <a:solidFill>
                          <a:schemeClr val="tx1">
                            <a:lumMod val="75000"/>
                            <a:lumOff val="25000"/>
                          </a:schemeClr>
                        </a:solidFill>
                      </a:endParaRPr>
                    </a:p>
                  </a:txBody>
                  <a:tcPr>
                    <a:solidFill>
                      <a:schemeClr val="tx1">
                        <a:lumMod val="50000"/>
                        <a:lumOff val="50000"/>
                      </a:schemeClr>
                    </a:solidFill>
                  </a:tcPr>
                </a:tc>
                <a:tc>
                  <a:txBody>
                    <a:bodyPr/>
                    <a:lstStyle/>
                    <a:p>
                      <a:pPr algn="ctr" rtl="1"/>
                      <a:r>
                        <a:rPr lang="he-IL" sz="1500" dirty="0" smtClean="0">
                          <a:solidFill>
                            <a:schemeClr val="bg1"/>
                          </a:solidFill>
                        </a:rPr>
                        <a:t>פעולה</a:t>
                      </a:r>
                      <a:endParaRPr lang="he-IL" sz="1500" dirty="0">
                        <a:solidFill>
                          <a:schemeClr val="bg1"/>
                        </a:solidFill>
                      </a:endParaRPr>
                    </a:p>
                  </a:txBody>
                  <a:tcPr>
                    <a:solidFill>
                      <a:schemeClr val="tx1">
                        <a:lumMod val="50000"/>
                        <a:lumOff val="50000"/>
                      </a:schemeClr>
                    </a:solidFill>
                  </a:tcPr>
                </a:tc>
                <a:tc>
                  <a:txBody>
                    <a:bodyPr/>
                    <a:lstStyle/>
                    <a:p>
                      <a:pPr algn="ctr" rtl="1"/>
                      <a:r>
                        <a:rPr lang="he-IL" sz="1500" dirty="0" smtClean="0">
                          <a:solidFill>
                            <a:schemeClr val="bg1"/>
                          </a:solidFill>
                        </a:rPr>
                        <a:t>מיקום</a:t>
                      </a:r>
                      <a:endParaRPr lang="he-IL" sz="1500" dirty="0">
                        <a:solidFill>
                          <a:schemeClr val="bg1"/>
                        </a:solidFill>
                      </a:endParaRPr>
                    </a:p>
                  </a:txBody>
                  <a:tcPr>
                    <a:solidFill>
                      <a:schemeClr val="tx1">
                        <a:lumMod val="50000"/>
                        <a:lumOff val="50000"/>
                      </a:schemeClr>
                    </a:solidFill>
                  </a:tcPr>
                </a:tc>
                <a:tc>
                  <a:txBody>
                    <a:bodyPr/>
                    <a:lstStyle/>
                    <a:p>
                      <a:pPr algn="ctr" rtl="1"/>
                      <a:r>
                        <a:rPr lang="he-IL" sz="1500" dirty="0" smtClean="0">
                          <a:solidFill>
                            <a:schemeClr val="bg1"/>
                          </a:solidFill>
                        </a:rPr>
                        <a:t>חיווי בקרה</a:t>
                      </a:r>
                      <a:endParaRPr lang="he-IL" sz="1500" dirty="0">
                        <a:solidFill>
                          <a:schemeClr val="bg1"/>
                        </a:solidFill>
                      </a:endParaRPr>
                    </a:p>
                  </a:txBody>
                  <a:tcPr>
                    <a:solidFill>
                      <a:schemeClr val="tx1">
                        <a:lumMod val="50000"/>
                        <a:lumOff val="50000"/>
                      </a:schemeClr>
                    </a:solidFill>
                  </a:tcPr>
                </a:tc>
              </a:tr>
              <a:tr h="767059">
                <a:tc>
                  <a:txBody>
                    <a:bodyPr/>
                    <a:lstStyle/>
                    <a:p>
                      <a:pPr rtl="1"/>
                      <a:r>
                        <a:rPr lang="he-IL" sz="1300" dirty="0" smtClean="0">
                          <a:solidFill>
                            <a:schemeClr val="tx1">
                              <a:lumMod val="75000"/>
                              <a:lumOff val="25000"/>
                            </a:schemeClr>
                          </a:solidFill>
                        </a:rPr>
                        <a:t>5</a:t>
                      </a:r>
                      <a:endParaRPr lang="he-IL" sz="1300" dirty="0">
                        <a:solidFill>
                          <a:schemeClr val="tx1">
                            <a:lumMod val="75000"/>
                            <a:lumOff val="25000"/>
                          </a:schemeClr>
                        </a:solidFill>
                      </a:endParaRPr>
                    </a:p>
                  </a:txBody>
                  <a:tcPr>
                    <a:solidFill>
                      <a:schemeClr val="bg1">
                        <a:lumMod val="85000"/>
                      </a:schemeClr>
                    </a:solidFill>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1200" dirty="0" smtClean="0">
                          <a:effectLst/>
                        </a:rPr>
                        <a:t>לחץ על כפתור שימוש טכנאי</a:t>
                      </a:r>
                      <a:endParaRPr lang="en-US" sz="1200" dirty="0" smtClean="0">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0" marR="0" indent="0" algn="r" defTabSz="914400" rtl="1" eaLnBrk="1" fontAlgn="auto" latinLnBrk="0" hangingPunct="1">
                        <a:lnSpc>
                          <a:spcPct val="100000"/>
                        </a:lnSpc>
                        <a:spcBef>
                          <a:spcPts val="0"/>
                        </a:spcBef>
                        <a:spcAft>
                          <a:spcPts val="0"/>
                        </a:spcAft>
                        <a:buClrTx/>
                        <a:buSzTx/>
                        <a:buFont typeface="Arial" pitchFamily="34" charset="0"/>
                        <a:buNone/>
                        <a:tabLst/>
                        <a:defRPr/>
                      </a:pPr>
                      <a:r>
                        <a:rPr lang="he-IL" sz="1200" dirty="0" smtClean="0">
                          <a:effectLst/>
                        </a:rPr>
                        <a:t>רפיטר</a:t>
                      </a:r>
                      <a:endParaRPr lang="he-IL" sz="1200" dirty="0" smtClean="0">
                        <a:solidFill>
                          <a:schemeClr val="tx1">
                            <a:lumMod val="75000"/>
                            <a:lumOff val="25000"/>
                          </a:schemeClr>
                        </a:solidFill>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effectLst/>
                        </a:rPr>
                        <a:t>לאחר כחצי דקה מהבהבות כל ארבעת הנורות.</a:t>
                      </a:r>
                    </a:p>
                    <a:p>
                      <a:pPr marL="0" marR="0" algn="r" rtl="1">
                        <a:lnSpc>
                          <a:spcPct val="100000"/>
                        </a:lnSpc>
                        <a:spcBef>
                          <a:spcPts val="0"/>
                        </a:spcBef>
                        <a:spcAft>
                          <a:spcPts val="0"/>
                        </a:spcAft>
                      </a:pPr>
                      <a:r>
                        <a:rPr lang="he-IL" sz="1200" dirty="0" smtClean="0">
                          <a:effectLst/>
                        </a:rPr>
                        <a:t>וודא כי דולקות ברציפות נורות החיווי הירוקות (מתח, תקשורת ברז ותקשורת בקר).</a:t>
                      </a:r>
                      <a:endParaRPr lang="en-US" sz="1200" dirty="0" smtClean="0">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r>
              <a:tr h="732154">
                <a:tc>
                  <a:txBody>
                    <a:bodyPr/>
                    <a:lstStyle/>
                    <a:p>
                      <a:pPr rtl="1"/>
                      <a:r>
                        <a:rPr lang="he-IL" sz="1300" dirty="0" smtClean="0">
                          <a:solidFill>
                            <a:schemeClr val="tx1">
                              <a:lumMod val="75000"/>
                              <a:lumOff val="25000"/>
                            </a:schemeClr>
                          </a:solidFill>
                        </a:rPr>
                        <a:t>6</a:t>
                      </a:r>
                      <a:endParaRPr lang="he-IL" sz="1300" dirty="0">
                        <a:solidFill>
                          <a:schemeClr val="tx1">
                            <a:lumMod val="75000"/>
                            <a:lumOff val="25000"/>
                          </a:schemeClr>
                        </a:solidFill>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effectLst/>
                        </a:rPr>
                        <a:t>וודא העברת חיווי ברז</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effectLst/>
                        </a:rPr>
                        <a:t>בקר</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effectLst/>
                        </a:rPr>
                        <a:t>לאחר חצי דקה נוספת נורת חיווי ברז פתוח מציינת את מצב הברז (פתוח\סגור).</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r>
              <a:tr h="648072">
                <a:tc>
                  <a:txBody>
                    <a:bodyPr/>
                    <a:lstStyle/>
                    <a:p>
                      <a:pPr rtl="1"/>
                      <a:r>
                        <a:rPr lang="he-IL" sz="1300" dirty="0" smtClean="0">
                          <a:solidFill>
                            <a:schemeClr val="tx1">
                              <a:lumMod val="75000"/>
                              <a:lumOff val="25000"/>
                            </a:schemeClr>
                          </a:solidFill>
                        </a:rPr>
                        <a:t>7</a:t>
                      </a:r>
                      <a:endParaRPr lang="he-IL" sz="1300" dirty="0">
                        <a:solidFill>
                          <a:schemeClr val="tx1">
                            <a:lumMod val="75000"/>
                            <a:lumOff val="25000"/>
                          </a:schemeClr>
                        </a:solidFill>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effectLst/>
                        </a:rPr>
                        <a:t>חבר את הבקר באמצעות השנאי למתח.</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effectLst/>
                        </a:rPr>
                        <a:t>בקר</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effectLst/>
                        </a:rPr>
                        <a:t>בדוק כי הברז נפתח\ נסגר בהתאמה.</a:t>
                      </a:r>
                      <a:endParaRPr lang="en-US" sz="1200" dirty="0" smtClean="0">
                        <a:effectLst/>
                      </a:endParaRPr>
                    </a:p>
                    <a:p>
                      <a:pPr marL="0" marR="0" algn="r" rtl="1">
                        <a:lnSpc>
                          <a:spcPct val="100000"/>
                        </a:lnSpc>
                        <a:spcBef>
                          <a:spcPts val="0"/>
                        </a:spcBef>
                        <a:spcAft>
                          <a:spcPts val="0"/>
                        </a:spcAft>
                      </a:pPr>
                      <a:r>
                        <a:rPr lang="he-IL" sz="1200" dirty="0" smtClean="0">
                          <a:effectLst/>
                        </a:rPr>
                        <a:t>וודא כי חיווי ברז פתוח מציג את מצב הברז (פתוח\ סגור).</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332656"/>
            <a:ext cx="7848872" cy="954107"/>
          </a:xfrm>
          <a:prstGeom prst="rect">
            <a:avLst/>
          </a:prstGeom>
          <a:noFill/>
        </p:spPr>
        <p:txBody>
          <a:bodyPr wrap="square" rtlCol="1">
            <a:spAutoFit/>
          </a:bodyPr>
          <a:lstStyle/>
          <a:p>
            <a:r>
              <a:rPr lang="he-IL" sz="2800" dirty="0" smtClean="0">
                <a:solidFill>
                  <a:schemeClr val="tx1">
                    <a:lumMod val="75000"/>
                    <a:lumOff val="25000"/>
                  </a:schemeClr>
                </a:solidFill>
              </a:rPr>
              <a:t>סנכרון </a:t>
            </a:r>
            <a:r>
              <a:rPr lang="he-IL" sz="2800" dirty="0" smtClean="0">
                <a:solidFill>
                  <a:schemeClr val="tx1">
                    <a:lumMod val="75000"/>
                    <a:lumOff val="25000"/>
                  </a:schemeClr>
                </a:solidFill>
              </a:rPr>
              <a:t>המערכת – </a:t>
            </a:r>
            <a:r>
              <a:rPr lang="he-IL" sz="2800" dirty="0" smtClean="0">
                <a:ea typeface="Calibri" panose="020F0502020204030204" pitchFamily="34" charset="0"/>
                <a:cs typeface="Arial" panose="020B0604020202020204" pitchFamily="34" charset="0"/>
              </a:rPr>
              <a:t>טבלת </a:t>
            </a:r>
            <a:r>
              <a:rPr lang="he-IL" sz="2800" dirty="0" smtClean="0">
                <a:ea typeface="Calibri" panose="020F0502020204030204" pitchFamily="34" charset="0"/>
                <a:cs typeface="Arial" panose="020B0604020202020204" pitchFamily="34" charset="0"/>
              </a:rPr>
              <a:t>סנכרון </a:t>
            </a:r>
            <a:r>
              <a:rPr lang="he-IL" sz="2800" dirty="0" smtClean="0">
                <a:ea typeface="Calibri" panose="020F0502020204030204" pitchFamily="34" charset="0"/>
                <a:cs typeface="Arial" panose="020B0604020202020204" pitchFamily="34" charset="0"/>
              </a:rPr>
              <a:t>בקר – גלאי הצפה</a:t>
            </a:r>
            <a:endParaRPr lang="en-US" sz="2800" dirty="0" smtClean="0"/>
          </a:p>
          <a:p>
            <a:endParaRPr lang="he-IL" sz="2800" dirty="0" smtClean="0">
              <a:solidFill>
                <a:schemeClr val="tx1">
                  <a:lumMod val="75000"/>
                  <a:lumOff val="25000"/>
                </a:schemeClr>
              </a:solidFill>
            </a:endParaRPr>
          </a:p>
        </p:txBody>
      </p:sp>
      <p:graphicFrame>
        <p:nvGraphicFramePr>
          <p:cNvPr id="4" name="טבלה 3"/>
          <p:cNvGraphicFramePr>
            <a:graphicFrameLocks noGrp="1"/>
          </p:cNvGraphicFramePr>
          <p:nvPr/>
        </p:nvGraphicFramePr>
        <p:xfrm>
          <a:off x="492052" y="1239263"/>
          <a:ext cx="7992888" cy="3459510"/>
        </p:xfrm>
        <a:graphic>
          <a:graphicData uri="http://schemas.openxmlformats.org/drawingml/2006/table">
            <a:tbl>
              <a:tblPr rtl="1" firstRow="1" bandRow="1">
                <a:tableStyleId>{5C22544A-7EE6-4342-B048-85BDC9FD1C3A}</a:tableStyleId>
              </a:tblPr>
              <a:tblGrid>
                <a:gridCol w="243218"/>
                <a:gridCol w="2164801"/>
                <a:gridCol w="1199943"/>
                <a:gridCol w="4384926"/>
              </a:tblGrid>
              <a:tr h="342558">
                <a:tc>
                  <a:txBody>
                    <a:bodyPr/>
                    <a:lstStyle/>
                    <a:p>
                      <a:pPr rtl="1"/>
                      <a:endParaRPr lang="he-IL" sz="1400" dirty="0">
                        <a:solidFill>
                          <a:schemeClr val="tx1">
                            <a:lumMod val="75000"/>
                            <a:lumOff val="25000"/>
                          </a:schemeClr>
                        </a:solidFill>
                      </a:endParaRPr>
                    </a:p>
                  </a:txBody>
                  <a:tcPr>
                    <a:solidFill>
                      <a:schemeClr val="tx1">
                        <a:lumMod val="50000"/>
                        <a:lumOff val="50000"/>
                      </a:schemeClr>
                    </a:solidFill>
                  </a:tcPr>
                </a:tc>
                <a:tc>
                  <a:txBody>
                    <a:bodyPr/>
                    <a:lstStyle/>
                    <a:p>
                      <a:pPr algn="ctr" rtl="1"/>
                      <a:r>
                        <a:rPr lang="he-IL" sz="1500" dirty="0" smtClean="0">
                          <a:solidFill>
                            <a:schemeClr val="bg1"/>
                          </a:solidFill>
                        </a:rPr>
                        <a:t>פעולה</a:t>
                      </a:r>
                      <a:endParaRPr lang="he-IL" sz="1500" dirty="0">
                        <a:solidFill>
                          <a:schemeClr val="bg1"/>
                        </a:solidFill>
                      </a:endParaRPr>
                    </a:p>
                  </a:txBody>
                  <a:tcPr>
                    <a:solidFill>
                      <a:schemeClr val="tx1">
                        <a:lumMod val="50000"/>
                        <a:lumOff val="50000"/>
                      </a:schemeClr>
                    </a:solidFill>
                  </a:tcPr>
                </a:tc>
                <a:tc>
                  <a:txBody>
                    <a:bodyPr/>
                    <a:lstStyle/>
                    <a:p>
                      <a:pPr algn="ctr" rtl="1"/>
                      <a:r>
                        <a:rPr lang="he-IL" sz="1500" dirty="0" smtClean="0">
                          <a:solidFill>
                            <a:schemeClr val="bg1"/>
                          </a:solidFill>
                        </a:rPr>
                        <a:t>מיקום</a:t>
                      </a:r>
                      <a:endParaRPr lang="he-IL" sz="1500" dirty="0">
                        <a:solidFill>
                          <a:schemeClr val="bg1"/>
                        </a:solidFill>
                      </a:endParaRPr>
                    </a:p>
                  </a:txBody>
                  <a:tcPr>
                    <a:solidFill>
                      <a:schemeClr val="tx1">
                        <a:lumMod val="50000"/>
                        <a:lumOff val="50000"/>
                      </a:schemeClr>
                    </a:solidFill>
                  </a:tcPr>
                </a:tc>
                <a:tc>
                  <a:txBody>
                    <a:bodyPr/>
                    <a:lstStyle/>
                    <a:p>
                      <a:pPr algn="ctr" rtl="1"/>
                      <a:r>
                        <a:rPr lang="he-IL" sz="1500" dirty="0" smtClean="0">
                          <a:solidFill>
                            <a:schemeClr val="bg1"/>
                          </a:solidFill>
                        </a:rPr>
                        <a:t>חיווי בקרה</a:t>
                      </a:r>
                      <a:endParaRPr lang="he-IL" sz="1500" dirty="0">
                        <a:solidFill>
                          <a:schemeClr val="bg1"/>
                        </a:solidFill>
                      </a:endParaRPr>
                    </a:p>
                  </a:txBody>
                  <a:tcPr>
                    <a:solidFill>
                      <a:schemeClr val="tx1">
                        <a:lumMod val="50000"/>
                        <a:lumOff val="50000"/>
                      </a:schemeClr>
                    </a:solidFill>
                  </a:tcPr>
                </a:tc>
              </a:tr>
              <a:tr h="407019">
                <a:tc>
                  <a:txBody>
                    <a:bodyPr/>
                    <a:lstStyle/>
                    <a:p>
                      <a:pPr rtl="1"/>
                      <a:r>
                        <a:rPr lang="he-IL" sz="1300" dirty="0" smtClean="0">
                          <a:solidFill>
                            <a:schemeClr val="tx1">
                              <a:lumMod val="75000"/>
                              <a:lumOff val="25000"/>
                            </a:schemeClr>
                          </a:solidFill>
                        </a:rPr>
                        <a:t>1</a:t>
                      </a:r>
                      <a:endParaRPr lang="he-IL" sz="1300" dirty="0">
                        <a:solidFill>
                          <a:schemeClr val="tx1">
                            <a:lumMod val="75000"/>
                            <a:lumOff val="25000"/>
                          </a:schemeClr>
                        </a:solidFill>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solidFill>
                            <a:schemeClr val="tx1">
                              <a:lumMod val="75000"/>
                              <a:lumOff val="25000"/>
                            </a:schemeClr>
                          </a:solidFill>
                          <a:effectLst/>
                        </a:rPr>
                        <a:t>לחץ בו זמנית על הכפתורים "פתח" ו"סגור" ברז.</a:t>
                      </a:r>
                      <a:endParaRPr lang="en-US" sz="12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0" marR="0" indent="0" algn="r" defTabSz="914400" rtl="1" eaLnBrk="1" fontAlgn="auto" latinLnBrk="0" hangingPunct="1">
                        <a:lnSpc>
                          <a:spcPct val="100000"/>
                        </a:lnSpc>
                        <a:spcBef>
                          <a:spcPts val="0"/>
                        </a:spcBef>
                        <a:spcAft>
                          <a:spcPts val="0"/>
                        </a:spcAft>
                        <a:buClrTx/>
                        <a:buSzTx/>
                        <a:buFont typeface="Arial" pitchFamily="34" charset="0"/>
                        <a:buNone/>
                        <a:tabLst/>
                        <a:defRPr/>
                      </a:pPr>
                      <a:r>
                        <a:rPr lang="he-IL" sz="1200" dirty="0" smtClean="0">
                          <a:solidFill>
                            <a:schemeClr val="tx1">
                              <a:lumMod val="75000"/>
                              <a:lumOff val="25000"/>
                            </a:schemeClr>
                          </a:solidFill>
                          <a:effectLst/>
                        </a:rPr>
                        <a:t>בקר</a:t>
                      </a:r>
                      <a:endParaRPr lang="he-IL" sz="1200" dirty="0" smtClean="0">
                        <a:solidFill>
                          <a:schemeClr val="tx1">
                            <a:lumMod val="75000"/>
                            <a:lumOff val="25000"/>
                          </a:schemeClr>
                        </a:solidFill>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solidFill>
                            <a:schemeClr val="tx1">
                              <a:lumMod val="75000"/>
                              <a:lumOff val="25000"/>
                            </a:schemeClr>
                          </a:solidFill>
                          <a:effectLst/>
                        </a:rPr>
                        <a:t>נורה אדומה – סוללת ברז דולקת ברציפות.</a:t>
                      </a:r>
                      <a:endParaRPr lang="en-US" sz="1200" dirty="0" smtClean="0">
                        <a:solidFill>
                          <a:schemeClr val="tx1">
                            <a:lumMod val="75000"/>
                            <a:lumOff val="25000"/>
                          </a:schemeClr>
                        </a:solidFill>
                        <a:effectLst/>
                      </a:endParaRPr>
                    </a:p>
                    <a:p>
                      <a:pPr marL="0" marR="0" algn="r" rtl="1">
                        <a:lnSpc>
                          <a:spcPct val="100000"/>
                        </a:lnSpc>
                        <a:spcBef>
                          <a:spcPts val="0"/>
                        </a:spcBef>
                        <a:spcAft>
                          <a:spcPts val="0"/>
                        </a:spcAft>
                      </a:pPr>
                      <a:r>
                        <a:rPr lang="he-IL" sz="1200" dirty="0" smtClean="0">
                          <a:solidFill>
                            <a:schemeClr val="tx1">
                              <a:lumMod val="75000"/>
                              <a:lumOff val="25000"/>
                            </a:schemeClr>
                          </a:solidFill>
                          <a:effectLst/>
                        </a:rPr>
                        <a:t>נורה ירוקה – מתח מהבהבת.</a:t>
                      </a:r>
                      <a:endParaRPr lang="en-US" sz="12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r>
              <a:tr h="732154">
                <a:tc>
                  <a:txBody>
                    <a:bodyPr/>
                    <a:lstStyle/>
                    <a:p>
                      <a:pPr rtl="1"/>
                      <a:r>
                        <a:rPr lang="he-IL" sz="1300" dirty="0" smtClean="0">
                          <a:solidFill>
                            <a:schemeClr val="tx1">
                              <a:lumMod val="75000"/>
                              <a:lumOff val="25000"/>
                            </a:schemeClr>
                          </a:solidFill>
                        </a:rPr>
                        <a:t>2</a:t>
                      </a:r>
                      <a:endParaRPr lang="he-IL" sz="1300" dirty="0">
                        <a:solidFill>
                          <a:schemeClr val="tx1">
                            <a:lumMod val="75000"/>
                            <a:lumOff val="25000"/>
                          </a:schemeClr>
                        </a:solidFill>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solidFill>
                            <a:schemeClr val="tx1">
                              <a:lumMod val="75000"/>
                              <a:lumOff val="25000"/>
                            </a:schemeClr>
                          </a:solidFill>
                          <a:effectLst/>
                        </a:rPr>
                        <a:t>פתח את מכסה הסוללות והכנס זוג סוללות </a:t>
                      </a:r>
                      <a:r>
                        <a:rPr lang="en-US" sz="1200" dirty="0" smtClean="0">
                          <a:solidFill>
                            <a:schemeClr val="tx1">
                              <a:lumMod val="75000"/>
                              <a:lumOff val="25000"/>
                            </a:schemeClr>
                          </a:solidFill>
                          <a:effectLst/>
                        </a:rPr>
                        <a:t>AA</a:t>
                      </a:r>
                      <a:r>
                        <a:rPr lang="he-IL" sz="1200" dirty="0" smtClean="0">
                          <a:solidFill>
                            <a:schemeClr val="tx1">
                              <a:lumMod val="75000"/>
                              <a:lumOff val="25000"/>
                            </a:schemeClr>
                          </a:solidFill>
                          <a:effectLst/>
                        </a:rPr>
                        <a:t> לגלאי ההצפה.</a:t>
                      </a:r>
                      <a:endParaRPr lang="en-US" sz="12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1200" dirty="0" smtClean="0">
                          <a:solidFill>
                            <a:schemeClr val="tx1">
                              <a:lumMod val="75000"/>
                              <a:lumOff val="25000"/>
                            </a:schemeClr>
                          </a:solidFill>
                          <a:effectLst/>
                        </a:rPr>
                        <a:t>מקם את גלאי ההצפה במקום בו נמדדה קליטת שידור איכותית ורצופה מהברז ומהבקר.</a:t>
                      </a:r>
                      <a:endParaRPr lang="en-US" sz="1200" dirty="0" smtClean="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342900" marR="0" lvl="0" indent="-342900" algn="r" rtl="1">
                        <a:lnSpc>
                          <a:spcPct val="100000"/>
                        </a:lnSpc>
                        <a:spcBef>
                          <a:spcPts val="0"/>
                        </a:spcBef>
                        <a:spcAft>
                          <a:spcPts val="0"/>
                        </a:spcAft>
                        <a:buFont typeface="+mj-lt"/>
                        <a:buAutoNum type="romanUcPeriod"/>
                      </a:pPr>
                      <a:r>
                        <a:rPr lang="he-IL" sz="1200" dirty="0" smtClean="0">
                          <a:solidFill>
                            <a:schemeClr val="tx1">
                              <a:lumMod val="75000"/>
                              <a:lumOff val="25000"/>
                            </a:schemeClr>
                          </a:solidFill>
                          <a:effectLst/>
                        </a:rPr>
                        <a:t>נורה חיווי הגלאי הירוקה מהבהבת כל 5 שניות.</a:t>
                      </a:r>
                      <a:endParaRPr lang="en-US" sz="1200" dirty="0" smtClean="0">
                        <a:solidFill>
                          <a:schemeClr val="tx1">
                            <a:lumMod val="75000"/>
                            <a:lumOff val="25000"/>
                          </a:schemeClr>
                        </a:solidFill>
                        <a:effectLst/>
                      </a:endParaRPr>
                    </a:p>
                    <a:p>
                      <a:pPr marL="342900" marR="0" lvl="0" indent="-342900" algn="r" rtl="1">
                        <a:lnSpc>
                          <a:spcPct val="100000"/>
                        </a:lnSpc>
                        <a:spcBef>
                          <a:spcPts val="0"/>
                        </a:spcBef>
                        <a:spcAft>
                          <a:spcPts val="0"/>
                        </a:spcAft>
                        <a:buFont typeface="+mj-lt"/>
                        <a:buAutoNum type="romanUcPeriod"/>
                      </a:pPr>
                      <a:r>
                        <a:rPr lang="he-IL" sz="1200" dirty="0" smtClean="0">
                          <a:solidFill>
                            <a:schemeClr val="tx1">
                              <a:lumMod val="75000"/>
                              <a:lumOff val="25000"/>
                            </a:schemeClr>
                          </a:solidFill>
                          <a:effectLst/>
                        </a:rPr>
                        <a:t>המתן כדקה תוך מבט אל נורת חיווי הגלאי.</a:t>
                      </a:r>
                      <a:r>
                        <a:rPr lang="he-IL" sz="1200" baseline="0" dirty="0" smtClean="0">
                          <a:solidFill>
                            <a:schemeClr val="tx1">
                              <a:lumMod val="75000"/>
                              <a:lumOff val="25000"/>
                            </a:schemeClr>
                          </a:solidFill>
                          <a:effectLst/>
                        </a:rPr>
                        <a:t> </a:t>
                      </a:r>
                      <a:r>
                        <a:rPr lang="he-IL" sz="1200" dirty="0" smtClean="0">
                          <a:solidFill>
                            <a:schemeClr val="tx1">
                              <a:lumMod val="75000"/>
                              <a:lumOff val="25000"/>
                            </a:schemeClr>
                          </a:solidFill>
                          <a:effectLst/>
                        </a:rPr>
                        <a:t>הגלאי יסתנכרן אל מול הבקר כאשר תדלק הנורה ברציפות למשך כ שתי שניות.</a:t>
                      </a:r>
                      <a:endParaRPr lang="en-US" sz="1200" dirty="0" smtClean="0">
                        <a:solidFill>
                          <a:schemeClr val="tx1">
                            <a:lumMod val="75000"/>
                            <a:lumOff val="25000"/>
                          </a:schemeClr>
                        </a:solidFill>
                        <a:effectLst/>
                      </a:endParaRPr>
                    </a:p>
                    <a:p>
                      <a:pPr marL="342900" marR="0" lvl="0" indent="-342900" algn="r" rtl="1">
                        <a:lnSpc>
                          <a:spcPct val="100000"/>
                        </a:lnSpc>
                        <a:spcBef>
                          <a:spcPts val="0"/>
                        </a:spcBef>
                        <a:spcAft>
                          <a:spcPts val="0"/>
                        </a:spcAft>
                        <a:buFont typeface="+mj-lt"/>
                        <a:buAutoNum type="romanUcPeriod"/>
                      </a:pPr>
                      <a:r>
                        <a:rPr lang="he-IL" sz="1200" dirty="0" smtClean="0">
                          <a:solidFill>
                            <a:schemeClr val="tx1">
                              <a:lumMod val="75000"/>
                              <a:lumOff val="25000"/>
                            </a:schemeClr>
                          </a:solidFill>
                          <a:effectLst/>
                        </a:rPr>
                        <a:t>נורה חיווי הגלאי הירוקה מהבהבת כל דקה.</a:t>
                      </a:r>
                      <a:endParaRPr lang="en-US" sz="1200" dirty="0" smtClean="0">
                        <a:solidFill>
                          <a:schemeClr val="tx1">
                            <a:lumMod val="75000"/>
                            <a:lumOff val="25000"/>
                          </a:schemeClr>
                        </a:solidFill>
                        <a:effectLst/>
                      </a:endParaRPr>
                    </a:p>
                    <a:p>
                      <a:pPr marL="342900" marR="0" lvl="0" indent="-342900" algn="r" rtl="1">
                        <a:lnSpc>
                          <a:spcPct val="100000"/>
                        </a:lnSpc>
                        <a:spcBef>
                          <a:spcPts val="0"/>
                        </a:spcBef>
                        <a:spcAft>
                          <a:spcPts val="0"/>
                        </a:spcAft>
                        <a:buFont typeface="+mj-lt"/>
                        <a:buAutoNum type="romanUcPeriod"/>
                      </a:pPr>
                      <a:r>
                        <a:rPr lang="he-IL" sz="1200" dirty="0" smtClean="0">
                          <a:solidFill>
                            <a:schemeClr val="tx1">
                              <a:lumMod val="75000"/>
                              <a:lumOff val="25000"/>
                            </a:schemeClr>
                          </a:solidFill>
                          <a:effectLst/>
                        </a:rPr>
                        <a:t>כעת ניתן להמשיך ולהוסיף עד 10 גלאים למערכת.</a:t>
                      </a:r>
                      <a:endParaRPr lang="en-US" sz="12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r>
              <a:tr h="648072">
                <a:tc>
                  <a:txBody>
                    <a:bodyPr/>
                    <a:lstStyle/>
                    <a:p>
                      <a:pPr rtl="1"/>
                      <a:r>
                        <a:rPr lang="he-IL" sz="1300" dirty="0" smtClean="0">
                          <a:solidFill>
                            <a:schemeClr val="tx1">
                              <a:lumMod val="75000"/>
                              <a:lumOff val="25000"/>
                            </a:schemeClr>
                          </a:solidFill>
                        </a:rPr>
                        <a:t>3</a:t>
                      </a:r>
                      <a:endParaRPr lang="he-IL" sz="1300" dirty="0">
                        <a:solidFill>
                          <a:schemeClr val="tx1">
                            <a:lumMod val="75000"/>
                            <a:lumOff val="25000"/>
                          </a:schemeClr>
                        </a:solidFill>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solidFill>
                            <a:schemeClr val="tx1">
                              <a:lumMod val="75000"/>
                              <a:lumOff val="25000"/>
                            </a:schemeClr>
                          </a:solidFill>
                          <a:effectLst/>
                        </a:rPr>
                        <a:t>סיום סנכרון גלאי ההצפה יתבצע ע"י לחיצה בו זמנית על הכפתורים "פתח" ו"סגור" ברז.</a:t>
                      </a:r>
                      <a:endParaRPr lang="en-US" sz="12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1200" dirty="0" smtClean="0">
                          <a:solidFill>
                            <a:schemeClr val="tx1">
                              <a:lumMod val="75000"/>
                              <a:lumOff val="25000"/>
                            </a:schemeClr>
                          </a:solidFill>
                          <a:effectLst/>
                        </a:rPr>
                        <a:t>גלאי ההצפה.</a:t>
                      </a:r>
                      <a:endParaRPr lang="en-US" sz="1200" dirty="0" smtClean="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solidFill>
                            <a:schemeClr val="tx1">
                              <a:lumMod val="75000"/>
                              <a:lumOff val="25000"/>
                            </a:schemeClr>
                          </a:solidFill>
                          <a:effectLst/>
                        </a:rPr>
                        <a:t>הבקר </a:t>
                      </a:r>
                      <a:r>
                        <a:rPr lang="he-IL" sz="1200" dirty="0" smtClean="0">
                          <a:solidFill>
                            <a:schemeClr val="tx1">
                              <a:lumMod val="75000"/>
                              <a:lumOff val="25000"/>
                            </a:schemeClr>
                          </a:solidFill>
                          <a:effectLst/>
                        </a:rPr>
                        <a:t>ייתן </a:t>
                      </a:r>
                      <a:r>
                        <a:rPr lang="he-IL" sz="1200" dirty="0" smtClean="0">
                          <a:solidFill>
                            <a:schemeClr val="tx1">
                              <a:lumMod val="75000"/>
                              <a:lumOff val="25000"/>
                            </a:schemeClr>
                          </a:solidFill>
                          <a:effectLst/>
                        </a:rPr>
                        <a:t>חיווי מתח, תקשורת ומצב ברז (במידה ומסונכרן למערכת)..</a:t>
                      </a:r>
                      <a:endParaRPr lang="en-US" sz="12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r>
              <a:tr h="648072">
                <a:tc>
                  <a:txBody>
                    <a:bodyPr/>
                    <a:lstStyle/>
                    <a:p>
                      <a:pPr rtl="1"/>
                      <a:r>
                        <a:rPr lang="he-IL" sz="1300" dirty="0" smtClean="0">
                          <a:solidFill>
                            <a:schemeClr val="tx1">
                              <a:lumMod val="75000"/>
                              <a:lumOff val="25000"/>
                            </a:schemeClr>
                          </a:solidFill>
                        </a:rPr>
                        <a:t>4</a:t>
                      </a:r>
                      <a:endParaRPr lang="he-IL" sz="1300" dirty="0">
                        <a:solidFill>
                          <a:schemeClr val="tx1">
                            <a:lumMod val="75000"/>
                            <a:lumOff val="25000"/>
                          </a:schemeClr>
                        </a:solidFill>
                      </a:endParaRPr>
                    </a:p>
                  </a:txBody>
                  <a:tcPr>
                    <a:solidFill>
                      <a:schemeClr val="bg1">
                        <a:lumMod val="85000"/>
                      </a:schemeClr>
                    </a:solidFill>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1200" dirty="0" smtClean="0">
                          <a:solidFill>
                            <a:schemeClr val="tx1">
                              <a:lumMod val="75000"/>
                              <a:lumOff val="25000"/>
                            </a:schemeClr>
                          </a:solidFill>
                          <a:effectLst/>
                        </a:rPr>
                        <a:t>בדיקת סנכרון: הבא את הגלאי במגע עם מים (הרטב רק את האלקטרודות).</a:t>
                      </a:r>
                      <a:endParaRPr lang="en-US" sz="1200" dirty="0" smtClean="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solidFill>
                            <a:schemeClr val="tx1">
                              <a:lumMod val="75000"/>
                              <a:lumOff val="25000"/>
                            </a:schemeClr>
                          </a:solidFill>
                          <a:effectLst/>
                        </a:rPr>
                        <a:t>גלאי ההצפה.</a:t>
                      </a:r>
                      <a:endParaRPr lang="en-US" sz="1200" dirty="0" smtClean="0">
                        <a:solidFill>
                          <a:schemeClr val="tx1">
                            <a:lumMod val="75000"/>
                            <a:lumOff val="25000"/>
                          </a:schemeClr>
                        </a:solidFill>
                        <a:effectLst/>
                      </a:endParaRPr>
                    </a:p>
                    <a:p>
                      <a:pPr marL="0" marR="0" algn="r" rtl="1">
                        <a:lnSpc>
                          <a:spcPct val="100000"/>
                        </a:lnSpc>
                        <a:spcBef>
                          <a:spcPts val="0"/>
                        </a:spcBef>
                        <a:spcAft>
                          <a:spcPts val="0"/>
                        </a:spcAft>
                      </a:pPr>
                      <a:r>
                        <a:rPr lang="he-IL" sz="1200" dirty="0" smtClean="0">
                          <a:solidFill>
                            <a:schemeClr val="tx1">
                              <a:lumMod val="75000"/>
                              <a:lumOff val="25000"/>
                            </a:schemeClr>
                          </a:solidFill>
                          <a:effectLst/>
                        </a:rPr>
                        <a:t>בקר.</a:t>
                      </a:r>
                      <a:endParaRPr lang="en-US" sz="1200" dirty="0" smtClean="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342900" marR="0" lvl="0" indent="-342900" algn="r" rtl="1">
                        <a:lnSpc>
                          <a:spcPct val="100000"/>
                        </a:lnSpc>
                        <a:spcBef>
                          <a:spcPts val="0"/>
                        </a:spcBef>
                        <a:spcAft>
                          <a:spcPts val="0"/>
                        </a:spcAft>
                        <a:buFont typeface="+mj-lt"/>
                        <a:buAutoNum type="romanUcPeriod"/>
                      </a:pPr>
                      <a:r>
                        <a:rPr lang="he-IL" sz="1200" dirty="0" smtClean="0">
                          <a:solidFill>
                            <a:schemeClr val="tx1">
                              <a:lumMod val="75000"/>
                              <a:lumOff val="25000"/>
                            </a:schemeClr>
                          </a:solidFill>
                          <a:effectLst/>
                        </a:rPr>
                        <a:t>זהה חיווי הבהוב כפול בנורת גלאי ההצפה.</a:t>
                      </a:r>
                      <a:endParaRPr lang="en-US" sz="1200" dirty="0" smtClean="0">
                        <a:solidFill>
                          <a:schemeClr val="tx1">
                            <a:lumMod val="75000"/>
                            <a:lumOff val="25000"/>
                          </a:schemeClr>
                        </a:solidFill>
                        <a:effectLst/>
                      </a:endParaRPr>
                    </a:p>
                    <a:p>
                      <a:pPr marL="342900" marR="0" lvl="0" indent="-342900" algn="r" rtl="1">
                        <a:lnSpc>
                          <a:spcPct val="100000"/>
                        </a:lnSpc>
                        <a:spcBef>
                          <a:spcPts val="0"/>
                        </a:spcBef>
                        <a:spcAft>
                          <a:spcPts val="0"/>
                        </a:spcAft>
                        <a:buFont typeface="+mj-lt"/>
                        <a:buAutoNum type="romanUcPeriod"/>
                      </a:pPr>
                      <a:r>
                        <a:rPr lang="he-IL" sz="1200" dirty="0" smtClean="0">
                          <a:solidFill>
                            <a:schemeClr val="tx1">
                              <a:lumMod val="75000"/>
                              <a:lumOff val="25000"/>
                            </a:schemeClr>
                          </a:solidFill>
                          <a:effectLst/>
                        </a:rPr>
                        <a:t>זהה חיווי הבהוב נורת סוללת ברז אדומה בבקר.</a:t>
                      </a:r>
                      <a:endParaRPr lang="en-US" sz="1200" dirty="0" smtClean="0">
                        <a:solidFill>
                          <a:schemeClr val="tx1">
                            <a:lumMod val="75000"/>
                            <a:lumOff val="25000"/>
                          </a:schemeClr>
                        </a:solidFill>
                        <a:effectLst/>
                      </a:endParaRPr>
                    </a:p>
                    <a:p>
                      <a:pPr marL="342900" marR="0" lvl="0" indent="-342900" algn="r" rtl="1">
                        <a:lnSpc>
                          <a:spcPct val="100000"/>
                        </a:lnSpc>
                        <a:spcBef>
                          <a:spcPts val="0"/>
                        </a:spcBef>
                        <a:spcAft>
                          <a:spcPts val="0"/>
                        </a:spcAft>
                        <a:buFont typeface="+mj-lt"/>
                        <a:buAutoNum type="romanUcPeriod"/>
                      </a:pPr>
                      <a:r>
                        <a:rPr lang="he-IL" sz="1200" dirty="0" smtClean="0">
                          <a:solidFill>
                            <a:schemeClr val="tx1">
                              <a:lumMod val="75000"/>
                              <a:lumOff val="25000"/>
                            </a:schemeClr>
                          </a:solidFill>
                          <a:effectLst/>
                        </a:rPr>
                        <a:t>בדוק כי הברז נסגר (במידה וסונכרן למערכת).</a:t>
                      </a:r>
                      <a:endParaRPr lang="en-US" sz="1200" dirty="0" smtClean="0">
                        <a:solidFill>
                          <a:schemeClr val="tx1">
                            <a:lumMod val="75000"/>
                            <a:lumOff val="25000"/>
                          </a:schemeClr>
                        </a:solidFill>
                        <a:effectLst/>
                      </a:endParaRPr>
                    </a:p>
                    <a:p>
                      <a:pPr marL="0" marR="0" algn="r" rtl="1">
                        <a:lnSpc>
                          <a:spcPct val="100000"/>
                        </a:lnSpc>
                        <a:spcBef>
                          <a:spcPts val="0"/>
                        </a:spcBef>
                        <a:spcAft>
                          <a:spcPts val="0"/>
                        </a:spcAft>
                      </a:pPr>
                      <a:r>
                        <a:rPr lang="he-IL" sz="1200" dirty="0" smtClean="0">
                          <a:solidFill>
                            <a:schemeClr val="tx1">
                              <a:lumMod val="75000"/>
                              <a:lumOff val="25000"/>
                            </a:schemeClr>
                          </a:solidFill>
                          <a:effectLst/>
                        </a:rPr>
                        <a:t>לחיצה על כפתור "פתח ברז" תחזיר את המע' </a:t>
                      </a:r>
                      <a:r>
                        <a:rPr lang="he-IL" sz="1200" dirty="0" smtClean="0">
                          <a:solidFill>
                            <a:schemeClr val="tx1">
                              <a:lumMod val="75000"/>
                              <a:lumOff val="25000"/>
                            </a:schemeClr>
                          </a:solidFill>
                          <a:effectLst/>
                        </a:rPr>
                        <a:t>לשגרה.</a:t>
                      </a:r>
                      <a:endParaRPr lang="en-US" sz="1200" dirty="0" smtClean="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r>
            </a:tbl>
          </a:graphicData>
        </a:graphic>
      </p:graphicFrame>
      <p:sp>
        <p:nvSpPr>
          <p:cNvPr id="5" name="מלבן 4"/>
          <p:cNvSpPr/>
          <p:nvPr/>
        </p:nvSpPr>
        <p:spPr>
          <a:xfrm>
            <a:off x="539552" y="4922004"/>
            <a:ext cx="7956376" cy="523220"/>
          </a:xfrm>
          <a:prstGeom prst="rect">
            <a:avLst/>
          </a:prstGeom>
        </p:spPr>
        <p:txBody>
          <a:bodyPr wrap="square">
            <a:spAutoFit/>
          </a:bodyPr>
          <a:lstStyle/>
          <a:p>
            <a:r>
              <a:rPr lang="he-IL" sz="1400" b="1" dirty="0" smtClean="0">
                <a:solidFill>
                  <a:schemeClr val="tx1">
                    <a:lumMod val="75000"/>
                    <a:lumOff val="25000"/>
                  </a:schemeClr>
                </a:solidFill>
              </a:rPr>
              <a:t>הערה: </a:t>
            </a:r>
            <a:r>
              <a:rPr lang="he-IL" sz="1400" dirty="0" smtClean="0">
                <a:solidFill>
                  <a:schemeClr val="tx1">
                    <a:lumMod val="75000"/>
                    <a:lumOff val="25000"/>
                  </a:schemeClr>
                </a:solidFill>
              </a:rPr>
              <a:t>הוספת גלאים למערכת לא מצריכה סנכרון מחדש.</a:t>
            </a:r>
            <a:endParaRPr lang="en-US" sz="1400" dirty="0" smtClean="0">
              <a:solidFill>
                <a:schemeClr val="tx1">
                  <a:lumMod val="75000"/>
                  <a:lumOff val="25000"/>
                </a:schemeClr>
              </a:solidFill>
            </a:endParaRPr>
          </a:p>
          <a:p>
            <a:r>
              <a:rPr lang="he-IL" sz="1400" dirty="0" smtClean="0">
                <a:solidFill>
                  <a:schemeClr val="tx1">
                    <a:lumMod val="75000"/>
                    <a:lumOff val="25000"/>
                  </a:schemeClr>
                </a:solidFill>
              </a:rPr>
              <a:t>          גריעת גלאי\ החלפת גלאי מצריכה סנכרון מחדש לכל הגלאים אול מול הבקר.</a:t>
            </a:r>
            <a:endParaRPr lang="en-US" sz="1400" dirty="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23728" y="1268760"/>
            <a:ext cx="6480720" cy="1179810"/>
          </a:xfrm>
          <a:prstGeom prst="rect">
            <a:avLst/>
          </a:prstGeom>
          <a:noFill/>
        </p:spPr>
        <p:txBody>
          <a:bodyPr wrap="square" rtlCol="1">
            <a:spAutoFit/>
          </a:bodyPr>
          <a:lstStyle/>
          <a:p>
            <a:pPr>
              <a:spcAft>
                <a:spcPts val="800"/>
              </a:spcAft>
            </a:pPr>
            <a:r>
              <a:rPr lang="he-IL" sz="1600" dirty="0" smtClean="0">
                <a:latin typeface="Calibri" panose="020F0502020204030204" pitchFamily="34" charset="0"/>
                <a:ea typeface="Calibri" panose="020F0502020204030204" pitchFamily="34" charset="0"/>
              </a:rPr>
              <a:t>חמש לחיצות רצופות יגרמו לנתק בין רכיבי המערכת.</a:t>
            </a:r>
            <a:endParaRPr lang="en-US" sz="1600" dirty="0" smtClean="0">
              <a:latin typeface="Calibri" panose="020F0502020204030204" pitchFamily="34" charset="0"/>
              <a:ea typeface="Calibri" panose="020F0502020204030204" pitchFamily="34" charset="0"/>
            </a:endParaRPr>
          </a:p>
          <a:p>
            <a:pPr>
              <a:spcAft>
                <a:spcPts val="800"/>
              </a:spcAft>
            </a:pPr>
            <a:r>
              <a:rPr lang="he-IL" sz="1600" dirty="0" smtClean="0">
                <a:latin typeface="Calibri" panose="020F0502020204030204" pitchFamily="34" charset="0"/>
                <a:ea typeface="Calibri" panose="020F0502020204030204" pitchFamily="34" charset="0"/>
              </a:rPr>
              <a:t>יש אפשרות לבצע איפוס אל מול הברז ע"י חמש לחיצות רצופות על כפתור הטכנאי בבקר ואל מול הגלאים בעת לחיצה בו זמנית על "פתח"  ו"סגור" וחמש לחיצות רצופות על כפתור הטכנאי בבקר.</a:t>
            </a:r>
            <a:endParaRPr lang="en-US" sz="1600" dirty="0">
              <a:latin typeface="Calibri" panose="020F0502020204030204" pitchFamily="34" charset="0"/>
              <a:ea typeface="Calibri" panose="020F0502020204030204" pitchFamily="34" charset="0"/>
            </a:endParaRPr>
          </a:p>
        </p:txBody>
      </p:sp>
      <p:sp>
        <p:nvSpPr>
          <p:cNvPr id="5" name="TextBox 4"/>
          <p:cNvSpPr txBox="1"/>
          <p:nvPr/>
        </p:nvSpPr>
        <p:spPr>
          <a:xfrm>
            <a:off x="755576" y="332656"/>
            <a:ext cx="7848872" cy="523220"/>
          </a:xfrm>
          <a:prstGeom prst="rect">
            <a:avLst/>
          </a:prstGeom>
          <a:noFill/>
        </p:spPr>
        <p:txBody>
          <a:bodyPr wrap="square" rtlCol="1">
            <a:spAutoFit/>
          </a:bodyPr>
          <a:lstStyle/>
          <a:p>
            <a:pPr marL="4763" lvl="1">
              <a:spcAft>
                <a:spcPts val="800"/>
              </a:spcAft>
            </a:pPr>
            <a:r>
              <a:rPr lang="he-IL" sz="28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איפוס הסנכרון (</a:t>
            </a:r>
            <a:r>
              <a:rPr lang="en-US" sz="2700"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HARD RESET</a:t>
            </a:r>
            <a:r>
              <a:rPr lang="he-IL" sz="28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a:t>
            </a:r>
            <a:endParaRPr lang="en-US" sz="2800" dirty="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endParaRPr>
          </a:p>
        </p:txBody>
      </p:sp>
      <p:pic>
        <p:nvPicPr>
          <p:cNvPr id="9" name="Picture 2" descr="C:\studio\Triple+\Presentation_installation guide\LINK\WATER\7.png"/>
          <p:cNvPicPr>
            <a:picLocks noChangeAspect="1" noChangeArrowheads="1"/>
          </p:cNvPicPr>
          <p:nvPr/>
        </p:nvPicPr>
        <p:blipFill>
          <a:blip r:embed="rId2" cstate="print"/>
          <a:srcRect/>
          <a:stretch>
            <a:fillRect/>
          </a:stretch>
        </p:blipFill>
        <p:spPr bwMode="auto">
          <a:xfrm rot="8021690">
            <a:off x="410389" y="2668525"/>
            <a:ext cx="2894896" cy="237311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23728" y="1268760"/>
            <a:ext cx="6480720" cy="2637838"/>
          </a:xfrm>
          <a:prstGeom prst="rect">
            <a:avLst/>
          </a:prstGeom>
          <a:noFill/>
        </p:spPr>
        <p:txBody>
          <a:bodyPr wrap="square" rtlCol="1">
            <a:spAutoFit/>
          </a:bodyPr>
          <a:lstStyle/>
          <a:p>
            <a:pPr marL="342900" lvl="0" indent="-342900">
              <a:lnSpc>
                <a:spcPct val="150000"/>
              </a:lnSpc>
              <a:buFont typeface="+mj-lt"/>
              <a:buAutoNum type="arabicPeriod"/>
            </a:pP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הכרחי כי טכנאי יבקר במקום ההתקנה טרם ביצועה ויעמוד על טיב התקשורת בעזרת טסטר\ הוראות התקנה\ שיקול דעת בריא.</a:t>
            </a:r>
            <a:endParaRPr lang="en-US"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mj-lt"/>
              <a:buAutoNum type="arabicPeriod"/>
            </a:pP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בקר המערכת </a:t>
            </a:r>
            <a:r>
              <a:rPr lang="he-IL" sz="1600" u="sng"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לא</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 יפעל באמצעות סוללות אלא חיבור שנאי לחשמל.</a:t>
            </a:r>
            <a:endParaRPr lang="en-US"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mj-lt"/>
              <a:buAutoNum type="arabicPeriod"/>
            </a:pP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הבקר לא יחובר למערכת אזעקה.</a:t>
            </a:r>
            <a:endParaRPr lang="en-US"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mj-lt"/>
              <a:buAutoNum type="arabicPeriod"/>
            </a:pP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מיקום רכיבי המערכת (לרבות ברז המים והבקר) עשוי להיות מושפע גם משקולי איכות התקשורת.</a:t>
            </a:r>
            <a:endParaRPr lang="en-US"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mj-lt"/>
              <a:buAutoNum type="arabicPeriod"/>
            </a:pP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לא יהיה רפיטר בין הבקר לגלאי ההצפה.</a:t>
            </a:r>
            <a:endParaRPr lang="en-US" sz="1600" dirty="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endParaRPr>
          </a:p>
        </p:txBody>
      </p:sp>
      <p:sp>
        <p:nvSpPr>
          <p:cNvPr id="5" name="TextBox 4"/>
          <p:cNvSpPr txBox="1"/>
          <p:nvPr/>
        </p:nvSpPr>
        <p:spPr>
          <a:xfrm>
            <a:off x="755576" y="332656"/>
            <a:ext cx="7848872" cy="523220"/>
          </a:xfrm>
          <a:prstGeom prst="rect">
            <a:avLst/>
          </a:prstGeom>
          <a:noFill/>
        </p:spPr>
        <p:txBody>
          <a:bodyPr wrap="square" rtlCol="1">
            <a:spAutoFit/>
          </a:bodyPr>
          <a:lstStyle/>
          <a:p>
            <a:pPr marL="4763" lvl="1">
              <a:spcAft>
                <a:spcPts val="800"/>
              </a:spcAft>
            </a:pPr>
            <a:r>
              <a:rPr lang="he-IL" sz="28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הבהרות נוספות בנוגע להתקנת גלאי ההצפה</a:t>
            </a:r>
            <a:endParaRPr lang="en-US" sz="2800" dirty="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5536" y="1268760"/>
            <a:ext cx="8208912" cy="1877437"/>
          </a:xfrm>
          <a:prstGeom prst="rect">
            <a:avLst/>
          </a:prstGeom>
          <a:noFill/>
        </p:spPr>
        <p:txBody>
          <a:bodyPr wrap="square" rtlCol="1">
            <a:spAutoFit/>
          </a:bodyPr>
          <a:lstStyle/>
          <a:p>
            <a:pPr marL="342000" indent="-342000">
              <a:lnSpc>
                <a:spcPct val="150000"/>
              </a:lnSpc>
              <a:spcAft>
                <a:spcPts val="800"/>
              </a:spcAft>
              <a:buFont typeface="+mj-lt"/>
              <a:buAutoNum type="arabicPeriod"/>
            </a:pPr>
            <a:r>
              <a:rPr lang="he-IL" sz="1600"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הוצא</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 את זוג הסוללות מהיחידה </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התקולה</a:t>
            </a:r>
            <a:r>
              <a:rPr lang="en-US" sz="1600"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 </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אותה </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מחליפים</a:t>
            </a:r>
            <a:r>
              <a:rPr lang="en-US" sz="1600"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a:t>
            </a:r>
            <a:endParaRPr lang="en-US" sz="1600" spc="75" dirty="0" smtClean="0">
              <a:solidFill>
                <a:schemeClr val="tx1">
                  <a:lumMod val="75000"/>
                  <a:lumOff val="25000"/>
                </a:schemeClr>
              </a:solidFill>
              <a:latin typeface="Calibri" panose="020F0502020204030204" pitchFamily="34" charset="0"/>
              <a:ea typeface="Times New Roman" panose="02020603050405020304" pitchFamily="18" charset="0"/>
              <a:cs typeface="Arial" panose="020B0604020202020204" pitchFamily="34" charset="0"/>
            </a:endParaRPr>
          </a:p>
          <a:p>
            <a:pPr marL="342000" indent="-342000">
              <a:lnSpc>
                <a:spcPct val="150000"/>
              </a:lnSpc>
              <a:spcAft>
                <a:spcPts val="800"/>
              </a:spcAft>
              <a:buFont typeface="+mj-lt"/>
              <a:buAutoNum type="arabicPeriod"/>
            </a:pPr>
            <a:r>
              <a:rPr lang="he-IL" sz="1600"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בצע</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 איפוס לבקר (חמש לחיצות </a:t>
            </a:r>
            <a:r>
              <a:rPr lang="en-US" sz="1600"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HARD RESET</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a:t>
            </a:r>
            <a:endParaRPr lang="en-US" sz="1600" spc="75" dirty="0" smtClean="0">
              <a:solidFill>
                <a:schemeClr val="tx1">
                  <a:lumMod val="75000"/>
                  <a:lumOff val="25000"/>
                </a:schemeClr>
              </a:solidFill>
              <a:latin typeface="Calibri" panose="020F0502020204030204" pitchFamily="34" charset="0"/>
              <a:ea typeface="Times New Roman" panose="02020603050405020304" pitchFamily="18" charset="0"/>
              <a:cs typeface="Arial" panose="020B0604020202020204" pitchFamily="34" charset="0"/>
            </a:endParaRPr>
          </a:p>
          <a:p>
            <a:pPr marL="342000" indent="-342000">
              <a:lnSpc>
                <a:spcPct val="150000"/>
              </a:lnSpc>
              <a:spcAft>
                <a:spcPts val="800"/>
              </a:spcAft>
              <a:buFont typeface="+mj-lt"/>
              <a:buAutoNum type="arabicPeriod"/>
            </a:pPr>
            <a:r>
              <a:rPr lang="he-IL" sz="1600"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פרק</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 את היחידה מקו המים ובצע את כל השלבים בהתקנת יחידת הניתוק</a:t>
            </a:r>
            <a:r>
              <a:rPr lang="en-US" sz="1600"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a:t>
            </a:r>
            <a:endParaRPr lang="en-US" sz="1600" spc="75" dirty="0" smtClean="0">
              <a:solidFill>
                <a:schemeClr val="tx1">
                  <a:lumMod val="75000"/>
                  <a:lumOff val="25000"/>
                </a:schemeClr>
              </a:solidFill>
              <a:latin typeface="Calibri" panose="020F0502020204030204" pitchFamily="34" charset="0"/>
              <a:ea typeface="Times New Roman" panose="02020603050405020304" pitchFamily="18" charset="0"/>
              <a:cs typeface="Arial" panose="020B0604020202020204" pitchFamily="34" charset="0"/>
            </a:endParaRPr>
          </a:p>
          <a:p>
            <a:pPr marL="342000" indent="-342000">
              <a:lnSpc>
                <a:spcPct val="150000"/>
              </a:lnSpc>
              <a:spcAft>
                <a:spcPts val="800"/>
              </a:spcAft>
              <a:buFont typeface="+mj-lt"/>
              <a:buAutoNum type="arabicPeriod"/>
            </a:pPr>
            <a:r>
              <a:rPr lang="he-IL" sz="1600"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בצע</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 תהליך סנכרון למערכת</a:t>
            </a:r>
            <a:r>
              <a:rPr lang="he-IL" sz="1600" spc="75" dirty="0" smtClean="0">
                <a:solidFill>
                  <a:schemeClr val="tx1">
                    <a:lumMod val="75000"/>
                    <a:lumOff val="25000"/>
                  </a:schemeClr>
                </a:solidFill>
                <a:latin typeface="Calibri" panose="020F0502020204030204" pitchFamily="34" charset="0"/>
                <a:ea typeface="Times New Roman" panose="02020603050405020304" pitchFamily="18" charset="0"/>
                <a:cs typeface="Arial" panose="020B0604020202020204" pitchFamily="34" charset="0"/>
              </a:rPr>
              <a:t> </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בקר – ברז. הגלאים שומרים על הסנכרון אל מול הבקר.</a:t>
            </a:r>
            <a:endParaRPr lang="en-US" sz="1600" spc="75" dirty="0" smtClean="0">
              <a:solidFill>
                <a:schemeClr val="tx1">
                  <a:lumMod val="75000"/>
                  <a:lumOff val="25000"/>
                </a:schemeClr>
              </a:solidFill>
              <a:latin typeface="Calibri" panose="020F0502020204030204" pitchFamily="34" charset="0"/>
              <a:ea typeface="Times New Roman" panose="02020603050405020304" pitchFamily="18" charset="0"/>
              <a:cs typeface="Arial" panose="020B0604020202020204" pitchFamily="34" charset="0"/>
            </a:endParaRPr>
          </a:p>
        </p:txBody>
      </p:sp>
      <p:sp>
        <p:nvSpPr>
          <p:cNvPr id="5" name="TextBox 4"/>
          <p:cNvSpPr txBox="1"/>
          <p:nvPr/>
        </p:nvSpPr>
        <p:spPr>
          <a:xfrm>
            <a:off x="755576" y="332656"/>
            <a:ext cx="7848872" cy="523220"/>
          </a:xfrm>
          <a:prstGeom prst="rect">
            <a:avLst/>
          </a:prstGeom>
          <a:noFill/>
        </p:spPr>
        <p:txBody>
          <a:bodyPr wrap="square" rtlCol="1">
            <a:spAutoFit/>
          </a:bodyPr>
          <a:lstStyle/>
          <a:p>
            <a:pPr marL="4763" lvl="1">
              <a:spcAft>
                <a:spcPts val="800"/>
              </a:spcAft>
            </a:pPr>
            <a:r>
              <a:rPr lang="he-IL" sz="28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החלפת יחידת </a:t>
            </a:r>
            <a:r>
              <a:rPr lang="he-IL" sz="28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הניתוק (ברז)</a:t>
            </a:r>
            <a:endParaRPr lang="en-US" sz="2800" dirty="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endParaRPr>
          </a:p>
        </p:txBody>
      </p:sp>
      <p:pic>
        <p:nvPicPr>
          <p:cNvPr id="5122" name="Picture 2" descr="C:\studio\Triple+\Presentation_installation guide\LINK\WATER\2.png"/>
          <p:cNvPicPr>
            <a:picLocks noChangeAspect="1" noChangeArrowheads="1"/>
          </p:cNvPicPr>
          <p:nvPr/>
        </p:nvPicPr>
        <p:blipFill>
          <a:blip r:embed="rId2" cstate="print"/>
          <a:srcRect/>
          <a:stretch>
            <a:fillRect/>
          </a:stretch>
        </p:blipFill>
        <p:spPr bwMode="auto">
          <a:xfrm>
            <a:off x="395536" y="3140968"/>
            <a:ext cx="2638425" cy="216217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5536" y="1268760"/>
            <a:ext cx="8208912" cy="1938992"/>
          </a:xfrm>
          <a:prstGeom prst="rect">
            <a:avLst/>
          </a:prstGeom>
          <a:noFill/>
        </p:spPr>
        <p:txBody>
          <a:bodyPr wrap="square" rtlCol="1">
            <a:spAutoFit/>
          </a:bodyPr>
          <a:lstStyle/>
          <a:p>
            <a:pPr marL="342000" indent="-342000">
              <a:lnSpc>
                <a:spcPct val="150000"/>
              </a:lnSpc>
              <a:buFont typeface="+mj-lt"/>
              <a:buAutoNum type="arabicPeriod"/>
            </a:pPr>
            <a:r>
              <a:rPr lang="he-IL" sz="1600"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נתק את השנאי</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 מקופסת הבקרה </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התקולה</a:t>
            </a:r>
            <a:r>
              <a:rPr lang="he-IL" sz="1600"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 </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אותה </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מחליפים.</a:t>
            </a:r>
            <a:endParaRPr lang="en-US"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endParaRPr>
          </a:p>
          <a:p>
            <a:pPr marL="342000" indent="-342000">
              <a:lnSpc>
                <a:spcPct val="150000"/>
              </a:lnSpc>
              <a:buFont typeface="+mj-lt"/>
              <a:buAutoNum type="arabicPeriod"/>
            </a:pP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שלוף את קופסת הבקרה ממקומה</a:t>
            </a:r>
            <a:r>
              <a:rPr lang="en-US" sz="1600"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a:t>
            </a:r>
            <a:endParaRPr lang="en-US"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endParaRPr>
          </a:p>
          <a:p>
            <a:pPr marL="342000" indent="-342000">
              <a:lnSpc>
                <a:spcPct val="150000"/>
              </a:lnSpc>
              <a:buFont typeface="+mj-lt"/>
              <a:buAutoNum type="arabicPeriod"/>
            </a:pP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בצע את </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כל </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השלבים בהתקנת יחידת הבקרה</a:t>
            </a:r>
            <a:r>
              <a:rPr lang="en-US" sz="1600"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a:t>
            </a:r>
            <a:endParaRPr lang="en-US"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endParaRPr>
          </a:p>
          <a:p>
            <a:pPr marL="342000" indent="-342000">
              <a:lnSpc>
                <a:spcPct val="150000"/>
              </a:lnSpc>
              <a:spcAft>
                <a:spcPts val="800"/>
              </a:spcAft>
              <a:buFont typeface="+mj-lt"/>
              <a:buAutoNum type="arabicPeriod"/>
            </a:pP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בצע תהליך סנכרון מלא</a:t>
            </a:r>
            <a:r>
              <a:rPr lang="en-US" sz="1600"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 </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כולל </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הוצאה</a:t>
            </a:r>
            <a:r>
              <a:rPr lang="he-IL" sz="1600"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 </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המתנה </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והכנסת הסוללות מחדש לברז</a:t>
            </a:r>
            <a:r>
              <a:rPr lang="en-US" sz="1600"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 (</a:t>
            </a:r>
            <a:br>
              <a:rPr lang="en-US" sz="1600"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b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וסנכרון מלא אל מול כל גלאי ההצפה.</a:t>
            </a:r>
            <a:endParaRPr lang="en-US" sz="1600" dirty="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endParaRPr>
          </a:p>
        </p:txBody>
      </p:sp>
      <p:sp>
        <p:nvSpPr>
          <p:cNvPr id="5" name="TextBox 4"/>
          <p:cNvSpPr txBox="1"/>
          <p:nvPr/>
        </p:nvSpPr>
        <p:spPr>
          <a:xfrm>
            <a:off x="755576" y="332656"/>
            <a:ext cx="7848872" cy="523220"/>
          </a:xfrm>
          <a:prstGeom prst="rect">
            <a:avLst/>
          </a:prstGeom>
          <a:noFill/>
        </p:spPr>
        <p:txBody>
          <a:bodyPr wrap="square" rtlCol="1">
            <a:spAutoFit/>
          </a:bodyPr>
          <a:lstStyle/>
          <a:p>
            <a:pPr marL="4763" lvl="1">
              <a:spcAft>
                <a:spcPts val="800"/>
              </a:spcAft>
            </a:pPr>
            <a:r>
              <a:rPr lang="he-IL" sz="2800" b="1"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החלפת בקר</a:t>
            </a:r>
            <a:endParaRPr lang="en-US" sz="2800" b="1" dirty="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endParaRPr>
          </a:p>
        </p:txBody>
      </p:sp>
      <p:pic>
        <p:nvPicPr>
          <p:cNvPr id="6146" name="Picture 2" descr="C:\studio\Triple+\Presentation_installation guide\LINK\WATER\1.png"/>
          <p:cNvPicPr>
            <a:picLocks noChangeAspect="1" noChangeArrowheads="1"/>
          </p:cNvPicPr>
          <p:nvPr/>
        </p:nvPicPr>
        <p:blipFill>
          <a:blip r:embed="rId2" cstate="print"/>
          <a:srcRect/>
          <a:stretch>
            <a:fillRect/>
          </a:stretch>
        </p:blipFill>
        <p:spPr bwMode="auto">
          <a:xfrm>
            <a:off x="539552" y="3429000"/>
            <a:ext cx="2638425" cy="216217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5536" y="1268760"/>
            <a:ext cx="8208912" cy="830997"/>
          </a:xfrm>
          <a:prstGeom prst="rect">
            <a:avLst/>
          </a:prstGeom>
          <a:noFill/>
        </p:spPr>
        <p:txBody>
          <a:bodyPr wrap="square" rtlCol="1">
            <a:spAutoFit/>
          </a:bodyPr>
          <a:lstStyle/>
          <a:p>
            <a:pPr marL="342000" indent="-342000">
              <a:lnSpc>
                <a:spcPct val="150000"/>
              </a:lnSpc>
              <a:buFont typeface="+mj-lt"/>
              <a:buAutoNum type="arabicPeriod"/>
            </a:pP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הוצא את זוג הסוללות</a:t>
            </a:r>
            <a:r>
              <a:rPr lang="en-US" sz="1600"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 CR123 </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מהיחידה והחלף בזוג סוללות חדשות</a:t>
            </a:r>
            <a:r>
              <a:rPr lang="en-US" sz="1600"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a:t>
            </a:r>
            <a:endParaRPr lang="en-US"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endParaRPr>
          </a:p>
          <a:p>
            <a:pPr marL="342000" indent="-342000">
              <a:lnSpc>
                <a:spcPct val="150000"/>
              </a:lnSpc>
              <a:spcAft>
                <a:spcPts val="800"/>
              </a:spcAft>
              <a:buFont typeface="+mj-lt"/>
              <a:buAutoNum type="arabicPeriod"/>
            </a:pP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וודא כי המערכת מסונכרנת ע</a:t>
            </a:r>
            <a:r>
              <a:rPr lang="en-US" sz="1600"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י </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סגירה</a:t>
            </a:r>
            <a:r>
              <a:rPr lang="he-IL" sz="1600"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פתיחה </a:t>
            </a:r>
            <a:r>
              <a:rPr lang="he-IL" sz="16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באמצעות כפתורי הבקר</a:t>
            </a:r>
            <a:r>
              <a:rPr lang="en-US" sz="1600" dirty="0" smtClean="0">
                <a:latin typeface="Arial" panose="020B0604020202020204" pitchFamily="34" charset="0"/>
                <a:ea typeface="Calibri" panose="020F0502020204030204" pitchFamily="34" charset="0"/>
                <a:cs typeface="Arial" panose="020B0604020202020204" pitchFamily="34"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p:txBody>
      </p:sp>
      <p:sp>
        <p:nvSpPr>
          <p:cNvPr id="5" name="TextBox 4"/>
          <p:cNvSpPr txBox="1"/>
          <p:nvPr/>
        </p:nvSpPr>
        <p:spPr>
          <a:xfrm>
            <a:off x="755576" y="332656"/>
            <a:ext cx="7848872" cy="523220"/>
          </a:xfrm>
          <a:prstGeom prst="rect">
            <a:avLst/>
          </a:prstGeom>
          <a:noFill/>
        </p:spPr>
        <p:txBody>
          <a:bodyPr wrap="square" rtlCol="1">
            <a:spAutoFit/>
          </a:bodyPr>
          <a:lstStyle/>
          <a:p>
            <a:pPr marL="4763" lvl="1">
              <a:spcAft>
                <a:spcPts val="800"/>
              </a:spcAft>
            </a:pPr>
            <a:r>
              <a:rPr lang="he-IL" sz="2800" b="1"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החלפת סוללה ביחידת </a:t>
            </a:r>
            <a:r>
              <a:rPr lang="he-IL" sz="2800" b="1"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הניתוק (ברז)</a:t>
            </a:r>
            <a:endParaRPr lang="en-US" sz="2800" b="1" dirty="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endParaRPr>
          </a:p>
        </p:txBody>
      </p:sp>
      <p:pic>
        <p:nvPicPr>
          <p:cNvPr id="9" name="Picture 2" descr="C:\studio\Triple+\Presentation_installation guide\LINK\WATER\2.png"/>
          <p:cNvPicPr>
            <a:picLocks noChangeAspect="1" noChangeArrowheads="1"/>
          </p:cNvPicPr>
          <p:nvPr/>
        </p:nvPicPr>
        <p:blipFill>
          <a:blip r:embed="rId2" cstate="print"/>
          <a:srcRect/>
          <a:stretch>
            <a:fillRect/>
          </a:stretch>
        </p:blipFill>
        <p:spPr bwMode="auto">
          <a:xfrm>
            <a:off x="395536" y="3140968"/>
            <a:ext cx="2638425" cy="216217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332656"/>
            <a:ext cx="7848872" cy="523220"/>
          </a:xfrm>
          <a:prstGeom prst="rect">
            <a:avLst/>
          </a:prstGeom>
          <a:noFill/>
        </p:spPr>
        <p:txBody>
          <a:bodyPr wrap="square" rtlCol="1">
            <a:spAutoFit/>
          </a:bodyPr>
          <a:lstStyle/>
          <a:p>
            <a:pPr>
              <a:spcAft>
                <a:spcPts val="800"/>
              </a:spcAft>
            </a:pPr>
            <a:r>
              <a:rPr lang="he-IL" sz="28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טבלת חיווי תקלות מערכת</a:t>
            </a:r>
            <a:endParaRPr lang="en-US" sz="2800" dirty="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4" name="טבלה 3"/>
          <p:cNvGraphicFramePr>
            <a:graphicFrameLocks noGrp="1"/>
          </p:cNvGraphicFramePr>
          <p:nvPr/>
        </p:nvGraphicFramePr>
        <p:xfrm>
          <a:off x="492052" y="1239263"/>
          <a:ext cx="7992888" cy="4013332"/>
        </p:xfrm>
        <a:graphic>
          <a:graphicData uri="http://schemas.openxmlformats.org/drawingml/2006/table">
            <a:tbl>
              <a:tblPr rtl="1" firstRow="1" bandRow="1">
                <a:tableStyleId>{5C22544A-7EE6-4342-B048-85BDC9FD1C3A}</a:tableStyleId>
              </a:tblPr>
              <a:tblGrid>
                <a:gridCol w="243218"/>
                <a:gridCol w="2164801"/>
                <a:gridCol w="1322242"/>
                <a:gridCol w="4262627"/>
              </a:tblGrid>
              <a:tr h="342558">
                <a:tc>
                  <a:txBody>
                    <a:bodyPr/>
                    <a:lstStyle/>
                    <a:p>
                      <a:pPr rtl="1"/>
                      <a:endParaRPr lang="he-IL" sz="1400" dirty="0">
                        <a:solidFill>
                          <a:schemeClr val="tx1">
                            <a:lumMod val="75000"/>
                            <a:lumOff val="25000"/>
                          </a:schemeClr>
                        </a:solidFill>
                      </a:endParaRPr>
                    </a:p>
                  </a:txBody>
                  <a:tcPr>
                    <a:solidFill>
                      <a:schemeClr val="tx1">
                        <a:lumMod val="50000"/>
                        <a:lumOff val="50000"/>
                      </a:schemeClr>
                    </a:solidFill>
                  </a:tcPr>
                </a:tc>
                <a:tc>
                  <a:txBody>
                    <a:bodyPr/>
                    <a:lstStyle/>
                    <a:p>
                      <a:pPr algn="ctr" rtl="1"/>
                      <a:r>
                        <a:rPr lang="he-IL" sz="1500" dirty="0" smtClean="0">
                          <a:solidFill>
                            <a:schemeClr val="bg1"/>
                          </a:solidFill>
                        </a:rPr>
                        <a:t>פעולה</a:t>
                      </a:r>
                      <a:endParaRPr lang="he-IL" sz="1500" dirty="0">
                        <a:solidFill>
                          <a:schemeClr val="bg1"/>
                        </a:solidFill>
                      </a:endParaRPr>
                    </a:p>
                  </a:txBody>
                  <a:tcPr>
                    <a:solidFill>
                      <a:schemeClr val="tx1">
                        <a:lumMod val="50000"/>
                        <a:lumOff val="50000"/>
                      </a:schemeClr>
                    </a:solidFill>
                  </a:tcPr>
                </a:tc>
                <a:tc>
                  <a:txBody>
                    <a:bodyPr/>
                    <a:lstStyle/>
                    <a:p>
                      <a:pPr algn="ctr" rtl="1"/>
                      <a:r>
                        <a:rPr lang="he-IL" sz="1500" dirty="0" smtClean="0">
                          <a:solidFill>
                            <a:schemeClr val="bg1"/>
                          </a:solidFill>
                        </a:rPr>
                        <a:t>מיקום</a:t>
                      </a:r>
                      <a:endParaRPr lang="he-IL" sz="1500" dirty="0">
                        <a:solidFill>
                          <a:schemeClr val="bg1"/>
                        </a:solidFill>
                      </a:endParaRPr>
                    </a:p>
                  </a:txBody>
                  <a:tcPr>
                    <a:solidFill>
                      <a:schemeClr val="tx1">
                        <a:lumMod val="50000"/>
                        <a:lumOff val="50000"/>
                      </a:schemeClr>
                    </a:solidFill>
                  </a:tcPr>
                </a:tc>
                <a:tc>
                  <a:txBody>
                    <a:bodyPr/>
                    <a:lstStyle/>
                    <a:p>
                      <a:pPr algn="ctr" rtl="1"/>
                      <a:r>
                        <a:rPr lang="he-IL" sz="1500" dirty="0" smtClean="0">
                          <a:solidFill>
                            <a:schemeClr val="bg1"/>
                          </a:solidFill>
                        </a:rPr>
                        <a:t>חיווי בקרה</a:t>
                      </a:r>
                      <a:endParaRPr lang="he-IL" sz="1500" dirty="0">
                        <a:solidFill>
                          <a:schemeClr val="bg1"/>
                        </a:solidFill>
                      </a:endParaRPr>
                    </a:p>
                  </a:txBody>
                  <a:tcPr>
                    <a:solidFill>
                      <a:schemeClr val="tx1">
                        <a:lumMod val="50000"/>
                        <a:lumOff val="50000"/>
                      </a:schemeClr>
                    </a:solidFill>
                  </a:tcPr>
                </a:tc>
              </a:tr>
              <a:tr h="551035">
                <a:tc>
                  <a:txBody>
                    <a:bodyPr/>
                    <a:lstStyle/>
                    <a:p>
                      <a:pPr rtl="1"/>
                      <a:r>
                        <a:rPr lang="he-IL" sz="1300" dirty="0" smtClean="0">
                          <a:solidFill>
                            <a:schemeClr val="tx1">
                              <a:lumMod val="75000"/>
                              <a:lumOff val="25000"/>
                            </a:schemeClr>
                          </a:solidFill>
                        </a:rPr>
                        <a:t>1</a:t>
                      </a: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solidFill>
                            <a:schemeClr val="tx1">
                              <a:lumMod val="75000"/>
                              <a:lumOff val="25000"/>
                            </a:schemeClr>
                          </a:solidFill>
                          <a:effectLst/>
                        </a:rPr>
                        <a:t>אין תקשורת</a:t>
                      </a:r>
                      <a:endParaRPr lang="en-US" sz="12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solidFill>
                            <a:schemeClr val="tx1">
                              <a:lumMod val="75000"/>
                              <a:lumOff val="25000"/>
                            </a:schemeClr>
                          </a:solidFill>
                          <a:effectLst/>
                        </a:rPr>
                        <a:t>נורת תקשורת מהבהבת\כבויה.</a:t>
                      </a:r>
                      <a:endParaRPr lang="en-US" sz="12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342900" marR="0" lvl="0" indent="-342900" algn="r" rtl="1">
                        <a:lnSpc>
                          <a:spcPct val="100000"/>
                        </a:lnSpc>
                        <a:spcBef>
                          <a:spcPts val="0"/>
                        </a:spcBef>
                        <a:spcAft>
                          <a:spcPts val="0"/>
                        </a:spcAft>
                        <a:buFont typeface="+mj-lt"/>
                        <a:buAutoNum type="arabicPeriod"/>
                      </a:pPr>
                      <a:r>
                        <a:rPr lang="he-IL" sz="1200" dirty="0" smtClean="0">
                          <a:solidFill>
                            <a:schemeClr val="tx1">
                              <a:lumMod val="75000"/>
                              <a:lumOff val="25000"/>
                            </a:schemeClr>
                          </a:solidFill>
                          <a:effectLst/>
                        </a:rPr>
                        <a:t>בדוק מתח סוללות בגלאי ההצפה.</a:t>
                      </a:r>
                      <a:endParaRPr lang="en-US" sz="1200" dirty="0" smtClean="0">
                        <a:solidFill>
                          <a:schemeClr val="tx1">
                            <a:lumMod val="75000"/>
                            <a:lumOff val="25000"/>
                          </a:schemeClr>
                        </a:solidFill>
                        <a:effectLst/>
                      </a:endParaRPr>
                    </a:p>
                    <a:p>
                      <a:pPr marL="342900" marR="0" lvl="0" indent="-342900" algn="r" rtl="1">
                        <a:lnSpc>
                          <a:spcPct val="100000"/>
                        </a:lnSpc>
                        <a:spcBef>
                          <a:spcPts val="0"/>
                        </a:spcBef>
                        <a:spcAft>
                          <a:spcPts val="0"/>
                        </a:spcAft>
                        <a:buFont typeface="+mj-lt"/>
                        <a:buAutoNum type="arabicPeriod"/>
                      </a:pPr>
                      <a:r>
                        <a:rPr lang="he-IL" sz="1200" dirty="0" smtClean="0">
                          <a:solidFill>
                            <a:schemeClr val="tx1">
                              <a:lumMod val="75000"/>
                              <a:lumOff val="25000"/>
                            </a:schemeClr>
                          </a:solidFill>
                          <a:effectLst/>
                        </a:rPr>
                        <a:t>שקול שיפור מרחק שידור.</a:t>
                      </a:r>
                      <a:endParaRPr lang="en-US" sz="1200" dirty="0" smtClean="0">
                        <a:solidFill>
                          <a:schemeClr val="tx1">
                            <a:lumMod val="75000"/>
                            <a:lumOff val="25000"/>
                          </a:schemeClr>
                        </a:solidFill>
                        <a:effectLst/>
                      </a:endParaRPr>
                    </a:p>
                    <a:p>
                      <a:pPr marL="342900" marR="0" lvl="0" indent="-342900" algn="r" rtl="1">
                        <a:lnSpc>
                          <a:spcPct val="100000"/>
                        </a:lnSpc>
                        <a:spcBef>
                          <a:spcPts val="0"/>
                        </a:spcBef>
                        <a:spcAft>
                          <a:spcPts val="0"/>
                        </a:spcAft>
                        <a:buFont typeface="+mj-lt"/>
                        <a:buAutoNum type="arabicPeriod"/>
                      </a:pPr>
                      <a:r>
                        <a:rPr lang="he-IL" sz="1200" dirty="0" smtClean="0">
                          <a:solidFill>
                            <a:schemeClr val="tx1">
                              <a:lumMod val="75000"/>
                              <a:lumOff val="25000"/>
                            </a:schemeClr>
                          </a:solidFill>
                          <a:effectLst/>
                        </a:rPr>
                        <a:t>שקול הוספת ממסר (רפיטר).</a:t>
                      </a:r>
                      <a:endParaRPr lang="en-US" sz="12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r>
              <a:tr h="991075">
                <a:tc>
                  <a:txBody>
                    <a:bodyPr/>
                    <a:lstStyle/>
                    <a:p>
                      <a:pPr rtl="1"/>
                      <a:r>
                        <a:rPr lang="he-IL" sz="1300" dirty="0" smtClean="0">
                          <a:solidFill>
                            <a:schemeClr val="tx1">
                              <a:lumMod val="75000"/>
                              <a:lumOff val="25000"/>
                            </a:schemeClr>
                          </a:solidFill>
                        </a:rPr>
                        <a:t>2</a:t>
                      </a:r>
                      <a:endParaRPr lang="he-IL" sz="1300" dirty="0">
                        <a:solidFill>
                          <a:schemeClr val="tx1">
                            <a:lumMod val="75000"/>
                            <a:lumOff val="25000"/>
                          </a:schemeClr>
                        </a:solidFill>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solidFill>
                            <a:schemeClr val="tx1">
                              <a:lumMod val="75000"/>
                              <a:lumOff val="25000"/>
                            </a:schemeClr>
                          </a:solidFill>
                          <a:effectLst/>
                        </a:rPr>
                        <a:t>תקלת ברז</a:t>
                      </a:r>
                      <a:endParaRPr lang="en-US" sz="12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solidFill>
                            <a:schemeClr val="tx1">
                              <a:lumMod val="75000"/>
                              <a:lumOff val="25000"/>
                            </a:schemeClr>
                          </a:solidFill>
                          <a:effectLst/>
                        </a:rPr>
                        <a:t>כל הנורות למעט המתח מהבהבות פעמיים\שלוש כל 15 ש</a:t>
                      </a:r>
                      <a:endParaRPr lang="en-US" sz="12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342900" marR="0" lvl="0" indent="-342900" algn="r" rtl="1">
                        <a:lnSpc>
                          <a:spcPct val="100000"/>
                        </a:lnSpc>
                        <a:spcBef>
                          <a:spcPts val="0"/>
                        </a:spcBef>
                        <a:spcAft>
                          <a:spcPts val="0"/>
                        </a:spcAft>
                        <a:buFont typeface="+mj-lt"/>
                        <a:buAutoNum type="arabicPeriod"/>
                      </a:pPr>
                      <a:r>
                        <a:rPr lang="he-IL" sz="1200" dirty="0" smtClean="0">
                          <a:solidFill>
                            <a:schemeClr val="tx1">
                              <a:lumMod val="75000"/>
                              <a:lumOff val="25000"/>
                            </a:schemeClr>
                          </a:solidFill>
                          <a:effectLst/>
                        </a:rPr>
                        <a:t>וודא שאין חסימה בנתיב הפתיחה\סגירה של הברז.</a:t>
                      </a:r>
                      <a:endParaRPr lang="en-US" sz="1200" dirty="0" smtClean="0">
                        <a:solidFill>
                          <a:schemeClr val="tx1">
                            <a:lumMod val="75000"/>
                            <a:lumOff val="25000"/>
                          </a:schemeClr>
                        </a:solidFill>
                        <a:effectLst/>
                      </a:endParaRPr>
                    </a:p>
                    <a:p>
                      <a:pPr marL="342900" marR="0" lvl="0" indent="-342900" algn="r" rtl="1">
                        <a:lnSpc>
                          <a:spcPct val="100000"/>
                        </a:lnSpc>
                        <a:spcBef>
                          <a:spcPts val="0"/>
                        </a:spcBef>
                        <a:spcAft>
                          <a:spcPts val="0"/>
                        </a:spcAft>
                        <a:buFont typeface="+mj-lt"/>
                        <a:buAutoNum type="arabicPeriod"/>
                      </a:pPr>
                      <a:r>
                        <a:rPr lang="he-IL" sz="1200" dirty="0" smtClean="0">
                          <a:solidFill>
                            <a:schemeClr val="tx1">
                              <a:lumMod val="75000"/>
                              <a:lumOff val="25000"/>
                            </a:schemeClr>
                          </a:solidFill>
                          <a:effectLst/>
                        </a:rPr>
                        <a:t>פתח\סגור את הברז באמצעות כפתורי הבקר.</a:t>
                      </a:r>
                      <a:endParaRPr lang="en-US" sz="1200" dirty="0" smtClean="0">
                        <a:solidFill>
                          <a:schemeClr val="tx1">
                            <a:lumMod val="75000"/>
                            <a:lumOff val="25000"/>
                          </a:schemeClr>
                        </a:solidFill>
                        <a:effectLst/>
                      </a:endParaRPr>
                    </a:p>
                    <a:p>
                      <a:pPr marL="342900" marR="0" lvl="0" indent="-342900" algn="r" rtl="1">
                        <a:lnSpc>
                          <a:spcPct val="100000"/>
                        </a:lnSpc>
                        <a:spcBef>
                          <a:spcPts val="0"/>
                        </a:spcBef>
                        <a:spcAft>
                          <a:spcPts val="0"/>
                        </a:spcAft>
                        <a:buFont typeface="+mj-lt"/>
                        <a:buAutoNum type="arabicPeriod"/>
                      </a:pPr>
                      <a:r>
                        <a:rPr lang="he-IL" sz="1200" dirty="0" smtClean="0">
                          <a:solidFill>
                            <a:schemeClr val="tx1">
                              <a:lumMod val="75000"/>
                              <a:lumOff val="25000"/>
                            </a:schemeClr>
                          </a:solidFill>
                          <a:effectLst/>
                        </a:rPr>
                        <a:t>הוצא והכנס סוללות לברז ובדוק סטטוס תקלה.</a:t>
                      </a:r>
                      <a:endParaRPr lang="en-US" sz="1200" dirty="0" smtClean="0">
                        <a:solidFill>
                          <a:schemeClr val="tx1">
                            <a:lumMod val="75000"/>
                            <a:lumOff val="25000"/>
                          </a:schemeClr>
                        </a:solidFill>
                        <a:effectLst/>
                      </a:endParaRPr>
                    </a:p>
                    <a:p>
                      <a:pPr marL="342900" marR="0" lvl="0" indent="-342900" algn="r" rtl="1">
                        <a:lnSpc>
                          <a:spcPct val="100000"/>
                        </a:lnSpc>
                        <a:spcBef>
                          <a:spcPts val="0"/>
                        </a:spcBef>
                        <a:spcAft>
                          <a:spcPts val="0"/>
                        </a:spcAft>
                        <a:buFont typeface="+mj-lt"/>
                        <a:buAutoNum type="arabicPeriod"/>
                      </a:pPr>
                      <a:r>
                        <a:rPr lang="he-IL" sz="1200" dirty="0" smtClean="0">
                          <a:solidFill>
                            <a:schemeClr val="tx1">
                              <a:lumMod val="75000"/>
                              <a:lumOff val="25000"/>
                            </a:schemeClr>
                          </a:solidFill>
                          <a:effectLst/>
                        </a:rPr>
                        <a:t>החלף ברז.</a:t>
                      </a:r>
                      <a:endParaRPr lang="en-US" sz="1200" dirty="0" smtClean="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r>
              <a:tr h="899001">
                <a:tc>
                  <a:txBody>
                    <a:bodyPr/>
                    <a:lstStyle/>
                    <a:p>
                      <a:pPr rtl="1"/>
                      <a:r>
                        <a:rPr lang="he-IL" sz="1300" dirty="0" smtClean="0">
                          <a:solidFill>
                            <a:schemeClr val="tx1">
                              <a:lumMod val="75000"/>
                              <a:lumOff val="25000"/>
                            </a:schemeClr>
                          </a:solidFill>
                        </a:rPr>
                        <a:t>3</a:t>
                      </a:r>
                      <a:endParaRPr lang="he-IL" sz="1300" dirty="0">
                        <a:solidFill>
                          <a:schemeClr val="tx1">
                            <a:lumMod val="75000"/>
                            <a:lumOff val="25000"/>
                          </a:schemeClr>
                        </a:solidFill>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solidFill>
                            <a:schemeClr val="tx1">
                              <a:lumMod val="75000"/>
                              <a:lumOff val="25000"/>
                            </a:schemeClr>
                          </a:solidFill>
                          <a:effectLst/>
                        </a:rPr>
                        <a:t>סוללת ברז נמוכה</a:t>
                      </a:r>
                      <a:endParaRPr lang="en-US" sz="12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solidFill>
                            <a:schemeClr val="tx1">
                              <a:lumMod val="75000"/>
                              <a:lumOff val="25000"/>
                            </a:schemeClr>
                          </a:solidFill>
                          <a:effectLst/>
                        </a:rPr>
                        <a:t>נורת סוללת ברז דולקת ברציפות.</a:t>
                      </a:r>
                      <a:endParaRPr lang="en-US" sz="12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solidFill>
                            <a:schemeClr val="tx1">
                              <a:lumMod val="75000"/>
                              <a:lumOff val="25000"/>
                            </a:schemeClr>
                          </a:solidFill>
                          <a:effectLst/>
                        </a:rPr>
                        <a:t> החלף סוללת ברז</a:t>
                      </a:r>
                      <a:endParaRPr lang="en-US" sz="1200" dirty="0" smtClean="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r>
              <a:tr h="500538">
                <a:tc>
                  <a:txBody>
                    <a:bodyPr/>
                    <a:lstStyle/>
                    <a:p>
                      <a:pPr rtl="1"/>
                      <a:r>
                        <a:rPr lang="he-IL" sz="1300" dirty="0" smtClean="0">
                          <a:solidFill>
                            <a:schemeClr val="tx1">
                              <a:lumMod val="75000"/>
                              <a:lumOff val="25000"/>
                            </a:schemeClr>
                          </a:solidFill>
                        </a:rPr>
                        <a:t>4</a:t>
                      </a:r>
                      <a:endParaRPr lang="he-IL" sz="1300" dirty="0">
                        <a:solidFill>
                          <a:schemeClr val="tx1">
                            <a:lumMod val="75000"/>
                            <a:lumOff val="25000"/>
                          </a:schemeClr>
                        </a:solidFill>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solidFill>
                            <a:schemeClr val="tx1">
                              <a:lumMod val="75000"/>
                              <a:lumOff val="25000"/>
                            </a:schemeClr>
                          </a:solidFill>
                          <a:effectLst/>
                        </a:rPr>
                        <a:t>אין אספקת מתח לכרטיס</a:t>
                      </a:r>
                      <a:endParaRPr lang="en-US" sz="12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0" marR="0" indent="0" algn="r" defTabSz="914400" rtl="1" eaLnBrk="1" fontAlgn="auto" latinLnBrk="0" hangingPunct="1">
                        <a:lnSpc>
                          <a:spcPct val="100000"/>
                        </a:lnSpc>
                        <a:spcBef>
                          <a:spcPts val="0"/>
                        </a:spcBef>
                        <a:spcAft>
                          <a:spcPts val="0"/>
                        </a:spcAft>
                        <a:buClrTx/>
                        <a:buSzTx/>
                        <a:buFont typeface="Arial" pitchFamily="34" charset="0"/>
                        <a:buNone/>
                        <a:tabLst/>
                        <a:defRPr/>
                      </a:pPr>
                      <a:r>
                        <a:rPr lang="he-IL" sz="1200" dirty="0" smtClean="0">
                          <a:solidFill>
                            <a:schemeClr val="tx1">
                              <a:lumMod val="75000"/>
                              <a:lumOff val="25000"/>
                            </a:schemeClr>
                          </a:solidFill>
                          <a:effectLst/>
                        </a:rPr>
                        <a:t>נורת מתח כבויה.</a:t>
                      </a:r>
                      <a:endParaRPr lang="en-US" sz="1200" dirty="0" smtClean="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p>
                      <a:pPr marL="0" marR="0" indent="0" algn="r" defTabSz="914400" rtl="1" eaLnBrk="1" fontAlgn="auto" latinLnBrk="0" hangingPunct="1">
                        <a:lnSpc>
                          <a:spcPct val="100000"/>
                        </a:lnSpc>
                        <a:spcBef>
                          <a:spcPts val="0"/>
                        </a:spcBef>
                        <a:spcAft>
                          <a:spcPts val="0"/>
                        </a:spcAft>
                        <a:buClrTx/>
                        <a:buSzTx/>
                        <a:buFont typeface="Arial" pitchFamily="34" charset="0"/>
                        <a:buNone/>
                        <a:tabLst/>
                        <a:defRPr/>
                      </a:pPr>
                      <a:endParaRPr lang="he-IL" sz="1200" dirty="0" smtClean="0">
                        <a:solidFill>
                          <a:schemeClr val="tx1">
                            <a:lumMod val="75000"/>
                            <a:lumOff val="25000"/>
                          </a:schemeClr>
                        </a:solidFill>
                      </a:endParaRPr>
                    </a:p>
                  </a:txBody>
                  <a:tcPr>
                    <a:solidFill>
                      <a:schemeClr val="bg1">
                        <a:lumMod val="85000"/>
                      </a:schemeClr>
                    </a:solidFill>
                  </a:tcPr>
                </a:tc>
                <a:tc>
                  <a:txBody>
                    <a:bodyPr/>
                    <a:lstStyle/>
                    <a:p>
                      <a:pPr marL="342900" marR="0" lvl="0" indent="-342900" algn="r" rtl="1">
                        <a:lnSpc>
                          <a:spcPct val="100000"/>
                        </a:lnSpc>
                        <a:spcBef>
                          <a:spcPts val="0"/>
                        </a:spcBef>
                        <a:spcAft>
                          <a:spcPts val="0"/>
                        </a:spcAft>
                        <a:buFont typeface="+mj-lt"/>
                        <a:buAutoNum type="arabicPeriod"/>
                      </a:pPr>
                      <a:r>
                        <a:rPr lang="he-IL" sz="1200" dirty="0" smtClean="0">
                          <a:solidFill>
                            <a:schemeClr val="tx1">
                              <a:lumMod val="75000"/>
                              <a:lumOff val="25000"/>
                            </a:schemeClr>
                          </a:solidFill>
                          <a:effectLst/>
                        </a:rPr>
                        <a:t>בדוק חיבור מתח.</a:t>
                      </a:r>
                      <a:endParaRPr lang="en-US" sz="1200" dirty="0" smtClean="0">
                        <a:solidFill>
                          <a:schemeClr val="tx1">
                            <a:lumMod val="75000"/>
                            <a:lumOff val="25000"/>
                          </a:schemeClr>
                        </a:solidFill>
                        <a:effectLst/>
                      </a:endParaRPr>
                    </a:p>
                    <a:p>
                      <a:pPr marL="342900" marR="0" lvl="0" indent="-342900" algn="r" rtl="1">
                        <a:lnSpc>
                          <a:spcPct val="100000"/>
                        </a:lnSpc>
                        <a:spcBef>
                          <a:spcPts val="0"/>
                        </a:spcBef>
                        <a:spcAft>
                          <a:spcPts val="0"/>
                        </a:spcAft>
                        <a:buFont typeface="+mj-lt"/>
                        <a:buAutoNum type="arabicPeriod"/>
                      </a:pPr>
                      <a:r>
                        <a:rPr lang="he-IL" sz="1200" dirty="0" smtClean="0">
                          <a:solidFill>
                            <a:schemeClr val="tx1">
                              <a:lumMod val="75000"/>
                              <a:lumOff val="25000"/>
                            </a:schemeClr>
                          </a:solidFill>
                          <a:effectLst/>
                        </a:rPr>
                        <a:t>החלף בקר\רפיטר</a:t>
                      </a:r>
                      <a:endParaRPr lang="en-US" sz="1200" dirty="0" smtClean="0">
                        <a:solidFill>
                          <a:schemeClr val="tx1">
                            <a:lumMod val="75000"/>
                            <a:lumOff val="25000"/>
                          </a:schemeClr>
                        </a:solidFill>
                        <a:effectLst/>
                      </a:endParaRPr>
                    </a:p>
                    <a:p>
                      <a:pPr marL="342900" marR="0" lvl="0" indent="-342900" algn="r" rtl="1">
                        <a:lnSpc>
                          <a:spcPct val="100000"/>
                        </a:lnSpc>
                        <a:spcBef>
                          <a:spcPts val="0"/>
                        </a:spcBef>
                        <a:spcAft>
                          <a:spcPts val="0"/>
                        </a:spcAft>
                        <a:buFont typeface="+mj-lt"/>
                        <a:buAutoNum type="arabicPeriod"/>
                      </a:pPr>
                      <a:r>
                        <a:rPr lang="he-IL" sz="1200" dirty="0" smtClean="0">
                          <a:solidFill>
                            <a:schemeClr val="tx1">
                              <a:lumMod val="75000"/>
                              <a:lumOff val="25000"/>
                            </a:schemeClr>
                          </a:solidFill>
                          <a:effectLst/>
                        </a:rPr>
                        <a:t>סנכרן את המע'.</a:t>
                      </a:r>
                      <a:endParaRPr lang="en-US" sz="12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r>
              <a:tr h="500538">
                <a:tc>
                  <a:txBody>
                    <a:bodyPr/>
                    <a:lstStyle/>
                    <a:p>
                      <a:pPr rtl="1"/>
                      <a:r>
                        <a:rPr lang="he-IL" sz="1300" dirty="0" smtClean="0">
                          <a:solidFill>
                            <a:schemeClr val="tx1">
                              <a:lumMod val="75000"/>
                              <a:lumOff val="25000"/>
                            </a:schemeClr>
                          </a:solidFill>
                        </a:rPr>
                        <a:t>5</a:t>
                      </a:r>
                      <a:endParaRPr lang="he-IL" sz="1300" dirty="0">
                        <a:solidFill>
                          <a:schemeClr val="tx1">
                            <a:lumMod val="75000"/>
                            <a:lumOff val="25000"/>
                          </a:schemeClr>
                        </a:solidFill>
                      </a:endParaRPr>
                    </a:p>
                  </a:txBody>
                  <a:tcPr>
                    <a:solidFill>
                      <a:schemeClr val="bg1">
                        <a:lumMod val="85000"/>
                      </a:schemeClr>
                    </a:solidFill>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1200" dirty="0" smtClean="0">
                          <a:solidFill>
                            <a:schemeClr val="tx1">
                              <a:lumMod val="75000"/>
                              <a:lumOff val="25000"/>
                            </a:schemeClr>
                          </a:solidFill>
                          <a:effectLst/>
                        </a:rPr>
                        <a:t>ברז במצב אמצעי</a:t>
                      </a:r>
                      <a:endParaRPr lang="en-US" sz="1200" dirty="0" smtClean="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0000"/>
                        </a:lnSpc>
                        <a:spcBef>
                          <a:spcPts val="0"/>
                        </a:spcBef>
                        <a:spcAft>
                          <a:spcPts val="0"/>
                        </a:spcAft>
                      </a:pPr>
                      <a:endParaRPr lang="en-US" sz="1200" dirty="0" smtClean="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0" marR="0" indent="0" algn="r" defTabSz="914400" rtl="1" eaLnBrk="1" fontAlgn="auto" latinLnBrk="0" hangingPunct="1">
                        <a:lnSpc>
                          <a:spcPct val="100000"/>
                        </a:lnSpc>
                        <a:spcBef>
                          <a:spcPts val="0"/>
                        </a:spcBef>
                        <a:spcAft>
                          <a:spcPts val="0"/>
                        </a:spcAft>
                        <a:buClrTx/>
                        <a:buSzTx/>
                        <a:buFont typeface="Arial" pitchFamily="34" charset="0"/>
                        <a:buNone/>
                        <a:tabLst/>
                        <a:defRPr/>
                      </a:pPr>
                      <a:r>
                        <a:rPr lang="he-IL" sz="1200" dirty="0" smtClean="0">
                          <a:solidFill>
                            <a:schemeClr val="tx1">
                              <a:lumMod val="75000"/>
                              <a:lumOff val="25000"/>
                            </a:schemeClr>
                          </a:solidFill>
                          <a:effectLst/>
                        </a:rPr>
                        <a:t>נורת ברז פתוח מהבהבת</a:t>
                      </a:r>
                      <a:endParaRPr lang="en-US" sz="1200" dirty="0" smtClean="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342900" marR="0" lvl="0" indent="-342900" algn="r" rtl="1">
                        <a:lnSpc>
                          <a:spcPct val="100000"/>
                        </a:lnSpc>
                        <a:spcBef>
                          <a:spcPts val="0"/>
                        </a:spcBef>
                        <a:spcAft>
                          <a:spcPts val="0"/>
                        </a:spcAft>
                        <a:buFont typeface="+mj-lt"/>
                        <a:buAutoNum type="arabicPeriod"/>
                      </a:pPr>
                      <a:r>
                        <a:rPr lang="he-IL" sz="1200" dirty="0" smtClean="0">
                          <a:solidFill>
                            <a:schemeClr val="tx1">
                              <a:lumMod val="75000"/>
                              <a:lumOff val="25000"/>
                            </a:schemeClr>
                          </a:solidFill>
                          <a:effectLst/>
                        </a:rPr>
                        <a:t>סגור\פתח את הברז במידת הצורך.</a:t>
                      </a:r>
                      <a:endParaRPr lang="en-US" sz="1200" dirty="0" smtClean="0">
                        <a:solidFill>
                          <a:schemeClr val="tx1">
                            <a:lumMod val="75000"/>
                            <a:lumOff val="25000"/>
                          </a:schemeClr>
                        </a:solidFill>
                        <a:effectLst/>
                      </a:endParaRPr>
                    </a:p>
                    <a:p>
                      <a:pPr marL="342900" marR="0" lvl="0" indent="-342900" algn="r" rtl="1">
                        <a:lnSpc>
                          <a:spcPct val="100000"/>
                        </a:lnSpc>
                        <a:spcBef>
                          <a:spcPts val="0"/>
                        </a:spcBef>
                        <a:spcAft>
                          <a:spcPts val="0"/>
                        </a:spcAft>
                        <a:buFont typeface="+mj-lt"/>
                        <a:buAutoNum type="arabicPeriod"/>
                      </a:pPr>
                      <a:r>
                        <a:rPr lang="he-IL" sz="1200" dirty="0" smtClean="0">
                          <a:solidFill>
                            <a:schemeClr val="tx1">
                              <a:lumMod val="75000"/>
                              <a:lumOff val="25000"/>
                            </a:schemeClr>
                          </a:solidFill>
                          <a:effectLst/>
                        </a:rPr>
                        <a:t>חזור לשלב # 2 </a:t>
                      </a:r>
                      <a:endParaRPr lang="en-US" sz="1200" dirty="0" smtClean="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332656"/>
            <a:ext cx="7848872" cy="523220"/>
          </a:xfrm>
          <a:prstGeom prst="rect">
            <a:avLst/>
          </a:prstGeom>
          <a:noFill/>
        </p:spPr>
        <p:txBody>
          <a:bodyPr wrap="square" rtlCol="1">
            <a:spAutoFit/>
          </a:bodyPr>
          <a:lstStyle/>
          <a:p>
            <a:r>
              <a:rPr lang="he-IL" sz="2800" dirty="0" smtClean="0">
                <a:solidFill>
                  <a:schemeClr val="tx1">
                    <a:lumMod val="75000"/>
                    <a:lumOff val="25000"/>
                  </a:schemeClr>
                </a:solidFill>
                <a:ea typeface="Calibri" panose="020F0502020204030204" pitchFamily="34" charset="0"/>
                <a:cs typeface="Arial" panose="020B0604020202020204" pitchFamily="34" charset="0"/>
              </a:rPr>
              <a:t>מערכת גלאי הצפה</a:t>
            </a:r>
            <a:endParaRPr lang="en-US" sz="2800" dirty="0">
              <a:solidFill>
                <a:schemeClr val="tx1">
                  <a:lumMod val="75000"/>
                  <a:lumOff val="25000"/>
                </a:schemeClr>
              </a:solidFill>
            </a:endParaRPr>
          </a:p>
        </p:txBody>
      </p:sp>
      <p:sp>
        <p:nvSpPr>
          <p:cNvPr id="3" name="TextBox 2"/>
          <p:cNvSpPr txBox="1"/>
          <p:nvPr/>
        </p:nvSpPr>
        <p:spPr>
          <a:xfrm>
            <a:off x="467544" y="1268760"/>
            <a:ext cx="8136904" cy="2616101"/>
          </a:xfrm>
          <a:prstGeom prst="rect">
            <a:avLst/>
          </a:prstGeom>
          <a:noFill/>
        </p:spPr>
        <p:txBody>
          <a:bodyPr wrap="square" rtlCol="1">
            <a:spAutoFit/>
          </a:bodyPr>
          <a:lstStyle/>
          <a:p>
            <a:r>
              <a:rPr lang="he-IL" sz="1900" b="1" dirty="0" smtClean="0">
                <a:solidFill>
                  <a:schemeClr val="tx1">
                    <a:lumMod val="75000"/>
                    <a:lumOff val="25000"/>
                  </a:schemeClr>
                </a:solidFill>
              </a:rPr>
              <a:t>רקע</a:t>
            </a:r>
          </a:p>
          <a:p>
            <a:r>
              <a:rPr lang="he-IL" sz="1600" dirty="0" smtClean="0">
                <a:solidFill>
                  <a:schemeClr val="tx1">
                    <a:lumMod val="75000"/>
                    <a:lumOff val="25000"/>
                  </a:schemeClr>
                </a:solidFill>
              </a:rPr>
              <a:t>המערכת למניעת דליפות, סוגרת את אספקת המים באמצעות מערכת תקשורת אלחוטית.</a:t>
            </a:r>
            <a:endParaRPr lang="en-US" sz="1600" dirty="0" smtClean="0">
              <a:solidFill>
                <a:schemeClr val="tx1">
                  <a:lumMod val="75000"/>
                  <a:lumOff val="25000"/>
                </a:schemeClr>
              </a:solidFill>
            </a:endParaRPr>
          </a:p>
          <a:p>
            <a:endParaRPr lang="en-US" sz="1600" dirty="0" smtClean="0">
              <a:solidFill>
                <a:schemeClr val="tx1">
                  <a:lumMod val="75000"/>
                  <a:lumOff val="25000"/>
                </a:schemeClr>
              </a:solidFill>
            </a:endParaRPr>
          </a:p>
          <a:p>
            <a:r>
              <a:rPr lang="he-IL" sz="1600" dirty="0" smtClean="0">
                <a:solidFill>
                  <a:schemeClr val="tx1">
                    <a:lumMod val="75000"/>
                    <a:lumOff val="25000"/>
                  </a:schemeClr>
                </a:solidFill>
              </a:rPr>
              <a:t>מטרת המערכת למזער נזקי הצפה פוטנציאליים  ע"י סגירת אספקת המים כאשר אין פעילות באתר ו\או מתקבל חיווי הצפה.</a:t>
            </a:r>
            <a:endParaRPr lang="en-US" sz="1600" dirty="0" smtClean="0">
              <a:solidFill>
                <a:schemeClr val="tx1">
                  <a:lumMod val="75000"/>
                  <a:lumOff val="25000"/>
                </a:schemeClr>
              </a:solidFill>
            </a:endParaRPr>
          </a:p>
          <a:p>
            <a:endParaRPr lang="en-US" sz="1600" dirty="0" smtClean="0">
              <a:solidFill>
                <a:schemeClr val="tx1">
                  <a:lumMod val="75000"/>
                  <a:lumOff val="25000"/>
                </a:schemeClr>
              </a:solidFill>
            </a:endParaRPr>
          </a:p>
          <a:p>
            <a:r>
              <a:rPr lang="he-IL" sz="1600" dirty="0" smtClean="0">
                <a:solidFill>
                  <a:schemeClr val="tx1">
                    <a:lumMod val="75000"/>
                    <a:lumOff val="25000"/>
                  </a:schemeClr>
                </a:solidFill>
              </a:rPr>
              <a:t>כל מערכת מורכבת מיחידת ניתוק (ברז) המותקנת ע"ג צינור אספקת המים הראשי, מגלאי הצפה ומיחידת בקרה השולטת על הפתיחה והסגירה.</a:t>
            </a:r>
            <a:endParaRPr lang="en-US" sz="1600" dirty="0" smtClean="0">
              <a:solidFill>
                <a:schemeClr val="tx1">
                  <a:lumMod val="75000"/>
                  <a:lumOff val="25000"/>
                </a:schemeClr>
              </a:solidFill>
            </a:endParaRPr>
          </a:p>
          <a:p>
            <a:r>
              <a:rPr lang="he-IL" sz="1600" dirty="0" smtClean="0">
                <a:solidFill>
                  <a:schemeClr val="tx1">
                    <a:lumMod val="75000"/>
                    <a:lumOff val="25000"/>
                  </a:schemeClr>
                </a:solidFill>
              </a:rPr>
              <a:t>המערכת מציגה למשתמש חיווי פשוט וברור של מצב הברז (פתוח או סגור) כמו כן ניתן לשלוט </a:t>
            </a:r>
            <a:r>
              <a:rPr lang="en-US" sz="1600" dirty="0" smtClean="0">
                <a:solidFill>
                  <a:schemeClr val="tx1">
                    <a:lumMod val="75000"/>
                    <a:lumOff val="25000"/>
                  </a:schemeClr>
                </a:solidFill>
              </a:rPr>
              <a:t/>
            </a:r>
            <a:br>
              <a:rPr lang="en-US" sz="1600" dirty="0" smtClean="0">
                <a:solidFill>
                  <a:schemeClr val="tx1">
                    <a:lumMod val="75000"/>
                    <a:lumOff val="25000"/>
                  </a:schemeClr>
                </a:solidFill>
              </a:rPr>
            </a:br>
            <a:r>
              <a:rPr lang="he-IL" sz="1600" dirty="0" smtClean="0">
                <a:solidFill>
                  <a:schemeClr val="tx1">
                    <a:lumMod val="75000"/>
                    <a:lumOff val="25000"/>
                  </a:schemeClr>
                </a:solidFill>
              </a:rPr>
              <a:t>על יחידת הניתוק ולפתוח או לסגור את הברז בצורה ידנית.</a:t>
            </a:r>
            <a:endParaRPr lang="en-US" sz="1600" dirty="0">
              <a:solidFill>
                <a:schemeClr val="tx1">
                  <a:lumMod val="75000"/>
                  <a:lumOff val="25000"/>
                </a:schemeClr>
              </a:solidFill>
            </a:endParaRPr>
          </a:p>
        </p:txBody>
      </p:sp>
      <p:grpSp>
        <p:nvGrpSpPr>
          <p:cNvPr id="9" name="קבוצה 8"/>
          <p:cNvGrpSpPr/>
          <p:nvPr/>
        </p:nvGrpSpPr>
        <p:grpSpPr>
          <a:xfrm>
            <a:off x="395536" y="3804716"/>
            <a:ext cx="3686169" cy="1770781"/>
            <a:chOff x="3581946" y="3429000"/>
            <a:chExt cx="4852615" cy="2331125"/>
          </a:xfrm>
        </p:grpSpPr>
        <p:pic>
          <p:nvPicPr>
            <p:cNvPr id="1026" name="Picture 2" descr="C:\studio\Triple+\Presentation_installation guide\LINK\WATER\2.png"/>
            <p:cNvPicPr>
              <a:picLocks noChangeAspect="1" noChangeArrowheads="1"/>
            </p:cNvPicPr>
            <p:nvPr/>
          </p:nvPicPr>
          <p:blipFill>
            <a:blip r:embed="rId2" cstate="print"/>
            <a:srcRect/>
            <a:stretch>
              <a:fillRect/>
            </a:stretch>
          </p:blipFill>
          <p:spPr bwMode="auto">
            <a:xfrm>
              <a:off x="3581946" y="3429000"/>
              <a:ext cx="2638425" cy="2162175"/>
            </a:xfrm>
            <a:prstGeom prst="rect">
              <a:avLst/>
            </a:prstGeom>
            <a:noFill/>
          </p:spPr>
        </p:pic>
        <p:pic>
          <p:nvPicPr>
            <p:cNvPr id="1027" name="Picture 3" descr="C:\studio\Triple+\Presentation_installation guide\LINK\WATER\1.png"/>
            <p:cNvPicPr>
              <a:picLocks noChangeAspect="1" noChangeArrowheads="1"/>
            </p:cNvPicPr>
            <p:nvPr/>
          </p:nvPicPr>
          <p:blipFill>
            <a:blip r:embed="rId3" cstate="print"/>
            <a:srcRect/>
            <a:stretch>
              <a:fillRect/>
            </a:stretch>
          </p:blipFill>
          <p:spPr bwMode="auto">
            <a:xfrm>
              <a:off x="5796136" y="3597950"/>
              <a:ext cx="2638425" cy="2162175"/>
            </a:xfrm>
            <a:prstGeom prst="rect">
              <a:avLst/>
            </a:prstGeom>
            <a:noFill/>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51920" y="1268760"/>
            <a:ext cx="4752528" cy="877163"/>
          </a:xfrm>
          <a:prstGeom prst="rect">
            <a:avLst/>
          </a:prstGeom>
          <a:noFill/>
        </p:spPr>
        <p:txBody>
          <a:bodyPr wrap="square" rtlCol="1">
            <a:spAutoFit/>
          </a:bodyPr>
          <a:lstStyle/>
          <a:p>
            <a:r>
              <a:rPr lang="he-IL" sz="1900" b="1" dirty="0" smtClean="0">
                <a:solidFill>
                  <a:schemeClr val="tx1">
                    <a:lumMod val="75000"/>
                    <a:lumOff val="25000"/>
                  </a:schemeClr>
                </a:solidFill>
              </a:rPr>
              <a:t>יחידת ניתוק (ברז)</a:t>
            </a:r>
          </a:p>
          <a:p>
            <a:r>
              <a:rPr lang="he-IL" sz="1600" dirty="0" smtClean="0">
                <a:solidFill>
                  <a:schemeClr val="tx1">
                    <a:lumMod val="75000"/>
                    <a:lumOff val="25000"/>
                  </a:schemeClr>
                </a:solidFill>
              </a:rPr>
              <a:t>יחידת ניתוק (ברז שגיב "4\3) מותקנת ע"ג צינור אספקת המים הראשי ומטרתה לאפשר ולמנוע מעבר מים בצנרת.</a:t>
            </a:r>
            <a:endParaRPr lang="en-US" sz="1600" dirty="0">
              <a:solidFill>
                <a:schemeClr val="tx1">
                  <a:lumMod val="75000"/>
                  <a:lumOff val="25000"/>
                </a:schemeClr>
              </a:solidFill>
            </a:endParaRPr>
          </a:p>
        </p:txBody>
      </p:sp>
      <p:sp>
        <p:nvSpPr>
          <p:cNvPr id="12" name="TextBox 11"/>
          <p:cNvSpPr txBox="1"/>
          <p:nvPr/>
        </p:nvSpPr>
        <p:spPr>
          <a:xfrm>
            <a:off x="755576" y="332656"/>
            <a:ext cx="7848872" cy="523220"/>
          </a:xfrm>
          <a:prstGeom prst="rect">
            <a:avLst/>
          </a:prstGeom>
          <a:noFill/>
        </p:spPr>
        <p:txBody>
          <a:bodyPr wrap="square" rtlCol="1">
            <a:spAutoFit/>
          </a:bodyPr>
          <a:lstStyle/>
          <a:p>
            <a:r>
              <a:rPr lang="he-IL" sz="2800" dirty="0" smtClean="0">
                <a:solidFill>
                  <a:schemeClr val="tx1">
                    <a:lumMod val="75000"/>
                    <a:lumOff val="25000"/>
                  </a:schemeClr>
                </a:solidFill>
              </a:rPr>
              <a:t>מפרט המערכת</a:t>
            </a:r>
          </a:p>
        </p:txBody>
      </p:sp>
      <p:sp>
        <p:nvSpPr>
          <p:cNvPr id="23" name="מלבן 22"/>
          <p:cNvSpPr/>
          <p:nvPr/>
        </p:nvSpPr>
        <p:spPr>
          <a:xfrm>
            <a:off x="3851920" y="3284984"/>
            <a:ext cx="4572000" cy="2056973"/>
          </a:xfrm>
          <a:prstGeom prst="rect">
            <a:avLst/>
          </a:prstGeom>
        </p:spPr>
        <p:txBody>
          <a:bodyPr>
            <a:spAutoFit/>
          </a:bodyPr>
          <a:lstStyle/>
          <a:p>
            <a:pPr marL="342000" lvl="0" indent="-342000" fontAlgn="base">
              <a:lnSpc>
                <a:spcPct val="150000"/>
              </a:lnSpc>
              <a:spcAft>
                <a:spcPts val="15"/>
              </a:spcAft>
              <a:buClr>
                <a:srgbClr val="343433"/>
              </a:buClr>
              <a:buSzPts val="1600"/>
              <a:buFont typeface="+mj-lt"/>
              <a:buAutoNum type="arabicPeriod"/>
            </a:pPr>
            <a:r>
              <a:rPr lang="he-IL" sz="1200" dirty="0" smtClean="0">
                <a:solidFill>
                  <a:srgbClr val="343433"/>
                </a:solidFill>
                <a:uFill>
                  <a:solidFill>
                    <a:srgbClr val="000000"/>
                  </a:solidFill>
                </a:uFill>
                <a:latin typeface="Calibri" panose="020F0502020204030204" pitchFamily="34" charset="0"/>
                <a:ea typeface="Calibri" panose="020F0502020204030204" pitchFamily="34" charset="0"/>
                <a:cs typeface="Arial" panose="020B0604020202020204" pitchFamily="34" charset="0"/>
              </a:rPr>
              <a:t>ידית סגירה/פתיחה.</a:t>
            </a:r>
            <a:endParaRPr lang="en-US" sz="1200" dirty="0" smtClean="0">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000" indent="-342000">
              <a:lnSpc>
                <a:spcPct val="150000"/>
              </a:lnSpc>
              <a:spcAft>
                <a:spcPts val="15"/>
              </a:spcAft>
            </a:pPr>
            <a:r>
              <a:rPr lang="en-US" sz="1200" b="1" dirty="0" smtClean="0">
                <a:solidFill>
                  <a:srgbClr val="343433"/>
                </a:solidFill>
                <a:latin typeface="Arial" panose="020B0604020202020204" pitchFamily="34" charset="0"/>
                <a:ea typeface="Arial" panose="020B0604020202020204" pitchFamily="34" charset="0"/>
                <a:cs typeface="Arial" panose="020B0604020202020204" pitchFamily="34" charset="0"/>
              </a:rPr>
              <a:t>A</a:t>
            </a:r>
            <a:r>
              <a:rPr lang="he-IL" sz="1200" dirty="0" smtClean="0">
                <a:solidFill>
                  <a:srgbClr val="343433"/>
                </a:solidFill>
                <a:latin typeface="Calibri" panose="020F0502020204030204" pitchFamily="34" charset="0"/>
                <a:ea typeface="Arial" panose="020B0604020202020204" pitchFamily="34" charset="0"/>
                <a:cs typeface="Arial" panose="020B0604020202020204" pitchFamily="34" charset="0"/>
              </a:rPr>
              <a:t>1</a:t>
            </a:r>
            <a:r>
              <a:rPr lang="he-IL" sz="1200" b="1" dirty="0" smtClean="0">
                <a:solidFill>
                  <a:srgbClr val="343433"/>
                </a:solidFill>
                <a:latin typeface="Calibri" panose="020F0502020204030204" pitchFamily="34" charset="0"/>
                <a:ea typeface="Calibri" panose="020F0502020204030204" pitchFamily="34" charset="0"/>
                <a:cs typeface="Arial" panose="020B0604020202020204" pitchFamily="34" charset="0"/>
              </a:rPr>
              <a:t>.</a:t>
            </a:r>
            <a:r>
              <a:rPr lang="he-IL" sz="1200" dirty="0" smtClean="0">
                <a:solidFill>
                  <a:srgbClr val="343433"/>
                </a:solidFill>
                <a:latin typeface="Calibri" panose="020F0502020204030204" pitchFamily="34" charset="0"/>
                <a:ea typeface="Calibri" panose="020F0502020204030204" pitchFamily="34" charset="0"/>
                <a:cs typeface="Arial" panose="020B0604020202020204" pitchFamily="34" charset="0"/>
              </a:rPr>
              <a:t>   חיווי סגירה/פתיחה.</a:t>
            </a:r>
            <a:endParaRPr lang="en-US" sz="1200" dirty="0" smtClean="0">
              <a:latin typeface="Calibri" panose="020F0502020204030204" pitchFamily="34" charset="0"/>
              <a:ea typeface="Calibri" panose="020F0502020204030204" pitchFamily="34" charset="0"/>
              <a:cs typeface="Arial" panose="020B0604020202020204" pitchFamily="34" charset="0"/>
            </a:endParaRPr>
          </a:p>
          <a:p>
            <a:pPr marL="342000" lvl="0" indent="-342000" fontAlgn="base">
              <a:lnSpc>
                <a:spcPct val="150000"/>
              </a:lnSpc>
              <a:spcAft>
                <a:spcPts val="15"/>
              </a:spcAft>
              <a:buClr>
                <a:srgbClr val="343433"/>
              </a:buClr>
              <a:buSzPts val="1600"/>
              <a:buFont typeface="+mj-lt"/>
              <a:buAutoNum type="arabicPeriod"/>
            </a:pPr>
            <a:r>
              <a:rPr lang="he-IL" sz="1200" dirty="0" smtClean="0">
                <a:solidFill>
                  <a:srgbClr val="343433"/>
                </a:solidFill>
                <a:uFill>
                  <a:solidFill>
                    <a:srgbClr val="000000"/>
                  </a:solidFill>
                </a:uFill>
                <a:latin typeface="Calibri" panose="020F0502020204030204" pitchFamily="34" charset="0"/>
                <a:ea typeface="Calibri" panose="020F0502020204030204" pitchFamily="34" charset="0"/>
                <a:cs typeface="Arial" panose="020B0604020202020204" pitchFamily="34" charset="0"/>
              </a:rPr>
              <a:t>גוף יחידת הניתוק (הברז).</a:t>
            </a:r>
            <a:endParaRPr lang="en-US" sz="1200" dirty="0" smtClean="0">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000" lvl="0" indent="-342000" fontAlgn="base">
              <a:lnSpc>
                <a:spcPct val="150000"/>
              </a:lnSpc>
              <a:spcAft>
                <a:spcPts val="15"/>
              </a:spcAft>
              <a:buClr>
                <a:srgbClr val="343433"/>
              </a:buClr>
              <a:buSzPts val="1600"/>
              <a:buFont typeface="+mj-lt"/>
              <a:buAutoNum type="arabicPeriod"/>
            </a:pPr>
            <a:r>
              <a:rPr lang="he-IL" sz="1200" dirty="0" smtClean="0">
                <a:solidFill>
                  <a:srgbClr val="343433"/>
                </a:solidFill>
                <a:uFill>
                  <a:solidFill>
                    <a:srgbClr val="000000"/>
                  </a:solidFill>
                </a:uFill>
                <a:latin typeface="Calibri" panose="020F0502020204030204" pitchFamily="34" charset="0"/>
                <a:ea typeface="Calibri" panose="020F0502020204030204" pitchFamily="34" charset="0"/>
                <a:cs typeface="Arial" panose="020B0604020202020204" pitchFamily="34" charset="0"/>
              </a:rPr>
              <a:t>מחבר'' </a:t>
            </a:r>
            <a:r>
              <a:rPr lang="en-US" sz="1200" dirty="0" smtClean="0">
                <a:solidFill>
                  <a:srgbClr val="343433"/>
                </a:solidFill>
                <a:uFill>
                  <a:solidFill>
                    <a:srgbClr val="000000"/>
                  </a:solidFill>
                </a:uFill>
                <a:latin typeface="Arial" panose="020B0604020202020204" pitchFamily="34" charset="0"/>
                <a:ea typeface="Calibri" panose="020F0502020204030204" pitchFamily="34" charset="0"/>
                <a:cs typeface="Arial" panose="020B0604020202020204" pitchFamily="34" charset="0"/>
              </a:rPr>
              <a:t>4</a:t>
            </a:r>
            <a:r>
              <a:rPr lang="he-IL" sz="1200" dirty="0" smtClean="0">
                <a:solidFill>
                  <a:srgbClr val="343433"/>
                </a:solidFill>
                <a:uFill>
                  <a:solidFill>
                    <a:srgbClr val="000000"/>
                  </a:solidFill>
                </a:uFill>
                <a:latin typeface="Calibri" panose="020F0502020204030204" pitchFamily="34" charset="0"/>
                <a:ea typeface="Calibri" panose="020F0502020204030204" pitchFamily="34" charset="0"/>
                <a:cs typeface="Arial" panose="020B0604020202020204" pitchFamily="34" charset="0"/>
              </a:rPr>
              <a:t>/</a:t>
            </a:r>
            <a:r>
              <a:rPr lang="en-US" sz="1200" dirty="0" smtClean="0">
                <a:solidFill>
                  <a:srgbClr val="343433"/>
                </a:solidFill>
                <a:uFill>
                  <a:solidFill>
                    <a:srgbClr val="000000"/>
                  </a:solidFill>
                </a:uFill>
                <a:latin typeface="Arial" panose="020B0604020202020204" pitchFamily="34" charset="0"/>
                <a:ea typeface="Calibri" panose="020F0502020204030204" pitchFamily="34" charset="0"/>
                <a:cs typeface="Arial" panose="020B0604020202020204" pitchFamily="34" charset="0"/>
              </a:rPr>
              <a:t>3</a:t>
            </a:r>
            <a:r>
              <a:rPr lang="he-IL" sz="1200" dirty="0" smtClean="0">
                <a:solidFill>
                  <a:srgbClr val="343433"/>
                </a:solidFill>
                <a:uFill>
                  <a:solidFill>
                    <a:srgbClr val="000000"/>
                  </a:solidFill>
                </a:uFill>
                <a:latin typeface="Calibri" panose="020F0502020204030204" pitchFamily="34" charset="0"/>
                <a:ea typeface="Calibri" panose="020F0502020204030204" pitchFamily="34" charset="0"/>
                <a:cs typeface="Arial" panose="020B0604020202020204" pitchFamily="34" charset="0"/>
              </a:rPr>
              <a:t>  יציאה/כניסה .</a:t>
            </a:r>
            <a:endParaRPr lang="en-US" sz="1200" dirty="0" smtClean="0">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000" lvl="0" indent="-342000" fontAlgn="base">
              <a:lnSpc>
                <a:spcPct val="150000"/>
              </a:lnSpc>
              <a:spcAft>
                <a:spcPts val="155"/>
              </a:spcAft>
              <a:buClr>
                <a:srgbClr val="343433"/>
              </a:buClr>
              <a:buSzPts val="1600"/>
              <a:buFont typeface="+mj-lt"/>
              <a:buAutoNum type="arabicPeriod"/>
            </a:pPr>
            <a:r>
              <a:rPr lang="he-IL" sz="1200" dirty="0" smtClean="0">
                <a:solidFill>
                  <a:srgbClr val="343433"/>
                </a:solidFill>
                <a:uFill>
                  <a:solidFill>
                    <a:srgbClr val="000000"/>
                  </a:solidFill>
                </a:uFill>
                <a:latin typeface="Calibri" panose="020F0502020204030204" pitchFamily="34" charset="0"/>
                <a:ea typeface="Calibri" panose="020F0502020204030204" pitchFamily="34" charset="0"/>
                <a:cs typeface="Arial" panose="020B0604020202020204" pitchFamily="34" charset="0"/>
              </a:rPr>
              <a:t>בסיס לברז שאינו מקובע לקיר.</a:t>
            </a:r>
            <a:endParaRPr lang="en-US" sz="1200" dirty="0" smtClean="0">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000" indent="-342000">
              <a:lnSpc>
                <a:spcPct val="150000"/>
              </a:lnSpc>
              <a:spcAft>
                <a:spcPts val="15"/>
              </a:spcAft>
            </a:pPr>
            <a:r>
              <a:rPr lang="en-US" sz="1200" b="1" dirty="0" smtClean="0">
                <a:solidFill>
                  <a:srgbClr val="343433"/>
                </a:solidFill>
                <a:latin typeface="Arial" panose="020B0604020202020204" pitchFamily="34" charset="0"/>
                <a:ea typeface="Arial" panose="020B0604020202020204" pitchFamily="34" charset="0"/>
                <a:cs typeface="Arial" panose="020B0604020202020204" pitchFamily="34" charset="0"/>
              </a:rPr>
              <a:t>A</a:t>
            </a:r>
            <a:r>
              <a:rPr lang="he-IL" sz="1200" dirty="0" smtClean="0">
                <a:solidFill>
                  <a:srgbClr val="343433"/>
                </a:solidFill>
                <a:latin typeface="Calibri" panose="020F0502020204030204" pitchFamily="34" charset="0"/>
                <a:ea typeface="Arial" panose="020B0604020202020204" pitchFamily="34" charset="0"/>
                <a:cs typeface="Arial" panose="020B0604020202020204" pitchFamily="34" charset="0"/>
              </a:rPr>
              <a:t>4</a:t>
            </a:r>
            <a:r>
              <a:rPr lang="he-IL" sz="1200" b="1" dirty="0" smtClean="0">
                <a:solidFill>
                  <a:srgbClr val="343433"/>
                </a:solidFill>
                <a:latin typeface="Calibri" panose="020F0502020204030204" pitchFamily="34" charset="0"/>
                <a:ea typeface="Calibri" panose="020F0502020204030204" pitchFamily="34" charset="0"/>
                <a:cs typeface="Arial" panose="020B0604020202020204" pitchFamily="34" charset="0"/>
              </a:rPr>
              <a:t>.</a:t>
            </a:r>
            <a:r>
              <a:rPr lang="he-IL" sz="1200" dirty="0" smtClean="0">
                <a:solidFill>
                  <a:srgbClr val="343433"/>
                </a:solidFill>
                <a:latin typeface="Calibri" panose="020F0502020204030204" pitchFamily="34" charset="0"/>
                <a:ea typeface="Calibri" panose="020F0502020204030204" pitchFamily="34" charset="0"/>
                <a:cs typeface="Arial" panose="020B0604020202020204" pitchFamily="34" charset="0"/>
              </a:rPr>
              <a:t>   בסיס לברז המקובע לקיר.</a:t>
            </a:r>
            <a:endParaRPr lang="en-US" sz="1200" dirty="0" smtClean="0">
              <a:latin typeface="Calibri" panose="020F0502020204030204" pitchFamily="34" charset="0"/>
              <a:ea typeface="Calibri" panose="020F0502020204030204" pitchFamily="34" charset="0"/>
              <a:cs typeface="Arial" panose="020B0604020202020204" pitchFamily="34" charset="0"/>
            </a:endParaRPr>
          </a:p>
          <a:p>
            <a:pPr marL="342000" indent="-342000">
              <a:lnSpc>
                <a:spcPct val="150000"/>
              </a:lnSpc>
              <a:spcAft>
                <a:spcPts val="800"/>
              </a:spcAft>
            </a:pPr>
            <a:r>
              <a:rPr lang="en-US" sz="1200" dirty="0" smtClean="0">
                <a:solidFill>
                  <a:srgbClr val="343433"/>
                </a:solidFill>
                <a:latin typeface="Arial" panose="020B0604020202020204" pitchFamily="34" charset="0"/>
                <a:ea typeface="Calibri" panose="020F0502020204030204" pitchFamily="34" charset="0"/>
                <a:cs typeface="Arial" panose="020B0604020202020204" pitchFamily="34" charset="0"/>
              </a:rPr>
              <a:t>.5 </a:t>
            </a:r>
            <a:r>
              <a:rPr lang="he-IL" sz="1200" dirty="0" smtClean="0">
                <a:solidFill>
                  <a:srgbClr val="343433"/>
                </a:solidFill>
                <a:latin typeface="Arial" panose="020B0604020202020204" pitchFamily="34" charset="0"/>
                <a:ea typeface="Calibri" panose="020F0502020204030204" pitchFamily="34" charset="0"/>
                <a:cs typeface="Arial" panose="020B0604020202020204" pitchFamily="34" charset="0"/>
              </a:rPr>
              <a:t>    </a:t>
            </a:r>
            <a:r>
              <a:rPr lang="he-IL" sz="1200" dirty="0" smtClean="0">
                <a:solidFill>
                  <a:srgbClr val="343433"/>
                </a:solidFill>
                <a:latin typeface="Calibri" panose="020F0502020204030204" pitchFamily="34" charset="0"/>
                <a:ea typeface="Calibri" panose="020F0502020204030204" pitchFamily="34" charset="0"/>
                <a:cs typeface="Arial" panose="020B0604020202020204" pitchFamily="34" charset="0"/>
              </a:rPr>
              <a:t>בית סוללות </a:t>
            </a:r>
            <a:r>
              <a:rPr lang="he-IL" sz="1200" dirty="0" smtClean="0">
                <a:solidFill>
                  <a:srgbClr val="343433"/>
                </a:solidFill>
                <a:latin typeface="Arial" panose="020B0604020202020204" pitchFamily="34" charset="0"/>
                <a:ea typeface="Calibri" panose="020F0502020204030204" pitchFamily="34" charset="0"/>
                <a:cs typeface="Arial" panose="020B0604020202020204" pitchFamily="34" charset="0"/>
              </a:rPr>
              <a:t>2 </a:t>
            </a:r>
            <a:r>
              <a:rPr lang="en-US" sz="1200" dirty="0" smtClean="0">
                <a:solidFill>
                  <a:srgbClr val="343433"/>
                </a:solidFill>
                <a:latin typeface="Arial" panose="020B0604020202020204" pitchFamily="34" charset="0"/>
                <a:ea typeface="Calibri" panose="020F0502020204030204" pitchFamily="34" charset="0"/>
                <a:cs typeface="Arial" panose="020B0604020202020204" pitchFamily="34" charset="0"/>
              </a:rPr>
              <a:t>X</a:t>
            </a:r>
            <a:r>
              <a:rPr lang="he-IL" sz="1200" dirty="0" smtClean="0">
                <a:solidFill>
                  <a:srgbClr val="343433"/>
                </a:solidFill>
                <a:latin typeface="Arial" panose="020B0604020202020204" pitchFamily="34" charset="0"/>
                <a:ea typeface="Calibri" panose="020F0502020204030204" pitchFamily="34" charset="0"/>
                <a:cs typeface="Arial" panose="020B0604020202020204" pitchFamily="34" charset="0"/>
              </a:rPr>
              <a:t> </a:t>
            </a:r>
            <a:r>
              <a:rPr lang="en-US" sz="1200" dirty="0" smtClean="0">
                <a:solidFill>
                  <a:schemeClr val="tx1">
                    <a:lumMod val="75000"/>
                    <a:lumOff val="25000"/>
                  </a:schemeClr>
                </a:solidFill>
              </a:rPr>
              <a:t>CR123</a:t>
            </a:r>
            <a:endParaRPr lang="en-US" sz="1200" dirty="0">
              <a:latin typeface="Calibri" panose="020F0502020204030204" pitchFamily="34" charset="0"/>
              <a:ea typeface="Calibri" panose="020F0502020204030204" pitchFamily="34" charset="0"/>
              <a:cs typeface="Arial" panose="020B0604020202020204" pitchFamily="34" charset="0"/>
            </a:endParaRPr>
          </a:p>
        </p:txBody>
      </p:sp>
      <p:pic>
        <p:nvPicPr>
          <p:cNvPr id="2050" name="Picture 2" descr="C:\studio\Triple+\Presentation_installation guide\LINK\WATER\6.png"/>
          <p:cNvPicPr>
            <a:picLocks noChangeAspect="1" noChangeArrowheads="1"/>
          </p:cNvPicPr>
          <p:nvPr/>
        </p:nvPicPr>
        <p:blipFill>
          <a:blip r:embed="rId2" cstate="print"/>
          <a:srcRect/>
          <a:stretch>
            <a:fillRect/>
          </a:stretch>
        </p:blipFill>
        <p:spPr bwMode="auto">
          <a:xfrm>
            <a:off x="755576" y="1947276"/>
            <a:ext cx="3168352" cy="342438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5656" y="1268760"/>
            <a:ext cx="7128792" cy="2431435"/>
          </a:xfrm>
          <a:prstGeom prst="rect">
            <a:avLst/>
          </a:prstGeom>
          <a:noFill/>
        </p:spPr>
        <p:txBody>
          <a:bodyPr wrap="square" rtlCol="1">
            <a:spAutoFit/>
          </a:bodyPr>
          <a:lstStyle/>
          <a:p>
            <a:r>
              <a:rPr lang="he-IL" sz="1600" dirty="0" smtClean="0">
                <a:solidFill>
                  <a:schemeClr val="tx1">
                    <a:lumMod val="75000"/>
                    <a:lumOff val="25000"/>
                  </a:schemeClr>
                </a:solidFill>
              </a:rPr>
              <a:t>מיקום יחידת הניתוק ע</a:t>
            </a:r>
            <a:r>
              <a:rPr lang="en-US" sz="1600" dirty="0" smtClean="0">
                <a:solidFill>
                  <a:schemeClr val="tx1">
                    <a:lumMod val="75000"/>
                    <a:lumOff val="25000"/>
                  </a:schemeClr>
                </a:solidFill>
              </a:rPr>
              <a:t>"</a:t>
            </a:r>
            <a:r>
              <a:rPr lang="he-IL" sz="1600" dirty="0" smtClean="0">
                <a:solidFill>
                  <a:schemeClr val="tx1">
                    <a:lumMod val="75000"/>
                    <a:lumOff val="25000"/>
                  </a:schemeClr>
                </a:solidFill>
              </a:rPr>
              <a:t>ג קו המים הראשי הנכנס למבנה, יש לוודא שהמערכת אינה מנטרלת צנרת כיבוי אש או </a:t>
            </a:r>
            <a:r>
              <a:rPr lang="he-IL" sz="1600" dirty="0" smtClean="0">
                <a:solidFill>
                  <a:schemeClr val="tx1">
                    <a:lumMod val="75000"/>
                    <a:lumOff val="25000"/>
                  </a:schemeClr>
                </a:solidFill>
              </a:rPr>
              <a:t>מתזים (ספרינקלרים).</a:t>
            </a:r>
            <a:r>
              <a:rPr lang="en-US" sz="1600" dirty="0" smtClean="0">
                <a:solidFill>
                  <a:schemeClr val="tx1">
                    <a:lumMod val="75000"/>
                    <a:lumOff val="25000"/>
                  </a:schemeClr>
                </a:solidFill>
              </a:rPr>
              <a:t> </a:t>
            </a:r>
            <a:endParaRPr lang="he-IL" sz="1600" dirty="0" smtClean="0">
              <a:solidFill>
                <a:schemeClr val="tx1">
                  <a:lumMod val="75000"/>
                  <a:lumOff val="25000"/>
                </a:schemeClr>
              </a:solidFill>
            </a:endParaRPr>
          </a:p>
          <a:p>
            <a:endParaRPr lang="en-US" sz="1200" dirty="0" smtClean="0">
              <a:solidFill>
                <a:schemeClr val="tx1">
                  <a:lumMod val="75000"/>
                  <a:lumOff val="25000"/>
                </a:schemeClr>
              </a:solidFill>
            </a:endParaRPr>
          </a:p>
          <a:p>
            <a:r>
              <a:rPr lang="he-IL" sz="1600" dirty="0" smtClean="0">
                <a:solidFill>
                  <a:schemeClr val="tx1">
                    <a:lumMod val="75000"/>
                    <a:lumOff val="25000"/>
                  </a:schemeClr>
                </a:solidFill>
              </a:rPr>
              <a:t>יש לאפשר גישה נוחה לבית הסוללה.</a:t>
            </a:r>
          </a:p>
          <a:p>
            <a:endParaRPr lang="en-US" sz="1200" dirty="0" smtClean="0">
              <a:solidFill>
                <a:schemeClr val="tx1">
                  <a:lumMod val="75000"/>
                  <a:lumOff val="25000"/>
                </a:schemeClr>
              </a:solidFill>
            </a:endParaRPr>
          </a:p>
          <a:p>
            <a:r>
              <a:rPr lang="he-IL" sz="1600" dirty="0" smtClean="0">
                <a:solidFill>
                  <a:schemeClr val="tx1">
                    <a:lumMod val="75000"/>
                    <a:lumOff val="25000"/>
                  </a:schemeClr>
                </a:solidFill>
              </a:rPr>
              <a:t>יש להתקין את היחידה כך שהידית אופקית ועליונה</a:t>
            </a:r>
            <a:r>
              <a:rPr lang="en-US" sz="1600" dirty="0" smtClean="0">
                <a:solidFill>
                  <a:schemeClr val="tx1">
                    <a:lumMod val="75000"/>
                    <a:lumOff val="25000"/>
                  </a:schemeClr>
                </a:solidFill>
              </a:rPr>
              <a:t> </a:t>
            </a:r>
          </a:p>
          <a:p>
            <a:endParaRPr lang="en-US" sz="1200" dirty="0" smtClean="0">
              <a:solidFill>
                <a:schemeClr val="tx1">
                  <a:lumMod val="75000"/>
                  <a:lumOff val="25000"/>
                </a:schemeClr>
              </a:solidFill>
            </a:endParaRPr>
          </a:p>
          <a:p>
            <a:r>
              <a:rPr lang="he-IL" sz="1600" dirty="0" smtClean="0">
                <a:solidFill>
                  <a:schemeClr val="tx1">
                    <a:lumMod val="75000"/>
                    <a:lumOff val="25000"/>
                  </a:schemeClr>
                </a:solidFill>
              </a:rPr>
              <a:t>על מנת להבטיח תקשורת יעילה יש לוודא שבין הבקר והברז </a:t>
            </a:r>
            <a:r>
              <a:rPr lang="he-IL" sz="1600" dirty="0" smtClean="0">
                <a:solidFill>
                  <a:schemeClr val="tx1">
                    <a:lumMod val="75000"/>
                    <a:lumOff val="25000"/>
                  </a:schemeClr>
                </a:solidFill>
              </a:rPr>
              <a:t>ישנם</a:t>
            </a:r>
            <a:r>
              <a:rPr lang="en-US" sz="1600" dirty="0" smtClean="0">
                <a:solidFill>
                  <a:schemeClr val="tx1">
                    <a:lumMod val="75000"/>
                    <a:lumOff val="25000"/>
                  </a:schemeClr>
                </a:solidFill>
              </a:rPr>
              <a:t> : </a:t>
            </a:r>
            <a:r>
              <a:rPr lang="he-IL" sz="1600" dirty="0" smtClean="0">
                <a:solidFill>
                  <a:schemeClr val="tx1">
                    <a:lumMod val="75000"/>
                    <a:lumOff val="25000"/>
                  </a:schemeClr>
                </a:solidFill>
              </a:rPr>
              <a:t>מקסימום</a:t>
            </a:r>
            <a:r>
              <a:rPr lang="en-US" sz="1600" dirty="0" smtClean="0">
                <a:solidFill>
                  <a:schemeClr val="tx1">
                    <a:lumMod val="75000"/>
                    <a:lumOff val="25000"/>
                  </a:schemeClr>
                </a:solidFill>
              </a:rPr>
              <a:t> 12 </a:t>
            </a:r>
            <a:r>
              <a:rPr lang="he-IL" sz="1600" dirty="0" smtClean="0">
                <a:solidFill>
                  <a:schemeClr val="tx1">
                    <a:lumMod val="75000"/>
                    <a:lumOff val="25000"/>
                  </a:schemeClr>
                </a:solidFill>
              </a:rPr>
              <a:t>מ</a:t>
            </a:r>
            <a:r>
              <a:rPr lang="he-IL" sz="1600" dirty="0" smtClean="0">
                <a:solidFill>
                  <a:schemeClr val="tx1">
                    <a:lumMod val="75000"/>
                    <a:lumOff val="25000"/>
                  </a:schemeClr>
                </a:solidFill>
              </a:rPr>
              <a:t>'</a:t>
            </a:r>
            <a:r>
              <a:rPr lang="en-US" sz="1600" dirty="0" smtClean="0">
                <a:solidFill>
                  <a:schemeClr val="tx1">
                    <a:lumMod val="75000"/>
                    <a:lumOff val="25000"/>
                  </a:schemeClr>
                </a:solidFill>
              </a:rPr>
              <a:t> </a:t>
            </a:r>
            <a:r>
              <a:rPr lang="he-IL" sz="1600" dirty="0" smtClean="0">
                <a:solidFill>
                  <a:schemeClr val="tx1">
                    <a:lumMod val="75000"/>
                    <a:lumOff val="25000"/>
                  </a:schemeClr>
                </a:solidFill>
              </a:rPr>
              <a:t>וקיר </a:t>
            </a:r>
            <a:r>
              <a:rPr lang="he-IL" sz="1600" dirty="0" smtClean="0">
                <a:solidFill>
                  <a:schemeClr val="tx1">
                    <a:lumMod val="75000"/>
                    <a:lumOff val="25000"/>
                  </a:schemeClr>
                </a:solidFill>
              </a:rPr>
              <a:t>אחד או</a:t>
            </a:r>
            <a:r>
              <a:rPr lang="en-US" sz="1600" dirty="0" smtClean="0">
                <a:solidFill>
                  <a:schemeClr val="tx1">
                    <a:lumMod val="75000"/>
                    <a:lumOff val="25000"/>
                  </a:schemeClr>
                </a:solidFill>
              </a:rPr>
              <a:t> 30 </a:t>
            </a:r>
            <a:r>
              <a:rPr lang="he-IL" sz="1600" dirty="0" smtClean="0">
                <a:solidFill>
                  <a:schemeClr val="tx1">
                    <a:lumMod val="75000"/>
                    <a:lumOff val="25000"/>
                  </a:schemeClr>
                </a:solidFill>
              </a:rPr>
              <a:t>מ</a:t>
            </a:r>
            <a:r>
              <a:rPr lang="he-IL" sz="1600" dirty="0" smtClean="0">
                <a:solidFill>
                  <a:schemeClr val="tx1">
                    <a:lumMod val="75000"/>
                    <a:lumOff val="25000"/>
                  </a:schemeClr>
                </a:solidFill>
              </a:rPr>
              <a:t>'</a:t>
            </a:r>
            <a:r>
              <a:rPr lang="en-US" sz="1600" dirty="0" smtClean="0">
                <a:solidFill>
                  <a:schemeClr val="tx1">
                    <a:lumMod val="75000"/>
                    <a:lumOff val="25000"/>
                  </a:schemeClr>
                </a:solidFill>
              </a:rPr>
              <a:t> </a:t>
            </a:r>
            <a:r>
              <a:rPr lang="he-IL" sz="1600" dirty="0" smtClean="0">
                <a:solidFill>
                  <a:schemeClr val="tx1">
                    <a:lumMod val="75000"/>
                    <a:lumOff val="25000"/>
                  </a:schemeClr>
                </a:solidFill>
              </a:rPr>
              <a:t>בתוך </a:t>
            </a:r>
            <a:r>
              <a:rPr lang="he-IL" sz="1600" dirty="0" smtClean="0">
                <a:solidFill>
                  <a:schemeClr val="tx1">
                    <a:lumMod val="75000"/>
                    <a:lumOff val="25000"/>
                  </a:schemeClr>
                </a:solidFill>
              </a:rPr>
              <a:t>מבנה וכי </a:t>
            </a:r>
            <a:r>
              <a:rPr lang="he-IL" sz="1600" dirty="0" smtClean="0">
                <a:solidFill>
                  <a:schemeClr val="tx1">
                    <a:lumMod val="75000"/>
                    <a:lumOff val="25000"/>
                  </a:schemeClr>
                </a:solidFill>
              </a:rPr>
              <a:t>היחידות </a:t>
            </a:r>
            <a:r>
              <a:rPr lang="en-US" sz="1600" dirty="0" smtClean="0">
                <a:solidFill>
                  <a:schemeClr val="tx1">
                    <a:lumMod val="75000"/>
                    <a:lumOff val="25000"/>
                  </a:schemeClr>
                </a:solidFill>
              </a:rPr>
              <a:t> )</a:t>
            </a:r>
            <a:r>
              <a:rPr lang="he-IL" sz="1600" dirty="0" smtClean="0">
                <a:solidFill>
                  <a:schemeClr val="tx1">
                    <a:lumMod val="75000"/>
                    <a:lumOff val="25000"/>
                  </a:schemeClr>
                </a:solidFill>
              </a:rPr>
              <a:t>בקר</a:t>
            </a:r>
            <a:r>
              <a:rPr lang="en-US" sz="1600" dirty="0" smtClean="0">
                <a:solidFill>
                  <a:schemeClr val="tx1">
                    <a:lumMod val="75000"/>
                    <a:lumOff val="25000"/>
                  </a:schemeClr>
                </a:solidFill>
              </a:rPr>
              <a:t>/</a:t>
            </a:r>
            <a:r>
              <a:rPr lang="he-IL" sz="1600" dirty="0" smtClean="0">
                <a:solidFill>
                  <a:schemeClr val="tx1">
                    <a:lumMod val="75000"/>
                    <a:lumOff val="25000"/>
                  </a:schemeClr>
                </a:solidFill>
              </a:rPr>
              <a:t>ברז</a:t>
            </a:r>
            <a:r>
              <a:rPr lang="en-US" sz="1600" dirty="0" smtClean="0">
                <a:solidFill>
                  <a:schemeClr val="tx1">
                    <a:lumMod val="75000"/>
                    <a:lumOff val="25000"/>
                  </a:schemeClr>
                </a:solidFill>
              </a:rPr>
              <a:t>( </a:t>
            </a:r>
            <a:r>
              <a:rPr lang="he-IL" sz="1600" dirty="0" smtClean="0">
                <a:solidFill>
                  <a:schemeClr val="tx1">
                    <a:lumMod val="75000"/>
                    <a:lumOff val="25000"/>
                  </a:schemeClr>
                </a:solidFill>
              </a:rPr>
              <a:t> אינן </a:t>
            </a:r>
            <a:r>
              <a:rPr lang="he-IL" sz="1600" dirty="0" smtClean="0">
                <a:solidFill>
                  <a:schemeClr val="tx1">
                    <a:lumMod val="75000"/>
                    <a:lumOff val="25000"/>
                  </a:schemeClr>
                </a:solidFill>
              </a:rPr>
              <a:t>ממוקמות בתוך ארונות </a:t>
            </a:r>
            <a:r>
              <a:rPr lang="he-IL" sz="1600" dirty="0" smtClean="0">
                <a:solidFill>
                  <a:schemeClr val="tx1">
                    <a:lumMod val="75000"/>
                    <a:lumOff val="25000"/>
                  </a:schemeClr>
                </a:solidFill>
              </a:rPr>
              <a:t>מתכת. </a:t>
            </a:r>
            <a:r>
              <a:rPr lang="he-IL" sz="1600" dirty="0" smtClean="0">
                <a:solidFill>
                  <a:schemeClr val="tx1">
                    <a:lumMod val="75000"/>
                    <a:lumOff val="25000"/>
                  </a:schemeClr>
                </a:solidFill>
              </a:rPr>
              <a:t>במקרים אחרים יש לבחון הצבת ממסר</a:t>
            </a:r>
            <a:r>
              <a:rPr lang="en-US" sz="1600" dirty="0" smtClean="0">
                <a:solidFill>
                  <a:schemeClr val="tx1">
                    <a:lumMod val="75000"/>
                    <a:lumOff val="25000"/>
                  </a:schemeClr>
                </a:solidFill>
              </a:rPr>
              <a:t>.</a:t>
            </a:r>
            <a:endParaRPr lang="en-US" sz="1600" dirty="0">
              <a:solidFill>
                <a:schemeClr val="tx1">
                  <a:lumMod val="75000"/>
                  <a:lumOff val="25000"/>
                </a:schemeClr>
              </a:solidFill>
            </a:endParaRPr>
          </a:p>
        </p:txBody>
      </p:sp>
      <p:sp>
        <p:nvSpPr>
          <p:cNvPr id="12" name="TextBox 11"/>
          <p:cNvSpPr txBox="1"/>
          <p:nvPr/>
        </p:nvSpPr>
        <p:spPr>
          <a:xfrm>
            <a:off x="755576" y="332656"/>
            <a:ext cx="7848872" cy="523220"/>
          </a:xfrm>
          <a:prstGeom prst="rect">
            <a:avLst/>
          </a:prstGeom>
          <a:noFill/>
        </p:spPr>
        <p:txBody>
          <a:bodyPr wrap="square" rtlCol="1">
            <a:spAutoFit/>
          </a:bodyPr>
          <a:lstStyle/>
          <a:p>
            <a:pPr lvl="0"/>
            <a:r>
              <a:rPr lang="he-IL" sz="2800" dirty="0" smtClean="0">
                <a:solidFill>
                  <a:schemeClr val="tx1">
                    <a:lumMod val="75000"/>
                    <a:lumOff val="25000"/>
                  </a:schemeClr>
                </a:solidFill>
              </a:rPr>
              <a:t>התקנת יחידת הניתוק</a:t>
            </a:r>
            <a:r>
              <a:rPr lang="en-US" sz="2800" dirty="0" smtClean="0">
                <a:solidFill>
                  <a:schemeClr val="tx1">
                    <a:lumMod val="75000"/>
                    <a:lumOff val="25000"/>
                  </a:schemeClr>
                </a:solidFill>
              </a:rPr>
              <a:t> </a:t>
            </a:r>
            <a:r>
              <a:rPr lang="he-IL" sz="2800" dirty="0" smtClean="0">
                <a:solidFill>
                  <a:schemeClr val="tx1">
                    <a:lumMod val="75000"/>
                    <a:lumOff val="25000"/>
                  </a:schemeClr>
                </a:solidFill>
              </a:rPr>
              <a:t>(הברז</a:t>
            </a:r>
            <a:r>
              <a:rPr lang="en-US" sz="2800" dirty="0" smtClean="0">
                <a:solidFill>
                  <a:schemeClr val="tx1">
                    <a:lumMod val="75000"/>
                    <a:lumOff val="25000"/>
                  </a:schemeClr>
                </a:solidFill>
              </a:rPr>
              <a:t>(</a:t>
            </a:r>
            <a:endParaRPr lang="en-US" sz="2800" dirty="0">
              <a:solidFill>
                <a:schemeClr val="tx1">
                  <a:lumMod val="75000"/>
                  <a:lumOff val="25000"/>
                </a:schemeClr>
              </a:solidFill>
            </a:endParaRPr>
          </a:p>
        </p:txBody>
      </p:sp>
      <p:pic>
        <p:nvPicPr>
          <p:cNvPr id="3074" name="Picture 2" descr="C:\studio\Triple+\Presentation_installation guide\LINK\WATER\2.png"/>
          <p:cNvPicPr>
            <a:picLocks noChangeAspect="1" noChangeArrowheads="1"/>
          </p:cNvPicPr>
          <p:nvPr/>
        </p:nvPicPr>
        <p:blipFill>
          <a:blip r:embed="rId2" cstate="print"/>
          <a:srcRect/>
          <a:stretch>
            <a:fillRect/>
          </a:stretch>
        </p:blipFill>
        <p:spPr bwMode="auto">
          <a:xfrm>
            <a:off x="1115616" y="3717032"/>
            <a:ext cx="1845246" cy="1512168"/>
          </a:xfrm>
          <a:prstGeom prst="rect">
            <a:avLst/>
          </a:prstGeom>
          <a:noFill/>
        </p:spPr>
      </p:pic>
      <p:grpSp>
        <p:nvGrpSpPr>
          <p:cNvPr id="14" name="קבוצה 13"/>
          <p:cNvGrpSpPr/>
          <p:nvPr/>
        </p:nvGrpSpPr>
        <p:grpSpPr>
          <a:xfrm>
            <a:off x="3779911" y="3429000"/>
            <a:ext cx="5040561" cy="2149436"/>
            <a:chOff x="3051174" y="4769659"/>
            <a:chExt cx="5375702" cy="2292350"/>
          </a:xfrm>
        </p:grpSpPr>
        <p:pic>
          <p:nvPicPr>
            <p:cNvPr id="3075" name="Picture 3" descr="C:\studio\Triple+\Presentation_installation guide\LINK\WATER\4.png"/>
            <p:cNvPicPr>
              <a:picLocks noChangeAspect="1" noChangeArrowheads="1"/>
            </p:cNvPicPr>
            <p:nvPr/>
          </p:nvPicPr>
          <p:blipFill>
            <a:blip r:embed="rId3" cstate="print"/>
            <a:srcRect/>
            <a:stretch>
              <a:fillRect/>
            </a:stretch>
          </p:blipFill>
          <p:spPr bwMode="auto">
            <a:xfrm>
              <a:off x="3051174" y="4769659"/>
              <a:ext cx="2638425" cy="2162175"/>
            </a:xfrm>
            <a:prstGeom prst="rect">
              <a:avLst/>
            </a:prstGeom>
            <a:noFill/>
          </p:spPr>
        </p:pic>
        <p:pic>
          <p:nvPicPr>
            <p:cNvPr id="3076" name="Picture 4" descr="C:\studio\Triple+\Presentation_installation guide\LINK\WATER\3.png"/>
            <p:cNvPicPr>
              <a:picLocks noChangeAspect="1" noChangeArrowheads="1"/>
            </p:cNvPicPr>
            <p:nvPr/>
          </p:nvPicPr>
          <p:blipFill>
            <a:blip r:embed="rId4" cstate="print"/>
            <a:srcRect/>
            <a:stretch>
              <a:fillRect/>
            </a:stretch>
          </p:blipFill>
          <p:spPr bwMode="auto">
            <a:xfrm>
              <a:off x="5788451" y="4899834"/>
              <a:ext cx="2638425" cy="2162175"/>
            </a:xfrm>
            <a:prstGeom prst="rect">
              <a:avLst/>
            </a:prstGeom>
            <a:noFill/>
          </p:spPr>
        </p:pic>
      </p:grpSp>
      <p:pic>
        <p:nvPicPr>
          <p:cNvPr id="15" name="תמונה 14" descr="unnamed.png"/>
          <p:cNvPicPr>
            <a:picLocks noChangeAspect="1"/>
          </p:cNvPicPr>
          <p:nvPr/>
        </p:nvPicPr>
        <p:blipFill>
          <a:blip r:embed="rId5" cstate="print"/>
          <a:stretch>
            <a:fillRect/>
          </a:stretch>
        </p:blipFill>
        <p:spPr>
          <a:xfrm>
            <a:off x="3635896" y="4221088"/>
            <a:ext cx="414386" cy="720080"/>
          </a:xfrm>
          <a:prstGeom prst="rect">
            <a:avLst/>
          </a:prstGeom>
        </p:spPr>
      </p:pic>
      <p:pic>
        <p:nvPicPr>
          <p:cNvPr id="16" name="תמונה 15" descr="unnamed.png"/>
          <p:cNvPicPr>
            <a:picLocks noChangeAspect="1"/>
          </p:cNvPicPr>
          <p:nvPr/>
        </p:nvPicPr>
        <p:blipFill>
          <a:blip r:embed="rId5" cstate="print"/>
          <a:stretch>
            <a:fillRect/>
          </a:stretch>
        </p:blipFill>
        <p:spPr>
          <a:xfrm rot="10800000">
            <a:off x="5813798" y="4221088"/>
            <a:ext cx="414386" cy="72008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5656" y="1268760"/>
            <a:ext cx="7128792" cy="2677656"/>
          </a:xfrm>
          <a:prstGeom prst="rect">
            <a:avLst/>
          </a:prstGeom>
          <a:noFill/>
        </p:spPr>
        <p:txBody>
          <a:bodyPr wrap="square" rtlCol="1">
            <a:spAutoFit/>
          </a:bodyPr>
          <a:lstStyle/>
          <a:p>
            <a:pPr>
              <a:lnSpc>
                <a:spcPct val="150000"/>
              </a:lnSpc>
              <a:buFont typeface="Calibri" pitchFamily="34" charset="0"/>
              <a:buChar char="•"/>
            </a:pPr>
            <a:r>
              <a:rPr lang="en-US" sz="1600" dirty="0" smtClean="0">
                <a:solidFill>
                  <a:schemeClr val="tx1">
                    <a:lumMod val="75000"/>
                    <a:lumOff val="25000"/>
                  </a:schemeClr>
                </a:solidFill>
              </a:rPr>
              <a:t>  </a:t>
            </a:r>
            <a:r>
              <a:rPr lang="he-IL" sz="1600" dirty="0" smtClean="0">
                <a:solidFill>
                  <a:schemeClr val="tx1">
                    <a:lumMod val="75000"/>
                    <a:lumOff val="25000"/>
                  </a:schemeClr>
                </a:solidFill>
              </a:rPr>
              <a:t>בארון מתכת</a:t>
            </a:r>
            <a:endParaRPr lang="en-US" sz="1600" dirty="0" smtClean="0">
              <a:solidFill>
                <a:schemeClr val="tx1">
                  <a:lumMod val="75000"/>
                  <a:lumOff val="25000"/>
                </a:schemeClr>
              </a:solidFill>
            </a:endParaRPr>
          </a:p>
          <a:p>
            <a:pPr>
              <a:lnSpc>
                <a:spcPct val="150000"/>
              </a:lnSpc>
              <a:buFont typeface="Calibri" pitchFamily="34" charset="0"/>
              <a:buChar char="•"/>
            </a:pPr>
            <a:r>
              <a:rPr lang="en-US" sz="1600" dirty="0" smtClean="0">
                <a:solidFill>
                  <a:schemeClr val="tx1">
                    <a:lumMod val="75000"/>
                    <a:lumOff val="25000"/>
                  </a:schemeClr>
                </a:solidFill>
              </a:rPr>
              <a:t> </a:t>
            </a:r>
            <a:r>
              <a:rPr lang="he-IL" sz="1600" dirty="0" smtClean="0">
                <a:solidFill>
                  <a:schemeClr val="tx1">
                    <a:lumMod val="75000"/>
                    <a:lumOff val="25000"/>
                  </a:schemeClr>
                </a:solidFill>
              </a:rPr>
              <a:t>במקומות שהם עלול </a:t>
            </a:r>
            <a:r>
              <a:rPr lang="he-IL" sz="1600" dirty="0" smtClean="0">
                <a:solidFill>
                  <a:schemeClr val="tx1">
                    <a:lumMod val="75000"/>
                    <a:lumOff val="25000"/>
                  </a:schemeClr>
                </a:solidFill>
              </a:rPr>
              <a:t>לכלוך </a:t>
            </a:r>
            <a:r>
              <a:rPr lang="he-IL" sz="1600" dirty="0" smtClean="0">
                <a:solidFill>
                  <a:schemeClr val="tx1">
                    <a:lumMod val="75000"/>
                    <a:lumOff val="25000"/>
                  </a:schemeClr>
                </a:solidFill>
              </a:rPr>
              <a:t>או גורם זר להפריע למהלך פעולת הברז</a:t>
            </a:r>
            <a:r>
              <a:rPr lang="en-US" sz="1600" dirty="0" smtClean="0">
                <a:solidFill>
                  <a:schemeClr val="tx1">
                    <a:lumMod val="75000"/>
                    <a:lumOff val="25000"/>
                  </a:schemeClr>
                </a:solidFill>
              </a:rPr>
              <a:t>.</a:t>
            </a:r>
          </a:p>
          <a:p>
            <a:pPr>
              <a:lnSpc>
                <a:spcPct val="150000"/>
              </a:lnSpc>
              <a:buFont typeface="Calibri" pitchFamily="34" charset="0"/>
              <a:buChar char="•"/>
            </a:pPr>
            <a:r>
              <a:rPr lang="en-US" sz="1600" dirty="0" smtClean="0">
                <a:solidFill>
                  <a:schemeClr val="tx1">
                    <a:lumMod val="75000"/>
                    <a:lumOff val="25000"/>
                  </a:schemeClr>
                </a:solidFill>
              </a:rPr>
              <a:t> </a:t>
            </a:r>
            <a:r>
              <a:rPr lang="he-IL" sz="1600" dirty="0" smtClean="0">
                <a:solidFill>
                  <a:schemeClr val="tx1">
                    <a:lumMod val="75000"/>
                    <a:lumOff val="25000"/>
                  </a:schemeClr>
                </a:solidFill>
              </a:rPr>
              <a:t>במקום בו הטמפ' </a:t>
            </a:r>
            <a:r>
              <a:rPr lang="he-IL" sz="1600" dirty="0" smtClean="0">
                <a:solidFill>
                  <a:schemeClr val="tx1">
                    <a:lumMod val="75000"/>
                    <a:lumOff val="25000"/>
                  </a:schemeClr>
                </a:solidFill>
              </a:rPr>
              <a:t>חורגת </a:t>
            </a:r>
            <a:r>
              <a:rPr lang="he-IL" sz="1600" dirty="0" smtClean="0">
                <a:solidFill>
                  <a:schemeClr val="tx1">
                    <a:lumMod val="75000"/>
                    <a:lumOff val="25000"/>
                  </a:schemeClr>
                </a:solidFill>
              </a:rPr>
              <a:t>מהטווח שבין </a:t>
            </a:r>
            <a:r>
              <a:rPr lang="he-IL" sz="1600" dirty="0" smtClean="0">
                <a:solidFill>
                  <a:schemeClr val="tx1">
                    <a:lumMod val="75000"/>
                    <a:lumOff val="25000"/>
                  </a:schemeClr>
                </a:solidFill>
              </a:rPr>
              <a:t>אפס </a:t>
            </a:r>
            <a:r>
              <a:rPr lang="he-IL" sz="1600" dirty="0" smtClean="0">
                <a:solidFill>
                  <a:schemeClr val="tx1">
                    <a:lumMod val="75000"/>
                    <a:lumOff val="25000"/>
                  </a:schemeClr>
                </a:solidFill>
              </a:rPr>
              <a:t>ל 55 מעלות צלזיוס.</a:t>
            </a:r>
            <a:endParaRPr lang="en-US" sz="1600" dirty="0" smtClean="0">
              <a:solidFill>
                <a:schemeClr val="tx1">
                  <a:lumMod val="75000"/>
                  <a:lumOff val="25000"/>
                </a:schemeClr>
              </a:solidFill>
            </a:endParaRPr>
          </a:p>
          <a:p>
            <a:pPr>
              <a:lnSpc>
                <a:spcPct val="150000"/>
              </a:lnSpc>
              <a:buFont typeface="Calibri" pitchFamily="34" charset="0"/>
              <a:buChar char="•"/>
            </a:pPr>
            <a:r>
              <a:rPr lang="en-US" sz="1600" dirty="0" smtClean="0">
                <a:solidFill>
                  <a:schemeClr val="tx1">
                    <a:lumMod val="75000"/>
                    <a:lumOff val="25000"/>
                  </a:schemeClr>
                </a:solidFill>
              </a:rPr>
              <a:t> </a:t>
            </a:r>
            <a:r>
              <a:rPr lang="he-IL" sz="1600" dirty="0" smtClean="0">
                <a:solidFill>
                  <a:schemeClr val="tx1">
                    <a:lumMod val="75000"/>
                    <a:lumOff val="25000"/>
                  </a:schemeClr>
                </a:solidFill>
              </a:rPr>
              <a:t>במקום בו יש חשש כי יספוג מכות או </a:t>
            </a:r>
            <a:r>
              <a:rPr lang="he-IL" sz="1600" dirty="0" smtClean="0">
                <a:solidFill>
                  <a:schemeClr val="tx1">
                    <a:lumMod val="75000"/>
                    <a:lumOff val="25000"/>
                  </a:schemeClr>
                </a:solidFill>
              </a:rPr>
              <a:t>יינזק</a:t>
            </a:r>
            <a:r>
              <a:rPr lang="en-US" sz="1600" dirty="0" smtClean="0">
                <a:solidFill>
                  <a:schemeClr val="tx1">
                    <a:lumMod val="75000"/>
                    <a:lumOff val="25000"/>
                  </a:schemeClr>
                </a:solidFill>
              </a:rPr>
              <a:t>.</a:t>
            </a:r>
            <a:endParaRPr lang="en-US" sz="1600" dirty="0" smtClean="0">
              <a:solidFill>
                <a:schemeClr val="tx1">
                  <a:lumMod val="75000"/>
                  <a:lumOff val="25000"/>
                </a:schemeClr>
              </a:solidFill>
            </a:endParaRPr>
          </a:p>
          <a:p>
            <a:pPr>
              <a:lnSpc>
                <a:spcPct val="150000"/>
              </a:lnSpc>
              <a:buFont typeface="Calibri" pitchFamily="34" charset="0"/>
              <a:buChar char="•"/>
            </a:pPr>
            <a:r>
              <a:rPr lang="en-US" sz="1600" dirty="0" smtClean="0">
                <a:solidFill>
                  <a:schemeClr val="tx1">
                    <a:lumMod val="75000"/>
                    <a:lumOff val="25000"/>
                  </a:schemeClr>
                </a:solidFill>
              </a:rPr>
              <a:t> </a:t>
            </a:r>
            <a:r>
              <a:rPr lang="he-IL" sz="1600" dirty="0" smtClean="0">
                <a:solidFill>
                  <a:schemeClr val="tx1">
                    <a:lumMod val="75000"/>
                    <a:lumOff val="25000"/>
                  </a:schemeClr>
                </a:solidFill>
              </a:rPr>
              <a:t>במקום חיצוני החשוף לגשם ולשמש ו\או לפגעי מזג האוויר יש להתקין את היחידה</a:t>
            </a:r>
            <a:r>
              <a:rPr lang="en-US" sz="1600" dirty="0" smtClean="0">
                <a:solidFill>
                  <a:schemeClr val="tx1">
                    <a:lumMod val="75000"/>
                    <a:lumOff val="25000"/>
                  </a:schemeClr>
                </a:solidFill>
              </a:rPr>
              <a:t>  </a:t>
            </a:r>
            <a:r>
              <a:rPr lang="he-IL" sz="1600" dirty="0" smtClean="0">
                <a:solidFill>
                  <a:schemeClr val="tx1">
                    <a:lumMod val="75000"/>
                    <a:lumOff val="25000"/>
                  </a:schemeClr>
                </a:solidFill>
              </a:rPr>
              <a:t/>
            </a:r>
            <a:br>
              <a:rPr lang="he-IL" sz="1600" dirty="0" smtClean="0">
                <a:solidFill>
                  <a:schemeClr val="tx1">
                    <a:lumMod val="75000"/>
                    <a:lumOff val="25000"/>
                  </a:schemeClr>
                </a:solidFill>
              </a:rPr>
            </a:br>
            <a:r>
              <a:rPr lang="en-US" sz="1600" dirty="0" smtClean="0">
                <a:solidFill>
                  <a:schemeClr val="tx1">
                    <a:lumMod val="75000"/>
                    <a:lumOff val="25000"/>
                  </a:schemeClr>
                </a:solidFill>
              </a:rPr>
              <a:t>  </a:t>
            </a:r>
            <a:r>
              <a:rPr lang="he-IL" sz="1600" dirty="0" smtClean="0">
                <a:solidFill>
                  <a:schemeClr val="tx1">
                    <a:lumMod val="75000"/>
                    <a:lumOff val="25000"/>
                  </a:schemeClr>
                </a:solidFill>
              </a:rPr>
              <a:t>בקופסת פלסטיק אטומה למים.</a:t>
            </a:r>
            <a:endParaRPr lang="en-US" sz="1600" dirty="0" smtClean="0">
              <a:solidFill>
                <a:schemeClr val="tx1">
                  <a:lumMod val="75000"/>
                  <a:lumOff val="25000"/>
                </a:schemeClr>
              </a:solidFill>
            </a:endParaRPr>
          </a:p>
          <a:p>
            <a:pPr>
              <a:lnSpc>
                <a:spcPct val="150000"/>
              </a:lnSpc>
              <a:buFont typeface="Calibri" pitchFamily="34" charset="0"/>
              <a:buChar char="•"/>
            </a:pPr>
            <a:r>
              <a:rPr lang="en-US" sz="1600" dirty="0" smtClean="0">
                <a:solidFill>
                  <a:schemeClr val="tx1">
                    <a:lumMod val="75000"/>
                    <a:lumOff val="25000"/>
                  </a:schemeClr>
                </a:solidFill>
              </a:rPr>
              <a:t> </a:t>
            </a:r>
            <a:r>
              <a:rPr lang="he-IL" sz="1600" dirty="0" smtClean="0">
                <a:solidFill>
                  <a:schemeClr val="tx1">
                    <a:lumMod val="75000"/>
                    <a:lumOff val="25000"/>
                  </a:schemeClr>
                </a:solidFill>
              </a:rPr>
              <a:t>במקום בו יש רטיבות</a:t>
            </a:r>
          </a:p>
        </p:txBody>
      </p:sp>
      <p:sp>
        <p:nvSpPr>
          <p:cNvPr id="5" name="TextBox 4"/>
          <p:cNvSpPr txBox="1"/>
          <p:nvPr/>
        </p:nvSpPr>
        <p:spPr>
          <a:xfrm>
            <a:off x="755576" y="332656"/>
            <a:ext cx="7848872" cy="523220"/>
          </a:xfrm>
          <a:prstGeom prst="rect">
            <a:avLst/>
          </a:prstGeom>
          <a:noFill/>
        </p:spPr>
        <p:txBody>
          <a:bodyPr wrap="square" rtlCol="1">
            <a:spAutoFit/>
          </a:bodyPr>
          <a:lstStyle/>
          <a:p>
            <a:r>
              <a:rPr lang="he-IL" sz="2800" dirty="0" smtClean="0">
                <a:solidFill>
                  <a:schemeClr val="tx1">
                    <a:lumMod val="75000"/>
                    <a:lumOff val="25000"/>
                  </a:schemeClr>
                </a:solidFill>
              </a:rPr>
              <a:t>מקומות בהן </a:t>
            </a:r>
            <a:r>
              <a:rPr lang="he-IL" sz="2800" b="1" u="sng" dirty="0" smtClean="0">
                <a:solidFill>
                  <a:schemeClr val="tx1">
                    <a:lumMod val="75000"/>
                    <a:lumOff val="25000"/>
                  </a:schemeClr>
                </a:solidFill>
              </a:rPr>
              <a:t>אין</a:t>
            </a:r>
            <a:r>
              <a:rPr lang="he-IL" sz="2800" dirty="0" smtClean="0">
                <a:solidFill>
                  <a:schemeClr val="tx1">
                    <a:lumMod val="75000"/>
                    <a:lumOff val="25000"/>
                  </a:schemeClr>
                </a:solidFill>
              </a:rPr>
              <a:t> להציב את יחידת הניתוק</a:t>
            </a:r>
          </a:p>
        </p:txBody>
      </p:sp>
      <p:pic>
        <p:nvPicPr>
          <p:cNvPr id="7170" name="Picture 2" descr="C:\studio\Triple+\Presentation_installation guide\LINK\WATER\sign.png"/>
          <p:cNvPicPr>
            <a:picLocks noChangeAspect="1" noChangeArrowheads="1"/>
          </p:cNvPicPr>
          <p:nvPr/>
        </p:nvPicPr>
        <p:blipFill>
          <a:blip r:embed="rId2" cstate="print"/>
          <a:srcRect/>
          <a:stretch>
            <a:fillRect/>
          </a:stretch>
        </p:blipFill>
        <p:spPr bwMode="auto">
          <a:xfrm>
            <a:off x="179512" y="2996952"/>
            <a:ext cx="2933700" cy="29337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5656" y="1268760"/>
            <a:ext cx="7128792" cy="3785652"/>
          </a:xfrm>
          <a:prstGeom prst="rect">
            <a:avLst/>
          </a:prstGeom>
          <a:noFill/>
        </p:spPr>
        <p:txBody>
          <a:bodyPr wrap="square" rtlCol="1">
            <a:spAutoFit/>
          </a:bodyPr>
          <a:lstStyle/>
          <a:p>
            <a:pPr marL="342000" indent="-342000">
              <a:lnSpc>
                <a:spcPct val="150000"/>
              </a:lnSpc>
              <a:buFont typeface="+mj-lt"/>
              <a:buAutoNum type="arabicPeriod"/>
            </a:pPr>
            <a:r>
              <a:rPr lang="he-IL" sz="1600" dirty="0" smtClean="0">
                <a:solidFill>
                  <a:schemeClr val="tx1">
                    <a:lumMod val="75000"/>
                    <a:lumOff val="25000"/>
                  </a:schemeClr>
                </a:solidFill>
              </a:rPr>
              <a:t>אתר את המקום המתאים ביותר להתקנה ע</a:t>
            </a:r>
            <a:r>
              <a:rPr lang="en-US" sz="1600" dirty="0" smtClean="0">
                <a:solidFill>
                  <a:schemeClr val="tx1">
                    <a:lumMod val="75000"/>
                    <a:lumOff val="25000"/>
                  </a:schemeClr>
                </a:solidFill>
              </a:rPr>
              <a:t>"</a:t>
            </a:r>
            <a:r>
              <a:rPr lang="he-IL" sz="1600" dirty="0" smtClean="0">
                <a:solidFill>
                  <a:schemeClr val="tx1">
                    <a:lumMod val="75000"/>
                    <a:lumOff val="25000"/>
                  </a:schemeClr>
                </a:solidFill>
              </a:rPr>
              <a:t>ג קו המים</a:t>
            </a:r>
            <a:r>
              <a:rPr lang="en-US" sz="1600" dirty="0" smtClean="0">
                <a:solidFill>
                  <a:schemeClr val="tx1">
                    <a:lumMod val="75000"/>
                    <a:lumOff val="25000"/>
                  </a:schemeClr>
                </a:solidFill>
              </a:rPr>
              <a:t>.</a:t>
            </a:r>
          </a:p>
          <a:p>
            <a:pPr marL="342000" indent="-342000">
              <a:lnSpc>
                <a:spcPct val="150000"/>
              </a:lnSpc>
              <a:buFont typeface="+mj-lt"/>
              <a:buAutoNum type="arabicPeriod"/>
            </a:pPr>
            <a:r>
              <a:rPr lang="he-IL" sz="1600" dirty="0" smtClean="0">
                <a:solidFill>
                  <a:schemeClr val="tx1">
                    <a:lumMod val="75000"/>
                    <a:lumOff val="25000"/>
                  </a:schemeClr>
                </a:solidFill>
              </a:rPr>
              <a:t>סגור את </a:t>
            </a:r>
            <a:r>
              <a:rPr lang="he-IL" sz="1600" dirty="0" smtClean="0">
                <a:solidFill>
                  <a:schemeClr val="tx1">
                    <a:lumMod val="75000"/>
                    <a:lumOff val="25000"/>
                  </a:schemeClr>
                </a:solidFill>
              </a:rPr>
              <a:t>אספקת </a:t>
            </a:r>
            <a:r>
              <a:rPr lang="he-IL" sz="1600" dirty="0" smtClean="0">
                <a:solidFill>
                  <a:schemeClr val="tx1">
                    <a:lumMod val="75000"/>
                    <a:lumOff val="25000"/>
                  </a:schemeClr>
                </a:solidFill>
              </a:rPr>
              <a:t>המים </a:t>
            </a:r>
            <a:r>
              <a:rPr lang="he-IL" sz="1600" dirty="0" smtClean="0">
                <a:solidFill>
                  <a:schemeClr val="tx1">
                    <a:lumMod val="75000"/>
                    <a:lumOff val="25000"/>
                  </a:schemeClr>
                </a:solidFill>
              </a:rPr>
              <a:t>באמצעות </a:t>
            </a:r>
            <a:r>
              <a:rPr lang="he-IL" sz="1600" dirty="0" smtClean="0">
                <a:solidFill>
                  <a:schemeClr val="tx1">
                    <a:lumMod val="75000"/>
                    <a:lumOff val="25000"/>
                  </a:schemeClr>
                </a:solidFill>
              </a:rPr>
              <a:t>הברז הראשי של </a:t>
            </a:r>
            <a:r>
              <a:rPr lang="he-IL" sz="1600" dirty="0" smtClean="0">
                <a:solidFill>
                  <a:schemeClr val="tx1">
                    <a:lumMod val="75000"/>
                    <a:lumOff val="25000"/>
                  </a:schemeClr>
                </a:solidFill>
              </a:rPr>
              <a:t>המבנה/אתר</a:t>
            </a:r>
            <a:r>
              <a:rPr lang="en-US" sz="1600" dirty="0" smtClean="0">
                <a:solidFill>
                  <a:schemeClr val="tx1">
                    <a:lumMod val="75000"/>
                    <a:lumOff val="25000"/>
                  </a:schemeClr>
                </a:solidFill>
              </a:rPr>
              <a:t>.</a:t>
            </a:r>
            <a:endParaRPr lang="en-US" sz="1600" dirty="0" smtClean="0">
              <a:solidFill>
                <a:schemeClr val="tx1">
                  <a:lumMod val="75000"/>
                  <a:lumOff val="25000"/>
                </a:schemeClr>
              </a:solidFill>
            </a:endParaRPr>
          </a:p>
          <a:p>
            <a:pPr marL="342000" indent="-342000">
              <a:lnSpc>
                <a:spcPct val="150000"/>
              </a:lnSpc>
              <a:buFont typeface="+mj-lt"/>
              <a:buAutoNum type="arabicPeriod"/>
            </a:pPr>
            <a:r>
              <a:rPr lang="he-IL" sz="1600" dirty="0" smtClean="0">
                <a:solidFill>
                  <a:schemeClr val="tx1">
                    <a:lumMod val="75000"/>
                    <a:lumOff val="25000"/>
                  </a:schemeClr>
                </a:solidFill>
              </a:rPr>
              <a:t>פרק </a:t>
            </a:r>
            <a:r>
              <a:rPr lang="he-IL" sz="1600" dirty="0" smtClean="0">
                <a:solidFill>
                  <a:schemeClr val="tx1">
                    <a:lumMod val="75000"/>
                    <a:lumOff val="25000"/>
                  </a:schemeClr>
                </a:solidFill>
              </a:rPr>
              <a:t>את מחברי </a:t>
            </a:r>
            <a:r>
              <a:rPr lang="he-IL" sz="1600" dirty="0" smtClean="0">
                <a:solidFill>
                  <a:schemeClr val="tx1">
                    <a:lumMod val="75000"/>
                    <a:lumOff val="25000"/>
                  </a:schemeClr>
                </a:solidFill>
              </a:rPr>
              <a:t>קו מים כך </a:t>
            </a:r>
            <a:r>
              <a:rPr lang="he-IL" sz="1600" dirty="0" smtClean="0">
                <a:solidFill>
                  <a:schemeClr val="tx1">
                    <a:lumMod val="75000"/>
                    <a:lumOff val="25000"/>
                  </a:schemeClr>
                </a:solidFill>
              </a:rPr>
              <a:t>שיישאר </a:t>
            </a:r>
            <a:r>
              <a:rPr lang="he-IL" sz="1600" dirty="0" smtClean="0">
                <a:solidFill>
                  <a:schemeClr val="tx1">
                    <a:lumMod val="75000"/>
                    <a:lumOff val="25000"/>
                  </a:schemeClr>
                </a:solidFill>
              </a:rPr>
              <a:t>מרווח מתאים להתקנת הברז.</a:t>
            </a:r>
          </a:p>
          <a:p>
            <a:pPr marL="342000" indent="-342000">
              <a:lnSpc>
                <a:spcPct val="150000"/>
              </a:lnSpc>
              <a:buFont typeface="+mj-lt"/>
              <a:buAutoNum type="arabicPeriod"/>
            </a:pPr>
            <a:r>
              <a:rPr lang="he-IL" sz="1600" dirty="0" smtClean="0">
                <a:solidFill>
                  <a:schemeClr val="tx1">
                    <a:lumMod val="75000"/>
                    <a:lumOff val="25000"/>
                  </a:schemeClr>
                </a:solidFill>
              </a:rPr>
              <a:t>התקן את היחידה על קו </a:t>
            </a:r>
            <a:r>
              <a:rPr lang="he-IL" sz="1600" dirty="0" smtClean="0">
                <a:solidFill>
                  <a:schemeClr val="tx1">
                    <a:lumMod val="75000"/>
                    <a:lumOff val="25000"/>
                  </a:schemeClr>
                </a:solidFill>
              </a:rPr>
              <a:t>המים.</a:t>
            </a:r>
          </a:p>
          <a:p>
            <a:pPr marL="342000" indent="-342000">
              <a:lnSpc>
                <a:spcPct val="150000"/>
              </a:lnSpc>
              <a:buFont typeface="+mj-lt"/>
              <a:buAutoNum type="arabicPeriod"/>
            </a:pPr>
            <a:r>
              <a:rPr lang="he-IL" sz="1600" dirty="0" smtClean="0">
                <a:solidFill>
                  <a:schemeClr val="tx1">
                    <a:lumMod val="75000"/>
                    <a:lumOff val="25000"/>
                  </a:schemeClr>
                </a:solidFill>
              </a:rPr>
              <a:t>ב</a:t>
            </a:r>
            <a:r>
              <a:rPr lang="he-IL" sz="1600" dirty="0" smtClean="0">
                <a:solidFill>
                  <a:schemeClr val="tx1">
                    <a:lumMod val="75000"/>
                    <a:lumOff val="25000"/>
                  </a:schemeClr>
                </a:solidFill>
              </a:rPr>
              <a:t>אם </a:t>
            </a:r>
            <a:r>
              <a:rPr lang="he-IL" sz="1600" dirty="0" smtClean="0">
                <a:solidFill>
                  <a:schemeClr val="tx1">
                    <a:lumMod val="75000"/>
                    <a:lumOff val="25000"/>
                  </a:schemeClr>
                </a:solidFill>
              </a:rPr>
              <a:t>נדרש</a:t>
            </a:r>
            <a:r>
              <a:rPr lang="en-US" sz="1600" dirty="0" smtClean="0">
                <a:solidFill>
                  <a:schemeClr val="tx1">
                    <a:lumMod val="75000"/>
                    <a:lumOff val="25000"/>
                  </a:schemeClr>
                </a:solidFill>
              </a:rPr>
              <a:t>) </a:t>
            </a:r>
            <a:r>
              <a:rPr lang="he-IL" sz="1600" dirty="0" smtClean="0">
                <a:solidFill>
                  <a:schemeClr val="tx1">
                    <a:lumMod val="75000"/>
                    <a:lumOff val="25000"/>
                  </a:schemeClr>
                </a:solidFill>
              </a:rPr>
              <a:t>צינור קו מים גמיש</a:t>
            </a:r>
            <a:r>
              <a:rPr lang="en-US" sz="1600" dirty="0" smtClean="0">
                <a:solidFill>
                  <a:schemeClr val="tx1">
                    <a:lumMod val="75000"/>
                    <a:lumOff val="25000"/>
                  </a:schemeClr>
                </a:solidFill>
              </a:rPr>
              <a:t> (</a:t>
            </a:r>
            <a:r>
              <a:rPr lang="he-IL" sz="1600" dirty="0" smtClean="0">
                <a:solidFill>
                  <a:schemeClr val="tx1">
                    <a:lumMod val="75000"/>
                    <a:lumOff val="25000"/>
                  </a:schemeClr>
                </a:solidFill>
              </a:rPr>
              <a:t>לקבע את יחידת הניתוק </a:t>
            </a:r>
            <a:r>
              <a:rPr lang="he-IL" sz="1600" dirty="0" smtClean="0">
                <a:solidFill>
                  <a:schemeClr val="tx1">
                    <a:lumMod val="75000"/>
                    <a:lumOff val="25000"/>
                  </a:schemeClr>
                </a:solidFill>
              </a:rPr>
              <a:t>לקיר,</a:t>
            </a:r>
            <a:r>
              <a:rPr lang="en-US" sz="1600" dirty="0" smtClean="0">
                <a:solidFill>
                  <a:schemeClr val="tx1">
                    <a:lumMod val="75000"/>
                    <a:lumOff val="25000"/>
                  </a:schemeClr>
                </a:solidFill>
              </a:rPr>
              <a:t> </a:t>
            </a:r>
            <a:r>
              <a:rPr lang="he-IL" sz="1600" dirty="0" smtClean="0">
                <a:solidFill>
                  <a:schemeClr val="tx1">
                    <a:lumMod val="75000"/>
                    <a:lumOff val="25000"/>
                  </a:schemeClr>
                </a:solidFill>
              </a:rPr>
              <a:t>פרק את יחידת הבסיס</a:t>
            </a:r>
            <a:r>
              <a:rPr lang="en-US" sz="1600" dirty="0" smtClean="0">
                <a:solidFill>
                  <a:schemeClr val="tx1">
                    <a:lumMod val="75000"/>
                    <a:lumOff val="25000"/>
                  </a:schemeClr>
                </a:solidFill>
              </a:rPr>
              <a:t>.</a:t>
            </a:r>
          </a:p>
          <a:p>
            <a:pPr marL="342000" indent="-342000">
              <a:lnSpc>
                <a:spcPct val="150000"/>
              </a:lnSpc>
              <a:buFont typeface="+mj-lt"/>
              <a:buAutoNum type="arabicPeriod"/>
            </a:pPr>
            <a:r>
              <a:rPr lang="he-IL" sz="1600" dirty="0" smtClean="0">
                <a:solidFill>
                  <a:schemeClr val="tx1">
                    <a:lumMod val="75000"/>
                    <a:lumOff val="25000"/>
                  </a:schemeClr>
                </a:solidFill>
              </a:rPr>
              <a:t>וודא כי ניתן לפתוח ולסגור את יחידת הניתוק ידנית</a:t>
            </a:r>
            <a:r>
              <a:rPr lang="en-US" sz="1600" dirty="0" smtClean="0">
                <a:solidFill>
                  <a:schemeClr val="tx1">
                    <a:lumMod val="75000"/>
                    <a:lumOff val="25000"/>
                  </a:schemeClr>
                </a:solidFill>
              </a:rPr>
              <a:t>.</a:t>
            </a:r>
          </a:p>
          <a:p>
            <a:pPr marL="342000" indent="-342000">
              <a:lnSpc>
                <a:spcPct val="150000"/>
              </a:lnSpc>
              <a:buFont typeface="+mj-lt"/>
              <a:buAutoNum type="arabicPeriod"/>
            </a:pPr>
            <a:r>
              <a:rPr lang="he-IL" sz="1600" dirty="0" smtClean="0">
                <a:solidFill>
                  <a:schemeClr val="tx1">
                    <a:lumMod val="75000"/>
                    <a:lumOff val="25000"/>
                  </a:schemeClr>
                </a:solidFill>
              </a:rPr>
              <a:t>אפשר מעבר מים בקו הראשי ומנע נזילות</a:t>
            </a:r>
            <a:r>
              <a:rPr lang="en-US" sz="1600" dirty="0" smtClean="0">
                <a:solidFill>
                  <a:schemeClr val="tx1">
                    <a:lumMod val="75000"/>
                    <a:lumOff val="25000"/>
                  </a:schemeClr>
                </a:solidFill>
              </a:rPr>
              <a:t>/ </a:t>
            </a:r>
            <a:r>
              <a:rPr lang="he-IL" sz="1600" dirty="0" smtClean="0">
                <a:solidFill>
                  <a:schemeClr val="tx1">
                    <a:lumMod val="75000"/>
                    <a:lumOff val="25000"/>
                  </a:schemeClr>
                </a:solidFill>
              </a:rPr>
              <a:t>טפטופים</a:t>
            </a:r>
            <a:r>
              <a:rPr lang="en-US" sz="1600" dirty="0" smtClean="0">
                <a:solidFill>
                  <a:schemeClr val="tx1">
                    <a:lumMod val="75000"/>
                    <a:lumOff val="25000"/>
                  </a:schemeClr>
                </a:solidFill>
              </a:rPr>
              <a:t>.</a:t>
            </a:r>
            <a:endParaRPr lang="en-US" sz="1600" dirty="0" smtClean="0">
              <a:solidFill>
                <a:schemeClr val="tx1">
                  <a:lumMod val="75000"/>
                  <a:lumOff val="25000"/>
                </a:schemeClr>
              </a:solidFill>
            </a:endParaRPr>
          </a:p>
          <a:p>
            <a:pPr marL="342000" indent="-342000">
              <a:lnSpc>
                <a:spcPct val="150000"/>
              </a:lnSpc>
              <a:buFont typeface="+mj-lt"/>
              <a:buAutoNum type="arabicPeriod"/>
            </a:pPr>
            <a:r>
              <a:rPr lang="he-IL" sz="1600" dirty="0" smtClean="0">
                <a:solidFill>
                  <a:schemeClr val="tx1">
                    <a:lumMod val="75000"/>
                    <a:lumOff val="25000"/>
                  </a:schemeClr>
                </a:solidFill>
              </a:rPr>
              <a:t>וודא גישה נוחה לבית הסוללה</a:t>
            </a:r>
            <a:r>
              <a:rPr lang="en-US" sz="1600" dirty="0" smtClean="0">
                <a:solidFill>
                  <a:schemeClr val="tx1">
                    <a:lumMod val="75000"/>
                    <a:lumOff val="25000"/>
                  </a:schemeClr>
                </a:solidFill>
              </a:rPr>
              <a:t>.</a:t>
            </a:r>
          </a:p>
          <a:p>
            <a:pPr marL="514350" indent="-514350">
              <a:buFont typeface="+mj-lt"/>
              <a:buAutoNum type="arabicPeriod"/>
            </a:pPr>
            <a:endParaRPr lang="en-US" sz="1600" dirty="0" smtClean="0">
              <a:solidFill>
                <a:schemeClr val="tx1">
                  <a:lumMod val="75000"/>
                  <a:lumOff val="25000"/>
                </a:schemeClr>
              </a:solidFill>
            </a:endParaRPr>
          </a:p>
          <a:p>
            <a:pPr marL="514350" indent="-514350"/>
            <a:r>
              <a:rPr lang="he-IL" sz="1600" dirty="0" smtClean="0">
                <a:solidFill>
                  <a:schemeClr val="tx1">
                    <a:lumMod val="75000"/>
                    <a:lumOff val="25000"/>
                  </a:schemeClr>
                </a:solidFill>
              </a:rPr>
              <a:t>אם </a:t>
            </a:r>
            <a:r>
              <a:rPr lang="he-IL" sz="1600" dirty="0" smtClean="0">
                <a:solidFill>
                  <a:schemeClr val="tx1">
                    <a:lumMod val="75000"/>
                    <a:lumOff val="25000"/>
                  </a:schemeClr>
                </a:solidFill>
              </a:rPr>
              <a:t>יש חשש כי היחידה </a:t>
            </a:r>
            <a:r>
              <a:rPr lang="he-IL" sz="1600" dirty="0" smtClean="0">
                <a:solidFill>
                  <a:schemeClr val="tx1">
                    <a:lumMod val="75000"/>
                    <a:lumOff val="25000"/>
                  </a:schemeClr>
                </a:solidFill>
              </a:rPr>
              <a:t>תירטב </a:t>
            </a:r>
            <a:endParaRPr lang="he-IL" sz="1600" dirty="0" smtClean="0">
              <a:solidFill>
                <a:schemeClr val="tx1">
                  <a:lumMod val="75000"/>
                  <a:lumOff val="25000"/>
                </a:schemeClr>
              </a:solidFill>
            </a:endParaRPr>
          </a:p>
          <a:p>
            <a:r>
              <a:rPr lang="he-IL" sz="1600" dirty="0" smtClean="0">
                <a:solidFill>
                  <a:schemeClr val="tx1">
                    <a:lumMod val="75000"/>
                    <a:lumOff val="25000"/>
                  </a:schemeClr>
                </a:solidFill>
              </a:rPr>
              <a:t>התקן קופסת </a:t>
            </a:r>
            <a:r>
              <a:rPr lang="he-IL" sz="1600" dirty="0" smtClean="0">
                <a:solidFill>
                  <a:schemeClr val="tx1">
                    <a:lumMod val="75000"/>
                    <a:lumOff val="25000"/>
                  </a:schemeClr>
                </a:solidFill>
              </a:rPr>
              <a:t>הגנה חיצונית</a:t>
            </a:r>
            <a:r>
              <a:rPr lang="en-US" sz="1600" dirty="0" smtClean="0">
                <a:solidFill>
                  <a:schemeClr val="tx1">
                    <a:lumMod val="75000"/>
                    <a:lumOff val="25000"/>
                  </a:schemeClr>
                </a:solidFill>
              </a:rPr>
              <a:t>.</a:t>
            </a:r>
            <a:endParaRPr lang="en-US" sz="1600" dirty="0">
              <a:solidFill>
                <a:schemeClr val="tx1">
                  <a:lumMod val="75000"/>
                  <a:lumOff val="25000"/>
                </a:schemeClr>
              </a:solidFill>
            </a:endParaRPr>
          </a:p>
        </p:txBody>
      </p:sp>
      <p:sp>
        <p:nvSpPr>
          <p:cNvPr id="5" name="TextBox 4"/>
          <p:cNvSpPr txBox="1"/>
          <p:nvPr/>
        </p:nvSpPr>
        <p:spPr>
          <a:xfrm>
            <a:off x="755576" y="332656"/>
            <a:ext cx="7848872" cy="523220"/>
          </a:xfrm>
          <a:prstGeom prst="rect">
            <a:avLst/>
          </a:prstGeom>
          <a:noFill/>
        </p:spPr>
        <p:txBody>
          <a:bodyPr wrap="square" rtlCol="1">
            <a:spAutoFit/>
          </a:bodyPr>
          <a:lstStyle/>
          <a:p>
            <a:r>
              <a:rPr lang="he-IL" sz="2800" dirty="0" smtClean="0">
                <a:solidFill>
                  <a:schemeClr val="tx1">
                    <a:lumMod val="75000"/>
                    <a:lumOff val="25000"/>
                  </a:schemeClr>
                </a:solidFill>
              </a:rPr>
              <a:t>שלבים בהתקנת יחידת הניתוק</a:t>
            </a:r>
          </a:p>
        </p:txBody>
      </p:sp>
      <p:pic>
        <p:nvPicPr>
          <p:cNvPr id="8" name="Picture 4" descr="image00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9552" y="3212976"/>
            <a:ext cx="2382751" cy="21841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94" name="Picture 2" descr="C:\studio\Triple+\Presentation_installation guide\LINK\WATER\rain.png"/>
          <p:cNvPicPr>
            <a:picLocks noChangeAspect="1" noChangeArrowheads="1"/>
          </p:cNvPicPr>
          <p:nvPr/>
        </p:nvPicPr>
        <p:blipFill>
          <a:blip r:embed="rId3" cstate="print"/>
          <a:srcRect/>
          <a:stretch>
            <a:fillRect/>
          </a:stretch>
        </p:blipFill>
        <p:spPr bwMode="auto">
          <a:xfrm>
            <a:off x="5148064" y="4365104"/>
            <a:ext cx="936104" cy="936104"/>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23728" y="1268760"/>
            <a:ext cx="6480720" cy="1077218"/>
          </a:xfrm>
          <a:prstGeom prst="rect">
            <a:avLst/>
          </a:prstGeom>
          <a:noFill/>
        </p:spPr>
        <p:txBody>
          <a:bodyPr wrap="square" rtlCol="1">
            <a:spAutoFit/>
          </a:bodyPr>
          <a:lstStyle/>
          <a:p>
            <a:r>
              <a:rPr lang="he-IL" sz="1600" dirty="0" smtClean="0">
                <a:solidFill>
                  <a:schemeClr val="tx1">
                    <a:lumMod val="75000"/>
                    <a:lumOff val="25000"/>
                  </a:schemeClr>
                </a:solidFill>
              </a:rPr>
              <a:t>בקר הכפתורים מותקן במקום בו </a:t>
            </a:r>
            <a:r>
              <a:rPr lang="he-IL" sz="1600" dirty="0" smtClean="0">
                <a:solidFill>
                  <a:schemeClr val="tx1">
                    <a:lumMod val="75000"/>
                    <a:lumOff val="25000"/>
                  </a:schemeClr>
                </a:solidFill>
              </a:rPr>
              <a:t>המפעיל שולט </a:t>
            </a:r>
            <a:r>
              <a:rPr lang="he-IL" sz="1600" dirty="0" smtClean="0">
                <a:solidFill>
                  <a:schemeClr val="tx1">
                    <a:lumMod val="75000"/>
                    <a:lumOff val="25000"/>
                  </a:schemeClr>
                </a:solidFill>
              </a:rPr>
              <a:t>באמצעות לחיצה על כפתור על </a:t>
            </a:r>
            <a:r>
              <a:rPr lang="he-IL" sz="1600" dirty="0" smtClean="0">
                <a:solidFill>
                  <a:schemeClr val="tx1">
                    <a:lumMod val="75000"/>
                    <a:lumOff val="25000"/>
                  </a:schemeClr>
                </a:solidFill>
              </a:rPr>
              <a:t>פתיחה/סגירה </a:t>
            </a:r>
            <a:r>
              <a:rPr lang="he-IL" sz="1600" dirty="0" smtClean="0">
                <a:solidFill>
                  <a:schemeClr val="tx1">
                    <a:lumMod val="75000"/>
                    <a:lumOff val="25000"/>
                  </a:schemeClr>
                </a:solidFill>
              </a:rPr>
              <a:t>אלחוטית של הברז.</a:t>
            </a:r>
          </a:p>
          <a:p>
            <a:r>
              <a:rPr lang="he-IL" sz="1600" dirty="0" smtClean="0">
                <a:solidFill>
                  <a:schemeClr val="tx1">
                    <a:lumMod val="75000"/>
                    <a:lumOff val="25000"/>
                  </a:schemeClr>
                </a:solidFill>
              </a:rPr>
              <a:t>בנוסף קיימת אפשרות חיבור </a:t>
            </a:r>
            <a:r>
              <a:rPr lang="he-IL" sz="1600" dirty="0" smtClean="0">
                <a:solidFill>
                  <a:schemeClr val="tx1">
                    <a:lumMod val="75000"/>
                    <a:lumOff val="25000"/>
                  </a:schemeClr>
                </a:solidFill>
              </a:rPr>
              <a:t>ישיר למערכת </a:t>
            </a:r>
            <a:r>
              <a:rPr lang="he-IL" sz="1600" dirty="0" smtClean="0">
                <a:solidFill>
                  <a:schemeClr val="tx1">
                    <a:lumMod val="75000"/>
                    <a:lumOff val="25000"/>
                  </a:schemeClr>
                </a:solidFill>
              </a:rPr>
              <a:t>האזעקה אשר תגרום לסגירת הברז בעת דריכת האזעקה.</a:t>
            </a:r>
          </a:p>
        </p:txBody>
      </p:sp>
      <p:sp>
        <p:nvSpPr>
          <p:cNvPr id="5" name="TextBox 4"/>
          <p:cNvSpPr txBox="1"/>
          <p:nvPr/>
        </p:nvSpPr>
        <p:spPr>
          <a:xfrm>
            <a:off x="755576" y="332656"/>
            <a:ext cx="7848872" cy="523220"/>
          </a:xfrm>
          <a:prstGeom prst="rect">
            <a:avLst/>
          </a:prstGeom>
          <a:noFill/>
        </p:spPr>
        <p:txBody>
          <a:bodyPr wrap="square" rtlCol="1">
            <a:spAutoFit/>
          </a:bodyPr>
          <a:lstStyle/>
          <a:p>
            <a:r>
              <a:rPr lang="he-IL" sz="2800" dirty="0" smtClean="0">
                <a:solidFill>
                  <a:schemeClr val="tx1">
                    <a:lumMod val="75000"/>
                    <a:lumOff val="25000"/>
                  </a:schemeClr>
                </a:solidFill>
              </a:rPr>
              <a:t>בקר (</a:t>
            </a:r>
            <a:r>
              <a:rPr lang="en-US" sz="2800" dirty="0" smtClean="0">
                <a:solidFill>
                  <a:schemeClr val="tx1">
                    <a:lumMod val="75000"/>
                    <a:lumOff val="25000"/>
                  </a:schemeClr>
                </a:solidFill>
              </a:rPr>
              <a:t>CONTROLLER</a:t>
            </a:r>
            <a:r>
              <a:rPr lang="he-IL" sz="2800" dirty="0" smtClean="0">
                <a:solidFill>
                  <a:schemeClr val="tx1">
                    <a:lumMod val="75000"/>
                    <a:lumOff val="25000"/>
                  </a:schemeClr>
                </a:solidFill>
              </a:rPr>
              <a:t>)</a:t>
            </a:r>
          </a:p>
        </p:txBody>
      </p:sp>
      <p:sp>
        <p:nvSpPr>
          <p:cNvPr id="13" name="מלבן 12"/>
          <p:cNvSpPr/>
          <p:nvPr/>
        </p:nvSpPr>
        <p:spPr>
          <a:xfrm>
            <a:off x="4032448" y="3212976"/>
            <a:ext cx="4572000" cy="1785104"/>
          </a:xfrm>
          <a:prstGeom prst="rect">
            <a:avLst/>
          </a:prstGeom>
        </p:spPr>
        <p:txBody>
          <a:bodyPr>
            <a:spAutoFit/>
          </a:bodyPr>
          <a:lstStyle/>
          <a:p>
            <a:pPr>
              <a:lnSpc>
                <a:spcPct val="150000"/>
              </a:lnSpc>
              <a:spcAft>
                <a:spcPts val="15"/>
              </a:spcAft>
            </a:pPr>
            <a:r>
              <a:rPr lang="en-US" sz="1200"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a:t>
            </a:r>
            <a:r>
              <a:rPr lang="en-US" sz="1200" b="1"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A1</a:t>
            </a:r>
            <a:r>
              <a:rPr lang="en-US" sz="1200"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 </a:t>
            </a:r>
            <a:r>
              <a:rPr lang="he-IL" sz="12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כפתור סגור ברז.              </a:t>
            </a:r>
            <a:r>
              <a:rPr lang="en-US" sz="1200" b="1" dirty="0" smtClean="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B</a:t>
            </a:r>
            <a:r>
              <a:rPr lang="en-US" sz="1200" b="1"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3</a:t>
            </a:r>
            <a:r>
              <a:rPr lang="he-IL" sz="1200" b="1"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 </a:t>
            </a:r>
            <a:r>
              <a:rPr lang="he-IL" sz="12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נורת ברז פתוח.</a:t>
            </a:r>
            <a:endParaRPr lang="en-US" sz="12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endParaRPr>
          </a:p>
          <a:p>
            <a:pPr marL="54610" indent="-6350">
              <a:lnSpc>
                <a:spcPct val="150000"/>
              </a:lnSpc>
              <a:spcAft>
                <a:spcPts val="800"/>
              </a:spcAft>
            </a:pPr>
            <a:r>
              <a:rPr lang="en-US" sz="1200" b="1" dirty="0" smtClean="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B</a:t>
            </a:r>
            <a:r>
              <a:rPr lang="en-US" sz="1200" b="1"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1</a:t>
            </a:r>
            <a:r>
              <a:rPr lang="he-IL" sz="1200" b="1" dirty="0" smtClean="0">
                <a:solidFill>
                  <a:schemeClr val="tx1">
                    <a:lumMod val="75000"/>
                    <a:lumOff val="25000"/>
                  </a:schemeClr>
                </a:solidFill>
                <a:latin typeface="Calibri" panose="020F0502020204030204" pitchFamily="34" charset="0"/>
                <a:ea typeface="Arial" panose="020B0604020202020204" pitchFamily="34" charset="0"/>
                <a:cs typeface="Arial" panose="020B0604020202020204" pitchFamily="34" charset="0"/>
              </a:rPr>
              <a:t>.</a:t>
            </a:r>
            <a:r>
              <a:rPr lang="he-IL" sz="12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 כפתור שימוש טכנאי.       </a:t>
            </a:r>
            <a:r>
              <a:rPr lang="en-US" sz="1200" b="1" dirty="0" smtClean="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C</a:t>
            </a:r>
            <a:r>
              <a:rPr lang="en-US" sz="1200" b="1"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3 </a:t>
            </a:r>
            <a:r>
              <a:rPr lang="he-IL" sz="1200" b="1"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 </a:t>
            </a:r>
            <a:r>
              <a:rPr lang="he-IL" sz="12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נורת תקשורת.</a:t>
            </a:r>
            <a:endParaRPr lang="en-US" sz="12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endParaRPr>
          </a:p>
          <a:p>
            <a:pPr marL="54610" marR="150495" indent="-6350">
              <a:lnSpc>
                <a:spcPct val="150000"/>
              </a:lnSpc>
              <a:spcAft>
                <a:spcPts val="800"/>
              </a:spcAft>
            </a:pPr>
            <a:r>
              <a:rPr lang="en-US" sz="1200" b="1" dirty="0" smtClean="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C1</a:t>
            </a:r>
            <a:r>
              <a:rPr lang="he-IL" sz="1200" b="1" dirty="0" smtClean="0">
                <a:solidFill>
                  <a:schemeClr val="tx1">
                    <a:lumMod val="75000"/>
                    <a:lumOff val="25000"/>
                  </a:schemeClr>
                </a:solidFill>
                <a:latin typeface="Calibri" panose="020F0502020204030204" pitchFamily="34" charset="0"/>
                <a:ea typeface="Arial" panose="020B0604020202020204" pitchFamily="34" charset="0"/>
                <a:cs typeface="Arial" panose="020B0604020202020204" pitchFamily="34" charset="0"/>
              </a:rPr>
              <a:t>.</a:t>
            </a:r>
            <a:r>
              <a:rPr lang="he-IL" sz="12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 כפתור פתח ברז .           </a:t>
            </a:r>
            <a:r>
              <a:rPr lang="en-US" sz="1200" b="1" dirty="0" smtClean="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D</a:t>
            </a:r>
            <a:r>
              <a:rPr lang="en-US" sz="1200" b="1"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3 </a:t>
            </a:r>
            <a:r>
              <a:rPr lang="he-IL" sz="1200" b="1"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 </a:t>
            </a:r>
            <a:r>
              <a:rPr lang="he-IL" sz="12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נורת מתח.</a:t>
            </a:r>
            <a:endParaRPr lang="en-US" sz="12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endParaRPr>
          </a:p>
          <a:p>
            <a:pPr marL="54610" marR="91440" indent="-54610">
              <a:lnSpc>
                <a:spcPct val="150000"/>
              </a:lnSpc>
              <a:spcAft>
                <a:spcPts val="800"/>
              </a:spcAft>
            </a:pPr>
            <a:r>
              <a:rPr lang="he-IL" sz="1200" b="1"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  </a:t>
            </a:r>
            <a:r>
              <a:rPr lang="en-US" sz="1200" b="1"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2</a:t>
            </a:r>
            <a:r>
              <a:rPr lang="he-IL" sz="1200" b="1"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a:t>
            </a:r>
            <a:r>
              <a:rPr lang="he-IL" sz="12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 גוף כרטיס הבקרה             </a:t>
            </a:r>
            <a:r>
              <a:rPr lang="he-IL" sz="1200" b="1"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4</a:t>
            </a:r>
            <a:r>
              <a:rPr lang="he-IL" sz="12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 </a:t>
            </a:r>
            <a:r>
              <a:rPr lang="he-IL" sz="12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מחבר </a:t>
            </a:r>
            <a:r>
              <a:rPr lang="he-IL" sz="12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לחיווט אזעקה.</a:t>
            </a:r>
            <a:endParaRPr lang="en-US" sz="12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endParaRPr>
          </a:p>
          <a:p>
            <a:pPr marL="78740" marR="41275" indent="-6350">
              <a:lnSpc>
                <a:spcPct val="150000"/>
              </a:lnSpc>
              <a:spcAft>
                <a:spcPts val="800"/>
              </a:spcAft>
            </a:pPr>
            <a:r>
              <a:rPr lang="en-US" sz="1200" b="1" dirty="0" smtClean="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A</a:t>
            </a:r>
            <a:r>
              <a:rPr lang="en-US" sz="1200" b="1"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3</a:t>
            </a:r>
            <a:r>
              <a:rPr lang="he-IL" sz="1200" b="1"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a:t>
            </a:r>
            <a:r>
              <a:rPr lang="he-IL" sz="12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 נורת סוללת ברז.             </a:t>
            </a:r>
            <a:r>
              <a:rPr lang="he-IL" sz="1200" b="1"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5</a:t>
            </a:r>
            <a:r>
              <a:rPr lang="he-IL" sz="12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rPr>
              <a:t>.כניסת מתח </a:t>
            </a:r>
            <a:r>
              <a:rPr lang="en-US" sz="1200" dirty="0" smtClean="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VDC</a:t>
            </a:r>
            <a:r>
              <a:rPr lang="en-US" sz="1200" dirty="0" smtClean="0">
                <a:solidFill>
                  <a:schemeClr val="tx1">
                    <a:lumMod val="75000"/>
                    <a:lumOff val="25000"/>
                  </a:schemeClr>
                </a:solidFill>
                <a:latin typeface="Arial" panose="020B0604020202020204" pitchFamily="34" charset="0"/>
                <a:ea typeface="Calibri" panose="020F0502020204030204" pitchFamily="34" charset="0"/>
                <a:cs typeface="Arial" panose="020B0604020202020204" pitchFamily="34" charset="0"/>
              </a:rPr>
              <a:t>5</a:t>
            </a:r>
            <a:r>
              <a:rPr lang="en-US" sz="1200" dirty="0" smtClean="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Calibri" panose="020F0502020204030204" pitchFamily="34" charset="0"/>
              <a:ea typeface="Calibri" panose="020F0502020204030204" pitchFamily="34" charset="0"/>
              <a:cs typeface="Arial" panose="020B0604020202020204" pitchFamily="34" charset="0"/>
            </a:endParaRPr>
          </a:p>
        </p:txBody>
      </p:sp>
      <p:pic>
        <p:nvPicPr>
          <p:cNvPr id="4098" name="Picture 2" descr="C:\studio\Triple+\Presentation_installation guide\LINK\WATER\7.png"/>
          <p:cNvPicPr>
            <a:picLocks noChangeAspect="1" noChangeArrowheads="1"/>
          </p:cNvPicPr>
          <p:nvPr/>
        </p:nvPicPr>
        <p:blipFill>
          <a:blip r:embed="rId2" cstate="print"/>
          <a:srcRect/>
          <a:stretch>
            <a:fillRect/>
          </a:stretch>
        </p:blipFill>
        <p:spPr bwMode="auto">
          <a:xfrm rot="8021690">
            <a:off x="292722" y="3499059"/>
            <a:ext cx="1982069" cy="1624816"/>
          </a:xfrm>
          <a:prstGeom prst="rect">
            <a:avLst/>
          </a:prstGeom>
          <a:noFill/>
        </p:spPr>
      </p:pic>
      <p:pic>
        <p:nvPicPr>
          <p:cNvPr id="4099" name="Picture 3" descr="C:\studio\Triple+\Presentation_installation guide\LINK\WATER\3.png"/>
          <p:cNvPicPr>
            <a:picLocks noChangeAspect="1" noChangeArrowheads="1"/>
          </p:cNvPicPr>
          <p:nvPr/>
        </p:nvPicPr>
        <p:blipFill>
          <a:blip r:embed="rId3" cstate="print"/>
          <a:srcRect/>
          <a:stretch>
            <a:fillRect/>
          </a:stretch>
        </p:blipFill>
        <p:spPr bwMode="auto">
          <a:xfrm>
            <a:off x="1403648" y="2420888"/>
            <a:ext cx="3672408" cy="3009519"/>
          </a:xfrm>
          <a:prstGeom prst="rect">
            <a:avLst/>
          </a:prstGeom>
          <a:noFill/>
        </p:spPr>
      </p:pic>
      <p:cxnSp>
        <p:nvCxnSpPr>
          <p:cNvPr id="15" name="מחבר ישר 14"/>
          <p:cNvCxnSpPr/>
          <p:nvPr/>
        </p:nvCxnSpPr>
        <p:spPr>
          <a:xfrm>
            <a:off x="3203848" y="3623758"/>
            <a:ext cx="936104"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39952" y="3496652"/>
            <a:ext cx="432048" cy="292388"/>
          </a:xfrm>
          <a:prstGeom prst="rect">
            <a:avLst/>
          </a:prstGeom>
          <a:noFill/>
        </p:spPr>
        <p:txBody>
          <a:bodyPr wrap="square" rtlCol="1">
            <a:spAutoFit/>
          </a:bodyPr>
          <a:lstStyle/>
          <a:p>
            <a:pPr algn="l" rtl="0"/>
            <a:r>
              <a:rPr lang="en-US" sz="1300" dirty="0" smtClean="0">
                <a:solidFill>
                  <a:schemeClr val="tx1">
                    <a:lumMod val="75000"/>
                    <a:lumOff val="25000"/>
                  </a:schemeClr>
                </a:solidFill>
                <a:latin typeface="Helvetica" pitchFamily="34" charset="0"/>
              </a:rPr>
              <a:t>3A</a:t>
            </a:r>
            <a:endParaRPr lang="he-IL" sz="1300" dirty="0" smtClean="0">
              <a:solidFill>
                <a:schemeClr val="tx1">
                  <a:lumMod val="75000"/>
                  <a:lumOff val="25000"/>
                </a:schemeClr>
              </a:solidFill>
              <a:latin typeface="Helvetica" pitchFamily="34" charset="0"/>
            </a:endParaRPr>
          </a:p>
        </p:txBody>
      </p:sp>
      <p:cxnSp>
        <p:nvCxnSpPr>
          <p:cNvPr id="18" name="מחבר ישר 17"/>
          <p:cNvCxnSpPr/>
          <p:nvPr/>
        </p:nvCxnSpPr>
        <p:spPr>
          <a:xfrm>
            <a:off x="3059832" y="3501008"/>
            <a:ext cx="1512168"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72000" y="3352636"/>
            <a:ext cx="432048" cy="292388"/>
          </a:xfrm>
          <a:prstGeom prst="rect">
            <a:avLst/>
          </a:prstGeom>
          <a:noFill/>
        </p:spPr>
        <p:txBody>
          <a:bodyPr wrap="square" rtlCol="1">
            <a:spAutoFit/>
          </a:bodyPr>
          <a:lstStyle/>
          <a:p>
            <a:pPr algn="l" rtl="0"/>
            <a:r>
              <a:rPr lang="en-US" sz="1300" dirty="0" smtClean="0">
                <a:solidFill>
                  <a:schemeClr val="tx1">
                    <a:lumMod val="75000"/>
                    <a:lumOff val="25000"/>
                  </a:schemeClr>
                </a:solidFill>
                <a:latin typeface="Helvetica" pitchFamily="34" charset="0"/>
              </a:rPr>
              <a:t>3B</a:t>
            </a:r>
            <a:endParaRPr lang="he-IL" sz="1300" dirty="0" smtClean="0">
              <a:solidFill>
                <a:schemeClr val="tx1">
                  <a:lumMod val="75000"/>
                  <a:lumOff val="25000"/>
                </a:schemeClr>
              </a:solidFill>
              <a:latin typeface="Helvetica" pitchFamily="34" charset="0"/>
            </a:endParaRPr>
          </a:p>
        </p:txBody>
      </p:sp>
      <p:cxnSp>
        <p:nvCxnSpPr>
          <p:cNvPr id="21" name="מחבר ישר 20"/>
          <p:cNvCxnSpPr/>
          <p:nvPr/>
        </p:nvCxnSpPr>
        <p:spPr>
          <a:xfrm>
            <a:off x="3131840" y="4077072"/>
            <a:ext cx="936104"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67944" y="3933056"/>
            <a:ext cx="432048" cy="292388"/>
          </a:xfrm>
          <a:prstGeom prst="rect">
            <a:avLst/>
          </a:prstGeom>
          <a:noFill/>
        </p:spPr>
        <p:txBody>
          <a:bodyPr wrap="square" rtlCol="1">
            <a:spAutoFit/>
          </a:bodyPr>
          <a:lstStyle/>
          <a:p>
            <a:pPr algn="l" rtl="0"/>
            <a:r>
              <a:rPr lang="en-US" sz="1300" dirty="0" smtClean="0">
                <a:solidFill>
                  <a:schemeClr val="tx1">
                    <a:lumMod val="75000"/>
                    <a:lumOff val="25000"/>
                  </a:schemeClr>
                </a:solidFill>
                <a:latin typeface="Helvetica" pitchFamily="34" charset="0"/>
              </a:rPr>
              <a:t>1A</a:t>
            </a:r>
            <a:endParaRPr lang="he-IL" sz="1300" dirty="0" smtClean="0">
              <a:solidFill>
                <a:schemeClr val="tx1">
                  <a:lumMod val="75000"/>
                  <a:lumOff val="25000"/>
                </a:schemeClr>
              </a:solidFill>
              <a:latin typeface="Helvetica" pitchFamily="34" charset="0"/>
            </a:endParaRPr>
          </a:p>
        </p:txBody>
      </p:sp>
      <p:cxnSp>
        <p:nvCxnSpPr>
          <p:cNvPr id="23" name="מחבר ישר 22"/>
          <p:cNvCxnSpPr/>
          <p:nvPr/>
        </p:nvCxnSpPr>
        <p:spPr>
          <a:xfrm>
            <a:off x="2987824" y="4293096"/>
            <a:ext cx="936104"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851920" y="4149080"/>
            <a:ext cx="432048" cy="292388"/>
          </a:xfrm>
          <a:prstGeom prst="rect">
            <a:avLst/>
          </a:prstGeom>
          <a:noFill/>
        </p:spPr>
        <p:txBody>
          <a:bodyPr wrap="square" rtlCol="1">
            <a:spAutoFit/>
          </a:bodyPr>
          <a:lstStyle/>
          <a:p>
            <a:pPr algn="l" rtl="0"/>
            <a:r>
              <a:rPr lang="en-US" sz="1300" dirty="0" smtClean="0">
                <a:solidFill>
                  <a:schemeClr val="tx1">
                    <a:lumMod val="75000"/>
                    <a:lumOff val="25000"/>
                  </a:schemeClr>
                </a:solidFill>
                <a:latin typeface="Helvetica" pitchFamily="34" charset="0"/>
              </a:rPr>
              <a:t>1B</a:t>
            </a:r>
            <a:endParaRPr lang="he-IL" sz="1300" dirty="0" smtClean="0">
              <a:solidFill>
                <a:schemeClr val="tx1">
                  <a:lumMod val="75000"/>
                  <a:lumOff val="25000"/>
                </a:schemeClr>
              </a:solidFill>
              <a:latin typeface="Helvetica" pitchFamily="34" charset="0"/>
            </a:endParaRPr>
          </a:p>
        </p:txBody>
      </p:sp>
      <p:cxnSp>
        <p:nvCxnSpPr>
          <p:cNvPr id="25" name="מחבר ישר 24"/>
          <p:cNvCxnSpPr/>
          <p:nvPr/>
        </p:nvCxnSpPr>
        <p:spPr>
          <a:xfrm>
            <a:off x="2195736" y="3861048"/>
            <a:ext cx="504056"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07704" y="3717032"/>
            <a:ext cx="432048" cy="292388"/>
          </a:xfrm>
          <a:prstGeom prst="rect">
            <a:avLst/>
          </a:prstGeom>
          <a:noFill/>
        </p:spPr>
        <p:txBody>
          <a:bodyPr wrap="square" rtlCol="1">
            <a:spAutoFit/>
          </a:bodyPr>
          <a:lstStyle/>
          <a:p>
            <a:pPr algn="l" rtl="0"/>
            <a:r>
              <a:rPr lang="en-US" sz="1300" dirty="0" smtClean="0">
                <a:solidFill>
                  <a:schemeClr val="tx1">
                    <a:lumMod val="75000"/>
                    <a:lumOff val="25000"/>
                  </a:schemeClr>
                </a:solidFill>
                <a:latin typeface="Helvetica" pitchFamily="34" charset="0"/>
              </a:rPr>
              <a:t>1C</a:t>
            </a:r>
            <a:endParaRPr lang="he-IL" sz="1300" dirty="0" smtClean="0">
              <a:solidFill>
                <a:schemeClr val="tx1">
                  <a:lumMod val="75000"/>
                  <a:lumOff val="25000"/>
                </a:schemeClr>
              </a:solidFill>
              <a:latin typeface="Helvetica" pitchFamily="34" charset="0"/>
            </a:endParaRPr>
          </a:p>
        </p:txBody>
      </p:sp>
      <p:cxnSp>
        <p:nvCxnSpPr>
          <p:cNvPr id="29" name="מחבר ישר 28"/>
          <p:cNvCxnSpPr/>
          <p:nvPr/>
        </p:nvCxnSpPr>
        <p:spPr>
          <a:xfrm>
            <a:off x="2195736" y="3429000"/>
            <a:ext cx="648072"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907704" y="3282806"/>
            <a:ext cx="432048" cy="292388"/>
          </a:xfrm>
          <a:prstGeom prst="rect">
            <a:avLst/>
          </a:prstGeom>
          <a:noFill/>
        </p:spPr>
        <p:txBody>
          <a:bodyPr wrap="square" rtlCol="1">
            <a:spAutoFit/>
          </a:bodyPr>
          <a:lstStyle/>
          <a:p>
            <a:pPr algn="l" rtl="0"/>
            <a:r>
              <a:rPr lang="en-US" sz="1300" dirty="0" smtClean="0">
                <a:solidFill>
                  <a:schemeClr val="tx1">
                    <a:lumMod val="75000"/>
                    <a:lumOff val="25000"/>
                  </a:schemeClr>
                </a:solidFill>
                <a:latin typeface="Helvetica" pitchFamily="34" charset="0"/>
              </a:rPr>
              <a:t>3D</a:t>
            </a:r>
            <a:endParaRPr lang="he-IL" sz="1300" dirty="0" smtClean="0">
              <a:solidFill>
                <a:schemeClr val="tx1">
                  <a:lumMod val="75000"/>
                  <a:lumOff val="25000"/>
                </a:schemeClr>
              </a:solidFill>
              <a:latin typeface="Helvetica" pitchFamily="34" charset="0"/>
            </a:endParaRPr>
          </a:p>
        </p:txBody>
      </p:sp>
      <p:cxnSp>
        <p:nvCxnSpPr>
          <p:cNvPr id="35" name="מחבר ישר 34"/>
          <p:cNvCxnSpPr/>
          <p:nvPr/>
        </p:nvCxnSpPr>
        <p:spPr>
          <a:xfrm>
            <a:off x="1763688" y="3284984"/>
            <a:ext cx="864096"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475656" y="3136612"/>
            <a:ext cx="432048" cy="292388"/>
          </a:xfrm>
          <a:prstGeom prst="rect">
            <a:avLst/>
          </a:prstGeom>
          <a:noFill/>
        </p:spPr>
        <p:txBody>
          <a:bodyPr wrap="square" rtlCol="1">
            <a:spAutoFit/>
          </a:bodyPr>
          <a:lstStyle/>
          <a:p>
            <a:pPr algn="l" rtl="0"/>
            <a:r>
              <a:rPr lang="en-US" sz="1300" dirty="0" smtClean="0">
                <a:solidFill>
                  <a:schemeClr val="tx1">
                    <a:lumMod val="75000"/>
                    <a:lumOff val="25000"/>
                  </a:schemeClr>
                </a:solidFill>
                <a:latin typeface="Helvetica" pitchFamily="34" charset="0"/>
              </a:rPr>
              <a:t>3C</a:t>
            </a:r>
            <a:endParaRPr lang="he-IL" sz="1300" dirty="0" smtClean="0">
              <a:solidFill>
                <a:schemeClr val="tx1">
                  <a:lumMod val="75000"/>
                  <a:lumOff val="25000"/>
                </a:schemeClr>
              </a:solidFill>
              <a:latin typeface="Helvetica" pitchFamily="34" charset="0"/>
            </a:endParaRPr>
          </a:p>
        </p:txBody>
      </p:sp>
      <p:cxnSp>
        <p:nvCxnSpPr>
          <p:cNvPr id="39" name="מחבר ישר 38"/>
          <p:cNvCxnSpPr/>
          <p:nvPr/>
        </p:nvCxnSpPr>
        <p:spPr>
          <a:xfrm>
            <a:off x="3347864" y="2996952"/>
            <a:ext cx="1512168"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860032" y="2848580"/>
            <a:ext cx="432048" cy="292388"/>
          </a:xfrm>
          <a:prstGeom prst="rect">
            <a:avLst/>
          </a:prstGeom>
          <a:noFill/>
        </p:spPr>
        <p:txBody>
          <a:bodyPr wrap="square" rtlCol="1">
            <a:spAutoFit/>
          </a:bodyPr>
          <a:lstStyle/>
          <a:p>
            <a:pPr algn="l" rtl="0"/>
            <a:r>
              <a:rPr lang="en-US" sz="1300" dirty="0" smtClean="0">
                <a:solidFill>
                  <a:schemeClr val="tx1">
                    <a:lumMod val="75000"/>
                    <a:lumOff val="25000"/>
                  </a:schemeClr>
                </a:solidFill>
                <a:latin typeface="Helvetica" pitchFamily="34" charset="0"/>
              </a:rPr>
              <a:t>4</a:t>
            </a:r>
            <a:endParaRPr lang="he-IL" sz="1300" dirty="0" smtClean="0">
              <a:solidFill>
                <a:schemeClr val="tx1">
                  <a:lumMod val="75000"/>
                  <a:lumOff val="25000"/>
                </a:schemeClr>
              </a:solidFill>
              <a:latin typeface="Helvetica" pitchFamily="34" charset="0"/>
            </a:endParaRPr>
          </a:p>
        </p:txBody>
      </p:sp>
      <p:cxnSp>
        <p:nvCxnSpPr>
          <p:cNvPr id="41" name="מחבר ישר 40"/>
          <p:cNvCxnSpPr/>
          <p:nvPr/>
        </p:nvCxnSpPr>
        <p:spPr>
          <a:xfrm>
            <a:off x="2968981" y="2831670"/>
            <a:ext cx="1512168"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499992" y="2636912"/>
            <a:ext cx="432048" cy="292388"/>
          </a:xfrm>
          <a:prstGeom prst="rect">
            <a:avLst/>
          </a:prstGeom>
          <a:noFill/>
        </p:spPr>
        <p:txBody>
          <a:bodyPr wrap="square" rtlCol="1">
            <a:spAutoFit/>
          </a:bodyPr>
          <a:lstStyle/>
          <a:p>
            <a:pPr algn="l" rtl="0"/>
            <a:r>
              <a:rPr lang="en-US" sz="1300" dirty="0" smtClean="0">
                <a:solidFill>
                  <a:schemeClr val="tx1">
                    <a:lumMod val="75000"/>
                    <a:lumOff val="25000"/>
                  </a:schemeClr>
                </a:solidFill>
                <a:latin typeface="Helvetica" pitchFamily="34" charset="0"/>
              </a:rPr>
              <a:t>5</a:t>
            </a:r>
            <a:endParaRPr lang="he-IL" sz="1300" dirty="0" smtClean="0">
              <a:solidFill>
                <a:schemeClr val="tx1">
                  <a:lumMod val="75000"/>
                  <a:lumOff val="25000"/>
                </a:schemeClr>
              </a:solidFill>
              <a:latin typeface="Helvetic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332656"/>
            <a:ext cx="7848872" cy="523220"/>
          </a:xfrm>
          <a:prstGeom prst="rect">
            <a:avLst/>
          </a:prstGeom>
          <a:noFill/>
        </p:spPr>
        <p:txBody>
          <a:bodyPr wrap="square" rtlCol="1">
            <a:spAutoFit/>
          </a:bodyPr>
          <a:lstStyle/>
          <a:p>
            <a:r>
              <a:rPr lang="he-IL" sz="2800" dirty="0" smtClean="0">
                <a:solidFill>
                  <a:schemeClr val="tx1">
                    <a:lumMod val="75000"/>
                    <a:lumOff val="25000"/>
                  </a:schemeClr>
                </a:solidFill>
              </a:rPr>
              <a:t>סנכרון </a:t>
            </a:r>
            <a:r>
              <a:rPr lang="he-IL" sz="2800" dirty="0" smtClean="0">
                <a:solidFill>
                  <a:schemeClr val="tx1">
                    <a:lumMod val="75000"/>
                    <a:lumOff val="25000"/>
                  </a:schemeClr>
                </a:solidFill>
              </a:rPr>
              <a:t>המערכת – טבלת </a:t>
            </a:r>
            <a:r>
              <a:rPr lang="he-IL" sz="2800" dirty="0" smtClean="0">
                <a:solidFill>
                  <a:schemeClr val="tx1">
                    <a:lumMod val="75000"/>
                    <a:lumOff val="25000"/>
                  </a:schemeClr>
                </a:solidFill>
              </a:rPr>
              <a:t>סנכרון </a:t>
            </a:r>
            <a:r>
              <a:rPr lang="he-IL" sz="2800" dirty="0" smtClean="0">
                <a:solidFill>
                  <a:schemeClr val="tx1">
                    <a:lumMod val="75000"/>
                    <a:lumOff val="25000"/>
                  </a:schemeClr>
                </a:solidFill>
              </a:rPr>
              <a:t>ברז-בקר</a:t>
            </a:r>
          </a:p>
        </p:txBody>
      </p:sp>
      <p:graphicFrame>
        <p:nvGraphicFramePr>
          <p:cNvPr id="4" name="טבלה 3"/>
          <p:cNvGraphicFramePr>
            <a:graphicFrameLocks noGrp="1"/>
          </p:cNvGraphicFramePr>
          <p:nvPr/>
        </p:nvGraphicFramePr>
        <p:xfrm>
          <a:off x="492052" y="1239263"/>
          <a:ext cx="7992888" cy="3946099"/>
        </p:xfrm>
        <a:graphic>
          <a:graphicData uri="http://schemas.openxmlformats.org/drawingml/2006/table">
            <a:tbl>
              <a:tblPr rtl="1" firstRow="1" bandRow="1">
                <a:tableStyleId>{5C22544A-7EE6-4342-B048-85BDC9FD1C3A}</a:tableStyleId>
              </a:tblPr>
              <a:tblGrid>
                <a:gridCol w="243218"/>
                <a:gridCol w="2164801"/>
                <a:gridCol w="1322242"/>
                <a:gridCol w="4262627"/>
              </a:tblGrid>
              <a:tr h="342558">
                <a:tc>
                  <a:txBody>
                    <a:bodyPr/>
                    <a:lstStyle/>
                    <a:p>
                      <a:pPr rtl="1"/>
                      <a:endParaRPr lang="he-IL" sz="1400" dirty="0">
                        <a:solidFill>
                          <a:schemeClr val="tx1">
                            <a:lumMod val="75000"/>
                            <a:lumOff val="25000"/>
                          </a:schemeClr>
                        </a:solidFill>
                      </a:endParaRPr>
                    </a:p>
                  </a:txBody>
                  <a:tcPr>
                    <a:solidFill>
                      <a:schemeClr val="tx1">
                        <a:lumMod val="50000"/>
                        <a:lumOff val="50000"/>
                      </a:schemeClr>
                    </a:solidFill>
                  </a:tcPr>
                </a:tc>
                <a:tc>
                  <a:txBody>
                    <a:bodyPr/>
                    <a:lstStyle/>
                    <a:p>
                      <a:pPr algn="ctr" rtl="1"/>
                      <a:r>
                        <a:rPr lang="he-IL" sz="1500" dirty="0" smtClean="0">
                          <a:solidFill>
                            <a:schemeClr val="bg1"/>
                          </a:solidFill>
                        </a:rPr>
                        <a:t>פעולה</a:t>
                      </a:r>
                      <a:endParaRPr lang="he-IL" sz="1500" dirty="0">
                        <a:solidFill>
                          <a:schemeClr val="bg1"/>
                        </a:solidFill>
                      </a:endParaRPr>
                    </a:p>
                  </a:txBody>
                  <a:tcPr>
                    <a:solidFill>
                      <a:schemeClr val="tx1">
                        <a:lumMod val="50000"/>
                        <a:lumOff val="50000"/>
                      </a:schemeClr>
                    </a:solidFill>
                  </a:tcPr>
                </a:tc>
                <a:tc>
                  <a:txBody>
                    <a:bodyPr/>
                    <a:lstStyle/>
                    <a:p>
                      <a:pPr algn="ctr" rtl="1"/>
                      <a:r>
                        <a:rPr lang="he-IL" sz="1500" dirty="0" smtClean="0">
                          <a:solidFill>
                            <a:schemeClr val="bg1"/>
                          </a:solidFill>
                        </a:rPr>
                        <a:t>מיקום</a:t>
                      </a:r>
                      <a:endParaRPr lang="he-IL" sz="1500" dirty="0">
                        <a:solidFill>
                          <a:schemeClr val="bg1"/>
                        </a:solidFill>
                      </a:endParaRPr>
                    </a:p>
                  </a:txBody>
                  <a:tcPr>
                    <a:solidFill>
                      <a:schemeClr val="tx1">
                        <a:lumMod val="50000"/>
                        <a:lumOff val="50000"/>
                      </a:schemeClr>
                    </a:solidFill>
                  </a:tcPr>
                </a:tc>
                <a:tc>
                  <a:txBody>
                    <a:bodyPr/>
                    <a:lstStyle/>
                    <a:p>
                      <a:pPr algn="ctr" rtl="1"/>
                      <a:r>
                        <a:rPr lang="he-IL" sz="1500" dirty="0" smtClean="0">
                          <a:solidFill>
                            <a:schemeClr val="bg1"/>
                          </a:solidFill>
                        </a:rPr>
                        <a:t>חיווי בקרה</a:t>
                      </a:r>
                      <a:endParaRPr lang="he-IL" sz="1500" dirty="0">
                        <a:solidFill>
                          <a:schemeClr val="bg1"/>
                        </a:solidFill>
                      </a:endParaRPr>
                    </a:p>
                  </a:txBody>
                  <a:tcPr>
                    <a:solidFill>
                      <a:schemeClr val="tx1">
                        <a:lumMod val="50000"/>
                        <a:lumOff val="50000"/>
                      </a:schemeClr>
                    </a:solidFill>
                  </a:tcPr>
                </a:tc>
              </a:tr>
              <a:tr h="899001">
                <a:tc>
                  <a:txBody>
                    <a:bodyPr/>
                    <a:lstStyle/>
                    <a:p>
                      <a:pPr rtl="1"/>
                      <a:r>
                        <a:rPr lang="he-IL" sz="1300" dirty="0" smtClean="0">
                          <a:solidFill>
                            <a:schemeClr val="tx1">
                              <a:lumMod val="75000"/>
                              <a:lumOff val="25000"/>
                            </a:schemeClr>
                          </a:solidFill>
                        </a:rPr>
                        <a:t>1</a:t>
                      </a:r>
                    </a:p>
                  </a:txBody>
                  <a:tcPr>
                    <a:solidFill>
                      <a:schemeClr val="bg1">
                        <a:lumMod val="85000"/>
                      </a:schemeClr>
                    </a:solidFill>
                  </a:tcPr>
                </a:tc>
                <a:tc>
                  <a:txBody>
                    <a:bodyPr/>
                    <a:lstStyle/>
                    <a:p>
                      <a:pPr marL="342900" marR="0" lvl="0" indent="-342900" algn="r" rtl="1">
                        <a:lnSpc>
                          <a:spcPct val="100000"/>
                        </a:lnSpc>
                        <a:spcBef>
                          <a:spcPts val="0"/>
                        </a:spcBef>
                        <a:spcAft>
                          <a:spcPts val="0"/>
                        </a:spcAft>
                        <a:buFont typeface="+mj-lt"/>
                        <a:buAutoNum type="romanUcPeriod"/>
                      </a:pPr>
                      <a:r>
                        <a:rPr lang="he-IL" sz="1200" dirty="0" smtClean="0">
                          <a:solidFill>
                            <a:schemeClr val="tx1">
                              <a:lumMod val="75000"/>
                              <a:lumOff val="25000"/>
                            </a:schemeClr>
                          </a:solidFill>
                          <a:effectLst/>
                        </a:rPr>
                        <a:t>העבר את ידית הברז למצב פתוח.</a:t>
                      </a:r>
                      <a:endParaRPr lang="en-US" sz="1200" dirty="0" smtClean="0">
                        <a:solidFill>
                          <a:schemeClr val="tx1">
                            <a:lumMod val="75000"/>
                            <a:lumOff val="25000"/>
                          </a:schemeClr>
                        </a:solidFill>
                        <a:effectLst/>
                      </a:endParaRPr>
                    </a:p>
                    <a:p>
                      <a:pPr marL="342900" marR="0" lvl="0" indent="-342900" algn="r" rtl="1">
                        <a:lnSpc>
                          <a:spcPct val="100000"/>
                        </a:lnSpc>
                        <a:spcBef>
                          <a:spcPts val="0"/>
                        </a:spcBef>
                        <a:spcAft>
                          <a:spcPts val="0"/>
                        </a:spcAft>
                        <a:buFont typeface="+mj-lt"/>
                        <a:buAutoNum type="romanUcPeriod"/>
                      </a:pPr>
                      <a:r>
                        <a:rPr lang="he-IL" sz="1200" dirty="0" smtClean="0">
                          <a:solidFill>
                            <a:schemeClr val="tx1">
                              <a:lumMod val="75000"/>
                              <a:lumOff val="25000"/>
                            </a:schemeClr>
                          </a:solidFill>
                          <a:effectLst/>
                        </a:rPr>
                        <a:t>הכנס זוג סוללות </a:t>
                      </a:r>
                      <a:r>
                        <a:rPr lang="en-US" sz="1200" dirty="0" smtClean="0">
                          <a:solidFill>
                            <a:schemeClr val="tx1">
                              <a:lumMod val="75000"/>
                              <a:lumOff val="25000"/>
                            </a:schemeClr>
                          </a:solidFill>
                          <a:effectLst/>
                        </a:rPr>
                        <a:t>CR123</a:t>
                      </a:r>
                      <a:r>
                        <a:rPr lang="he-IL" sz="1200" dirty="0" smtClean="0">
                          <a:solidFill>
                            <a:schemeClr val="tx1">
                              <a:lumMod val="75000"/>
                              <a:lumOff val="25000"/>
                            </a:schemeClr>
                          </a:solidFill>
                          <a:effectLst/>
                        </a:rPr>
                        <a:t> ליחידת הניתוק (ברז).</a:t>
                      </a:r>
                      <a:endParaRPr lang="en-US" sz="1200" dirty="0">
                        <a:solidFill>
                          <a:schemeClr val="tx1">
                            <a:lumMod val="75000"/>
                            <a:lumOff val="25000"/>
                          </a:schemeClr>
                        </a:solidFill>
                        <a:effectLst/>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solidFill>
                            <a:schemeClr val="tx1">
                              <a:lumMod val="75000"/>
                              <a:lumOff val="25000"/>
                            </a:schemeClr>
                          </a:solidFill>
                          <a:effectLst/>
                        </a:rPr>
                        <a:t>ברז המים המותקן ע"ג קו המים הראשי</a:t>
                      </a:r>
                      <a:endParaRPr lang="en-US" sz="12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342900" marR="0" lvl="0" indent="-342900" algn="r" rtl="1">
                        <a:lnSpc>
                          <a:spcPct val="100000"/>
                        </a:lnSpc>
                        <a:spcBef>
                          <a:spcPts val="0"/>
                        </a:spcBef>
                        <a:spcAft>
                          <a:spcPts val="0"/>
                        </a:spcAft>
                        <a:buFont typeface="+mj-lt"/>
                        <a:buAutoNum type="romanUcPeriod"/>
                      </a:pPr>
                      <a:r>
                        <a:rPr lang="he-IL" sz="1200" dirty="0" smtClean="0">
                          <a:solidFill>
                            <a:schemeClr val="tx1">
                              <a:lumMod val="75000"/>
                              <a:lumOff val="25000"/>
                            </a:schemeClr>
                          </a:solidFill>
                          <a:effectLst/>
                        </a:rPr>
                        <a:t>נדלקת נורה ירוקה בתוך בית הסוללה.</a:t>
                      </a:r>
                      <a:endParaRPr lang="en-US" sz="1200" dirty="0" smtClean="0">
                        <a:solidFill>
                          <a:schemeClr val="tx1">
                            <a:lumMod val="75000"/>
                            <a:lumOff val="25000"/>
                          </a:schemeClr>
                        </a:solidFill>
                        <a:effectLst/>
                      </a:endParaRPr>
                    </a:p>
                    <a:p>
                      <a:pPr marL="342900" marR="0" lvl="0" indent="-342900" algn="r" rtl="1">
                        <a:lnSpc>
                          <a:spcPct val="100000"/>
                        </a:lnSpc>
                        <a:spcBef>
                          <a:spcPts val="0"/>
                        </a:spcBef>
                        <a:spcAft>
                          <a:spcPts val="0"/>
                        </a:spcAft>
                        <a:buFont typeface="+mj-lt"/>
                        <a:buAutoNum type="romanUcPeriod"/>
                      </a:pPr>
                      <a:r>
                        <a:rPr lang="he-IL" sz="1200" dirty="0" smtClean="0">
                          <a:solidFill>
                            <a:schemeClr val="tx1">
                              <a:lumMod val="75000"/>
                              <a:lumOff val="25000"/>
                            </a:schemeClr>
                          </a:solidFill>
                          <a:effectLst/>
                        </a:rPr>
                        <a:t>הברז מבצע פתיחה ואח"כ סגירה.</a:t>
                      </a:r>
                      <a:endParaRPr lang="en-US" sz="1200" dirty="0" smtClean="0">
                        <a:solidFill>
                          <a:schemeClr val="tx1">
                            <a:lumMod val="75000"/>
                            <a:lumOff val="25000"/>
                          </a:schemeClr>
                        </a:solidFill>
                        <a:effectLst/>
                      </a:endParaRPr>
                    </a:p>
                    <a:p>
                      <a:pPr marL="342900" marR="0" lvl="0" indent="-342900" algn="r" rtl="1">
                        <a:lnSpc>
                          <a:spcPct val="100000"/>
                        </a:lnSpc>
                        <a:spcBef>
                          <a:spcPts val="0"/>
                        </a:spcBef>
                        <a:spcAft>
                          <a:spcPts val="0"/>
                        </a:spcAft>
                        <a:buFont typeface="+mj-lt"/>
                        <a:buAutoNum type="romanUcPeriod"/>
                      </a:pPr>
                      <a:r>
                        <a:rPr lang="he-IL" sz="1200" dirty="0" smtClean="0">
                          <a:solidFill>
                            <a:schemeClr val="tx1">
                              <a:lumMod val="75000"/>
                              <a:lumOff val="25000"/>
                            </a:schemeClr>
                          </a:solidFill>
                          <a:effectLst/>
                        </a:rPr>
                        <a:t>המתן לסיום פעולת המנוע.</a:t>
                      </a:r>
                      <a:endParaRPr lang="en-US" sz="1200" dirty="0" smtClean="0">
                        <a:solidFill>
                          <a:schemeClr val="tx1">
                            <a:lumMod val="75000"/>
                            <a:lumOff val="25000"/>
                          </a:schemeClr>
                        </a:solidFill>
                        <a:effectLst/>
                      </a:endParaRPr>
                    </a:p>
                    <a:p>
                      <a:pPr marL="342900" marR="0" lvl="0" indent="-342900" algn="r" rtl="1">
                        <a:lnSpc>
                          <a:spcPct val="100000"/>
                        </a:lnSpc>
                        <a:spcBef>
                          <a:spcPts val="0"/>
                        </a:spcBef>
                        <a:spcAft>
                          <a:spcPts val="0"/>
                        </a:spcAft>
                        <a:buFont typeface="+mj-lt"/>
                        <a:buAutoNum type="romanUcPeriod"/>
                      </a:pPr>
                      <a:r>
                        <a:rPr lang="he-IL" sz="1200" dirty="0" smtClean="0">
                          <a:solidFill>
                            <a:schemeClr val="tx1">
                              <a:lumMod val="75000"/>
                              <a:lumOff val="25000"/>
                            </a:schemeClr>
                          </a:solidFill>
                          <a:effectLst/>
                        </a:rPr>
                        <a:t>וודא כי ניתן לסגור ולפתוח את הברז בצורה ידנית.</a:t>
                      </a:r>
                      <a:endParaRPr lang="en-US" sz="1200" dirty="0" smtClean="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r>
              <a:tr h="1305001">
                <a:tc>
                  <a:txBody>
                    <a:bodyPr/>
                    <a:lstStyle/>
                    <a:p>
                      <a:pPr rtl="1"/>
                      <a:r>
                        <a:rPr lang="he-IL" sz="1300" dirty="0" smtClean="0">
                          <a:solidFill>
                            <a:schemeClr val="tx1">
                              <a:lumMod val="75000"/>
                              <a:lumOff val="25000"/>
                            </a:schemeClr>
                          </a:solidFill>
                        </a:rPr>
                        <a:t>2</a:t>
                      </a:r>
                      <a:endParaRPr lang="he-IL" sz="1300" dirty="0">
                        <a:solidFill>
                          <a:schemeClr val="tx1">
                            <a:lumMod val="75000"/>
                            <a:lumOff val="25000"/>
                          </a:schemeClr>
                        </a:solidFill>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solidFill>
                            <a:schemeClr val="tx1">
                              <a:lumMod val="75000"/>
                              <a:lumOff val="25000"/>
                            </a:schemeClr>
                          </a:solidFill>
                          <a:effectLst/>
                        </a:rPr>
                        <a:t>חבר את הבקר באמצעות השנאי למתח.</a:t>
                      </a:r>
                      <a:endParaRPr lang="en-US" sz="12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solidFill>
                            <a:schemeClr val="tx1">
                              <a:lumMod val="75000"/>
                              <a:lumOff val="25000"/>
                            </a:schemeClr>
                          </a:solidFill>
                          <a:effectLst/>
                        </a:rPr>
                        <a:t>מקם את הבקר במקום בו נמדדה קליטת שידור איכותית ורצופה מהברז.</a:t>
                      </a:r>
                      <a:endParaRPr lang="en-US" sz="12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342900" marR="0" lvl="0" indent="-342900" algn="r" rtl="1">
                        <a:lnSpc>
                          <a:spcPct val="100000"/>
                        </a:lnSpc>
                        <a:spcBef>
                          <a:spcPts val="0"/>
                        </a:spcBef>
                        <a:spcAft>
                          <a:spcPts val="0"/>
                        </a:spcAft>
                        <a:buFont typeface="+mj-lt"/>
                        <a:buAutoNum type="romanUcPeriod"/>
                      </a:pPr>
                      <a:r>
                        <a:rPr lang="he-IL" sz="1200" dirty="0" smtClean="0">
                          <a:solidFill>
                            <a:schemeClr val="tx1">
                              <a:lumMod val="75000"/>
                              <a:lumOff val="25000"/>
                            </a:schemeClr>
                          </a:solidFill>
                          <a:effectLst/>
                        </a:rPr>
                        <a:t>ארבעת נורות החיווי מהבהבות 3 פעמים.</a:t>
                      </a:r>
                      <a:endParaRPr lang="en-US" sz="1200" dirty="0" smtClean="0">
                        <a:solidFill>
                          <a:schemeClr val="tx1">
                            <a:lumMod val="75000"/>
                            <a:lumOff val="25000"/>
                          </a:schemeClr>
                        </a:solidFill>
                        <a:effectLst/>
                      </a:endParaRPr>
                    </a:p>
                    <a:p>
                      <a:pPr marL="342900" marR="0" lvl="0" indent="-342900" algn="r" rtl="1">
                        <a:lnSpc>
                          <a:spcPct val="100000"/>
                        </a:lnSpc>
                        <a:spcBef>
                          <a:spcPts val="0"/>
                        </a:spcBef>
                        <a:spcAft>
                          <a:spcPts val="0"/>
                        </a:spcAft>
                        <a:buFont typeface="+mj-lt"/>
                        <a:buAutoNum type="romanUcPeriod"/>
                      </a:pPr>
                      <a:r>
                        <a:rPr lang="he-IL" sz="1200" dirty="0" smtClean="0">
                          <a:solidFill>
                            <a:schemeClr val="tx1">
                              <a:lumMod val="75000"/>
                              <a:lumOff val="25000"/>
                            </a:schemeClr>
                          </a:solidFill>
                          <a:effectLst/>
                        </a:rPr>
                        <a:t>נורת המתח מהבהבת.</a:t>
                      </a:r>
                      <a:endParaRPr lang="en-US" sz="1200" dirty="0" smtClean="0">
                        <a:solidFill>
                          <a:schemeClr val="tx1">
                            <a:lumMod val="75000"/>
                            <a:lumOff val="25000"/>
                          </a:schemeClr>
                        </a:solidFill>
                        <a:effectLst/>
                      </a:endParaRPr>
                    </a:p>
                    <a:p>
                      <a:pPr marL="342900" marR="0" lvl="0" indent="-342900" algn="r" rtl="1">
                        <a:lnSpc>
                          <a:spcPct val="100000"/>
                        </a:lnSpc>
                        <a:spcBef>
                          <a:spcPts val="0"/>
                        </a:spcBef>
                        <a:spcAft>
                          <a:spcPts val="0"/>
                        </a:spcAft>
                        <a:buFont typeface="+mj-lt"/>
                        <a:buAutoNum type="romanUcPeriod"/>
                      </a:pPr>
                      <a:r>
                        <a:rPr lang="he-IL" sz="1200" dirty="0" smtClean="0">
                          <a:solidFill>
                            <a:schemeClr val="tx1">
                              <a:lumMod val="75000"/>
                              <a:lumOff val="25000"/>
                            </a:schemeClr>
                          </a:solidFill>
                          <a:effectLst/>
                        </a:rPr>
                        <a:t>המתן כשתי דקות בסמוך לבקר וודא כי נורת התקשורת דולקת ברציפות (בנוסף לנורת המתח המהבהבת).</a:t>
                      </a:r>
                    </a:p>
                    <a:p>
                      <a:pPr marL="342900" marR="0" lvl="0" indent="-342900" algn="r" rtl="0">
                        <a:lnSpc>
                          <a:spcPct val="100000"/>
                        </a:lnSpc>
                        <a:spcBef>
                          <a:spcPts val="0"/>
                        </a:spcBef>
                        <a:spcAft>
                          <a:spcPts val="0"/>
                        </a:spcAft>
                        <a:buFont typeface="+mj-lt"/>
                        <a:buNone/>
                      </a:pPr>
                      <a:r>
                        <a:rPr lang="he-IL" sz="1200" dirty="0" smtClean="0">
                          <a:solidFill>
                            <a:schemeClr val="tx1">
                              <a:lumMod val="75000"/>
                              <a:lumOff val="25000"/>
                            </a:schemeClr>
                          </a:solidFill>
                          <a:effectLst/>
                        </a:rPr>
                        <a:t>עבור מקרה בו נורת התקשורת</a:t>
                      </a:r>
                      <a:r>
                        <a:rPr lang="he-IL" sz="1200" baseline="0" dirty="0" smtClean="0">
                          <a:solidFill>
                            <a:schemeClr val="tx1">
                              <a:lumMod val="75000"/>
                              <a:lumOff val="25000"/>
                            </a:schemeClr>
                          </a:solidFill>
                          <a:effectLst/>
                        </a:rPr>
                        <a:t> </a:t>
                      </a:r>
                      <a:r>
                        <a:rPr lang="he-IL" sz="1200" dirty="0" smtClean="0">
                          <a:solidFill>
                            <a:schemeClr val="tx1">
                              <a:lumMod val="75000"/>
                              <a:lumOff val="25000"/>
                            </a:schemeClr>
                          </a:solidFill>
                          <a:effectLst/>
                        </a:rPr>
                        <a:t>מהבהבת\כבויה יש להתקין</a:t>
                      </a:r>
                      <a:r>
                        <a:rPr lang="he-IL" sz="1200" baseline="0" dirty="0" smtClean="0">
                          <a:solidFill>
                            <a:schemeClr val="tx1">
                              <a:lumMod val="75000"/>
                              <a:lumOff val="25000"/>
                            </a:schemeClr>
                          </a:solidFill>
                          <a:effectLst/>
                        </a:rPr>
                        <a:t> </a:t>
                      </a:r>
                      <a:r>
                        <a:rPr lang="he-IL" sz="1200" dirty="0" smtClean="0">
                          <a:solidFill>
                            <a:schemeClr val="tx1">
                              <a:lumMod val="75000"/>
                              <a:lumOff val="25000"/>
                            </a:schemeClr>
                          </a:solidFill>
                          <a:effectLst/>
                        </a:rPr>
                        <a:t>רפיטר במערכת.</a:t>
                      </a:r>
                      <a:endParaRPr lang="en-US" sz="1200" dirty="0" smtClean="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r>
              <a:tr h="899001">
                <a:tc>
                  <a:txBody>
                    <a:bodyPr/>
                    <a:lstStyle/>
                    <a:p>
                      <a:pPr rtl="1"/>
                      <a:r>
                        <a:rPr lang="he-IL" sz="1300" dirty="0" smtClean="0">
                          <a:solidFill>
                            <a:schemeClr val="tx1">
                              <a:lumMod val="75000"/>
                              <a:lumOff val="25000"/>
                            </a:schemeClr>
                          </a:solidFill>
                        </a:rPr>
                        <a:t>3</a:t>
                      </a:r>
                      <a:endParaRPr lang="he-IL" sz="1300" dirty="0">
                        <a:solidFill>
                          <a:schemeClr val="tx1">
                            <a:lumMod val="75000"/>
                            <a:lumOff val="25000"/>
                          </a:schemeClr>
                        </a:solidFill>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solidFill>
                            <a:schemeClr val="tx1">
                              <a:lumMod val="75000"/>
                              <a:lumOff val="25000"/>
                            </a:schemeClr>
                          </a:solidFill>
                          <a:effectLst/>
                        </a:rPr>
                        <a:t>לחץ על כפתור שימוש טכנאי</a:t>
                      </a:r>
                      <a:endParaRPr lang="en-US" sz="12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0" marR="0" indent="0" algn="r" defTabSz="914400" rtl="1" eaLnBrk="1" fontAlgn="auto" latinLnBrk="0" hangingPunct="1">
                        <a:lnSpc>
                          <a:spcPct val="100000"/>
                        </a:lnSpc>
                        <a:spcBef>
                          <a:spcPts val="0"/>
                        </a:spcBef>
                        <a:spcAft>
                          <a:spcPts val="0"/>
                        </a:spcAft>
                        <a:buClrTx/>
                        <a:buSzTx/>
                        <a:buFont typeface="Arial" pitchFamily="34" charset="0"/>
                        <a:buNone/>
                        <a:tabLst/>
                        <a:defRPr/>
                      </a:pPr>
                      <a:r>
                        <a:rPr lang="he-IL" sz="1200" dirty="0" smtClean="0">
                          <a:solidFill>
                            <a:schemeClr val="tx1">
                              <a:lumMod val="75000"/>
                              <a:lumOff val="25000"/>
                            </a:schemeClr>
                          </a:solidFill>
                        </a:rPr>
                        <a:t>בקר</a:t>
                      </a: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solidFill>
                            <a:schemeClr val="tx1">
                              <a:lumMod val="75000"/>
                              <a:lumOff val="25000"/>
                            </a:schemeClr>
                          </a:solidFill>
                          <a:effectLst/>
                        </a:rPr>
                        <a:t>לאחר כחצי דקה מהבהבות כל ארבעת הנורות.</a:t>
                      </a:r>
                      <a:endParaRPr lang="en-US" sz="1200" dirty="0" smtClean="0">
                        <a:solidFill>
                          <a:schemeClr val="tx1">
                            <a:lumMod val="75000"/>
                            <a:lumOff val="25000"/>
                          </a:schemeClr>
                        </a:solidFill>
                        <a:effectLst/>
                      </a:endParaRPr>
                    </a:p>
                    <a:p>
                      <a:pPr marL="0" marR="0" algn="r" rtl="1">
                        <a:lnSpc>
                          <a:spcPct val="100000"/>
                        </a:lnSpc>
                        <a:spcBef>
                          <a:spcPts val="0"/>
                        </a:spcBef>
                        <a:spcAft>
                          <a:spcPts val="0"/>
                        </a:spcAft>
                      </a:pPr>
                      <a:r>
                        <a:rPr lang="he-IL" sz="1200" dirty="0" smtClean="0">
                          <a:solidFill>
                            <a:schemeClr val="tx1">
                              <a:lumMod val="75000"/>
                              <a:lumOff val="25000"/>
                            </a:schemeClr>
                          </a:solidFill>
                          <a:effectLst/>
                        </a:rPr>
                        <a:t>נורת מתח ותקשורת דולקות ברציפות.</a:t>
                      </a:r>
                      <a:endParaRPr lang="en-US" sz="1200" dirty="0" smtClean="0">
                        <a:solidFill>
                          <a:schemeClr val="tx1">
                            <a:lumMod val="75000"/>
                            <a:lumOff val="25000"/>
                          </a:schemeClr>
                        </a:solidFill>
                        <a:effectLst/>
                      </a:endParaRPr>
                    </a:p>
                    <a:p>
                      <a:pPr marL="0" marR="0" algn="r" rtl="1">
                        <a:lnSpc>
                          <a:spcPct val="100000"/>
                        </a:lnSpc>
                        <a:spcBef>
                          <a:spcPts val="0"/>
                        </a:spcBef>
                        <a:spcAft>
                          <a:spcPts val="0"/>
                        </a:spcAft>
                      </a:pPr>
                      <a:r>
                        <a:rPr lang="he-IL" sz="1200" dirty="0" smtClean="0">
                          <a:solidFill>
                            <a:schemeClr val="tx1">
                              <a:lumMod val="75000"/>
                              <a:lumOff val="25000"/>
                            </a:schemeClr>
                          </a:solidFill>
                          <a:effectLst/>
                        </a:rPr>
                        <a:t>לאחר חצי דקה נוספת נורת חיווי ברז פתוח מציינת את מצב הברז (פתוח\סגור).</a:t>
                      </a:r>
                      <a:endParaRPr lang="en-US" sz="1200" dirty="0" smtClean="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r>
              <a:tr h="500538">
                <a:tc>
                  <a:txBody>
                    <a:bodyPr/>
                    <a:lstStyle/>
                    <a:p>
                      <a:pPr rtl="1"/>
                      <a:r>
                        <a:rPr lang="he-IL" sz="1300" dirty="0" smtClean="0">
                          <a:solidFill>
                            <a:schemeClr val="tx1">
                              <a:lumMod val="75000"/>
                              <a:lumOff val="25000"/>
                            </a:schemeClr>
                          </a:solidFill>
                        </a:rPr>
                        <a:t>4</a:t>
                      </a:r>
                      <a:endParaRPr lang="he-IL" sz="1300" dirty="0">
                        <a:solidFill>
                          <a:schemeClr val="tx1">
                            <a:lumMod val="75000"/>
                            <a:lumOff val="25000"/>
                          </a:schemeClr>
                        </a:solidFill>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solidFill>
                            <a:schemeClr val="tx1">
                              <a:lumMod val="75000"/>
                              <a:lumOff val="25000"/>
                            </a:schemeClr>
                          </a:solidFill>
                          <a:effectLst/>
                        </a:rPr>
                        <a:t>בדיקת סנכרון: פתח\סגור את הברז באמצעות הכפתורים</a:t>
                      </a:r>
                      <a:endParaRPr lang="en-US" sz="1200" dirty="0" smtClean="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0" marR="0" indent="0" algn="r" defTabSz="914400" rtl="1" eaLnBrk="1" fontAlgn="auto" latinLnBrk="0" hangingPunct="1">
                        <a:lnSpc>
                          <a:spcPct val="100000"/>
                        </a:lnSpc>
                        <a:spcBef>
                          <a:spcPts val="0"/>
                        </a:spcBef>
                        <a:spcAft>
                          <a:spcPts val="0"/>
                        </a:spcAft>
                        <a:buClrTx/>
                        <a:buSzTx/>
                        <a:buFont typeface="Arial" pitchFamily="34" charset="0"/>
                        <a:buNone/>
                        <a:tabLst/>
                        <a:defRPr/>
                      </a:pPr>
                      <a:r>
                        <a:rPr lang="he-IL" sz="1200" dirty="0" smtClean="0">
                          <a:solidFill>
                            <a:schemeClr val="tx1">
                              <a:lumMod val="75000"/>
                              <a:lumOff val="25000"/>
                            </a:schemeClr>
                          </a:solidFill>
                        </a:rPr>
                        <a:t>בקר</a:t>
                      </a: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solidFill>
                            <a:schemeClr val="tx1">
                              <a:lumMod val="75000"/>
                              <a:lumOff val="25000"/>
                            </a:schemeClr>
                          </a:solidFill>
                          <a:effectLst/>
                        </a:rPr>
                        <a:t>בדוק כי הברז </a:t>
                      </a:r>
                      <a:r>
                        <a:rPr lang="he-IL" sz="1200" dirty="0" smtClean="0">
                          <a:solidFill>
                            <a:schemeClr val="tx1">
                              <a:lumMod val="75000"/>
                              <a:lumOff val="25000"/>
                            </a:schemeClr>
                          </a:solidFill>
                          <a:effectLst/>
                        </a:rPr>
                        <a:t>נפתח\נסגר </a:t>
                      </a:r>
                      <a:r>
                        <a:rPr lang="he-IL" sz="1200" dirty="0" smtClean="0">
                          <a:solidFill>
                            <a:schemeClr val="tx1">
                              <a:lumMod val="75000"/>
                              <a:lumOff val="25000"/>
                            </a:schemeClr>
                          </a:solidFill>
                          <a:effectLst/>
                        </a:rPr>
                        <a:t>בהתאמה.</a:t>
                      </a:r>
                      <a:endParaRPr lang="en-US" sz="1200" dirty="0" smtClean="0">
                        <a:solidFill>
                          <a:schemeClr val="tx1">
                            <a:lumMod val="75000"/>
                            <a:lumOff val="25000"/>
                          </a:schemeClr>
                        </a:solidFill>
                        <a:effectLst/>
                      </a:endParaRPr>
                    </a:p>
                    <a:p>
                      <a:pPr marL="0" marR="0" algn="r" rtl="1">
                        <a:lnSpc>
                          <a:spcPct val="100000"/>
                        </a:lnSpc>
                        <a:spcBef>
                          <a:spcPts val="0"/>
                        </a:spcBef>
                        <a:spcAft>
                          <a:spcPts val="0"/>
                        </a:spcAft>
                      </a:pPr>
                      <a:r>
                        <a:rPr lang="he-IL" sz="1200" dirty="0" smtClean="0">
                          <a:solidFill>
                            <a:schemeClr val="tx1">
                              <a:lumMod val="75000"/>
                              <a:lumOff val="25000"/>
                            </a:schemeClr>
                          </a:solidFill>
                          <a:effectLst/>
                        </a:rPr>
                        <a:t>וודא כי חיווי ברז פתוח מציג את מצב הברז (פתוח\ סגור).</a:t>
                      </a:r>
                      <a:endParaRPr lang="en-US" sz="1200" dirty="0" smtClean="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332656"/>
            <a:ext cx="7848872" cy="523220"/>
          </a:xfrm>
          <a:prstGeom prst="rect">
            <a:avLst/>
          </a:prstGeom>
          <a:noFill/>
        </p:spPr>
        <p:txBody>
          <a:bodyPr wrap="square" rtlCol="1">
            <a:spAutoFit/>
          </a:bodyPr>
          <a:lstStyle/>
          <a:p>
            <a:r>
              <a:rPr lang="he-IL" sz="2800" dirty="0" smtClean="0">
                <a:solidFill>
                  <a:schemeClr val="tx1">
                    <a:lumMod val="75000"/>
                    <a:lumOff val="25000"/>
                  </a:schemeClr>
                </a:solidFill>
              </a:rPr>
              <a:t>סנכרון </a:t>
            </a:r>
            <a:r>
              <a:rPr lang="he-IL" sz="2800" dirty="0" smtClean="0">
                <a:solidFill>
                  <a:schemeClr val="tx1">
                    <a:lumMod val="75000"/>
                    <a:lumOff val="25000"/>
                  </a:schemeClr>
                </a:solidFill>
              </a:rPr>
              <a:t>המערכת – טבלת </a:t>
            </a:r>
            <a:r>
              <a:rPr lang="he-IL" sz="2800" dirty="0" smtClean="0">
                <a:solidFill>
                  <a:schemeClr val="tx1">
                    <a:lumMod val="75000"/>
                    <a:lumOff val="25000"/>
                  </a:schemeClr>
                </a:solidFill>
              </a:rPr>
              <a:t>סנכרון </a:t>
            </a:r>
            <a:r>
              <a:rPr lang="he-IL" sz="2800" dirty="0" smtClean="0">
                <a:solidFill>
                  <a:schemeClr val="tx1">
                    <a:lumMod val="75000"/>
                    <a:lumOff val="25000"/>
                  </a:schemeClr>
                </a:solidFill>
              </a:rPr>
              <a:t>ברז-רפיטר-בקר</a:t>
            </a:r>
          </a:p>
        </p:txBody>
      </p:sp>
      <p:graphicFrame>
        <p:nvGraphicFramePr>
          <p:cNvPr id="4" name="טבלה 3"/>
          <p:cNvGraphicFramePr>
            <a:graphicFrameLocks noGrp="1"/>
          </p:cNvGraphicFramePr>
          <p:nvPr/>
        </p:nvGraphicFramePr>
        <p:xfrm>
          <a:off x="492052" y="1239263"/>
          <a:ext cx="7992888" cy="3753777"/>
        </p:xfrm>
        <a:graphic>
          <a:graphicData uri="http://schemas.openxmlformats.org/drawingml/2006/table">
            <a:tbl>
              <a:tblPr rtl="1" firstRow="1" bandRow="1">
                <a:tableStyleId>{5C22544A-7EE6-4342-B048-85BDC9FD1C3A}</a:tableStyleId>
              </a:tblPr>
              <a:tblGrid>
                <a:gridCol w="243218"/>
                <a:gridCol w="2164801"/>
                <a:gridCol w="1199943"/>
                <a:gridCol w="4384926"/>
              </a:tblGrid>
              <a:tr h="342558">
                <a:tc>
                  <a:txBody>
                    <a:bodyPr/>
                    <a:lstStyle/>
                    <a:p>
                      <a:pPr rtl="1"/>
                      <a:endParaRPr lang="he-IL" sz="1400" dirty="0">
                        <a:solidFill>
                          <a:schemeClr val="tx1">
                            <a:lumMod val="75000"/>
                            <a:lumOff val="25000"/>
                          </a:schemeClr>
                        </a:solidFill>
                      </a:endParaRPr>
                    </a:p>
                  </a:txBody>
                  <a:tcPr>
                    <a:solidFill>
                      <a:schemeClr val="tx1">
                        <a:lumMod val="50000"/>
                        <a:lumOff val="50000"/>
                      </a:schemeClr>
                    </a:solidFill>
                  </a:tcPr>
                </a:tc>
                <a:tc>
                  <a:txBody>
                    <a:bodyPr/>
                    <a:lstStyle/>
                    <a:p>
                      <a:pPr algn="ctr" rtl="1"/>
                      <a:r>
                        <a:rPr lang="he-IL" sz="1500" dirty="0" smtClean="0">
                          <a:solidFill>
                            <a:schemeClr val="bg1"/>
                          </a:solidFill>
                        </a:rPr>
                        <a:t>פעולה</a:t>
                      </a:r>
                      <a:endParaRPr lang="he-IL" sz="1500" dirty="0">
                        <a:solidFill>
                          <a:schemeClr val="bg1"/>
                        </a:solidFill>
                      </a:endParaRPr>
                    </a:p>
                  </a:txBody>
                  <a:tcPr>
                    <a:solidFill>
                      <a:schemeClr val="tx1">
                        <a:lumMod val="50000"/>
                        <a:lumOff val="50000"/>
                      </a:schemeClr>
                    </a:solidFill>
                  </a:tcPr>
                </a:tc>
                <a:tc>
                  <a:txBody>
                    <a:bodyPr/>
                    <a:lstStyle/>
                    <a:p>
                      <a:pPr algn="ctr" rtl="1"/>
                      <a:r>
                        <a:rPr lang="he-IL" sz="1500" dirty="0" smtClean="0">
                          <a:solidFill>
                            <a:schemeClr val="bg1"/>
                          </a:solidFill>
                        </a:rPr>
                        <a:t>מיקום</a:t>
                      </a:r>
                      <a:endParaRPr lang="he-IL" sz="1500" dirty="0">
                        <a:solidFill>
                          <a:schemeClr val="bg1"/>
                        </a:solidFill>
                      </a:endParaRPr>
                    </a:p>
                  </a:txBody>
                  <a:tcPr>
                    <a:solidFill>
                      <a:schemeClr val="tx1">
                        <a:lumMod val="50000"/>
                        <a:lumOff val="50000"/>
                      </a:schemeClr>
                    </a:solidFill>
                  </a:tcPr>
                </a:tc>
                <a:tc>
                  <a:txBody>
                    <a:bodyPr/>
                    <a:lstStyle/>
                    <a:p>
                      <a:pPr algn="ctr" rtl="1"/>
                      <a:r>
                        <a:rPr lang="he-IL" sz="1500" dirty="0" smtClean="0">
                          <a:solidFill>
                            <a:schemeClr val="bg1"/>
                          </a:solidFill>
                        </a:rPr>
                        <a:t>חיווי בקרה</a:t>
                      </a:r>
                      <a:endParaRPr lang="he-IL" sz="1500" dirty="0">
                        <a:solidFill>
                          <a:schemeClr val="bg1"/>
                        </a:solidFill>
                      </a:endParaRPr>
                    </a:p>
                  </a:txBody>
                  <a:tcPr>
                    <a:solidFill>
                      <a:schemeClr val="tx1">
                        <a:lumMod val="50000"/>
                        <a:lumOff val="50000"/>
                      </a:schemeClr>
                    </a:solidFill>
                  </a:tcPr>
                </a:tc>
              </a:tr>
              <a:tr h="899001">
                <a:tc>
                  <a:txBody>
                    <a:bodyPr/>
                    <a:lstStyle/>
                    <a:p>
                      <a:pPr rtl="1"/>
                      <a:r>
                        <a:rPr lang="he-IL" sz="1300" dirty="0" smtClean="0">
                          <a:solidFill>
                            <a:schemeClr val="tx1">
                              <a:lumMod val="75000"/>
                              <a:lumOff val="25000"/>
                            </a:schemeClr>
                          </a:solidFill>
                        </a:rPr>
                        <a:t>1</a:t>
                      </a:r>
                    </a:p>
                  </a:txBody>
                  <a:tcPr>
                    <a:solidFill>
                      <a:schemeClr val="bg1">
                        <a:lumMod val="85000"/>
                      </a:schemeClr>
                    </a:solidFill>
                  </a:tcPr>
                </a:tc>
                <a:tc>
                  <a:txBody>
                    <a:bodyPr/>
                    <a:lstStyle/>
                    <a:p>
                      <a:pPr marL="342900" marR="0" lvl="0" indent="-342900" algn="r" rtl="1">
                        <a:lnSpc>
                          <a:spcPct val="100000"/>
                        </a:lnSpc>
                        <a:spcBef>
                          <a:spcPts val="0"/>
                        </a:spcBef>
                        <a:spcAft>
                          <a:spcPts val="0"/>
                        </a:spcAft>
                        <a:buFont typeface="+mj-lt"/>
                        <a:buAutoNum type="romanUcPeriod"/>
                      </a:pPr>
                      <a:r>
                        <a:rPr lang="he-IL" sz="1200" dirty="0" smtClean="0">
                          <a:effectLst/>
                        </a:rPr>
                        <a:t>העבר את ידית הברז למצב פתוח.</a:t>
                      </a:r>
                      <a:endParaRPr lang="en-US" sz="1200" dirty="0" smtClean="0">
                        <a:effectLst/>
                      </a:endParaRPr>
                    </a:p>
                    <a:p>
                      <a:pPr marL="342900" marR="0" lvl="0" indent="-342900" algn="r" rtl="1">
                        <a:lnSpc>
                          <a:spcPct val="100000"/>
                        </a:lnSpc>
                        <a:spcBef>
                          <a:spcPts val="0"/>
                        </a:spcBef>
                        <a:spcAft>
                          <a:spcPts val="0"/>
                        </a:spcAft>
                        <a:buFont typeface="+mj-lt"/>
                        <a:buAutoNum type="romanUcPeriod"/>
                      </a:pPr>
                      <a:r>
                        <a:rPr lang="he-IL" sz="1200" dirty="0" smtClean="0">
                          <a:effectLst/>
                        </a:rPr>
                        <a:t>הכנס זוג סוללות </a:t>
                      </a:r>
                      <a:r>
                        <a:rPr lang="en-US" sz="1200" dirty="0" smtClean="0">
                          <a:effectLst/>
                        </a:rPr>
                        <a:t>CR123</a:t>
                      </a:r>
                      <a:r>
                        <a:rPr lang="he-IL" sz="1200" dirty="0" smtClean="0">
                          <a:effectLst/>
                        </a:rPr>
                        <a:t> ליחידת הניתוק (ברז).</a:t>
                      </a:r>
                      <a:endParaRPr lang="en-US" sz="1200" dirty="0">
                        <a:effectLst/>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effectLst/>
                        </a:rPr>
                        <a:t>ברז המים המותקן ע"ג קו המים הראשי</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342900" marR="0" lvl="0" indent="-342900" algn="r" rtl="1">
                        <a:lnSpc>
                          <a:spcPct val="100000"/>
                        </a:lnSpc>
                        <a:spcBef>
                          <a:spcPts val="0"/>
                        </a:spcBef>
                        <a:spcAft>
                          <a:spcPts val="0"/>
                        </a:spcAft>
                        <a:buFont typeface="+mj-lt"/>
                        <a:buAutoNum type="romanUcPeriod"/>
                      </a:pPr>
                      <a:r>
                        <a:rPr lang="he-IL" sz="1200" dirty="0" smtClean="0">
                          <a:effectLst/>
                        </a:rPr>
                        <a:t>נדלקת נורה ירוקה בתוף בית הסוללה.</a:t>
                      </a:r>
                      <a:endParaRPr lang="en-US" sz="1200" dirty="0" smtClean="0">
                        <a:effectLst/>
                      </a:endParaRPr>
                    </a:p>
                    <a:p>
                      <a:pPr marL="342900" marR="0" lvl="0" indent="-342900" algn="r" rtl="1">
                        <a:lnSpc>
                          <a:spcPct val="100000"/>
                        </a:lnSpc>
                        <a:spcBef>
                          <a:spcPts val="0"/>
                        </a:spcBef>
                        <a:spcAft>
                          <a:spcPts val="0"/>
                        </a:spcAft>
                        <a:buFont typeface="+mj-lt"/>
                        <a:buAutoNum type="romanUcPeriod"/>
                      </a:pPr>
                      <a:r>
                        <a:rPr lang="he-IL" sz="1200" dirty="0" smtClean="0">
                          <a:effectLst/>
                        </a:rPr>
                        <a:t>הברז מבצע פתיחה ואח"כ סגירה.</a:t>
                      </a:r>
                      <a:endParaRPr lang="en-US" sz="1200" dirty="0" smtClean="0">
                        <a:effectLst/>
                      </a:endParaRPr>
                    </a:p>
                    <a:p>
                      <a:pPr marL="342900" marR="0" lvl="0" indent="-342900" algn="r" rtl="1">
                        <a:lnSpc>
                          <a:spcPct val="100000"/>
                        </a:lnSpc>
                        <a:spcBef>
                          <a:spcPts val="0"/>
                        </a:spcBef>
                        <a:spcAft>
                          <a:spcPts val="0"/>
                        </a:spcAft>
                        <a:buFont typeface="+mj-lt"/>
                        <a:buAutoNum type="romanUcPeriod"/>
                      </a:pPr>
                      <a:r>
                        <a:rPr lang="he-IL" sz="1200" dirty="0" smtClean="0">
                          <a:effectLst/>
                        </a:rPr>
                        <a:t>המתן לסיום פעולת המנוע.</a:t>
                      </a:r>
                      <a:endParaRPr lang="en-US" sz="1200" dirty="0" smtClean="0">
                        <a:effectLst/>
                      </a:endParaRPr>
                    </a:p>
                    <a:p>
                      <a:pPr marL="342900" marR="0" lvl="0" indent="-342900" algn="r" rtl="1">
                        <a:lnSpc>
                          <a:spcPct val="100000"/>
                        </a:lnSpc>
                        <a:spcBef>
                          <a:spcPts val="0"/>
                        </a:spcBef>
                        <a:spcAft>
                          <a:spcPts val="0"/>
                        </a:spcAft>
                        <a:buFont typeface="+mj-lt"/>
                        <a:buAutoNum type="romanUcPeriod"/>
                      </a:pPr>
                      <a:r>
                        <a:rPr lang="he-IL" sz="1200" dirty="0" smtClean="0">
                          <a:effectLst/>
                        </a:rPr>
                        <a:t>וודא כי ניתן לסגור ולפתוח את הברז בצורה ידנית.</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r>
              <a:tr h="948178">
                <a:tc>
                  <a:txBody>
                    <a:bodyPr/>
                    <a:lstStyle/>
                    <a:p>
                      <a:pPr rtl="1"/>
                      <a:r>
                        <a:rPr lang="he-IL" sz="1300" dirty="0" smtClean="0">
                          <a:solidFill>
                            <a:schemeClr val="tx1">
                              <a:lumMod val="75000"/>
                              <a:lumOff val="25000"/>
                            </a:schemeClr>
                          </a:solidFill>
                        </a:rPr>
                        <a:t>2</a:t>
                      </a:r>
                      <a:endParaRPr lang="he-IL" sz="1300" dirty="0">
                        <a:solidFill>
                          <a:schemeClr val="tx1">
                            <a:lumMod val="75000"/>
                            <a:lumOff val="25000"/>
                          </a:schemeClr>
                        </a:solidFill>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effectLst/>
                        </a:rPr>
                        <a:t>חבר את הרפיטר באמצעות השנאי למתח.</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effectLst/>
                        </a:rPr>
                        <a:t>מקם את הרפיטר במקום בו נמדדה קליטת שידור איכותית ורצופה מהברז.</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effectLst/>
                        </a:rPr>
                        <a:t>ארבעת נורות החיווי מהבהבות 3 פעמים.</a:t>
                      </a:r>
                      <a:endParaRPr lang="en-US" sz="1200" dirty="0" smtClean="0">
                        <a:effectLst/>
                      </a:endParaRPr>
                    </a:p>
                    <a:p>
                      <a:pPr marL="0" marR="0" algn="r" rtl="1">
                        <a:lnSpc>
                          <a:spcPct val="100000"/>
                        </a:lnSpc>
                        <a:spcBef>
                          <a:spcPts val="0"/>
                        </a:spcBef>
                        <a:spcAft>
                          <a:spcPts val="0"/>
                        </a:spcAft>
                      </a:pPr>
                      <a:r>
                        <a:rPr lang="he-IL" sz="1200" dirty="0" smtClean="0">
                          <a:effectLst/>
                        </a:rPr>
                        <a:t>נורת המתח מהבהבת.</a:t>
                      </a:r>
                      <a:endParaRPr lang="en-US" sz="1200" dirty="0" smtClean="0">
                        <a:effectLst/>
                      </a:endParaRPr>
                    </a:p>
                    <a:p>
                      <a:pPr marL="0" marR="0" algn="r" rtl="1">
                        <a:lnSpc>
                          <a:spcPct val="100000"/>
                        </a:lnSpc>
                        <a:spcBef>
                          <a:spcPts val="0"/>
                        </a:spcBef>
                        <a:spcAft>
                          <a:spcPts val="0"/>
                        </a:spcAft>
                      </a:pPr>
                      <a:r>
                        <a:rPr lang="he-IL" sz="1200" dirty="0" smtClean="0">
                          <a:effectLst/>
                        </a:rPr>
                        <a:t>המתן כשתי דקות בסמוך לרפיטר וודא כי נורת התקשורת מול הברז דולקת ברציפות (בנוסף לנורת המתח המהבהבת).</a:t>
                      </a:r>
                      <a:endParaRPr lang="en-US" sz="1200" dirty="0" smtClean="0">
                        <a:effectLst/>
                      </a:endParaRPr>
                    </a:p>
                    <a:p>
                      <a:pPr marL="0" marR="0" algn="r" rtl="1">
                        <a:lnSpc>
                          <a:spcPct val="100000"/>
                        </a:lnSpc>
                        <a:spcBef>
                          <a:spcPts val="0"/>
                        </a:spcBef>
                        <a:spcAft>
                          <a:spcPts val="0"/>
                        </a:spcAft>
                      </a:pPr>
                      <a:r>
                        <a:rPr lang="he-IL" sz="1200" dirty="0" smtClean="0">
                          <a:effectLst/>
                        </a:rPr>
                        <a:t>עבור מקרה בו נורת התקשורת מהבהבת\כבויה יש לקרב בין המערכות.</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r>
              <a:tr h="899001">
                <a:tc>
                  <a:txBody>
                    <a:bodyPr/>
                    <a:lstStyle/>
                    <a:p>
                      <a:pPr rtl="1"/>
                      <a:r>
                        <a:rPr lang="he-IL" sz="1300" dirty="0" smtClean="0">
                          <a:solidFill>
                            <a:schemeClr val="tx1">
                              <a:lumMod val="75000"/>
                              <a:lumOff val="25000"/>
                            </a:schemeClr>
                          </a:solidFill>
                        </a:rPr>
                        <a:t>3</a:t>
                      </a:r>
                      <a:endParaRPr lang="he-IL" sz="1300" dirty="0">
                        <a:solidFill>
                          <a:schemeClr val="tx1">
                            <a:lumMod val="75000"/>
                            <a:lumOff val="25000"/>
                          </a:schemeClr>
                        </a:solidFill>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effectLst/>
                        </a:rPr>
                        <a:t>חבר את הבקר באמצעות השנאי למתח.</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0" marR="0" indent="0" algn="r" defTabSz="914400" rtl="1" eaLnBrk="1" fontAlgn="auto" latinLnBrk="0" hangingPunct="1">
                        <a:lnSpc>
                          <a:spcPct val="100000"/>
                        </a:lnSpc>
                        <a:spcBef>
                          <a:spcPts val="0"/>
                        </a:spcBef>
                        <a:spcAft>
                          <a:spcPts val="0"/>
                        </a:spcAft>
                        <a:buClrTx/>
                        <a:buSzTx/>
                        <a:buFont typeface="Arial" pitchFamily="34" charset="0"/>
                        <a:buNone/>
                        <a:tabLst/>
                        <a:defRPr/>
                      </a:pPr>
                      <a:r>
                        <a:rPr lang="he-IL" sz="1200" dirty="0" smtClean="0">
                          <a:effectLst/>
                        </a:rPr>
                        <a:t>מקם את הבקר במקום בו נמדדה קליטת שידור איכותית ורצופה מהברז ומהבקר.</a:t>
                      </a:r>
                      <a:endParaRPr lang="en-US" sz="1200" dirty="0" smtClean="0">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effectLst/>
                        </a:rPr>
                        <a:t>ארבעת נורות החיווי מהבהבות 3 פעמים.</a:t>
                      </a:r>
                      <a:endParaRPr lang="en-US" sz="1200" dirty="0" smtClean="0">
                        <a:effectLst/>
                      </a:endParaRPr>
                    </a:p>
                    <a:p>
                      <a:pPr marL="0" marR="0" algn="r" rtl="1">
                        <a:lnSpc>
                          <a:spcPct val="100000"/>
                        </a:lnSpc>
                        <a:spcBef>
                          <a:spcPts val="0"/>
                        </a:spcBef>
                        <a:spcAft>
                          <a:spcPts val="0"/>
                        </a:spcAft>
                      </a:pPr>
                      <a:r>
                        <a:rPr lang="he-IL" sz="1200" dirty="0" smtClean="0">
                          <a:effectLst/>
                        </a:rPr>
                        <a:t>נורת המתח מהבהבת.</a:t>
                      </a:r>
                      <a:endParaRPr lang="en-US" sz="1200" dirty="0" smtClean="0">
                        <a:effectLst/>
                      </a:endParaRPr>
                    </a:p>
                    <a:p>
                      <a:pPr marL="0" marR="0" algn="r" rtl="1">
                        <a:lnSpc>
                          <a:spcPct val="100000"/>
                        </a:lnSpc>
                        <a:spcBef>
                          <a:spcPts val="0"/>
                        </a:spcBef>
                        <a:spcAft>
                          <a:spcPts val="0"/>
                        </a:spcAft>
                      </a:pPr>
                      <a:r>
                        <a:rPr lang="he-IL" sz="1200" dirty="0" smtClean="0">
                          <a:effectLst/>
                        </a:rPr>
                        <a:t>המתן כשתי דקות בסמוך לבקר וודא כי נורת התקשורת דולקת ברציפות (בנוסף לנורת המתח).</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r>
              <a:tr h="500538">
                <a:tc>
                  <a:txBody>
                    <a:bodyPr/>
                    <a:lstStyle/>
                    <a:p>
                      <a:pPr rtl="1"/>
                      <a:r>
                        <a:rPr lang="he-IL" sz="1300" dirty="0" smtClean="0">
                          <a:solidFill>
                            <a:schemeClr val="tx1">
                              <a:lumMod val="75000"/>
                              <a:lumOff val="25000"/>
                            </a:schemeClr>
                          </a:solidFill>
                        </a:rPr>
                        <a:t>4</a:t>
                      </a:r>
                      <a:endParaRPr lang="he-IL" sz="1300" dirty="0">
                        <a:solidFill>
                          <a:schemeClr val="tx1">
                            <a:lumMod val="75000"/>
                            <a:lumOff val="25000"/>
                          </a:schemeClr>
                        </a:solidFill>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effectLst/>
                        </a:rPr>
                        <a:t>ווידוא תקשורת איכותית ורצופה בין רכיבי המערכת.</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c>
                  <a:txBody>
                    <a:bodyPr/>
                    <a:lstStyle/>
                    <a:p>
                      <a:pPr marL="0" marR="0" indent="0" algn="r" defTabSz="914400" rtl="1" eaLnBrk="1" fontAlgn="auto" latinLnBrk="0" hangingPunct="1">
                        <a:lnSpc>
                          <a:spcPct val="100000"/>
                        </a:lnSpc>
                        <a:spcBef>
                          <a:spcPts val="0"/>
                        </a:spcBef>
                        <a:spcAft>
                          <a:spcPts val="0"/>
                        </a:spcAft>
                        <a:buClrTx/>
                        <a:buSzTx/>
                        <a:buFont typeface="Arial" pitchFamily="34" charset="0"/>
                        <a:buNone/>
                        <a:tabLst/>
                        <a:defRPr/>
                      </a:pPr>
                      <a:r>
                        <a:rPr lang="he-IL" sz="1200" dirty="0" smtClean="0">
                          <a:effectLst/>
                        </a:rPr>
                        <a:t>רפיטר</a:t>
                      </a:r>
                      <a:endParaRPr lang="he-IL" sz="1200" dirty="0" smtClean="0">
                        <a:solidFill>
                          <a:schemeClr val="tx1">
                            <a:lumMod val="75000"/>
                            <a:lumOff val="25000"/>
                          </a:schemeClr>
                        </a:solidFill>
                      </a:endParaRPr>
                    </a:p>
                  </a:txBody>
                  <a:tcPr>
                    <a:solidFill>
                      <a:schemeClr val="bg1">
                        <a:lumMod val="85000"/>
                      </a:schemeClr>
                    </a:solidFill>
                  </a:tcPr>
                </a:tc>
                <a:tc>
                  <a:txBody>
                    <a:bodyPr/>
                    <a:lstStyle/>
                    <a:p>
                      <a:pPr marL="0" marR="0" algn="r" rtl="1">
                        <a:lnSpc>
                          <a:spcPct val="100000"/>
                        </a:lnSpc>
                        <a:spcBef>
                          <a:spcPts val="0"/>
                        </a:spcBef>
                        <a:spcAft>
                          <a:spcPts val="0"/>
                        </a:spcAft>
                      </a:pPr>
                      <a:r>
                        <a:rPr lang="he-IL" sz="1200" dirty="0" smtClean="0">
                          <a:effectLst/>
                        </a:rPr>
                        <a:t>וודא כי דולקות ברציפות נורות החיווי הירוקות (מתח מהבהבת, תקשורת ברז ותקשורת בקר דולקות ברציפות).</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a:solidFill>
                      <a:schemeClr val="bg1">
                        <a:lumMod val="85000"/>
                      </a:schemeClr>
                    </a:soli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1">
        <a:spAutoFit/>
      </a:bodyPr>
      <a:lstStyle>
        <a:defPPr algn="l" rtl="0">
          <a:defRPr sz="2800" dirty="0" smtClean="0">
            <a:solidFill>
              <a:schemeClr val="tx1">
                <a:lumMod val="75000"/>
                <a:lumOff val="25000"/>
              </a:schemeClr>
            </a:solidFill>
            <a:latin typeface="Helvetica" pitchFamily="34" charset="0"/>
          </a:defRPr>
        </a:defPPr>
      </a:lstStyle>
    </a:txDef>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5241</TotalTime>
  <Words>1586</Words>
  <Application>Microsoft Office PowerPoint</Application>
  <PresentationFormat>‫הצגה על המסך (4:3)</PresentationFormat>
  <Paragraphs>225</Paragraphs>
  <Slides>17</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17</vt:i4>
      </vt:variant>
    </vt:vector>
  </HeadingPairs>
  <TitlesOfParts>
    <vt:vector size="18" baseType="lpstr">
      <vt:lpstr>ערכת נושא Office</vt:lpstr>
      <vt:lpstr>שקופית 1</vt:lpstr>
      <vt:lpstr>שקופית 2</vt:lpstr>
      <vt:lpstr>שקופית 3</vt:lpstr>
      <vt:lpstr>שקופית 4</vt:lpstr>
      <vt:lpstr>שקופית 5</vt:lpstr>
      <vt:lpstr>שקופית 6</vt:lpstr>
      <vt:lpstr>שקופית 7</vt:lpstr>
      <vt:lpstr>שקופית 8</vt:lpstr>
      <vt:lpstr>שקופית 9</vt:lpstr>
      <vt:lpstr>שקופית 10</vt:lpstr>
      <vt:lpstr>שקופית 11</vt:lpstr>
      <vt:lpstr>שקופית 12</vt:lpstr>
      <vt:lpstr>שקופית 13</vt:lpstr>
      <vt:lpstr>שקופית 14</vt:lpstr>
      <vt:lpstr>שקופית 15</vt:lpstr>
      <vt:lpstr>שקופית 16</vt:lpstr>
      <vt:lpstr>שקופית 17</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שקופית 1</dc:title>
  <dc:creator>סטודיו</dc:creator>
  <cp:lastModifiedBy>Daniel</cp:lastModifiedBy>
  <cp:revision>54</cp:revision>
  <dcterms:created xsi:type="dcterms:W3CDTF">2015-04-29T05:47:19Z</dcterms:created>
  <dcterms:modified xsi:type="dcterms:W3CDTF">2015-07-08T15:23:44Z</dcterms:modified>
</cp:coreProperties>
</file>