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4630400" cy="8229600"/>
  <p:notesSz cx="8229600" cy="146304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62632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1F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1F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1F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1F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1F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1F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1F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1F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1F1F4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492210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ea typeface="Mona Sans Semi Bold" pitchFamily="34" charset="-122"/>
                <a:cs typeface="Mona Sans Semi Bold" pitchFamily="34" charset="-120"/>
              </a:rPr>
              <a:t>Проблематика темы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654617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881432"/>
            <a:ext cx="8028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Бумажный документооборот замедляет административные процессы внутри вуза</a:t>
            </a:r>
            <a:endParaRPr lang="en-US" sz="175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4015502"/>
            <a:ext cx="1134070" cy="13608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8022" y="4242316"/>
            <a:ext cx="8028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Большинство российских вузов уже переходит на электронный документооборот</a:t>
            </a:r>
            <a:endParaRPr lang="en-US" sz="175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5376386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5603200"/>
            <a:ext cx="802891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Отсутствие единой учебной платформы, в которую была бы интегрирована ЭЦП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006197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ea typeface="Mona Sans Semi Bold" pitchFamily="34" charset="-122"/>
                <a:cs typeface="Mona Sans Semi Bold" pitchFamily="34" charset="-120"/>
              </a:rPr>
              <a:t>Цель и задачи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168604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39541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Цель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3" y="2885837"/>
            <a:ext cx="803885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Разработка методики применения ЭЦП для внутреннего документооборота ИРНИТУ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529489"/>
            <a:ext cx="1134070" cy="307574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7563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Задачи: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4246721"/>
            <a:ext cx="67070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Анализ нормативно-правовой базы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2268022" y="4688919"/>
            <a:ext cx="67070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Аудит текущих процессов</a:t>
            </a:r>
            <a:endParaRPr lang="en-US" sz="1750" dirty="0"/>
          </a:p>
        </p:txBody>
      </p:sp>
      <p:sp>
        <p:nvSpPr>
          <p:cNvPr id="10" name="Text 6"/>
          <p:cNvSpPr/>
          <p:nvPr/>
        </p:nvSpPr>
        <p:spPr>
          <a:xfrm>
            <a:off x="2268022" y="5131118"/>
            <a:ext cx="67964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Выбор и обоснование типа ЭЦП</a:t>
            </a:r>
            <a:endParaRPr lang="en-US" sz="1750" dirty="0"/>
          </a:p>
        </p:txBody>
      </p:sp>
      <p:sp>
        <p:nvSpPr>
          <p:cNvPr id="11" name="Text 7"/>
          <p:cNvSpPr/>
          <p:nvPr/>
        </p:nvSpPr>
        <p:spPr>
          <a:xfrm>
            <a:off x="2268022" y="5573316"/>
            <a:ext cx="67070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Создание прототипа, демонстрирующего работу ЭЦП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2268022" y="6015514"/>
            <a:ext cx="6707013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Методика внедрения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372195"/>
            <a:ext cx="996993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ea typeface="Mona Sans Semi Bold" pitchFamily="34" charset="-122"/>
                <a:cs typeface="Mona Sans Semi Bold" pitchFamily="34" charset="-120"/>
              </a:rPr>
              <a:t>Анализ нормативно-правовой базы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2534603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D4D6DD"/>
          </a:solidFill>
          <a:ln w="7620">
            <a:solidFill>
              <a:srgbClr val="BABCC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028224" y="27690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Mona Sans Semi Bold" pitchFamily="34" charset="-122"/>
                <a:cs typeface="Mona Sans Semi Bold" pitchFamily="34" charset="-120"/>
              </a:rPr>
              <a:t>ФЗ № 63-ФЗ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3259455"/>
            <a:ext cx="593919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ea typeface="Funnel Sans" pitchFamily="34" charset="-122"/>
                <a:cs typeface="Funnel Sans" pitchFamily="34" charset="-120"/>
              </a:rPr>
              <a:t>Федеральный закон от 06.04.2011 № 63-ФЗ «Об электронной подписи»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7428667" y="2534603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D4D6DD"/>
          </a:solidFill>
          <a:ln w="7620">
            <a:solidFill>
              <a:srgbClr val="BABCC3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7663101" y="276903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Mona Sans Semi Bold" pitchFamily="34" charset="-122"/>
                <a:cs typeface="Mona Sans Semi Bold" pitchFamily="34" charset="-120"/>
              </a:rPr>
              <a:t>ФЗ № 152-ФЗ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7663101" y="3259455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ea typeface="Funnel Sans" pitchFamily="34" charset="-122"/>
                <a:cs typeface="Funnel Sans" pitchFamily="34" charset="-120"/>
              </a:rPr>
              <a:t>Федеральный закон от 27.07.2006 № 152-ФЗ «О персональных данных» – защита персональных данных при работе с ЭЦП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793790" y="4809411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D4D6DD"/>
          </a:solidFill>
          <a:ln w="7620">
            <a:solidFill>
              <a:srgbClr val="BABCC3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028224" y="50438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Mona Sans Semi Bold" pitchFamily="34" charset="-122"/>
                <a:cs typeface="Mona Sans Semi Bold" pitchFamily="34" charset="-120"/>
              </a:rPr>
              <a:t>ФЗ № 149-ФЗ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028224" y="5534263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ea typeface="Funnel Sans" pitchFamily="34" charset="-122"/>
                <a:cs typeface="Funnel Sans" pitchFamily="34" charset="-120"/>
              </a:rPr>
              <a:t>Федеральный закон от 27.07.2006 № 149-ФЗ «Об информации, информационных технологиях и о защите информации»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667" y="4809411"/>
            <a:ext cx="6408063" cy="2047994"/>
          </a:xfrm>
          <a:prstGeom prst="roundRect">
            <a:avLst>
              <a:gd name="adj" fmla="val 4652"/>
            </a:avLst>
          </a:prstGeom>
          <a:solidFill>
            <a:srgbClr val="D4D6DD"/>
          </a:solidFill>
          <a:ln w="7620">
            <a:solidFill>
              <a:srgbClr val="BABCC3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7663101" y="5043845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ea typeface="Mona Sans Semi Bold" pitchFamily="34" charset="-122"/>
                <a:cs typeface="Mona Sans Semi Bold" pitchFamily="34" charset="-120"/>
              </a:rPr>
              <a:t>ГОСТ Р 34.10-2012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7663101" y="5534263"/>
            <a:ext cx="593919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ea typeface="Funnel Sans" pitchFamily="34" charset="-122"/>
                <a:cs typeface="Funnel Sans" pitchFamily="34" charset="-120"/>
              </a:rPr>
              <a:t>ГОСТ Р 34.10-2012 и ГОСТ Р 34.11-2012 – стандарты криптографических алгоритмов формирования и проверки ЭЦП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165866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ea typeface="Mona Sans Semi Bold" pitchFamily="34" charset="-122"/>
                <a:cs typeface="Mona Sans Semi Bold" pitchFamily="34" charset="-120"/>
              </a:rPr>
              <a:t>Выбор типа ЭЦП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3282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860" y="3370778"/>
            <a:ext cx="340162" cy="425291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530906" y="3406140"/>
            <a:ext cx="564261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Простая ЭЦП (ПЭП) является оптимальной для внутренних процессов ИРНИТУ</a:t>
            </a:r>
            <a:endParaRPr lang="en-US" sz="2200" dirty="0"/>
          </a:p>
        </p:txBody>
      </p:sp>
      <p:sp>
        <p:nvSpPr>
          <p:cNvPr id="6" name="Shape 3"/>
          <p:cNvSpPr/>
          <p:nvPr/>
        </p:nvSpPr>
        <p:spPr>
          <a:xfrm>
            <a:off x="7457003" y="3328273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42074" y="3370778"/>
            <a:ext cx="340162" cy="425291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194119" y="3406140"/>
            <a:ext cx="564261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Обеспечивает необходимую юридическую силу и достаточную безопасность для заявлений</a:t>
            </a:r>
            <a:endParaRPr lang="en-US" sz="2200" dirty="0"/>
          </a:p>
        </p:txBody>
      </p:sp>
      <p:sp>
        <p:nvSpPr>
          <p:cNvPr id="9" name="Shape 5"/>
          <p:cNvSpPr/>
          <p:nvPr/>
        </p:nvSpPr>
        <p:spPr>
          <a:xfrm>
            <a:off x="793790" y="49227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860" y="4965263"/>
            <a:ext cx="340162" cy="425291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530906" y="5000625"/>
            <a:ext cx="564261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Соответствует требованиям законодательства (п. 2 ст. 6 № 63-ФЗ — допускается внутри организации)</a:t>
            </a:r>
            <a:endParaRPr lang="en-US" sz="2200" dirty="0"/>
          </a:p>
        </p:txBody>
      </p:sp>
      <p:sp>
        <p:nvSpPr>
          <p:cNvPr id="12" name="Shape 7"/>
          <p:cNvSpPr/>
          <p:nvPr/>
        </p:nvSpPr>
        <p:spPr>
          <a:xfrm>
            <a:off x="7457003" y="4922758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2074" y="4965263"/>
            <a:ext cx="340162" cy="425291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194119" y="5000625"/>
            <a:ext cx="5642610" cy="106299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Квалифицированная ЭЦП требуется только для внешних взаимодействий и государственных сервисов</a:t>
            </a:r>
            <a:endParaRPr lang="en-US" sz="2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191935"/>
            <a:ext cx="678025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ea typeface="Mona Sans Semi Bold" pitchFamily="34" charset="-122"/>
                <a:cs typeface="Mona Sans Semi Bold" pitchFamily="34" charset="-120"/>
              </a:rPr>
              <a:t>Требования к прототипу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747838" y="2886551"/>
            <a:ext cx="294465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Простая регистрация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3376970"/>
            <a:ext cx="389870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Индивидуальная ПЭП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852874" y="354461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9937790" y="2354342"/>
            <a:ext cx="3898821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Легкая авторизация пользователей с 2FA</a:t>
            </a:r>
            <a:endParaRPr lang="en-US" sz="2200" dirty="0"/>
          </a:p>
        </p:txBody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9" name="Text 5"/>
          <p:cNvSpPr/>
          <p:nvPr/>
        </p:nvSpPr>
        <p:spPr>
          <a:xfrm>
            <a:off x="7639169" y="296418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6"/>
          <p:cNvSpPr/>
          <p:nvPr/>
        </p:nvSpPr>
        <p:spPr>
          <a:xfrm>
            <a:off x="10051256" y="3403163"/>
            <a:ext cx="316694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Функции работы с ЭЦП</a:t>
            </a:r>
            <a:endParaRPr lang="en-US" sz="2200" dirty="0"/>
          </a:p>
        </p:txBody>
      </p:sp>
      <p:sp>
        <p:nvSpPr>
          <p:cNvPr id="11" name="Text 7"/>
          <p:cNvSpPr/>
          <p:nvPr/>
        </p:nvSpPr>
        <p:spPr>
          <a:xfrm>
            <a:off x="10051256" y="3893582"/>
            <a:ext cx="37853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Создание и хранение публичного ключа на сервере.</a:t>
            </a:r>
            <a:endParaRPr lang="en-US" sz="1750" dirty="0"/>
          </a:p>
        </p:txBody>
      </p:sp>
      <p:sp>
        <p:nvSpPr>
          <p:cNvPr id="12" name="Text 8"/>
          <p:cNvSpPr/>
          <p:nvPr/>
        </p:nvSpPr>
        <p:spPr>
          <a:xfrm>
            <a:off x="10051256" y="4755475"/>
            <a:ext cx="378535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Создание и подписание заявлений.</a:t>
            </a:r>
            <a:endParaRPr lang="en-US" sz="1750" dirty="0"/>
          </a:p>
        </p:txBody>
      </p:sp>
      <p:pic>
        <p:nvPicPr>
          <p:cNvPr id="13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4" name="Text 9"/>
          <p:cNvSpPr/>
          <p:nvPr/>
        </p:nvSpPr>
        <p:spPr>
          <a:xfrm>
            <a:off x="8743117" y="4483775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3</a:t>
            </a:r>
            <a:endParaRPr lang="en-US" sz="2650" dirty="0"/>
          </a:p>
        </p:txBody>
      </p:sp>
      <p:sp>
        <p:nvSpPr>
          <p:cNvPr id="15" name="Text 10"/>
          <p:cNvSpPr/>
          <p:nvPr/>
        </p:nvSpPr>
        <p:spPr>
          <a:xfrm>
            <a:off x="9937790" y="58214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Журнал аудита</a:t>
            </a:r>
            <a:endParaRPr lang="en-US" sz="2200" dirty="0"/>
          </a:p>
        </p:txBody>
      </p:sp>
      <p:sp>
        <p:nvSpPr>
          <p:cNvPr id="16" name="Text 11"/>
          <p:cNvSpPr/>
          <p:nvPr/>
        </p:nvSpPr>
        <p:spPr>
          <a:xfrm>
            <a:off x="9937790" y="6311860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Отслеживание всех действий пользователей на сайте.</a:t>
            </a:r>
            <a:endParaRPr lang="en-US" sz="1750" dirty="0"/>
          </a:p>
        </p:txBody>
      </p:sp>
      <p:pic>
        <p:nvPicPr>
          <p:cNvPr id="17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18" name="Text 12"/>
          <p:cNvSpPr/>
          <p:nvPr/>
        </p:nvSpPr>
        <p:spPr>
          <a:xfrm>
            <a:off x="7639169" y="6003369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4</a:t>
            </a:r>
            <a:endParaRPr lang="en-US" sz="2650" dirty="0"/>
          </a:p>
        </p:txBody>
      </p:sp>
      <p:sp>
        <p:nvSpPr>
          <p:cNvPr id="19" name="Text 13"/>
          <p:cNvSpPr/>
          <p:nvPr/>
        </p:nvSpPr>
        <p:spPr>
          <a:xfrm>
            <a:off x="1857256" y="52168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Надежное хранение</a:t>
            </a:r>
            <a:endParaRPr lang="en-US" sz="2200" dirty="0"/>
          </a:p>
        </p:txBody>
      </p:sp>
      <p:sp>
        <p:nvSpPr>
          <p:cNvPr id="20" name="Text 14"/>
          <p:cNvSpPr/>
          <p:nvPr/>
        </p:nvSpPr>
        <p:spPr>
          <a:xfrm>
            <a:off x="793790" y="5707261"/>
            <a:ext cx="3898702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Хранение подписанных данных через хеширование.</a:t>
            </a:r>
            <a:endParaRPr lang="en-US" sz="1750" dirty="0"/>
          </a:p>
        </p:txBody>
      </p:sp>
      <p:pic>
        <p:nvPicPr>
          <p:cNvPr id="21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2413516"/>
            <a:ext cx="4564975" cy="4564975"/>
          </a:xfrm>
          <a:prstGeom prst="rect">
            <a:avLst/>
          </a:prstGeom>
        </p:spPr>
      </p:pic>
      <p:sp>
        <p:nvSpPr>
          <p:cNvPr id="22" name="Text 15"/>
          <p:cNvSpPr/>
          <p:nvPr/>
        </p:nvSpPr>
        <p:spPr>
          <a:xfrm>
            <a:off x="5852874" y="5422940"/>
            <a:ext cx="339328" cy="4242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250"/>
              </a:lnSpc>
              <a:buNone/>
            </a:pPr>
            <a:r>
              <a:rPr lang="en-US" sz="265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5</a:t>
            </a:r>
            <a:endParaRPr lang="en-US" sz="265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1768"/>
            <a:ext cx="675167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ea typeface="Mona Sans Semi Bold" pitchFamily="34" charset="-122"/>
                <a:cs typeface="Mona Sans Semi Bold" pitchFamily="34" charset="-120"/>
              </a:rPr>
              <a:t>Выбор стека технологий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74175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200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Backend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268022" y="2691408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Node.js 14 + Express 4 + crypto‑gost + SQLite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335060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268022" y="3561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Frontend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268022" y="4052292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React 18 + TypeScript + Web Crypto API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95944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268022" y="4922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Шифрование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268022" y="5413177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ГОСТ Р 34.10-2012 (256 бит)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056828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268022" y="62836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Аутентификация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268023" y="6774061"/>
            <a:ext cx="4768882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ea typeface="Funnel Sans" pitchFamily="34" charset="-122"/>
                <a:cs typeface="Funnel Sans" pitchFamily="34" charset="-120"/>
              </a:rPr>
              <a:t>JWT + OAuth 2.0 (SSO с LDAP)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3199"/>
            <a:ext cx="5881211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Методика внедрения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199560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1303973" y="199560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Пробный запуск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303973" y="2486025"/>
            <a:ext cx="12532638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Запустить функционал ЭЦП в одном подразделении. Это позволит собрать данные.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1133951" y="307574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644134" y="307574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Интеграция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644134" y="3566160"/>
            <a:ext cx="1219247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Интегрировать ЭЦП с основными ИС вуза. Включая Moodle, 1С.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1474232" y="415587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10" name="Text 8"/>
          <p:cNvSpPr/>
          <p:nvPr/>
        </p:nvSpPr>
        <p:spPr>
          <a:xfrm>
            <a:off x="1984415" y="415587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Регламент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1984415" y="464629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Принять внутренний регламент. Он описывает использование ЭЦП.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1814513" y="5236012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13" name="Text 11"/>
          <p:cNvSpPr/>
          <p:nvPr/>
        </p:nvSpPr>
        <p:spPr>
          <a:xfrm>
            <a:off x="2324695" y="523601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Обучение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2324695" y="5726430"/>
            <a:ext cx="115119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Провести обучение пользователей. Обеспечить эффективное использование.</a:t>
            </a:r>
            <a:endParaRPr lang="en-US" sz="1750" dirty="0"/>
          </a:p>
        </p:txBody>
      </p:sp>
      <p:sp>
        <p:nvSpPr>
          <p:cNvPr id="15" name="Shape 13"/>
          <p:cNvSpPr/>
          <p:nvPr/>
        </p:nvSpPr>
        <p:spPr>
          <a:xfrm>
            <a:off x="1474232" y="6316147"/>
            <a:ext cx="170021" cy="853321"/>
          </a:xfrm>
          <a:prstGeom prst="roundRect">
            <a:avLst>
              <a:gd name="adj" fmla="val 56033"/>
            </a:avLst>
          </a:prstGeom>
          <a:solidFill>
            <a:srgbClr val="E2E4E9"/>
          </a:solidFill>
          <a:ln w="7620">
            <a:solidFill>
              <a:srgbClr val="C8CACF"/>
            </a:solidFill>
            <a:prstDash val="solid"/>
          </a:ln>
        </p:spPr>
      </p:sp>
      <p:sp>
        <p:nvSpPr>
          <p:cNvPr id="16" name="Text 14"/>
          <p:cNvSpPr/>
          <p:nvPr/>
        </p:nvSpPr>
        <p:spPr>
          <a:xfrm>
            <a:off x="1984415" y="631614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Расширение</a:t>
            </a:r>
            <a:endParaRPr lang="en-US" sz="2200" dirty="0"/>
          </a:p>
        </p:txBody>
      </p:sp>
      <p:sp>
        <p:nvSpPr>
          <p:cNvPr id="17" name="Text 15"/>
          <p:cNvSpPr/>
          <p:nvPr/>
        </p:nvSpPr>
        <p:spPr>
          <a:xfrm>
            <a:off x="1984415" y="6806565"/>
            <a:ext cx="1185219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Постепенно расширять внедрение. Охватить все виды документов.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176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ea typeface="Mona Sans Semi Bold" pitchFamily="34" charset="-122"/>
                <a:cs typeface="Mona Sans Semi Bold" pitchFamily="34" charset="-120"/>
              </a:rPr>
              <a:t>Заключение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74175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268022" y="2200989"/>
            <a:ext cx="817602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Разработана и протестирована методика применения ЭЦП</a:t>
            </a:r>
            <a:endParaRPr lang="en-US" sz="22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335060"/>
            <a:ext cx="1134070" cy="13608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8022" y="3561874"/>
            <a:ext cx="984230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Выявлены и проанализированы проблемы ручного документооборота</a:t>
            </a:r>
            <a:endParaRPr lang="en-US" sz="2200" dirty="0"/>
          </a:p>
        </p:txBody>
      </p:sp>
      <p:pic>
        <p:nvPicPr>
          <p:cNvPr id="7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95944"/>
            <a:ext cx="1134070" cy="1360884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2268022" y="4922758"/>
            <a:ext cx="11568589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Создан программный прототип с поддержкой регистрации, подписания и хранения документов</a:t>
            </a:r>
            <a:endParaRPr lang="en-US" sz="2200" dirty="0"/>
          </a:p>
        </p:txBody>
      </p:sp>
      <p:pic>
        <p:nvPicPr>
          <p:cNvPr id="9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056828"/>
            <a:ext cx="1134070" cy="1360884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2268022" y="6283643"/>
            <a:ext cx="8475583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52586B"/>
                </a:solidFill>
                <a:ea typeface="Mona Sans Semi Bold" pitchFamily="34" charset="-122"/>
                <a:cs typeface="Mona Sans Semi Bold" pitchFamily="34" charset="-120"/>
              </a:rPr>
              <a:t>Разработаны дальнейшие рекомендации по внедрению ЭЦП</a:t>
            </a:r>
            <a:endParaRPr lang="en-US" sz="22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902863"/>
            <a:ext cx="613171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Спасибо за внимание!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Выступал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Колупаев Вячеслав Андреевич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599521" y="417861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373B48"/>
                </a:solidFill>
                <a:latin typeface="Mona Sans Semi Bold" pitchFamily="34" charset="0"/>
                <a:ea typeface="Mona Sans Semi Bold" pitchFamily="34" charset="-122"/>
                <a:cs typeface="Mona Sans Semi Bold" pitchFamily="34" charset="-120"/>
              </a:rPr>
              <a:t>Руководитель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7599521" y="4759762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52586B"/>
                </a:solidFill>
                <a:latin typeface="Funnel Sans" pitchFamily="34" charset="0"/>
                <a:ea typeface="Funnel Sans" pitchFamily="34" charset="-122"/>
                <a:cs typeface="Funnel Sans" pitchFamily="34" charset="-120"/>
              </a:rPr>
              <a:t>Петров Павел Александрович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392</Words>
  <Application>Microsoft Office PowerPoint</Application>
  <PresentationFormat>Произвольный</PresentationFormat>
  <Paragraphs>82</Paragraphs>
  <Slides>9</Slides>
  <Notes>9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9</vt:i4>
      </vt:variant>
    </vt:vector>
  </HeadingPairs>
  <TitlesOfParts>
    <vt:vector size="14" baseType="lpstr">
      <vt:lpstr>Arial</vt:lpstr>
      <vt:lpstr>Calibri</vt:lpstr>
      <vt:lpstr>Funnel Sans</vt:lpstr>
      <vt:lpstr>Mona Sans Semi 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Вячеслав Koлупаев</cp:lastModifiedBy>
  <cp:revision>2</cp:revision>
  <dcterms:created xsi:type="dcterms:W3CDTF">2025-06-08T07:18:17Z</dcterms:created>
  <dcterms:modified xsi:type="dcterms:W3CDTF">2025-06-08T07:36:43Z</dcterms:modified>
</cp:coreProperties>
</file>