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Lora"/>
      <p:regular r:id="rId17"/>
    </p:embeddedFont>
    <p:embeddedFont>
      <p:font typeface="Lora"/>
      <p:regular r:id="rId18"/>
    </p:embeddedFont>
    <p:embeddedFont>
      <p:font typeface="Lora"/>
      <p:regular r:id="rId19"/>
    </p:embeddedFont>
    <p:embeddedFont>
      <p:font typeface="Lor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71367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Разработка методики применения ЭЦП для оптимизации работы со студентами в ИРНИТУ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48067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Студент: Колупаев Вячеслав Андреевич, АСУб-21-1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513290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Научный руководитель: Петров Павел Александрович, доцент, кандидат экономических наук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696301"/>
            <a:ext cx="61644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Логическая модель БД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759291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Представленная логическая модель базы данных отражает структуру хранения информации для системы ЭЦП. Она обеспечивает надежное взаимодействие между пользователями, документами и подписями.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70170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Проблема и актуальность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31792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Замедление процессов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Бумажный документооборот замедляет административные процессы внутри вуза.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31577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Отставание от трендов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Большинство российских вузов уже переходит на электронный документооборот.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Отсутствие единой платформы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73130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Нет единой учебной платформы, интегрированной с ЭЦП.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197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Цель и задачи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082760"/>
            <a:ext cx="1196816" cy="143625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93513" y="23220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Цель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393513" y="2817614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Разработка методики применения ЭЦП для внутреннего документооборота ИРНИТУ.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4" y="3519011"/>
            <a:ext cx="1196816" cy="36908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93513" y="37583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393513" y="4253865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 нормативно-правовой базы.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2393513" y="4720590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Аудит текущих процессов.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2393513" y="5187315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Выбор и обоснование типа ЭЦП.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2393513" y="5654040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Создание прототипа.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2393513" y="6120765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Тестирование.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2393513" y="6587490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Рекомендации по внедрению.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23430"/>
            <a:ext cx="77790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Анализ предметной области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786420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0257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ФЗ № 63-ФЗ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521273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Федеральный закон от 06.04.2011 «Об электронной подписи».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34858" y="2786420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7" name="Text 5"/>
          <p:cNvSpPr/>
          <p:nvPr/>
        </p:nvSpPr>
        <p:spPr>
          <a:xfrm>
            <a:off x="7674173" y="30257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ФЗ № 149-ФЗ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74173" y="3521273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«Об информации, информационных технологиях и о защите информации» от 27.07.2006.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837724" y="4765953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10" name="Text 8"/>
          <p:cNvSpPr/>
          <p:nvPr/>
        </p:nvSpPr>
        <p:spPr>
          <a:xfrm>
            <a:off x="1077039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ФЗ № 152-ФЗ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77039" y="5500807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«О персональных данных» от 27.07.2006 – защита данных с ЭЦП.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7434858" y="4765953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13" name="Text 11"/>
          <p:cNvSpPr/>
          <p:nvPr/>
        </p:nvSpPr>
        <p:spPr>
          <a:xfrm>
            <a:off x="7674173" y="5005268"/>
            <a:ext cx="406777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ГОСТ Р 34.10-2012 / 34.11-2012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74173" y="5500807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Стандарты криптографических алгоритмов формирования и проверки ЭЦП.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74169"/>
            <a:ext cx="741807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Анализ текущих процессов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3715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 текущих процессов показал, что большинство операций со студентами требуют физического присутствия и бумажных носителей. Это приводит к задержкам, потере документов и увеличению административной нагрузки.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97240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Выявлены ключевые точки, где внедрение ЭЦП принесет наибольшую пользу.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Целевая модель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58089" y="2852023"/>
            <a:ext cx="28310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Создание документа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Электронное формирование заявлений и ведомостей.</a:t>
            </a:r>
            <a:endParaRPr lang="en-US" sz="1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6" y="3183969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1243" y="28520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Подписание ЭЦП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1243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Удаленное подписание документов простой ЭЦП.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8" y="3569732"/>
            <a:ext cx="358140" cy="44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1243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Хранение данных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1243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Надежное и защищенное хранение на сервере.</a:t>
            </a:r>
            <a:endParaRPr lang="en-US" sz="18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625" y="5780603"/>
            <a:ext cx="358140" cy="4476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72972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Проверка и аудит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37724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Отслеживание статуса и действий пользователей.</a:t>
            </a:r>
            <a:endParaRPr lang="en-US" sz="18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753" y="5394841"/>
            <a:ext cx="35814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Выбор типа ЭЦП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Простая ЭЦП (ПЭП)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Признана оптимальной для внутренних процессов ИРНИТУ. Обеспечивает юридическую силу и достаточную безопасность. Соответствует требованиям законодательства (п. 2 ст. 6 № 63-ФЗ).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43838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Квалифицированная ЭЦП (КЭП)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Требуется только для внешних взаимодействий. Используется для государственных сервисов. Необходима для работы с внешними контрагентами.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40123"/>
            <a:ext cx="60873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Требования к системе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1228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974" y="3180874"/>
            <a:ext cx="337899" cy="4224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15559" y="3205163"/>
            <a:ext cx="293322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Простая регистрация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700701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Легкая авторизация пользователей с 2FA.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55776" y="31228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27" y="3180874"/>
            <a:ext cx="337899" cy="4224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33611" y="3205163"/>
            <a:ext cx="300013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Индивидуальная ПЭП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033611" y="3700701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Создание и хранение публичного ключа на сервере.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9673828" y="31228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079" y="3180874"/>
            <a:ext cx="337899" cy="42243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51663" y="3205163"/>
            <a:ext cx="32008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Функции работы с ЭЦП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51663" y="3700701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Создание и подписание заявлений.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837724" y="494549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5003483"/>
            <a:ext cx="337899" cy="42243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615559" y="50277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Журнал аудита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1615559" y="5523309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Отслеживание всех действий пользователей на сайте.</a:t>
            </a:r>
            <a:endParaRPr lang="en-US" sz="1850" dirty="0"/>
          </a:p>
        </p:txBody>
      </p:sp>
      <p:sp>
        <p:nvSpPr>
          <p:cNvPr id="19" name="Shape 13"/>
          <p:cNvSpPr/>
          <p:nvPr/>
        </p:nvSpPr>
        <p:spPr>
          <a:xfrm>
            <a:off x="7464862" y="494549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112" y="5003483"/>
            <a:ext cx="337899" cy="422434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242697" y="50277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Надежное хранение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8242697" y="5523309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Хранение подписанных данных через хеширование.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04799"/>
            <a:ext cx="669107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Выбор стека технологий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267789"/>
            <a:ext cx="12954952" cy="2757011"/>
          </a:xfrm>
          <a:prstGeom prst="roundRect">
            <a:avLst>
              <a:gd name="adj" fmla="val 130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45344" y="3275409"/>
            <a:ext cx="12939713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84659" y="3426619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Backend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558326" y="3426619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14 + Express 4 + crypto‑gost + SQLite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845344" y="3960852"/>
            <a:ext cx="12939713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84659" y="4112062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Frontend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58326" y="4112062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 18 + TypeScript + Web Crypto API</a:t>
            </a:r>
            <a:endParaRPr lang="en-US" sz="1850" dirty="0"/>
          </a:p>
        </p:txBody>
      </p:sp>
      <p:sp>
        <p:nvSpPr>
          <p:cNvPr id="10" name="Shape 8"/>
          <p:cNvSpPr/>
          <p:nvPr/>
        </p:nvSpPr>
        <p:spPr>
          <a:xfrm>
            <a:off x="845344" y="4646295"/>
            <a:ext cx="12939713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84659" y="4797504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Шифрование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558326" y="4797504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Закрытый ключ: AES‑256‑GCM</a:t>
            </a:r>
            <a:endParaRPr lang="en-US" sz="1850" dirty="0"/>
          </a:p>
        </p:txBody>
      </p:sp>
      <p:sp>
        <p:nvSpPr>
          <p:cNvPr id="13" name="Shape 11"/>
          <p:cNvSpPr/>
          <p:nvPr/>
        </p:nvSpPr>
        <p:spPr>
          <a:xfrm>
            <a:off x="845344" y="5331738"/>
            <a:ext cx="12939713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84659" y="5482947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Аутентификация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558326" y="5482947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JWT + OAuth 2.0 (SSO с LDAP)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2025-05-28T10:49:40Z</dcterms:created>
  <dcterms:modified xsi:type="dcterms:W3CDTF">2025-05-28T10:49:40Z</dcterms:modified>
</cp:coreProperties>
</file>