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slideLayout" Target="../slideLayouts/slideLayout8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2046"/>
            <a:ext cx="130428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Разработка методики применения ЭЦП для оптимизации работы со студентами в ИРНИТУ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485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Иркутский национальный исследовательский технический университет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1665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Студент: Колупаев Вячеслав Андреевич, АСУб-21-1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7846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Научный руководитель: Петров Павел Александрович, доцент, кандидат экономических наук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408878"/>
            <a:ext cx="65548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Логическая модель БД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Методика применения ЭЦП - Колупаев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6485"/>
            <a:ext cx="75067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Проблема и актуальность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054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000000"/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20320" dir="2700000">
              <a:srgbClr val="ccc4b8">
                <a:alpha val="100000"/>
              </a:srgbClr>
            </a:outerShdw>
          </a:effectLst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60" y="3447931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483293"/>
            <a:ext cx="3421499" cy="1771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Бумажный документооборот замедляет административные процессы внутри вуза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235893" y="34054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000000"/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20320" dir="2700000">
              <a:srgbClr val="ccc4b8">
                <a:alpha val="100000"/>
              </a:srgbClr>
            </a:outerShdw>
          </a:effectLst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63" y="3447931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973008" y="3483293"/>
            <a:ext cx="3421499" cy="1771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Большинство российских вузов уже переходит на электронный документооборот</a:t>
            </a:r>
            <a:endParaRPr lang="en-US" sz="2200" dirty="0"/>
          </a:p>
        </p:txBody>
      </p:sp>
      <p:sp>
        <p:nvSpPr>
          <p:cNvPr id="9" name="Shape 5"/>
          <p:cNvSpPr/>
          <p:nvPr/>
        </p:nvSpPr>
        <p:spPr>
          <a:xfrm>
            <a:off x="9677995" y="34054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000000"/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20320" dir="2700000">
              <a:srgbClr val="ccc4b8">
                <a:alpha val="100000"/>
              </a:srgbClr>
            </a:outerShdw>
          </a:effectLst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065" y="3447931"/>
            <a:ext cx="340162" cy="42529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415111" y="3483293"/>
            <a:ext cx="3421499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Отсутствие единой учебной платформы, в которую была бы интегрирована ЭЦП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793790" y="55100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Методика применения ЭЦП - Колупаев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3326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Цель и задачи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382203"/>
            <a:ext cx="6408063" cy="3896082"/>
          </a:xfrm>
          <a:prstGeom prst="roundRect">
            <a:avLst>
              <a:gd name="adj" fmla="val 2445"/>
            </a:avLst>
          </a:prstGeom>
          <a:solidFill>
            <a:srgbClr val="000000"/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20320" dir="2700000">
              <a:srgbClr val="ccc4b8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028224" y="26166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Цель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107055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Целью выпускной квалификационной работы является разработка методики применения ЭЦП для внутреннего документооборота ИРНИТУ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382203"/>
            <a:ext cx="6408063" cy="3896082"/>
          </a:xfrm>
          <a:prstGeom prst="roundRect">
            <a:avLst>
              <a:gd name="adj" fmla="val 2445"/>
            </a:avLst>
          </a:prstGeom>
          <a:solidFill>
            <a:srgbClr val="000000"/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20320" dir="2700000">
              <a:srgbClr val="ccc4b8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7663101" y="26166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Задачи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63101" y="3107055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Анализ нормативно-правовой базы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63101" y="354925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Аудит текущих процессов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663101" y="3991451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Выбор и обоснование типа ЭЦП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63101" y="4433649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Создание прототипа, демонстрирующего работу ЭЦП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663101" y="5238750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Тестирование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663101" y="568094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Рекомендации по внедрению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653343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Методика применения ЭЦП - Колупаев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7094"/>
            <a:ext cx="83044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Анализ предметной области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60568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87579" y="2700695"/>
            <a:ext cx="22542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ФЗ № 63-ФЗ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87579" y="3191113"/>
            <a:ext cx="225421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Федеральный закон от 06.04.2011 № 63-ФЗ «Об электронной подписи»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278" y="260568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919067" y="2700695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ФЗ № 149-ФЗ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919067" y="3191113"/>
            <a:ext cx="2254329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Федеральный закон от 27.07.2006 № 149-ФЗ «Об информации, информационных технологиях и о защите информации»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84" y="2605683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250674" y="2700695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ФЗ № 152-ФЗ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250674" y="3191113"/>
            <a:ext cx="2254329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Федеральный закон от 27.07.2006 № 152-ФЗ «О персональных данных» – защита персональных данных при работе с ЭЦП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491" y="2605683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582281" y="2700695"/>
            <a:ext cx="225432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ГОСТ Р 34.10-2012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1582281" y="3545443"/>
            <a:ext cx="2254329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ГОСТ Р 34.10-2012 и ГОСТ Р 34.11-2012 – стандарты криптографических алгоритмов формирования и проверки ЭЦП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93790" y="63494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Методика применения ЭЦП - Колупаев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1526" y="614482"/>
            <a:ext cx="7804309" cy="697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Анализ текущих процессов</a:t>
            </a:r>
            <a:endParaRPr lang="en-US" sz="43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526" y="1647230"/>
            <a:ext cx="1116449" cy="133981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32898" y="1870472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Подача заявления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2232898" y="2353270"/>
            <a:ext cx="116159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Студент заполняет бумажное заявление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6" y="2987040"/>
            <a:ext cx="1116449" cy="133981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32898" y="3210282"/>
            <a:ext cx="329934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Обработка документов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2232898" y="3693081"/>
            <a:ext cx="116159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Ручная проверка и обработка заявлений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6" y="4326850"/>
            <a:ext cx="1116449" cy="133981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32898" y="4550093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Согласование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2232898" y="5032891"/>
            <a:ext cx="116159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Передача документов между подразделениями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26" y="5666661"/>
            <a:ext cx="1116449" cy="133981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32898" y="5889903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Архивирование</a:t>
            </a:r>
            <a:endParaRPr lang="en-US" sz="2150" dirty="0"/>
          </a:p>
        </p:txBody>
      </p:sp>
      <p:sp>
        <p:nvSpPr>
          <p:cNvPr id="14" name="Text 8"/>
          <p:cNvSpPr/>
          <p:nvPr/>
        </p:nvSpPr>
        <p:spPr>
          <a:xfrm>
            <a:off x="2232898" y="6372701"/>
            <a:ext cx="116159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Физическое хранение документов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81526" y="7257693"/>
            <a:ext cx="1306734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Методика применения ЭЦП - Колупаев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20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Целевая модель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696403" y="2463879"/>
            <a:ext cx="29960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Электронная подача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954298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Студент подает заявление через веб-платформу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31" y="2867501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4638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Цифровая подпись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2954298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Автоматическое подписание документов ЭЦП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604" y="3256002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4739283"/>
            <a:ext cx="389882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Автоматическая обработка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58403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Система автоматически обрабатывает заявления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103" y="5481876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770102" y="4916448"/>
            <a:ext cx="29223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Цифровое хранение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406866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Безопасное хранение в электронном архиве</a:t>
            </a:r>
            <a:endParaRPr lang="en-US" sz="17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230" y="5093375"/>
            <a:ext cx="339328" cy="42422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793790" y="69245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Методика применения ЭЦП - Колупаев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30210"/>
            <a:ext cx="5103614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Выбор типа ЭЦП</a:t>
            </a:r>
            <a:endParaRPr lang="en-US" sz="40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1776413"/>
            <a:ext cx="2152055" cy="1502807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846" y="2543175"/>
            <a:ext cx="287060" cy="35873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34476" y="2143839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Простая ЭЦП (ПЭП)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5334476" y="2585085"/>
            <a:ext cx="5060037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Оптимальна для внутренних процессов ИРНИТУ</a:t>
            </a:r>
            <a:endParaRPr lang="en-US" sz="1600" dirty="0"/>
          </a:p>
        </p:txBody>
      </p:sp>
      <p:sp>
        <p:nvSpPr>
          <p:cNvPr id="7" name="Shape 3"/>
          <p:cNvSpPr/>
          <p:nvPr/>
        </p:nvSpPr>
        <p:spPr>
          <a:xfrm>
            <a:off x="5181362" y="3295174"/>
            <a:ext cx="8604290" cy="11430"/>
          </a:xfrm>
          <a:prstGeom prst="roundRect">
            <a:avLst>
              <a:gd name="adj" fmla="val 750139"/>
            </a:avLst>
          </a:prstGeom>
          <a:solidFill>
            <a:srgbClr val="E6DED2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81" y="3330178"/>
            <a:ext cx="4304109" cy="1502807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846" y="3902154"/>
            <a:ext cx="287060" cy="35873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10563" y="3534251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Юридическая сила</a:t>
            </a:r>
            <a:endParaRPr lang="en-US" sz="2000" dirty="0"/>
          </a:p>
        </p:txBody>
      </p:sp>
      <p:sp>
        <p:nvSpPr>
          <p:cNvPr id="11" name="Text 5"/>
          <p:cNvSpPr/>
          <p:nvPr/>
        </p:nvSpPr>
        <p:spPr>
          <a:xfrm>
            <a:off x="6410563" y="3975497"/>
            <a:ext cx="7221974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Обеспечивает необходимую безопасность для заявлений, ведомостей, приказов</a:t>
            </a:r>
            <a:endParaRPr lang="en-US" sz="1600" dirty="0"/>
          </a:p>
        </p:txBody>
      </p:sp>
      <p:sp>
        <p:nvSpPr>
          <p:cNvPr id="12" name="Shape 6"/>
          <p:cNvSpPr/>
          <p:nvPr/>
        </p:nvSpPr>
        <p:spPr>
          <a:xfrm>
            <a:off x="6257449" y="4848939"/>
            <a:ext cx="7528203" cy="11430"/>
          </a:xfrm>
          <a:prstGeom prst="roundRect">
            <a:avLst>
              <a:gd name="adj" fmla="val 750139"/>
            </a:avLst>
          </a:prstGeom>
          <a:solidFill>
            <a:srgbClr val="E6DED2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4883944"/>
            <a:ext cx="6456164" cy="1502807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0727" y="5455920"/>
            <a:ext cx="287060" cy="35873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486531" y="5088017"/>
            <a:ext cx="4128492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Соответствие законодательству</a:t>
            </a:r>
            <a:endParaRPr lang="en-US" sz="2000" dirty="0"/>
          </a:p>
        </p:txBody>
      </p:sp>
      <p:sp>
        <p:nvSpPr>
          <p:cNvPr id="16" name="Text 8"/>
          <p:cNvSpPr/>
          <p:nvPr/>
        </p:nvSpPr>
        <p:spPr>
          <a:xfrm>
            <a:off x="7486531" y="5529263"/>
            <a:ext cx="6146006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Соответствует требованиям (п. 2 ст. 6 № 63-ФЗ — допускается внутри организации)</a:t>
            </a:r>
            <a:endParaRPr lang="en-US" sz="1600" dirty="0"/>
          </a:p>
        </p:txBody>
      </p:sp>
      <p:sp>
        <p:nvSpPr>
          <p:cNvPr id="17" name="Text 9"/>
          <p:cNvSpPr/>
          <p:nvPr/>
        </p:nvSpPr>
        <p:spPr>
          <a:xfrm>
            <a:off x="793790" y="6616303"/>
            <a:ext cx="13042821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Квалифицированная ЭЦП требуется только для внешних взаимодействий и государственных сервисов</a:t>
            </a:r>
            <a:endParaRPr lang="en-US" sz="1600" dirty="0"/>
          </a:p>
        </p:txBody>
      </p:sp>
      <p:sp>
        <p:nvSpPr>
          <p:cNvPr id="18" name="Text 10"/>
          <p:cNvSpPr/>
          <p:nvPr/>
        </p:nvSpPr>
        <p:spPr>
          <a:xfrm>
            <a:off x="793790" y="7172563"/>
            <a:ext cx="13042821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Методика применения ЭЦП - Колупаев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9522"/>
            <a:ext cx="64159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Требования к системе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8846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000000"/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20320" dir="2700000">
              <a:srgbClr val="ccc4b8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303973" y="1988463"/>
            <a:ext cx="40371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Регистрация и авторизация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78881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Простая регистрация и авторизация пользователей (как дополнительная мера защиты добавление 2FA)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6859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000000"/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20320" dir="2700000">
              <a:srgbClr val="ccc4b8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1644134" y="3068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Создание ПЭП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59016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Создание индивидуальной ПЭП, хранение публичного ключа на сервере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14873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000000"/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20320" dir="2700000">
              <a:srgbClr val="ccc4b8">
                <a:alpha val="10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1984415" y="4148733"/>
            <a:ext cx="39907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Подписывание документов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39151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Функции создания и подписывания заявлений ПЭП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28868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000000"/>
          </a:solidFill>
          <a:ln w="7620">
            <a:solidFill>
              <a:srgbClr val="CCC4B8"/>
            </a:solidFill>
            <a:prstDash val="solid"/>
          </a:ln>
          <a:effectLst>
            <a:outerShdw sx="100000" sy="100000" kx="0" ky="0" algn="bl" rotWithShape="0" blurRad="0" dist="20320" dir="2700000">
              <a:srgbClr val="ccc4b8">
                <a:alpha val="10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2324695" y="52288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Аудит и хранение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19286"/>
            <a:ext cx="115119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Создание журнала аудита действий на сайте пользователями. Надежное хранение подписанных заявлений, путём хэширования данных + создание сигнатур подписанных документов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69270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Методика применения ЭЦП - Колупаев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2868"/>
            <a:ext cx="71218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Выбор стека технологий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686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Backend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4976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Node.js 14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9196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Express 4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3416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crypto‑gost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7636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SQLite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32686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Frontend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332928" y="384976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React 18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429196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TypeScript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32928" y="473416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Web Crypto API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2067" y="32686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Безопасность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9872067" y="3849767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Шифрование закрытого ключа — AES‑256‑GCM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72067" y="465486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Аутентификация — JWT + OAuth 2.0 (SSO с LDAP)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58737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Методика применения ЭЦП - Колупаев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2025-05-28T10:42:37Z</dcterms:created>
  <dcterms:modified xsi:type="dcterms:W3CDTF">2025-05-28T10:42:37Z</dcterms:modified>
</cp:coreProperties>
</file>