
<file path=[Content_Types].xml><?xml version="1.0" encoding="utf-8"?>
<Types xmlns="http://schemas.openxmlformats.org/package/2006/content-types">
  <Default Extension="bin" ContentType="application/vnd.openxmlformats-officedocument.oleObject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593" r:id="rId2"/>
    <p:sldId id="559" r:id="rId3"/>
    <p:sldId id="562" r:id="rId4"/>
    <p:sldId id="563" r:id="rId5"/>
    <p:sldId id="564" r:id="rId6"/>
    <p:sldId id="565" r:id="rId7"/>
    <p:sldId id="561" r:id="rId8"/>
    <p:sldId id="566" r:id="rId9"/>
    <p:sldId id="567" r:id="rId10"/>
    <p:sldId id="568" r:id="rId11"/>
    <p:sldId id="569" r:id="rId12"/>
    <p:sldId id="570" r:id="rId13"/>
    <p:sldId id="577" r:id="rId14"/>
    <p:sldId id="578" r:id="rId15"/>
    <p:sldId id="571" r:id="rId16"/>
    <p:sldId id="580" r:id="rId17"/>
    <p:sldId id="572" r:id="rId18"/>
    <p:sldId id="581" r:id="rId19"/>
    <p:sldId id="591" r:id="rId20"/>
    <p:sldId id="592" r:id="rId21"/>
    <p:sldId id="573" r:id="rId22"/>
    <p:sldId id="582" r:id="rId23"/>
    <p:sldId id="583" r:id="rId24"/>
    <p:sldId id="574" r:id="rId25"/>
    <p:sldId id="585" r:id="rId26"/>
    <p:sldId id="586" r:id="rId27"/>
    <p:sldId id="584" r:id="rId28"/>
    <p:sldId id="587" r:id="rId29"/>
    <p:sldId id="590" r:id="rId30"/>
    <p:sldId id="575" r:id="rId31"/>
    <p:sldId id="589" r:id="rId32"/>
    <p:sldId id="588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이태훈" initials="이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60" y="9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2ECC0-5849-4A59-942D-C761FDE0359C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47AFA-8CB7-401C-8D5C-CEC5B8969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6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99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22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3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38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81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46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5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36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0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99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56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E94B8-1199-48B0-8149-7F350A6B999E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2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1E1FF-6CB4-4301-BC62-2B0FC2408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800" b="1" dirty="0" err="1">
                <a:solidFill>
                  <a:prstClr val="black"/>
                </a:solidFill>
              </a:rPr>
              <a:t>파이썬</a:t>
            </a:r>
            <a:br>
              <a:rPr lang="en-US" altLang="ko-KR" sz="4800" b="1" dirty="0">
                <a:solidFill>
                  <a:prstClr val="black"/>
                </a:solidFill>
              </a:rPr>
            </a:br>
            <a:r>
              <a:rPr lang="ko-KR" altLang="en-US" dirty="0">
                <a:solidFill>
                  <a:prstClr val="black"/>
                </a:solidFill>
              </a:rPr>
              <a:t>프로그래밍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896372-8666-452A-9247-F5A1023EF6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이태훈</a:t>
            </a:r>
          </a:p>
        </p:txBody>
      </p:sp>
    </p:spTree>
    <p:extLst>
      <p:ext uri="{BB962C8B-B14F-4D97-AF65-F5344CB8AC3E}">
        <p14:creationId xmlns:p14="http://schemas.microsoft.com/office/powerpoint/2010/main" val="3368998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</a:t>
            </a:r>
            <a:r>
              <a:rPr lang="ko-KR" altLang="en-US" dirty="0"/>
              <a:t> 기본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정규표현식의</a:t>
            </a:r>
            <a:r>
              <a:rPr lang="ko-KR" altLang="en-US" dirty="0"/>
              <a:t> 메타 문자</a:t>
            </a:r>
          </a:p>
          <a:p>
            <a:pPr lvl="1"/>
            <a:r>
              <a:rPr lang="en-US" altLang="ko-KR" dirty="0"/>
              <a:t>. (</a:t>
            </a:r>
            <a:r>
              <a:rPr lang="ko-KR" altLang="en-US" dirty="0"/>
              <a:t>마침표</a:t>
            </a:r>
            <a:r>
              <a:rPr lang="en-US" altLang="ko-KR" dirty="0"/>
              <a:t>) : </a:t>
            </a:r>
            <a:r>
              <a:rPr lang="ko-KR" altLang="en-US" dirty="0"/>
              <a:t>임의의 문자 한 개를 의미합니다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^ (</a:t>
            </a:r>
            <a:r>
              <a:rPr lang="ko-KR" altLang="en-US" dirty="0"/>
              <a:t>캐럿</a:t>
            </a:r>
            <a:r>
              <a:rPr lang="en-US" altLang="ko-KR" dirty="0"/>
              <a:t>) : </a:t>
            </a:r>
            <a:r>
              <a:rPr lang="ko-KR" altLang="en-US" dirty="0"/>
              <a:t>문자열의 시작을 의미합니다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$ (</a:t>
            </a:r>
            <a:r>
              <a:rPr lang="ko-KR" altLang="en-US" dirty="0"/>
              <a:t>달러</a:t>
            </a:r>
            <a:r>
              <a:rPr lang="en-US" altLang="ko-KR" dirty="0"/>
              <a:t>) : </a:t>
            </a:r>
            <a:r>
              <a:rPr lang="ko-KR" altLang="en-US" dirty="0"/>
              <a:t>문자열의 끝을 의미합니다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(</a:t>
            </a:r>
            <a:r>
              <a:rPr lang="ko-KR" altLang="en-US" dirty="0"/>
              <a:t>별표</a:t>
            </a:r>
            <a:r>
              <a:rPr lang="en-US" altLang="ko-KR" dirty="0"/>
              <a:t>) : 0</a:t>
            </a:r>
            <a:r>
              <a:rPr lang="ko-KR" altLang="en-US" dirty="0"/>
              <a:t>개 이상의 문자를 의미합니다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(</a:t>
            </a:r>
            <a:r>
              <a:rPr lang="ko-KR" altLang="en-US" dirty="0"/>
              <a:t>더하기</a:t>
            </a:r>
            <a:r>
              <a:rPr lang="en-US" altLang="ko-KR" dirty="0"/>
              <a:t>) : 1</a:t>
            </a:r>
            <a:r>
              <a:rPr lang="ko-KR" altLang="en-US" dirty="0"/>
              <a:t>개 이상의 문자를 의미합니다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? (</a:t>
            </a:r>
            <a:r>
              <a:rPr lang="ko-KR" altLang="en-US" dirty="0"/>
              <a:t>물음표</a:t>
            </a:r>
            <a:r>
              <a:rPr lang="en-US" altLang="ko-KR" dirty="0"/>
              <a:t>) : 0</a:t>
            </a:r>
            <a:r>
              <a:rPr lang="ko-KR" altLang="en-US" dirty="0"/>
              <a:t>개 또는 </a:t>
            </a:r>
            <a:r>
              <a:rPr lang="en-US" altLang="ko-KR" dirty="0"/>
              <a:t>1</a:t>
            </a:r>
            <a:r>
              <a:rPr lang="ko-KR" altLang="en-US" dirty="0"/>
              <a:t>개의 문자를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정규표현식의</a:t>
            </a:r>
            <a:r>
              <a:rPr lang="ko-KR" altLang="en-US" dirty="0"/>
              <a:t> </a:t>
            </a:r>
            <a:r>
              <a:rPr lang="ko-KR" altLang="en-US" dirty="0" err="1"/>
              <a:t>리터럴</a:t>
            </a:r>
            <a:endParaRPr lang="ko-KR" altLang="en-US" dirty="0"/>
          </a:p>
          <a:p>
            <a:pPr lvl="1"/>
            <a:r>
              <a:rPr lang="ko-KR" altLang="en-US" dirty="0" err="1"/>
              <a:t>정규표현식의</a:t>
            </a:r>
            <a:r>
              <a:rPr lang="ko-KR" altLang="en-US" dirty="0"/>
              <a:t> </a:t>
            </a:r>
            <a:r>
              <a:rPr lang="ko-KR" altLang="en-US" dirty="0" err="1"/>
              <a:t>리터럴은</a:t>
            </a:r>
            <a:r>
              <a:rPr lang="ko-KR" altLang="en-US" dirty="0"/>
              <a:t> 문자 그대로를 의미합니다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"hello"</a:t>
            </a:r>
            <a:r>
              <a:rPr lang="ko-KR" altLang="en-US" dirty="0"/>
              <a:t>는 </a:t>
            </a:r>
            <a:r>
              <a:rPr lang="ko-KR" altLang="en-US" dirty="0" err="1"/>
              <a:t>정규표현식에서</a:t>
            </a:r>
            <a:r>
              <a:rPr lang="ko-KR" altLang="en-US" dirty="0"/>
              <a:t> </a:t>
            </a:r>
            <a:r>
              <a:rPr lang="en-US" altLang="ko-KR" dirty="0"/>
              <a:t>"hello"</a:t>
            </a:r>
            <a:r>
              <a:rPr lang="ko-KR" altLang="en-US" dirty="0"/>
              <a:t>라는 문자 그대로를 의미합니다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8989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정규표현식 메타 문자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692696"/>
            <a:ext cx="8856984" cy="6048672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정규표현식에서 사용되는 일부 메타문자들</a:t>
            </a:r>
            <a:endParaRPr lang="en-US" altLang="ko-KR" dirty="0"/>
          </a:p>
          <a:p>
            <a:pPr lvl="1"/>
            <a:r>
              <a:rPr lang="en-US" altLang="ko-KR" dirty="0"/>
              <a:t>. : </a:t>
            </a:r>
            <a:r>
              <a:rPr lang="ko-KR" altLang="en-US" dirty="0" err="1"/>
              <a:t>줄바꿈</a:t>
            </a:r>
            <a:r>
              <a:rPr lang="ko-KR" altLang="en-US" dirty="0"/>
              <a:t> 문자</a:t>
            </a:r>
            <a:r>
              <a:rPr lang="en-US" altLang="ko-KR" dirty="0"/>
              <a:t>(\n)</a:t>
            </a:r>
            <a:r>
              <a:rPr lang="ko-KR" altLang="en-US" dirty="0"/>
              <a:t>를 제외한 모든 문자와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^ : </a:t>
            </a:r>
            <a:r>
              <a:rPr lang="ko-KR" altLang="en-US" dirty="0"/>
              <a:t>문자열의 시작과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$ : </a:t>
            </a:r>
            <a:r>
              <a:rPr lang="ko-KR" altLang="en-US" dirty="0"/>
              <a:t>문자열의 끝과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* : </a:t>
            </a:r>
            <a:r>
              <a:rPr lang="ko-KR" altLang="en-US" dirty="0"/>
              <a:t>앞의 문자가 </a:t>
            </a:r>
            <a:r>
              <a:rPr lang="en-US" altLang="ko-KR" dirty="0"/>
              <a:t>0</a:t>
            </a:r>
            <a:r>
              <a:rPr lang="ko-KR" altLang="en-US" dirty="0"/>
              <a:t>번 이상 반복되는 패턴과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+ : </a:t>
            </a:r>
            <a:r>
              <a:rPr lang="ko-KR" altLang="en-US" dirty="0"/>
              <a:t>앞의 문자가 </a:t>
            </a:r>
            <a:r>
              <a:rPr lang="en-US" altLang="ko-KR" dirty="0"/>
              <a:t>1</a:t>
            </a:r>
            <a:r>
              <a:rPr lang="ko-KR" altLang="en-US" dirty="0"/>
              <a:t>번 이상 반복되는 패턴과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? : </a:t>
            </a:r>
            <a:r>
              <a:rPr lang="ko-KR" altLang="en-US" dirty="0"/>
              <a:t>앞의 문자가 </a:t>
            </a:r>
            <a:r>
              <a:rPr lang="en-US" altLang="ko-KR" dirty="0"/>
              <a:t>0</a:t>
            </a:r>
            <a:r>
              <a:rPr lang="ko-KR" altLang="en-US" dirty="0"/>
              <a:t>번 또는 </a:t>
            </a:r>
            <a:r>
              <a:rPr lang="en-US" altLang="ko-KR" dirty="0"/>
              <a:t>1</a:t>
            </a:r>
            <a:r>
              <a:rPr lang="ko-KR" altLang="en-US" dirty="0"/>
              <a:t>번 나타나는 패턴과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[] : </a:t>
            </a:r>
            <a:r>
              <a:rPr lang="ko-KR" altLang="en-US" dirty="0"/>
              <a:t>대괄호 안에 나열된 문자 중 하나와 매칭됩니다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[a-z] : </a:t>
            </a:r>
            <a:r>
              <a:rPr lang="ko-KR" altLang="en-US" dirty="0"/>
              <a:t>알파벳 소문자 중 하나와 매칭됩니다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[A-Z] : </a:t>
            </a:r>
            <a:r>
              <a:rPr lang="ko-KR" altLang="en-US" dirty="0"/>
              <a:t>알파벳 대문자 중 하나와 매칭됩니다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[0-9] : </a:t>
            </a:r>
            <a:r>
              <a:rPr lang="ko-KR" altLang="en-US" dirty="0"/>
              <a:t>숫자 중 하나와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| : OR </a:t>
            </a:r>
            <a:r>
              <a:rPr lang="ko-KR" altLang="en-US" dirty="0"/>
              <a:t>연산자 역할을 하며</a:t>
            </a:r>
            <a:r>
              <a:rPr lang="en-US" altLang="ko-KR" dirty="0"/>
              <a:t>, </a:t>
            </a:r>
            <a:r>
              <a:rPr lang="ko-KR" altLang="en-US" dirty="0"/>
              <a:t>왼쪽 또는 오른쪽 패턴 중 하나와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() : </a:t>
            </a:r>
            <a:r>
              <a:rPr lang="ko-KR" altLang="en-US" dirty="0" err="1"/>
              <a:t>그룹핑을</a:t>
            </a:r>
            <a:r>
              <a:rPr lang="ko-KR" altLang="en-US" dirty="0"/>
              <a:t> 위해 사용되며</a:t>
            </a:r>
            <a:r>
              <a:rPr lang="en-US" altLang="ko-KR" dirty="0"/>
              <a:t>, </a:t>
            </a:r>
            <a:r>
              <a:rPr lang="ko-KR" altLang="en-US" dirty="0" err="1"/>
              <a:t>매칭</a:t>
            </a:r>
            <a:r>
              <a:rPr lang="ko-KR" altLang="en-US" dirty="0"/>
              <a:t> 결과에 대한 그룹을 생성합니다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{} : </a:t>
            </a:r>
            <a:r>
              <a:rPr lang="ko-KR" altLang="en-US" dirty="0"/>
              <a:t>중괄호 안에 숫자가 들어가며</a:t>
            </a:r>
            <a:r>
              <a:rPr lang="en-US" altLang="ko-KR" dirty="0"/>
              <a:t>, </a:t>
            </a:r>
            <a:r>
              <a:rPr lang="ko-KR" altLang="en-US" dirty="0"/>
              <a:t>앞의 문자나 패턴이 해당 숫자만큼 나타나는 패턴과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() : </a:t>
            </a:r>
            <a:r>
              <a:rPr lang="ko-KR" altLang="en-US" dirty="0" err="1"/>
              <a:t>그룹핑을</a:t>
            </a:r>
            <a:r>
              <a:rPr lang="ko-KR" altLang="en-US" dirty="0"/>
              <a:t> 위해 사용되며</a:t>
            </a:r>
            <a:r>
              <a:rPr lang="en-US" altLang="ko-KR" dirty="0"/>
              <a:t>, </a:t>
            </a:r>
            <a:r>
              <a:rPr lang="ko-KR" altLang="en-US" dirty="0" err="1"/>
              <a:t>매칭</a:t>
            </a:r>
            <a:r>
              <a:rPr lang="ko-KR" altLang="en-US" dirty="0"/>
              <a:t> 결과에 대한 그룹을 생성합니다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\ : </a:t>
            </a:r>
            <a:r>
              <a:rPr lang="ko-KR" altLang="en-US" dirty="0"/>
              <a:t>이스케이프 문자로 사용되며</a:t>
            </a:r>
            <a:r>
              <a:rPr lang="en-US" altLang="ko-KR" dirty="0"/>
              <a:t>, </a:t>
            </a:r>
            <a:r>
              <a:rPr lang="ko-KR" altLang="en-US" dirty="0"/>
              <a:t>메타문자를 문자 그대로 매칭시키기 위해 사용됩니다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\d : </a:t>
            </a:r>
            <a:r>
              <a:rPr lang="ko-KR" altLang="en-US" dirty="0"/>
              <a:t>숫자와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\D : </a:t>
            </a:r>
            <a:r>
              <a:rPr lang="ko-KR" altLang="en-US" dirty="0"/>
              <a:t>숫자가 아닌 문자와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\w : </a:t>
            </a:r>
            <a:r>
              <a:rPr lang="ko-KR" altLang="en-US" dirty="0"/>
              <a:t>숫자와 알파벳</a:t>
            </a:r>
            <a:r>
              <a:rPr lang="en-US" altLang="ko-KR" dirty="0"/>
              <a:t>(</a:t>
            </a:r>
            <a:r>
              <a:rPr lang="ko-KR" altLang="en-US" dirty="0"/>
              <a:t>대소문자</a:t>
            </a:r>
            <a:r>
              <a:rPr lang="en-US" altLang="ko-KR" dirty="0"/>
              <a:t>), </a:t>
            </a:r>
            <a:r>
              <a:rPr lang="ko-KR" altLang="en-US" dirty="0" err="1"/>
              <a:t>언더스코어</a:t>
            </a:r>
            <a:r>
              <a:rPr lang="en-US" altLang="ko-KR" dirty="0"/>
              <a:t>(_)</a:t>
            </a:r>
            <a:r>
              <a:rPr lang="ko-KR" altLang="en-US" dirty="0"/>
              <a:t>와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\W : </a:t>
            </a:r>
            <a:r>
              <a:rPr lang="ko-KR" altLang="en-US" dirty="0"/>
              <a:t>숫자와 알파벳</a:t>
            </a:r>
            <a:r>
              <a:rPr lang="en-US" altLang="ko-KR" dirty="0"/>
              <a:t>(</a:t>
            </a:r>
            <a:r>
              <a:rPr lang="ko-KR" altLang="en-US" dirty="0"/>
              <a:t>대소문자</a:t>
            </a:r>
            <a:r>
              <a:rPr lang="en-US" altLang="ko-KR" dirty="0"/>
              <a:t>), </a:t>
            </a:r>
            <a:r>
              <a:rPr lang="ko-KR" altLang="en-US" dirty="0" err="1"/>
              <a:t>언더스코어</a:t>
            </a:r>
            <a:r>
              <a:rPr lang="en-US" altLang="ko-KR" dirty="0"/>
              <a:t>(_)</a:t>
            </a:r>
            <a:r>
              <a:rPr lang="ko-KR" altLang="en-US" dirty="0"/>
              <a:t>가 아닌 문자와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\s : </a:t>
            </a:r>
            <a:r>
              <a:rPr lang="ko-KR" altLang="en-US" dirty="0"/>
              <a:t>공백 문자와 매칭됩니다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\S : </a:t>
            </a:r>
            <a:r>
              <a:rPr lang="ko-KR" altLang="en-US" dirty="0"/>
              <a:t>공백 문자가 아닌 문자와 매칭됩니다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8301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매칭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매칭이란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문자열 </a:t>
            </a:r>
            <a:r>
              <a:rPr lang="ko-KR" altLang="en-US" dirty="0" err="1"/>
              <a:t>매칭</a:t>
            </a:r>
            <a:r>
              <a:rPr lang="en-US" altLang="ko-KR" dirty="0"/>
              <a:t>(pattern matching)</a:t>
            </a:r>
            <a:r>
              <a:rPr lang="ko-KR" altLang="en-US" dirty="0"/>
              <a:t>은 </a:t>
            </a:r>
            <a:r>
              <a:rPr lang="ko-KR" altLang="en-US" dirty="0" err="1"/>
              <a:t>정규표현식을</a:t>
            </a:r>
            <a:r>
              <a:rPr lang="ko-KR" altLang="en-US" dirty="0"/>
              <a:t> 사용하여 문자열 내에서 특정한 패턴을 검색하는 과정입니다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re.match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</a:p>
          <a:p>
            <a:pPr lvl="1"/>
            <a:r>
              <a:rPr lang="en-US" altLang="ko-KR" dirty="0" err="1"/>
              <a:t>re.match</a:t>
            </a:r>
            <a:r>
              <a:rPr lang="en-US" altLang="ko-KR" dirty="0"/>
              <a:t>() </a:t>
            </a:r>
            <a:r>
              <a:rPr lang="ko-KR" altLang="en-US" dirty="0"/>
              <a:t>함수는 문자열의 시작에서 패턴을 찾아서 반환합니다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en-US" altLang="ko-KR" dirty="0" err="1"/>
              <a:t>re.match</a:t>
            </a:r>
            <a:r>
              <a:rPr lang="en-US" altLang="ko-KR" dirty="0"/>
              <a:t>(</a:t>
            </a:r>
            <a:r>
              <a:rPr lang="en-US" altLang="ko-KR" dirty="0" err="1"/>
              <a:t>r"abc</a:t>
            </a:r>
            <a:r>
              <a:rPr lang="en-US" altLang="ko-KR" dirty="0"/>
              <a:t>", "</a:t>
            </a:r>
            <a:r>
              <a:rPr lang="en-US" altLang="ko-KR" dirty="0" err="1"/>
              <a:t>abcdef</a:t>
            </a:r>
            <a:r>
              <a:rPr lang="en-US" altLang="ko-KR" dirty="0"/>
              <a:t>")</a:t>
            </a:r>
            <a:r>
              <a:rPr lang="ko-KR" altLang="en-US" dirty="0"/>
              <a:t>는 </a:t>
            </a:r>
            <a:r>
              <a:rPr lang="en-US" altLang="ko-KR" dirty="0"/>
              <a:t>"</a:t>
            </a:r>
            <a:r>
              <a:rPr lang="en-US" altLang="ko-KR" dirty="0" err="1"/>
              <a:t>abc</a:t>
            </a:r>
            <a:r>
              <a:rPr lang="en-US" altLang="ko-KR" dirty="0"/>
              <a:t>"</a:t>
            </a:r>
            <a:r>
              <a:rPr lang="ko-KR" altLang="en-US" dirty="0"/>
              <a:t>와 매칭됩니다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제일 앞에 있어야 찾는다</a:t>
            </a:r>
            <a:endParaRPr lang="en-US" altLang="ko-KR" dirty="0"/>
          </a:p>
          <a:p>
            <a:r>
              <a:rPr lang="en-US" altLang="ko-KR" dirty="0" err="1"/>
              <a:t>re.search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</a:p>
          <a:p>
            <a:pPr lvl="1"/>
            <a:r>
              <a:rPr lang="en-US" altLang="ko-KR" dirty="0" err="1"/>
              <a:t>re.search</a:t>
            </a:r>
            <a:r>
              <a:rPr lang="en-US" altLang="ko-KR" dirty="0"/>
              <a:t>() </a:t>
            </a:r>
            <a:r>
              <a:rPr lang="ko-KR" altLang="en-US" dirty="0"/>
              <a:t>함수는 문자열 내에서 패턴을 검색하여 반환합니다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en-US" altLang="ko-KR" dirty="0" err="1"/>
              <a:t>re.search</a:t>
            </a:r>
            <a:r>
              <a:rPr lang="en-US" altLang="ko-KR" dirty="0"/>
              <a:t>(</a:t>
            </a:r>
            <a:r>
              <a:rPr lang="en-US" altLang="ko-KR" dirty="0" err="1"/>
              <a:t>r"abc</a:t>
            </a:r>
            <a:r>
              <a:rPr lang="en-US" altLang="ko-KR" dirty="0"/>
              <a:t>", "</a:t>
            </a:r>
            <a:r>
              <a:rPr lang="en-US" altLang="ko-KR" dirty="0" err="1"/>
              <a:t>defabc</a:t>
            </a:r>
            <a:r>
              <a:rPr lang="en-US" altLang="ko-KR" dirty="0"/>
              <a:t>")</a:t>
            </a:r>
            <a:r>
              <a:rPr lang="ko-KR" altLang="en-US" dirty="0"/>
              <a:t>는 </a:t>
            </a:r>
            <a:r>
              <a:rPr lang="en-US" altLang="ko-KR" dirty="0"/>
              <a:t>"</a:t>
            </a:r>
            <a:r>
              <a:rPr lang="en-US" altLang="ko-KR" dirty="0" err="1"/>
              <a:t>abc</a:t>
            </a:r>
            <a:r>
              <a:rPr lang="en-US" altLang="ko-KR" dirty="0"/>
              <a:t>"</a:t>
            </a:r>
            <a:r>
              <a:rPr lang="ko-KR" altLang="en-US" dirty="0"/>
              <a:t>와 매칭됩니다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//</a:t>
            </a:r>
            <a:r>
              <a:rPr lang="ko-KR" altLang="en-US" dirty="0" err="1"/>
              <a:t>어디있든</a:t>
            </a:r>
            <a:r>
              <a:rPr lang="ko-KR" altLang="en-US" dirty="0"/>
              <a:t> 상관없이 찾는다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5301208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</a:t>
            </a:r>
            <a:r>
              <a:rPr lang="ko-KR" altLang="en-US" dirty="0"/>
              <a:t>을 붙인 패턴 문자열은 </a:t>
            </a:r>
            <a:r>
              <a:rPr lang="en-US" altLang="ko-KR" dirty="0"/>
              <a:t>Raw String(</a:t>
            </a:r>
            <a:r>
              <a:rPr lang="ko-KR" altLang="en-US" dirty="0"/>
              <a:t>원시 문자열</a:t>
            </a:r>
            <a:r>
              <a:rPr lang="en-US" altLang="ko-KR" dirty="0"/>
              <a:t>)</a:t>
            </a:r>
            <a:r>
              <a:rPr lang="ko-KR" altLang="en-US" dirty="0"/>
              <a:t>로 해석되어 백슬래시를 이스케이프 문자가 아니라 일반 문자로 처리됩니다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99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match </a:t>
            </a:r>
            <a:r>
              <a:rPr lang="ko-KR" altLang="en-US" dirty="0"/>
              <a:t>함수 예시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03648" y="1149123"/>
            <a:ext cx="648072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import re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문자열의 시작부터 </a:t>
            </a:r>
            <a:r>
              <a:rPr lang="ko-KR" altLang="en-US" sz="1400" dirty="0" err="1"/>
              <a:t>정규표현식과</a:t>
            </a:r>
            <a:r>
              <a:rPr lang="ko-KR" altLang="en-US" sz="1400" dirty="0"/>
              <a:t> 매칭되는 패턴 찾기</a:t>
            </a:r>
          </a:p>
          <a:p>
            <a:r>
              <a:rPr lang="en-US" altLang="ko-KR" sz="1400" dirty="0"/>
              <a:t>pattern = </a:t>
            </a:r>
            <a:r>
              <a:rPr lang="en-US" altLang="ko-KR" sz="1400" dirty="0" err="1"/>
              <a:t>r"python</a:t>
            </a:r>
            <a:r>
              <a:rPr lang="en-US" altLang="ko-KR" sz="1400" dirty="0"/>
              <a:t>"</a:t>
            </a:r>
          </a:p>
          <a:p>
            <a:r>
              <a:rPr lang="en-US" altLang="ko-KR" sz="1400" dirty="0"/>
              <a:t>string1 = "python is easy“ #</a:t>
            </a:r>
            <a:r>
              <a:rPr lang="ko-KR" altLang="en-US" sz="1400" dirty="0"/>
              <a:t>제일 앞에 있으니 찾는다</a:t>
            </a:r>
            <a:endParaRPr lang="en-US" altLang="ko-KR" sz="1400" dirty="0"/>
          </a:p>
          <a:p>
            <a:r>
              <a:rPr lang="en-US" altLang="ko-KR" sz="1400" dirty="0"/>
              <a:t>string2 = "I love python“ #</a:t>
            </a:r>
            <a:r>
              <a:rPr lang="ko-KR" altLang="en-US" sz="1400" dirty="0"/>
              <a:t>뒤에 있어도 </a:t>
            </a:r>
            <a:r>
              <a:rPr lang="ko-KR" altLang="en-US" sz="1400" dirty="0" err="1"/>
              <a:t>못찾는다</a:t>
            </a:r>
            <a:r>
              <a:rPr lang="en-US" altLang="ko-KR" sz="1400" dirty="0"/>
              <a:t>. Research</a:t>
            </a:r>
            <a:r>
              <a:rPr lang="ko-KR" altLang="en-US" sz="1400" dirty="0"/>
              <a:t>는 찾는다</a:t>
            </a:r>
            <a:endParaRPr lang="en-US" altLang="ko-KR" sz="1400" dirty="0"/>
          </a:p>
          <a:p>
            <a:r>
              <a:rPr lang="en-US" altLang="ko-KR" sz="1400" dirty="0"/>
              <a:t>string3 = "Python is fun"</a:t>
            </a:r>
          </a:p>
          <a:p>
            <a:endParaRPr lang="en-US" altLang="ko-KR" sz="1400" dirty="0"/>
          </a:p>
          <a:p>
            <a:r>
              <a:rPr lang="en-US" altLang="ko-KR" sz="1400" dirty="0"/>
              <a:t>match1 = </a:t>
            </a:r>
            <a:r>
              <a:rPr lang="en-US" altLang="ko-KR" sz="1400" dirty="0" err="1"/>
              <a:t>re.match</a:t>
            </a:r>
            <a:r>
              <a:rPr lang="en-US" altLang="ko-KR" sz="1400" dirty="0"/>
              <a:t>(pattern, string1) #</a:t>
            </a:r>
            <a:r>
              <a:rPr lang="ko-KR" altLang="en-US" sz="1400" dirty="0" err="1"/>
              <a:t>리턴값이</a:t>
            </a:r>
            <a:r>
              <a:rPr lang="ko-KR" altLang="en-US" sz="1400" dirty="0"/>
              <a:t> 문자열로 바로 나오는게 아냐</a:t>
            </a:r>
            <a:endParaRPr lang="en-US" altLang="ko-KR" sz="1400" dirty="0"/>
          </a:p>
          <a:p>
            <a:r>
              <a:rPr lang="en-US" altLang="ko-KR" sz="1400" dirty="0"/>
              <a:t>match2 = </a:t>
            </a:r>
            <a:r>
              <a:rPr lang="en-US" altLang="ko-KR" sz="1400" dirty="0" err="1"/>
              <a:t>re.match</a:t>
            </a:r>
            <a:r>
              <a:rPr lang="en-US" altLang="ko-KR" sz="1400" dirty="0"/>
              <a:t>(pattern, string2) #</a:t>
            </a:r>
            <a:r>
              <a:rPr lang="ko-KR" altLang="en-US" sz="1400" dirty="0" err="1"/>
              <a:t>트루</a:t>
            </a:r>
            <a:r>
              <a:rPr lang="ko-KR" altLang="en-US" sz="1400" dirty="0"/>
              <a:t> </a:t>
            </a:r>
            <a:r>
              <a:rPr lang="en-US" altLang="ko-KR" sz="1400" dirty="0"/>
              <a:t>false</a:t>
            </a:r>
            <a:r>
              <a:rPr lang="ko-KR" altLang="en-US" sz="1400" dirty="0"/>
              <a:t>로 반환된다</a:t>
            </a:r>
            <a:endParaRPr lang="en-US" altLang="ko-KR" sz="1400" dirty="0"/>
          </a:p>
          <a:p>
            <a:r>
              <a:rPr lang="en-US" altLang="ko-KR" sz="1400" dirty="0"/>
              <a:t>match3 = </a:t>
            </a:r>
            <a:r>
              <a:rPr lang="en-US" altLang="ko-KR" sz="1400" dirty="0" err="1"/>
              <a:t>re.match</a:t>
            </a:r>
            <a:r>
              <a:rPr lang="en-US" altLang="ko-KR" sz="1400" dirty="0"/>
              <a:t>(pattern, string3)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match1: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매칭된 문자열</a:t>
            </a:r>
            <a:r>
              <a:rPr lang="en-US" altLang="ko-KR" sz="1400" dirty="0"/>
              <a:t>:", match1.group())  # </a:t>
            </a:r>
            <a:r>
              <a:rPr lang="ko-KR" altLang="en-US" sz="1400" dirty="0"/>
              <a:t>매칭된 문자열</a:t>
            </a:r>
            <a:r>
              <a:rPr lang="en-US" altLang="ko-KR" sz="1400" dirty="0"/>
              <a:t>: python</a:t>
            </a:r>
          </a:p>
          <a:p>
            <a:r>
              <a:rPr lang="en-US" altLang="ko-KR" sz="1400" dirty="0"/>
              <a:t>else: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매칭되지 않음</a:t>
            </a:r>
            <a:r>
              <a:rPr lang="en-US" altLang="ko-KR" sz="1400" dirty="0"/>
              <a:t>")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match2: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매칭된 문자열</a:t>
            </a:r>
            <a:r>
              <a:rPr lang="en-US" altLang="ko-KR" sz="1400" dirty="0"/>
              <a:t>:", match2.group())</a:t>
            </a:r>
          </a:p>
          <a:p>
            <a:r>
              <a:rPr lang="en-US" altLang="ko-KR" sz="1400" dirty="0"/>
              <a:t>else: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매칭되지 않음</a:t>
            </a:r>
            <a:r>
              <a:rPr lang="en-US" altLang="ko-KR" sz="1400" dirty="0"/>
              <a:t>")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match3: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매칭된 문자열</a:t>
            </a:r>
            <a:r>
              <a:rPr lang="en-US" altLang="ko-KR" sz="1400" dirty="0"/>
              <a:t>:", match3.group())</a:t>
            </a:r>
          </a:p>
          <a:p>
            <a:r>
              <a:rPr lang="en-US" altLang="ko-KR" sz="1400" dirty="0"/>
              <a:t>else: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매칭되지 않음</a:t>
            </a:r>
            <a:r>
              <a:rPr lang="en-US" altLang="ko-KR" sz="14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141038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search </a:t>
            </a:r>
            <a:r>
              <a:rPr lang="ko-KR" altLang="en-US" dirty="0"/>
              <a:t>함수 예시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331640" y="908720"/>
            <a:ext cx="648072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import re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문자열 전체에서 </a:t>
            </a:r>
            <a:r>
              <a:rPr lang="ko-KR" altLang="en-US" sz="1400" dirty="0" err="1"/>
              <a:t>정규표현식과</a:t>
            </a:r>
            <a:r>
              <a:rPr lang="ko-KR" altLang="en-US" sz="1400" dirty="0"/>
              <a:t> 매칭되는 패턴 찾기</a:t>
            </a:r>
          </a:p>
          <a:p>
            <a:r>
              <a:rPr lang="en-US" altLang="ko-KR" sz="1400" dirty="0"/>
              <a:t>pattern = </a:t>
            </a:r>
            <a:r>
              <a:rPr lang="en-US" altLang="ko-KR" sz="1400" dirty="0" err="1"/>
              <a:t>r"python</a:t>
            </a:r>
            <a:r>
              <a:rPr lang="en-US" altLang="ko-KR" sz="1400" dirty="0"/>
              <a:t>"</a:t>
            </a:r>
          </a:p>
          <a:p>
            <a:r>
              <a:rPr lang="en-US" altLang="ko-KR" sz="1400" dirty="0"/>
              <a:t>string1 = "python is easy"</a:t>
            </a:r>
          </a:p>
          <a:p>
            <a:r>
              <a:rPr lang="en-US" altLang="ko-KR" sz="1400" dirty="0"/>
              <a:t>string2 = "I love python"</a:t>
            </a:r>
          </a:p>
          <a:p>
            <a:r>
              <a:rPr lang="en-US" altLang="ko-KR" sz="1400" dirty="0"/>
              <a:t>string3 = "Python is fun"</a:t>
            </a:r>
          </a:p>
          <a:p>
            <a:endParaRPr lang="en-US" altLang="ko-KR" sz="1400" dirty="0"/>
          </a:p>
          <a:p>
            <a:r>
              <a:rPr lang="en-US" altLang="ko-KR" sz="1400" dirty="0"/>
              <a:t>match1 = </a:t>
            </a:r>
            <a:r>
              <a:rPr lang="en-US" altLang="ko-KR" sz="1400" dirty="0" err="1"/>
              <a:t>re.search</a:t>
            </a:r>
            <a:r>
              <a:rPr lang="en-US" altLang="ko-KR" sz="1400" dirty="0"/>
              <a:t>(pattern, string1)</a:t>
            </a:r>
          </a:p>
          <a:p>
            <a:r>
              <a:rPr lang="en-US" altLang="ko-KR" sz="1400" dirty="0"/>
              <a:t>match2 = </a:t>
            </a:r>
            <a:r>
              <a:rPr lang="en-US" altLang="ko-KR" sz="1400" dirty="0" err="1"/>
              <a:t>re.search</a:t>
            </a:r>
            <a:r>
              <a:rPr lang="en-US" altLang="ko-KR" sz="1400" dirty="0"/>
              <a:t>(pattern, string2)</a:t>
            </a:r>
          </a:p>
          <a:p>
            <a:r>
              <a:rPr lang="en-US" altLang="ko-KR" sz="1400" dirty="0"/>
              <a:t>match3 = </a:t>
            </a:r>
            <a:r>
              <a:rPr lang="en-US" altLang="ko-KR" sz="1400" dirty="0" err="1"/>
              <a:t>re.search</a:t>
            </a:r>
            <a:r>
              <a:rPr lang="en-US" altLang="ko-KR" sz="1400" dirty="0"/>
              <a:t>(pattern, string3)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match1: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매칭된 문자열</a:t>
            </a:r>
            <a:r>
              <a:rPr lang="en-US" altLang="ko-KR" sz="1400" dirty="0"/>
              <a:t>:", match1.group())  # </a:t>
            </a:r>
            <a:r>
              <a:rPr lang="ko-KR" altLang="en-US" sz="1400" dirty="0"/>
              <a:t>매칭된 문자열</a:t>
            </a:r>
            <a:r>
              <a:rPr lang="en-US" altLang="ko-KR" sz="1400" dirty="0"/>
              <a:t>: python</a:t>
            </a:r>
          </a:p>
          <a:p>
            <a:r>
              <a:rPr lang="en-US" altLang="ko-KR" sz="1400" dirty="0"/>
              <a:t>else: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매칭되지 않음</a:t>
            </a:r>
            <a:r>
              <a:rPr lang="en-US" altLang="ko-KR" sz="1400" dirty="0"/>
              <a:t>")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match2: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매칭된 문자열</a:t>
            </a:r>
            <a:r>
              <a:rPr lang="en-US" altLang="ko-KR" sz="1400" dirty="0"/>
              <a:t>:", match2.group())  # </a:t>
            </a:r>
            <a:r>
              <a:rPr lang="ko-KR" altLang="en-US" sz="1400" dirty="0"/>
              <a:t>매칭된 문자열</a:t>
            </a:r>
            <a:r>
              <a:rPr lang="en-US" altLang="ko-KR" sz="1400" dirty="0"/>
              <a:t>: python</a:t>
            </a:r>
          </a:p>
          <a:p>
            <a:r>
              <a:rPr lang="en-US" altLang="ko-KR" sz="1400" dirty="0"/>
              <a:t>else: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매칭되지 않음</a:t>
            </a:r>
            <a:r>
              <a:rPr lang="en-US" altLang="ko-KR" sz="1400" dirty="0"/>
              <a:t>")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match3: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매칭된 문자열</a:t>
            </a:r>
            <a:r>
              <a:rPr lang="en-US" altLang="ko-KR" sz="1400" dirty="0"/>
              <a:t>:", match3.group())</a:t>
            </a:r>
          </a:p>
          <a:p>
            <a:r>
              <a:rPr lang="en-US" altLang="ko-KR" sz="1400" dirty="0"/>
              <a:t>else: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매칭되지 않음</a:t>
            </a:r>
            <a:r>
              <a:rPr lang="en-US" altLang="ko-KR" sz="14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833952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추출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문자열 추출이란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문자열 추출은 </a:t>
            </a:r>
            <a:r>
              <a:rPr lang="ko-KR" altLang="en-US" dirty="0" err="1"/>
              <a:t>정규표현식을</a:t>
            </a:r>
            <a:r>
              <a:rPr lang="ko-KR" altLang="en-US" dirty="0"/>
              <a:t> 사용하여 문자열 내에서 특정한 패턴을 검색하고 추출하는 과정입니다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re.findall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</a:p>
          <a:p>
            <a:pPr lvl="1"/>
            <a:r>
              <a:rPr lang="en-US" altLang="ko-KR" dirty="0" err="1"/>
              <a:t>re.findall</a:t>
            </a:r>
            <a:r>
              <a:rPr lang="en-US" altLang="ko-KR" dirty="0"/>
              <a:t>() </a:t>
            </a:r>
            <a:r>
              <a:rPr lang="ko-KR" altLang="en-US" dirty="0"/>
              <a:t>함수는 문자열 내에서 패턴과 매칭된 모든 부분을 리스트로 반환합니다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en-US" altLang="ko-KR" dirty="0" err="1"/>
              <a:t>re.findall</a:t>
            </a:r>
            <a:r>
              <a:rPr lang="en-US" altLang="ko-KR" dirty="0"/>
              <a:t>("a", "</a:t>
            </a:r>
            <a:r>
              <a:rPr lang="en-US" altLang="ko-KR" dirty="0" err="1"/>
              <a:t>abcdaaa</a:t>
            </a:r>
            <a:r>
              <a:rPr lang="en-US" altLang="ko-KR" dirty="0"/>
              <a:t>")</a:t>
            </a:r>
            <a:r>
              <a:rPr lang="ko-KR" altLang="en-US" dirty="0"/>
              <a:t>는 </a:t>
            </a:r>
            <a:r>
              <a:rPr lang="en-US" altLang="ko-KR" dirty="0"/>
              <a:t>['a', 'a', 'a', 'a']</a:t>
            </a:r>
            <a:r>
              <a:rPr lang="ko-KR" altLang="en-US" dirty="0"/>
              <a:t>와 같은 리스트를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#</a:t>
            </a:r>
            <a:r>
              <a:rPr lang="ko-KR" altLang="en-US" dirty="0"/>
              <a:t>반환을 리스트로 해준다</a:t>
            </a:r>
            <a:r>
              <a:rPr lang="en-US" altLang="ko-KR" dirty="0"/>
              <a:t>. </a:t>
            </a:r>
            <a:r>
              <a:rPr lang="ko-KR" altLang="en-US" dirty="0"/>
              <a:t>이걸 젤 </a:t>
            </a:r>
            <a:r>
              <a:rPr lang="ko-KR" altLang="en-US" dirty="0" err="1"/>
              <a:t>많이쓴다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2437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findall</a:t>
            </a:r>
            <a:r>
              <a:rPr lang="en-US" altLang="ko-KR" dirty="0"/>
              <a:t> </a:t>
            </a:r>
            <a:r>
              <a:rPr lang="ko-KR" altLang="en-US" dirty="0"/>
              <a:t>함수 예시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59632" y="1340768"/>
            <a:ext cx="64807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re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문자열에서 </a:t>
            </a:r>
            <a:r>
              <a:rPr lang="ko-KR" altLang="en-US" dirty="0" err="1"/>
              <a:t>정규표현식과</a:t>
            </a:r>
            <a:r>
              <a:rPr lang="ko-KR" altLang="en-US" dirty="0"/>
              <a:t> 매칭되는 모든 패턴 찾기</a:t>
            </a:r>
          </a:p>
          <a:p>
            <a:r>
              <a:rPr lang="en-US" altLang="ko-KR" dirty="0"/>
              <a:t>pattern = r"\d+"</a:t>
            </a:r>
          </a:p>
          <a:p>
            <a:r>
              <a:rPr lang="en-US" altLang="ko-KR" dirty="0"/>
              <a:t>string1 = "I have 2 apples and 3 oranges"</a:t>
            </a:r>
          </a:p>
          <a:p>
            <a:r>
              <a:rPr lang="en-US" altLang="ko-KR" dirty="0"/>
              <a:t>string2 = "The temperature is -1.5 degrees Celsius"</a:t>
            </a:r>
          </a:p>
          <a:p>
            <a:r>
              <a:rPr lang="en-US" altLang="ko-KR" dirty="0"/>
              <a:t>string3 = "The password is 12345678"</a:t>
            </a:r>
          </a:p>
          <a:p>
            <a:endParaRPr lang="en-US" altLang="ko-KR" dirty="0"/>
          </a:p>
          <a:p>
            <a:r>
              <a:rPr lang="en-US" altLang="ko-KR" dirty="0"/>
              <a:t>matches1 = </a:t>
            </a:r>
            <a:r>
              <a:rPr lang="en-US" altLang="ko-KR" dirty="0" err="1"/>
              <a:t>re.findall</a:t>
            </a:r>
            <a:r>
              <a:rPr lang="en-US" altLang="ko-KR" dirty="0"/>
              <a:t>(pattern, string1)</a:t>
            </a:r>
          </a:p>
          <a:p>
            <a:r>
              <a:rPr lang="en-US" altLang="ko-KR" dirty="0"/>
              <a:t>matches2 = </a:t>
            </a:r>
            <a:r>
              <a:rPr lang="en-US" altLang="ko-KR" dirty="0" err="1"/>
              <a:t>re.findall</a:t>
            </a:r>
            <a:r>
              <a:rPr lang="en-US" altLang="ko-KR" dirty="0"/>
              <a:t>(pattern, string2)</a:t>
            </a:r>
          </a:p>
          <a:p>
            <a:r>
              <a:rPr lang="en-US" altLang="ko-KR" dirty="0"/>
              <a:t>matches3 = </a:t>
            </a:r>
            <a:r>
              <a:rPr lang="en-US" altLang="ko-KR" dirty="0" err="1"/>
              <a:t>re.findall</a:t>
            </a:r>
            <a:r>
              <a:rPr lang="en-US" altLang="ko-KR" dirty="0"/>
              <a:t>(pattern, string3)</a:t>
            </a:r>
          </a:p>
          <a:p>
            <a:endParaRPr lang="en-US" altLang="ko-KR" dirty="0"/>
          </a:p>
          <a:p>
            <a:r>
              <a:rPr lang="en-US" altLang="ko-KR" dirty="0"/>
              <a:t>print(matches1)  # ['2', '3']</a:t>
            </a:r>
          </a:p>
          <a:p>
            <a:r>
              <a:rPr lang="en-US" altLang="ko-KR" dirty="0"/>
              <a:t>print(matches2)  # ['-1', '5']</a:t>
            </a:r>
          </a:p>
          <a:p>
            <a:r>
              <a:rPr lang="en-US" altLang="ko-KR" dirty="0"/>
              <a:t>print(matches3)  # ['12345678']</a:t>
            </a:r>
          </a:p>
        </p:txBody>
      </p:sp>
    </p:spTree>
    <p:extLst>
      <p:ext uri="{BB962C8B-B14F-4D97-AF65-F5344CB8AC3E}">
        <p14:creationId xmlns:p14="http://schemas.microsoft.com/office/powerpoint/2010/main" val="2876815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문자열 치환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문자열 치환이란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문자열 치환은 </a:t>
            </a:r>
            <a:r>
              <a:rPr lang="ko-KR" altLang="en-US" dirty="0" err="1"/>
              <a:t>정규표현식을</a:t>
            </a:r>
            <a:r>
              <a:rPr lang="ko-KR" altLang="en-US" dirty="0"/>
              <a:t> 사용하여 문자열 내에서 특정한 패턴을 검색하고 다른 문자열로 치환하는 과정입니다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re.sub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</a:p>
          <a:p>
            <a:pPr lvl="1"/>
            <a:r>
              <a:rPr lang="en-US" altLang="ko-KR" dirty="0" err="1"/>
              <a:t>re.sub</a:t>
            </a:r>
            <a:r>
              <a:rPr lang="en-US" altLang="ko-KR" dirty="0"/>
              <a:t>() </a:t>
            </a:r>
            <a:r>
              <a:rPr lang="ko-KR" altLang="en-US" dirty="0"/>
              <a:t>함수는 문자열 내에서 패턴과 매칭된 부분을 다른 문자열로 치환합니다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pattern: </a:t>
            </a:r>
            <a:r>
              <a:rPr lang="ko-KR" altLang="en-US" dirty="0" err="1"/>
              <a:t>정규표현식</a:t>
            </a:r>
            <a:r>
              <a:rPr lang="ko-KR" altLang="en-US" dirty="0"/>
              <a:t> 패턴</a:t>
            </a:r>
          </a:p>
          <a:p>
            <a:pPr lvl="2"/>
            <a:r>
              <a:rPr lang="en-US" altLang="ko-KR" dirty="0" err="1"/>
              <a:t>repl</a:t>
            </a:r>
            <a:r>
              <a:rPr lang="en-US" altLang="ko-KR" dirty="0"/>
              <a:t>: </a:t>
            </a:r>
            <a:r>
              <a:rPr lang="ko-KR" altLang="en-US" dirty="0"/>
              <a:t>치환할 문자열 또는 치환 함수</a:t>
            </a:r>
          </a:p>
          <a:p>
            <a:pPr lvl="2"/>
            <a:r>
              <a:rPr lang="en-US" altLang="ko-KR" dirty="0"/>
              <a:t>string: </a:t>
            </a:r>
            <a:r>
              <a:rPr lang="ko-KR" altLang="en-US" dirty="0"/>
              <a:t>대상 문자열</a:t>
            </a:r>
          </a:p>
          <a:p>
            <a:pPr lvl="2"/>
            <a:r>
              <a:rPr lang="en-US" altLang="ko-KR" dirty="0"/>
              <a:t>count: </a:t>
            </a:r>
            <a:r>
              <a:rPr lang="ko-KR" altLang="en-US" dirty="0"/>
              <a:t>치환할 최대 개수 </a:t>
            </a:r>
            <a:r>
              <a:rPr lang="en-US" altLang="ko-KR" dirty="0"/>
              <a:t>(</a:t>
            </a:r>
            <a:r>
              <a:rPr lang="ko-KR" altLang="en-US" dirty="0"/>
              <a:t>생략 가능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flags: </a:t>
            </a:r>
            <a:r>
              <a:rPr lang="ko-KR" altLang="en-US" dirty="0" err="1"/>
              <a:t>정규표현식</a:t>
            </a:r>
            <a:r>
              <a:rPr lang="ko-KR" altLang="en-US" dirty="0"/>
              <a:t> 옵션 </a:t>
            </a:r>
            <a:r>
              <a:rPr lang="en-US" altLang="ko-KR" dirty="0"/>
              <a:t>(</a:t>
            </a:r>
            <a:r>
              <a:rPr lang="ko-KR" altLang="en-US" dirty="0"/>
              <a:t>생략 가능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31640" y="3861048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re.sub</a:t>
            </a:r>
            <a:r>
              <a:rPr lang="en-US" altLang="ko-KR" dirty="0"/>
              <a:t>(pattern, </a:t>
            </a:r>
            <a:r>
              <a:rPr lang="en-US" altLang="ko-KR" dirty="0" err="1"/>
              <a:t>repl</a:t>
            </a:r>
            <a:r>
              <a:rPr lang="en-US" altLang="ko-KR" dirty="0"/>
              <a:t>, string, count=0, flags=0)</a:t>
            </a:r>
          </a:p>
        </p:txBody>
      </p:sp>
    </p:spTree>
    <p:extLst>
      <p:ext uri="{BB962C8B-B14F-4D97-AF65-F5344CB8AC3E}">
        <p14:creationId xmlns:p14="http://schemas.microsoft.com/office/powerpoint/2010/main" val="1025683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sub </a:t>
            </a:r>
            <a:r>
              <a:rPr lang="ko-KR" altLang="en-US" dirty="0"/>
              <a:t>함수 예시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83568" y="1268760"/>
            <a:ext cx="820891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re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문자열에서 </a:t>
            </a:r>
            <a:r>
              <a:rPr lang="ko-KR" altLang="en-US" dirty="0" err="1"/>
              <a:t>정규표현식과</a:t>
            </a:r>
            <a:r>
              <a:rPr lang="ko-KR" altLang="en-US" dirty="0"/>
              <a:t> 매칭되는 모든 패턴을 다른 문자열로 대체하기</a:t>
            </a:r>
          </a:p>
          <a:p>
            <a:r>
              <a:rPr lang="en-US" altLang="ko-KR" dirty="0"/>
              <a:t>pattern = r"\d+"</a:t>
            </a:r>
          </a:p>
          <a:p>
            <a:r>
              <a:rPr lang="en-US" altLang="ko-KR" dirty="0"/>
              <a:t>string1 = "I have 2 apples and 3 oranges"</a:t>
            </a:r>
          </a:p>
          <a:p>
            <a:r>
              <a:rPr lang="en-US" altLang="ko-KR" dirty="0"/>
              <a:t>string2 = "The temperature is -1.5 degrees Celsius"</a:t>
            </a:r>
          </a:p>
          <a:p>
            <a:r>
              <a:rPr lang="en-US" altLang="ko-KR" dirty="0"/>
              <a:t>string3 = "The password is 12345678"</a:t>
            </a:r>
          </a:p>
          <a:p>
            <a:endParaRPr lang="en-US" altLang="ko-KR" dirty="0"/>
          </a:p>
          <a:p>
            <a:r>
              <a:rPr lang="en-US" altLang="ko-KR" dirty="0"/>
              <a:t>result1 = </a:t>
            </a:r>
            <a:r>
              <a:rPr lang="en-US" altLang="ko-KR" dirty="0" err="1"/>
              <a:t>re.sub</a:t>
            </a:r>
            <a:r>
              <a:rPr lang="en-US" altLang="ko-KR" dirty="0"/>
              <a:t>(pattern, "10", string1)</a:t>
            </a:r>
          </a:p>
          <a:p>
            <a:r>
              <a:rPr lang="en-US" altLang="ko-KR" dirty="0"/>
              <a:t>result2 = </a:t>
            </a:r>
            <a:r>
              <a:rPr lang="en-US" altLang="ko-KR" dirty="0" err="1"/>
              <a:t>re.sub</a:t>
            </a:r>
            <a:r>
              <a:rPr lang="en-US" altLang="ko-KR" dirty="0"/>
              <a:t>(pattern, "0", string2)</a:t>
            </a:r>
          </a:p>
          <a:p>
            <a:r>
              <a:rPr lang="en-US" altLang="ko-KR" dirty="0"/>
              <a:t>result3 = </a:t>
            </a:r>
            <a:r>
              <a:rPr lang="en-US" altLang="ko-KR" dirty="0" err="1"/>
              <a:t>re.sub</a:t>
            </a:r>
            <a:r>
              <a:rPr lang="en-US" altLang="ko-KR" dirty="0"/>
              <a:t>(pattern, "***", string3)</a:t>
            </a:r>
          </a:p>
          <a:p>
            <a:endParaRPr lang="en-US" altLang="ko-KR" dirty="0"/>
          </a:p>
          <a:p>
            <a:r>
              <a:rPr lang="en-US" altLang="ko-KR" dirty="0"/>
              <a:t>print(result1)  # I have 10 apples and 10 oranges</a:t>
            </a:r>
          </a:p>
          <a:p>
            <a:r>
              <a:rPr lang="en-US" altLang="ko-KR" dirty="0"/>
              <a:t>print(result2)  # The temperature is -0.0 degrees Celsius</a:t>
            </a:r>
          </a:p>
          <a:p>
            <a:r>
              <a:rPr lang="en-US" altLang="ko-KR" dirty="0"/>
              <a:t>print(result3)  # The password is ***</a:t>
            </a:r>
          </a:p>
        </p:txBody>
      </p:sp>
    </p:spTree>
    <p:extLst>
      <p:ext uri="{BB962C8B-B14F-4D97-AF65-F5344CB8AC3E}">
        <p14:creationId xmlns:p14="http://schemas.microsoft.com/office/powerpoint/2010/main" val="337046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BC5A0-FADD-AC18-1927-DB76F2D82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그룹핑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F69FF-115D-03F8-C3B6-3B4EA3CAC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289451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그룹핑은소괄호</a:t>
            </a:r>
            <a:r>
              <a:rPr lang="en-US" altLang="ko-KR" sz="1800" dirty="0"/>
              <a:t>(())</a:t>
            </a:r>
            <a:r>
              <a:rPr lang="ko-KR" altLang="en-US" sz="1800" dirty="0"/>
              <a:t>로 표현하며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그룹핑된</a:t>
            </a:r>
            <a:r>
              <a:rPr lang="ko-KR" altLang="en-US" sz="1800" dirty="0"/>
              <a:t> 문자열은 </a:t>
            </a:r>
            <a:r>
              <a:rPr lang="en-US" altLang="ko-KR" sz="1800" dirty="0"/>
              <a:t>()</a:t>
            </a:r>
            <a:r>
              <a:rPr lang="ko-KR" altLang="en-US" sz="1800" dirty="0"/>
              <a:t>안에 위치합니다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 err="1"/>
              <a:t>그룹핑된</a:t>
            </a:r>
            <a:r>
              <a:rPr lang="ko-KR" altLang="en-US" sz="1800" dirty="0"/>
              <a:t> 문자열은 해당 </a:t>
            </a:r>
            <a:r>
              <a:rPr lang="ko-KR" altLang="en-US" sz="1800" dirty="0" err="1"/>
              <a:t>그룹핑의</a:t>
            </a:r>
            <a:r>
              <a:rPr lang="ko-KR" altLang="en-US" sz="1800" dirty="0"/>
              <a:t> 순서대로 </a:t>
            </a:r>
            <a:r>
              <a:rPr lang="en-US" altLang="ko-KR" sz="1800" dirty="0"/>
              <a:t>1, 2, 3...</a:t>
            </a:r>
            <a:r>
              <a:rPr lang="ko-KR" altLang="en-US" sz="1800" dirty="0"/>
              <a:t>과 같은 </a:t>
            </a:r>
            <a:r>
              <a:rPr lang="ko-KR" altLang="en-US" sz="1800" dirty="0" err="1"/>
              <a:t>그룹핑</a:t>
            </a:r>
            <a:r>
              <a:rPr lang="ko-KR" altLang="en-US" sz="1800" dirty="0"/>
              <a:t> 인덱스를 </a:t>
            </a:r>
            <a:r>
              <a:rPr lang="ko-KR" altLang="en-US" sz="1800" dirty="0" err="1"/>
              <a:t>부여받습니다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유용한 상황</a:t>
            </a:r>
            <a:endParaRPr lang="en-US" altLang="ko-KR" sz="1800" dirty="0"/>
          </a:p>
          <a:p>
            <a:pPr lvl="1"/>
            <a:r>
              <a:rPr lang="ko-KR" altLang="en-US" sz="1400" dirty="0"/>
              <a:t>매칭된 패턴에서 특정 부분만 추출하고자 할 때</a:t>
            </a:r>
          </a:p>
          <a:p>
            <a:pPr lvl="1"/>
            <a:r>
              <a:rPr lang="ko-KR" altLang="en-US" sz="1400" dirty="0"/>
              <a:t>매칭된 패턴에서 특정 부분을 치환하고자 할 때</a:t>
            </a:r>
            <a:endParaRPr lang="en-US" altLang="ko-KR" sz="1400" dirty="0"/>
          </a:p>
          <a:p>
            <a:endParaRPr lang="en-US" altLang="ko-KR" sz="2000" dirty="0"/>
          </a:p>
          <a:p>
            <a:r>
              <a:rPr lang="ko-KR" altLang="en-US" sz="2000" dirty="0" err="1"/>
              <a:t>그룹핑</a:t>
            </a:r>
            <a:r>
              <a:rPr lang="ko-KR" altLang="en-US" sz="2000" dirty="0"/>
              <a:t> 추출 예시</a:t>
            </a:r>
            <a:endParaRPr lang="en-US" altLang="ko-KR" sz="2000" dirty="0"/>
          </a:p>
          <a:p>
            <a:pPr lvl="1"/>
            <a:r>
              <a:rPr lang="ko-KR" altLang="en-US" sz="1400" dirty="0"/>
              <a:t>전화번호에서 지역번호와 나머지 번호를 각각 추출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59632" y="3573016"/>
            <a:ext cx="756084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import re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phone_number</a:t>
            </a:r>
            <a:r>
              <a:rPr lang="en-US" altLang="ko-KR" sz="1600" dirty="0"/>
              <a:t> = "010-1234-5678"</a:t>
            </a:r>
          </a:p>
          <a:p>
            <a:r>
              <a:rPr lang="en-US" altLang="ko-KR" sz="1600" dirty="0"/>
              <a:t>pattern = r"(\d{2,3})-(\d{3,4})-(\d{4})"</a:t>
            </a:r>
          </a:p>
          <a:p>
            <a:r>
              <a:rPr lang="en-US" altLang="ko-KR" sz="1600" dirty="0"/>
              <a:t>result = </a:t>
            </a:r>
            <a:r>
              <a:rPr lang="en-US" altLang="ko-KR" sz="1600" dirty="0" err="1"/>
              <a:t>re.match</a:t>
            </a:r>
            <a:r>
              <a:rPr lang="en-US" altLang="ko-KR" sz="1600" dirty="0"/>
              <a:t>(pattern, </a:t>
            </a:r>
            <a:r>
              <a:rPr lang="en-US" altLang="ko-KR" sz="1600" dirty="0" err="1"/>
              <a:t>phone_number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area_code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result.group</a:t>
            </a:r>
            <a:r>
              <a:rPr lang="en-US" altLang="ko-KR" sz="1600" dirty="0"/>
              <a:t>(1)</a:t>
            </a:r>
          </a:p>
          <a:p>
            <a:r>
              <a:rPr lang="en-US" altLang="ko-KR" sz="1600" dirty="0" err="1"/>
              <a:t>phone_number_without_area_code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result.group</a:t>
            </a:r>
            <a:r>
              <a:rPr lang="en-US" altLang="ko-KR" sz="1600" dirty="0"/>
              <a:t>(2) + "-" + </a:t>
            </a:r>
            <a:r>
              <a:rPr lang="en-US" altLang="ko-KR" sz="1600" dirty="0" err="1"/>
              <a:t>result.group</a:t>
            </a:r>
            <a:r>
              <a:rPr lang="en-US" altLang="ko-KR" sz="1600" dirty="0"/>
              <a:t>(3)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area_code</a:t>
            </a:r>
            <a:r>
              <a:rPr lang="en-US" altLang="ko-KR" sz="1600" dirty="0"/>
              <a:t>)  # 010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phone_number_without_area_code</a:t>
            </a:r>
            <a:r>
              <a:rPr lang="en-US" altLang="ko-KR" sz="1600" dirty="0"/>
              <a:t>)  # 1234-5678</a:t>
            </a:r>
          </a:p>
        </p:txBody>
      </p:sp>
    </p:spTree>
    <p:extLst>
      <p:ext uri="{BB962C8B-B14F-4D97-AF65-F5344CB8AC3E}">
        <p14:creationId xmlns:p14="http://schemas.microsoft.com/office/powerpoint/2010/main" val="28835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558E4-1706-28A0-15CE-64B98084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파일 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33DE3-9C1A-AEE9-6426-41AAD7491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open()</a:t>
            </a:r>
            <a:r>
              <a:rPr lang="ko-KR" altLang="en-US" dirty="0"/>
              <a:t> 함수를 사용하여 파일 객체를 만듭니다</a:t>
            </a:r>
            <a:r>
              <a:rPr lang="en-US" altLang="ko-KR" dirty="0"/>
              <a:t>. </a:t>
            </a:r>
            <a:r>
              <a:rPr lang="ko-KR" altLang="en-US" dirty="0"/>
              <a:t>파일을 열 때는 파일 이름과 모드를 지정해야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r: </a:t>
            </a:r>
            <a:r>
              <a:rPr lang="ko-KR" altLang="en-US" dirty="0"/>
              <a:t>읽기 모드</a:t>
            </a:r>
            <a:r>
              <a:rPr lang="en-US" altLang="ko-KR" dirty="0"/>
              <a:t>. </a:t>
            </a:r>
            <a:r>
              <a:rPr lang="ko-KR" altLang="en-US" dirty="0"/>
              <a:t>파일을 읽기 위해서 사용합니다</a:t>
            </a:r>
            <a:r>
              <a:rPr lang="en-US" altLang="ko-KR" dirty="0"/>
              <a:t>. </a:t>
            </a:r>
            <a:r>
              <a:rPr lang="ko-KR" altLang="en-US" dirty="0"/>
              <a:t>파일이 존재하지 않으면 오류가 발생합니다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w: </a:t>
            </a:r>
            <a:r>
              <a:rPr lang="ko-KR" altLang="en-US" dirty="0"/>
              <a:t>쓰기 모드</a:t>
            </a:r>
            <a:r>
              <a:rPr lang="en-US" altLang="ko-KR" dirty="0"/>
              <a:t>. </a:t>
            </a:r>
            <a:r>
              <a:rPr lang="ko-KR" altLang="en-US" dirty="0"/>
              <a:t>파일을 쓰기 위해서 사용합니다</a:t>
            </a:r>
            <a:r>
              <a:rPr lang="en-US" altLang="ko-KR" dirty="0"/>
              <a:t>. </a:t>
            </a:r>
            <a:r>
              <a:rPr lang="ko-KR" altLang="en-US" dirty="0"/>
              <a:t>파일이 이미 존재하면 덮어쓰고</a:t>
            </a:r>
            <a:r>
              <a:rPr lang="en-US" altLang="ko-KR" dirty="0"/>
              <a:t>, </a:t>
            </a:r>
            <a:r>
              <a:rPr lang="ko-KR" altLang="en-US" dirty="0"/>
              <a:t>존재하지 않으면 새로운 파일을 생성합니다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a: </a:t>
            </a:r>
            <a:r>
              <a:rPr lang="ko-KR" altLang="en-US" dirty="0"/>
              <a:t>추가 모드</a:t>
            </a:r>
            <a:r>
              <a:rPr lang="en-US" altLang="ko-KR" dirty="0"/>
              <a:t>. </a:t>
            </a:r>
            <a:r>
              <a:rPr lang="ko-KR" altLang="en-US" dirty="0"/>
              <a:t>파일의 끝에 내용을 추가하기 위해서 사용합니다</a:t>
            </a:r>
            <a:r>
              <a:rPr lang="en-US" altLang="ko-KR" dirty="0"/>
              <a:t>. </a:t>
            </a:r>
            <a:r>
              <a:rPr lang="ko-KR" altLang="en-US" dirty="0"/>
              <a:t>파일이 이미 존재하면 파일 끝에 내용을 추가하고</a:t>
            </a:r>
            <a:r>
              <a:rPr lang="en-US" altLang="ko-KR" dirty="0"/>
              <a:t>, </a:t>
            </a:r>
            <a:r>
              <a:rPr lang="ko-KR" altLang="en-US" dirty="0"/>
              <a:t>존재하지 않으면 새로운 파일을 생성합니다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x: </a:t>
            </a:r>
            <a:r>
              <a:rPr lang="ko-KR" altLang="en-US" dirty="0"/>
              <a:t>배타적 생성 모드</a:t>
            </a:r>
            <a:r>
              <a:rPr lang="en-US" altLang="ko-KR" dirty="0"/>
              <a:t>. </a:t>
            </a:r>
            <a:r>
              <a:rPr lang="ko-KR" altLang="en-US" dirty="0"/>
              <a:t>새로운 파일을 생성하기 위해서 사용합니다</a:t>
            </a:r>
            <a:r>
              <a:rPr lang="en-US" altLang="ko-KR" dirty="0"/>
              <a:t>. </a:t>
            </a:r>
            <a:r>
              <a:rPr lang="ko-KR" altLang="en-US" dirty="0"/>
              <a:t>파일이 이미 존재하면 오류가 발생합니다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b: </a:t>
            </a:r>
            <a:r>
              <a:rPr lang="ko-KR" altLang="en-US" dirty="0"/>
              <a:t>이진 모드</a:t>
            </a:r>
            <a:r>
              <a:rPr lang="en-US" altLang="ko-KR" dirty="0"/>
              <a:t>. </a:t>
            </a:r>
            <a:r>
              <a:rPr lang="ko-KR" altLang="en-US" dirty="0"/>
              <a:t>파일을 바이너리 모드로 엽니다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t: </a:t>
            </a:r>
            <a:r>
              <a:rPr lang="ko-KR" altLang="en-US" dirty="0"/>
              <a:t>텍스트 모드</a:t>
            </a:r>
            <a:r>
              <a:rPr lang="en-US" altLang="ko-KR" dirty="0"/>
              <a:t>. </a:t>
            </a:r>
            <a:r>
              <a:rPr lang="ko-KR" altLang="en-US" dirty="0"/>
              <a:t>파일을 텍스트 모드로 엽니다</a:t>
            </a:r>
            <a:r>
              <a:rPr lang="en-US" altLang="ko-KR" dirty="0"/>
              <a:t>. </a:t>
            </a:r>
            <a:r>
              <a:rPr lang="ko-KR" altLang="en-US" dirty="0"/>
              <a:t>이것이 기본값입니다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+: </a:t>
            </a:r>
            <a:r>
              <a:rPr lang="ko-KR" altLang="en-US" dirty="0"/>
              <a:t>읽기와 쓰기 모두를 지원하는 모드입니다</a:t>
            </a:r>
            <a:r>
              <a:rPr lang="en-US" altLang="ko-KR" dirty="0"/>
              <a:t>. r+, w+, a+</a:t>
            </a:r>
            <a:r>
              <a:rPr lang="ko-KR" altLang="en-US" dirty="0"/>
              <a:t>와 같은 형태로 사용됩니다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43808" y="1844824"/>
            <a:ext cx="326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file = open("example.txt", "r")</a:t>
            </a:r>
          </a:p>
        </p:txBody>
      </p:sp>
    </p:spTree>
    <p:extLst>
      <p:ext uri="{BB962C8B-B14F-4D97-AF65-F5344CB8AC3E}">
        <p14:creationId xmlns:p14="http://schemas.microsoft.com/office/powerpoint/2010/main" val="3621835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그룹핑</a:t>
            </a:r>
            <a:r>
              <a:rPr lang="ko-KR" altLang="en-US" dirty="0"/>
              <a:t> 치환 예시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날짜 표기법이 </a:t>
            </a:r>
            <a:r>
              <a:rPr lang="en-US" altLang="ko-KR" sz="1800" dirty="0"/>
              <a:t>YYYY-MM-DD</a:t>
            </a:r>
            <a:r>
              <a:rPr lang="ko-KR" altLang="en-US" sz="1800" dirty="0"/>
              <a:t> 형태로 되어 있을 때 이를 </a:t>
            </a:r>
            <a:r>
              <a:rPr lang="en-US" altLang="ko-KR" sz="1800" dirty="0"/>
              <a:t>MM/DD/YYYY</a:t>
            </a:r>
            <a:r>
              <a:rPr lang="ko-KR" altLang="en-US" sz="1800" dirty="0"/>
              <a:t> 형태로 바꾸고 싶다면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이름 순서 바꾸기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63688" y="1772815"/>
            <a:ext cx="56166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re</a:t>
            </a:r>
          </a:p>
          <a:p>
            <a:endParaRPr lang="en-US" altLang="ko-KR" dirty="0"/>
          </a:p>
          <a:p>
            <a:r>
              <a:rPr lang="en-US" altLang="ko-KR" dirty="0"/>
              <a:t>date = "2022-03-18"</a:t>
            </a:r>
          </a:p>
          <a:p>
            <a:r>
              <a:rPr lang="en-US" altLang="ko-KR" dirty="0"/>
              <a:t>pattern = r"(\d{4})-(\d{2})-(\d{2})"</a:t>
            </a:r>
          </a:p>
          <a:p>
            <a:r>
              <a:rPr lang="en-US" altLang="ko-KR" dirty="0"/>
              <a:t>result = </a:t>
            </a:r>
            <a:r>
              <a:rPr lang="en-US" altLang="ko-KR" dirty="0" err="1"/>
              <a:t>re.sub</a:t>
            </a:r>
            <a:r>
              <a:rPr lang="en-US" altLang="ko-KR" dirty="0"/>
              <a:t>(pattern, r"\2/\3/\1", date)</a:t>
            </a:r>
          </a:p>
          <a:p>
            <a:endParaRPr lang="en-US" altLang="ko-KR" dirty="0"/>
          </a:p>
          <a:p>
            <a:r>
              <a:rPr lang="en-US" altLang="ko-KR" dirty="0"/>
              <a:t>print(result)  # "03/18/2022"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691680" y="4444663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import re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이름 순서 바꾸기</a:t>
            </a:r>
          </a:p>
          <a:p>
            <a:r>
              <a:rPr lang="en-US" altLang="ko-KR" dirty="0"/>
              <a:t>string = "Kim, </a:t>
            </a:r>
            <a:r>
              <a:rPr lang="en-US" altLang="ko-KR" dirty="0" err="1"/>
              <a:t>Yuna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pattern = r"(\w+),\s*(\w+)"</a:t>
            </a:r>
          </a:p>
          <a:p>
            <a:r>
              <a:rPr lang="en-US" altLang="ko-KR" dirty="0"/>
              <a:t>result = </a:t>
            </a:r>
            <a:r>
              <a:rPr lang="en-US" altLang="ko-KR" dirty="0" err="1"/>
              <a:t>re.sub</a:t>
            </a:r>
            <a:r>
              <a:rPr lang="en-US" altLang="ko-KR" dirty="0"/>
              <a:t>(pattern, r"\2 \1", string)</a:t>
            </a:r>
          </a:p>
          <a:p>
            <a:r>
              <a:rPr lang="en-US" altLang="ko-KR" dirty="0"/>
              <a:t>print(result)  # "</a:t>
            </a:r>
            <a:r>
              <a:rPr lang="en-US" altLang="ko-KR" dirty="0" err="1"/>
              <a:t>Yuna</a:t>
            </a:r>
            <a:r>
              <a:rPr lang="en-US" altLang="ko-KR" dirty="0"/>
              <a:t> Kim"</a:t>
            </a:r>
          </a:p>
        </p:txBody>
      </p:sp>
    </p:spTree>
    <p:extLst>
      <p:ext uri="{BB962C8B-B14F-4D97-AF65-F5344CB8AC3E}">
        <p14:creationId xmlns:p14="http://schemas.microsoft.com/office/powerpoint/2010/main" val="3336988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</a:t>
            </a:r>
            <a:r>
              <a:rPr lang="ko-KR" altLang="en-US" dirty="0"/>
              <a:t> 패턴 옵션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패턴 옵션</a:t>
            </a:r>
          </a:p>
          <a:p>
            <a:pPr lvl="1"/>
            <a:r>
              <a:rPr lang="ko-KR" altLang="en-US" dirty="0" err="1"/>
              <a:t>정규표현식에서</a:t>
            </a:r>
            <a:r>
              <a:rPr lang="ko-KR" altLang="en-US" dirty="0"/>
              <a:t> 사용되는 패턴 옵션은 대소문자 무시</a:t>
            </a:r>
            <a:r>
              <a:rPr lang="en-US" altLang="ko-KR" dirty="0"/>
              <a:t>, </a:t>
            </a:r>
            <a:r>
              <a:rPr lang="ko-KR" altLang="en-US" dirty="0" err="1"/>
              <a:t>다중행</a:t>
            </a:r>
            <a:r>
              <a:rPr lang="ko-KR" altLang="en-US" dirty="0"/>
              <a:t> 모드 등이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re.IGNORECASE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re.I</a:t>
            </a:r>
            <a:r>
              <a:rPr lang="en-US" altLang="ko-KR" dirty="0"/>
              <a:t> </a:t>
            </a:r>
            <a:r>
              <a:rPr lang="ko-KR" altLang="en-US" dirty="0"/>
              <a:t>옵션</a:t>
            </a:r>
          </a:p>
          <a:p>
            <a:pPr lvl="1"/>
            <a:r>
              <a:rPr lang="en-US" altLang="ko-KR" dirty="0" err="1"/>
              <a:t>re.IGNORECASE</a:t>
            </a:r>
            <a:r>
              <a:rPr lang="en-US" altLang="ko-KR" dirty="0"/>
              <a:t> </a:t>
            </a:r>
            <a:r>
              <a:rPr lang="ko-KR" altLang="en-US" dirty="0"/>
              <a:t>옵션은 대소문자를 무시합니다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en-US" altLang="ko-KR" dirty="0" err="1"/>
              <a:t>re.findall</a:t>
            </a:r>
            <a:r>
              <a:rPr lang="en-US" altLang="ko-KR" dirty="0"/>
              <a:t>(</a:t>
            </a:r>
            <a:r>
              <a:rPr lang="en-US" altLang="ko-KR" dirty="0" err="1"/>
              <a:t>r"a</a:t>
            </a:r>
            <a:r>
              <a:rPr lang="en-US" altLang="ko-KR" dirty="0"/>
              <a:t>", "</a:t>
            </a:r>
            <a:r>
              <a:rPr lang="en-US" altLang="ko-KR" dirty="0" err="1"/>
              <a:t>AbCdAaA</a:t>
            </a:r>
            <a:r>
              <a:rPr lang="en-US" altLang="ko-KR" dirty="0"/>
              <a:t>", </a:t>
            </a:r>
            <a:r>
              <a:rPr lang="en-US" altLang="ko-KR" dirty="0" err="1"/>
              <a:t>re.IGNORECASE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['A', 'a', 'A', 'a', 'A']</a:t>
            </a:r>
            <a:r>
              <a:rPr lang="ko-KR" altLang="en-US" dirty="0"/>
              <a:t>와 같은 리스트를 반환합니다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re.MULTILINE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re.M</a:t>
            </a:r>
            <a:r>
              <a:rPr lang="en-US" altLang="ko-KR" dirty="0"/>
              <a:t> </a:t>
            </a:r>
            <a:r>
              <a:rPr lang="ko-KR" altLang="en-US" dirty="0"/>
              <a:t>옵션</a:t>
            </a:r>
          </a:p>
          <a:p>
            <a:pPr lvl="1"/>
            <a:r>
              <a:rPr lang="en-US" altLang="ko-KR" dirty="0" err="1"/>
              <a:t>re.MULTILINE</a:t>
            </a:r>
            <a:r>
              <a:rPr lang="en-US" altLang="ko-KR" dirty="0"/>
              <a:t> </a:t>
            </a:r>
            <a:r>
              <a:rPr lang="ko-KR" altLang="en-US" dirty="0"/>
              <a:t>옵션은 </a:t>
            </a:r>
            <a:r>
              <a:rPr lang="ko-KR" altLang="en-US" dirty="0" err="1"/>
              <a:t>다중행</a:t>
            </a:r>
            <a:r>
              <a:rPr lang="ko-KR" altLang="en-US" dirty="0"/>
              <a:t> 모드를 사용합니다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"</a:t>
            </a:r>
            <a:r>
              <a:rPr lang="en-US" altLang="ko-KR" dirty="0" err="1"/>
              <a:t>abc</a:t>
            </a:r>
            <a:r>
              <a:rPr lang="en-US" altLang="ko-KR" dirty="0"/>
              <a:t>\</a:t>
            </a:r>
            <a:r>
              <a:rPr lang="en-US" altLang="ko-KR" dirty="0" err="1"/>
              <a:t>ndef</a:t>
            </a:r>
            <a:r>
              <a:rPr lang="en-US" altLang="ko-KR" dirty="0"/>
              <a:t>\</a:t>
            </a:r>
            <a:r>
              <a:rPr lang="en-US" altLang="ko-KR" dirty="0" err="1"/>
              <a:t>nghi</a:t>
            </a:r>
            <a:r>
              <a:rPr lang="en-US" altLang="ko-KR" dirty="0"/>
              <a:t>"</a:t>
            </a:r>
            <a:r>
              <a:rPr lang="ko-KR" altLang="en-US" dirty="0"/>
              <a:t>라는 문자열에서 </a:t>
            </a:r>
            <a:r>
              <a:rPr lang="en-US" altLang="ko-KR" dirty="0" err="1"/>
              <a:t>r"^g</a:t>
            </a:r>
            <a:r>
              <a:rPr lang="en-US" altLang="ko-KR" dirty="0"/>
              <a:t>"</a:t>
            </a:r>
            <a:r>
              <a:rPr lang="ko-KR" altLang="en-US" dirty="0"/>
              <a:t>를 검색할 때</a:t>
            </a:r>
            <a:r>
              <a:rPr lang="en-US" altLang="ko-KR" dirty="0"/>
              <a:t>, </a:t>
            </a:r>
            <a:r>
              <a:rPr lang="en-US" altLang="ko-KR" dirty="0" err="1"/>
              <a:t>re.MULTILINE</a:t>
            </a:r>
            <a:r>
              <a:rPr lang="en-US" altLang="ko-KR" dirty="0"/>
              <a:t> </a:t>
            </a:r>
            <a:r>
              <a:rPr lang="ko-KR" altLang="en-US" dirty="0"/>
              <a:t>옵션이 적용되면 </a:t>
            </a:r>
            <a:r>
              <a:rPr lang="en-US" altLang="ko-KR" dirty="0"/>
              <a:t>"g"</a:t>
            </a:r>
            <a:r>
              <a:rPr lang="ko-KR" altLang="en-US" dirty="0"/>
              <a:t>와 매칭됩니다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0280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re.IGNORECASE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62877" y="1988840"/>
            <a:ext cx="62646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string = "Python is an interpreted language"</a:t>
            </a:r>
          </a:p>
          <a:p>
            <a:endParaRPr lang="en-US" altLang="ko-KR" dirty="0"/>
          </a:p>
          <a:p>
            <a:r>
              <a:rPr lang="en-US" altLang="ko-KR" dirty="0"/>
              <a:t>import re</a:t>
            </a:r>
          </a:p>
          <a:p>
            <a:endParaRPr lang="en-US" altLang="ko-KR" dirty="0"/>
          </a:p>
          <a:p>
            <a:r>
              <a:rPr lang="en-US" altLang="ko-KR" dirty="0"/>
              <a:t>pattern = 'python'</a:t>
            </a:r>
          </a:p>
          <a:p>
            <a:r>
              <a:rPr lang="en-US" altLang="ko-KR" dirty="0"/>
              <a:t>result = </a:t>
            </a:r>
            <a:r>
              <a:rPr lang="en-US" altLang="ko-KR" dirty="0" err="1"/>
              <a:t>re.findall</a:t>
            </a:r>
            <a:r>
              <a:rPr lang="en-US" altLang="ko-KR" dirty="0"/>
              <a:t>(pattern, string)</a:t>
            </a:r>
          </a:p>
          <a:p>
            <a:r>
              <a:rPr lang="en-US" altLang="ko-KR" dirty="0"/>
              <a:t>print(result)  # []</a:t>
            </a:r>
          </a:p>
          <a:p>
            <a:endParaRPr lang="en-US" altLang="ko-KR" dirty="0"/>
          </a:p>
          <a:p>
            <a:r>
              <a:rPr lang="en-US" altLang="ko-KR" dirty="0"/>
              <a:t>result = </a:t>
            </a:r>
            <a:r>
              <a:rPr lang="en-US" altLang="ko-KR" dirty="0" err="1"/>
              <a:t>re.findall</a:t>
            </a:r>
            <a:r>
              <a:rPr lang="en-US" altLang="ko-KR" dirty="0"/>
              <a:t>(pattern, string, </a:t>
            </a:r>
            <a:r>
              <a:rPr lang="en-US" altLang="ko-KR" dirty="0" err="1"/>
              <a:t>re.IGNORECASE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print(result)  # ['Python']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0122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re.MULTILINE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62877" y="1988840"/>
            <a:ext cx="62646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string = """Python is an interpreted language</a:t>
            </a:r>
          </a:p>
          <a:p>
            <a:r>
              <a:rPr lang="en-US" altLang="ko-KR" dirty="0"/>
              <a:t>It is dynamically typed</a:t>
            </a:r>
          </a:p>
          <a:p>
            <a:r>
              <a:rPr lang="en-US" altLang="ko-KR" dirty="0"/>
              <a:t>And it is easy to learn"""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import re</a:t>
            </a:r>
          </a:p>
          <a:p>
            <a:endParaRPr lang="en-US" altLang="ko-KR" dirty="0"/>
          </a:p>
          <a:p>
            <a:r>
              <a:rPr lang="en-US" altLang="ko-KR" dirty="0"/>
              <a:t>pattern = '^</a:t>
            </a:r>
            <a:r>
              <a:rPr lang="en-US" altLang="ko-KR" dirty="0" err="1"/>
              <a:t>Python|typed</a:t>
            </a:r>
            <a:r>
              <a:rPr lang="en-US" altLang="ko-KR" dirty="0"/>
              <a:t>$'</a:t>
            </a:r>
          </a:p>
          <a:p>
            <a:r>
              <a:rPr lang="en-US" altLang="ko-KR" dirty="0"/>
              <a:t>result = </a:t>
            </a:r>
            <a:r>
              <a:rPr lang="en-US" altLang="ko-KR" dirty="0" err="1"/>
              <a:t>re.findall</a:t>
            </a:r>
            <a:r>
              <a:rPr lang="en-US" altLang="ko-KR" dirty="0"/>
              <a:t>(pattern, string, </a:t>
            </a:r>
            <a:r>
              <a:rPr lang="en-US" altLang="ko-KR" dirty="0" err="1"/>
              <a:t>re.MULTILINE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print(result)  # ['Python', 'typed']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945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정규표현식을</a:t>
            </a:r>
            <a:r>
              <a:rPr lang="ko-KR" altLang="en-US" dirty="0"/>
              <a:t> 활용한 실제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이메일</a:t>
            </a:r>
            <a:r>
              <a:rPr lang="ko-KR" altLang="en-US" dirty="0"/>
              <a:t> 주소 추출</a:t>
            </a:r>
          </a:p>
          <a:p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539552" y="1700808"/>
            <a:ext cx="813690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re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extract_email</a:t>
            </a:r>
            <a:r>
              <a:rPr lang="en-US" altLang="ko-KR" dirty="0"/>
              <a:t>(string):</a:t>
            </a:r>
          </a:p>
          <a:p>
            <a:r>
              <a:rPr lang="en-US" altLang="ko-KR" dirty="0"/>
              <a:t>    pattern = r'\b[A-Za-z0-9._%+-]+@[A-Za-z0-9.-]+\.[</a:t>
            </a:r>
            <a:r>
              <a:rPr lang="en-US" altLang="ko-KR" dirty="0" err="1"/>
              <a:t>A-Z|a-z</a:t>
            </a:r>
            <a:r>
              <a:rPr lang="en-US" altLang="ko-KR" dirty="0"/>
              <a:t>]{2,}\b'</a:t>
            </a:r>
          </a:p>
          <a:p>
            <a:r>
              <a:rPr lang="en-US" altLang="ko-KR" dirty="0"/>
              <a:t>    emails = </a:t>
            </a:r>
            <a:r>
              <a:rPr lang="en-US" altLang="ko-KR" dirty="0" err="1"/>
              <a:t>re.findall</a:t>
            </a:r>
            <a:r>
              <a:rPr lang="en-US" altLang="ko-KR" dirty="0"/>
              <a:t>(pattern, string)</a:t>
            </a:r>
          </a:p>
          <a:p>
            <a:r>
              <a:rPr lang="en-US" altLang="ko-KR" dirty="0"/>
              <a:t>    return emails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string = "John's email is john.doe123@example.com. Jane can be reached at jane@example.co.uk."</a:t>
            </a:r>
          </a:p>
          <a:p>
            <a:endParaRPr lang="en-US" altLang="ko-KR" dirty="0"/>
          </a:p>
          <a:p>
            <a:r>
              <a:rPr lang="en-US" altLang="ko-KR" dirty="0"/>
              <a:t>emails = </a:t>
            </a:r>
            <a:r>
              <a:rPr lang="en-US" altLang="ko-KR" dirty="0" err="1"/>
              <a:t>extract_email</a:t>
            </a:r>
            <a:r>
              <a:rPr lang="en-US" altLang="ko-KR" dirty="0"/>
              <a:t>(string)</a:t>
            </a:r>
          </a:p>
          <a:p>
            <a:r>
              <a:rPr lang="en-US" altLang="ko-KR" dirty="0"/>
              <a:t>print(emails)  # ['john.doe123@example.com', 'jane@example.co.uk']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871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정규표현식을</a:t>
            </a:r>
            <a:r>
              <a:rPr lang="ko-KR" altLang="en-US" dirty="0"/>
              <a:t> 활용한 실제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\b : </a:t>
            </a:r>
            <a:r>
              <a:rPr lang="ko-KR" altLang="en-US" dirty="0"/>
              <a:t>단어 경계</a:t>
            </a:r>
          </a:p>
          <a:p>
            <a:pPr lvl="1"/>
            <a:r>
              <a:rPr lang="en-US" altLang="ko-KR" dirty="0"/>
              <a:t>[A-Za-z0-9._%+-]+ : </a:t>
            </a:r>
            <a:r>
              <a:rPr lang="ko-KR" altLang="en-US" dirty="0" err="1"/>
              <a:t>이메일</a:t>
            </a:r>
            <a:r>
              <a:rPr lang="ko-KR" altLang="en-US" dirty="0"/>
              <a:t> 주소의 로컬 파트</a:t>
            </a:r>
            <a:r>
              <a:rPr lang="en-US" altLang="ko-KR" dirty="0"/>
              <a:t>(local part)</a:t>
            </a:r>
            <a:r>
              <a:rPr lang="ko-KR" altLang="en-US" dirty="0"/>
              <a:t>로 사용될 수 있는 문자들</a:t>
            </a:r>
          </a:p>
          <a:p>
            <a:pPr lvl="1"/>
            <a:r>
              <a:rPr lang="en-US" altLang="ko-KR" dirty="0"/>
              <a:t>@ : </a:t>
            </a:r>
            <a:r>
              <a:rPr lang="ko-KR" altLang="en-US" dirty="0" err="1"/>
              <a:t>이메일</a:t>
            </a:r>
            <a:r>
              <a:rPr lang="ko-KR" altLang="en-US" dirty="0"/>
              <a:t> 주소의 </a:t>
            </a:r>
            <a:r>
              <a:rPr lang="ko-KR" altLang="en-US" dirty="0" err="1"/>
              <a:t>구분자</a:t>
            </a:r>
            <a:endParaRPr lang="ko-KR" altLang="en-US" dirty="0"/>
          </a:p>
          <a:p>
            <a:pPr lvl="1"/>
            <a:r>
              <a:rPr lang="en-US" altLang="ko-KR" dirty="0"/>
              <a:t>[A-Za-z0-9.-]+ : </a:t>
            </a:r>
            <a:r>
              <a:rPr lang="ko-KR" altLang="en-US" dirty="0" err="1"/>
              <a:t>이메일</a:t>
            </a:r>
            <a:r>
              <a:rPr lang="ko-KR" altLang="en-US" dirty="0"/>
              <a:t> 주소의 도메인 파트</a:t>
            </a:r>
            <a:r>
              <a:rPr lang="en-US" altLang="ko-KR" dirty="0"/>
              <a:t>(domain part)</a:t>
            </a:r>
            <a:r>
              <a:rPr lang="ko-KR" altLang="en-US" dirty="0"/>
              <a:t>로 사용될 수 있는 문자들</a:t>
            </a:r>
          </a:p>
          <a:p>
            <a:pPr lvl="1"/>
            <a:r>
              <a:rPr lang="en-US" altLang="ko-KR" dirty="0"/>
              <a:t>\. : </a:t>
            </a:r>
            <a:r>
              <a:rPr lang="ko-KR" altLang="en-US" dirty="0"/>
              <a:t>도메인 파트와 </a:t>
            </a:r>
            <a:r>
              <a:rPr lang="en-US" altLang="ko-KR" dirty="0"/>
              <a:t>TLD(top-level domain)</a:t>
            </a:r>
            <a:r>
              <a:rPr lang="ko-KR" altLang="en-US" dirty="0"/>
              <a:t>를 구분하는 점</a:t>
            </a:r>
            <a:r>
              <a:rPr lang="en-US" altLang="ko-KR" dirty="0"/>
              <a:t>(.)</a:t>
            </a:r>
          </a:p>
          <a:p>
            <a:pPr lvl="1"/>
            <a:r>
              <a:rPr lang="en-US" altLang="ko-KR" dirty="0"/>
              <a:t>[</a:t>
            </a:r>
            <a:r>
              <a:rPr lang="en-US" altLang="ko-KR" dirty="0" err="1"/>
              <a:t>A-Z|a-z</a:t>
            </a:r>
            <a:r>
              <a:rPr lang="en-US" altLang="ko-KR" dirty="0"/>
              <a:t>]{2,} : TLD</a:t>
            </a:r>
            <a:r>
              <a:rPr lang="ko-KR" altLang="en-US" dirty="0"/>
              <a:t>로 사용될 수 있는 대문자 또는 소문자 문자들</a:t>
            </a:r>
            <a:r>
              <a:rPr lang="en-US" altLang="ko-KR" dirty="0"/>
              <a:t>, </a:t>
            </a:r>
            <a:r>
              <a:rPr lang="ko-KR" altLang="en-US" dirty="0"/>
              <a:t>최소 </a:t>
            </a:r>
            <a:r>
              <a:rPr lang="en-US" altLang="ko-KR" dirty="0"/>
              <a:t>2</a:t>
            </a:r>
            <a:r>
              <a:rPr lang="ko-KR" altLang="en-US" dirty="0"/>
              <a:t>자리 이상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1681593"/>
            <a:ext cx="72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r'\b[A-Za-z0-9._%+-]+@[A-Za-z0-9.-]+\.[</a:t>
            </a:r>
            <a:r>
              <a:rPr lang="en-US" altLang="ko-KR" sz="2000" dirty="0" err="1"/>
              <a:t>A-Z|a-z</a:t>
            </a:r>
            <a:r>
              <a:rPr lang="en-US" altLang="ko-KR" sz="2000" dirty="0"/>
              <a:t>]{2,}\b'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61540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\b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\b</a:t>
            </a:r>
            <a:r>
              <a:rPr lang="ko-KR" altLang="en-US" dirty="0"/>
              <a:t>는 단어</a:t>
            </a:r>
            <a:r>
              <a:rPr lang="en-US" altLang="ko-KR" dirty="0"/>
              <a:t>(word) </a:t>
            </a:r>
            <a:r>
              <a:rPr lang="ko-KR" altLang="en-US" dirty="0"/>
              <a:t>경계를 나타내는 메타문자입니다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단어 경계란 </a:t>
            </a:r>
            <a:endParaRPr lang="en-US" altLang="ko-KR" dirty="0"/>
          </a:p>
          <a:p>
            <a:pPr lvl="1"/>
            <a:r>
              <a:rPr lang="ko-KR" altLang="en-US" dirty="0"/>
              <a:t>단어와 단어가 아닌 문자</a:t>
            </a:r>
            <a:r>
              <a:rPr lang="en-US" altLang="ko-KR" dirty="0"/>
              <a:t>(character) </a:t>
            </a:r>
            <a:r>
              <a:rPr lang="ko-KR" altLang="en-US" dirty="0"/>
              <a:t>사이의 경계를 의미합니다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단어 </a:t>
            </a:r>
            <a:r>
              <a:rPr lang="en-US" altLang="ko-KR" dirty="0"/>
              <a:t>book</a:t>
            </a:r>
            <a:r>
              <a:rPr lang="ko-KR" altLang="en-US" dirty="0"/>
              <a:t>의 경계는 공백이나 문장부호 등의 문자가 있을 수 있습니다</a:t>
            </a:r>
            <a:r>
              <a:rPr lang="en-US" altLang="ko-KR" dirty="0"/>
              <a:t>. \b</a:t>
            </a:r>
            <a:r>
              <a:rPr lang="ko-KR" altLang="en-US" dirty="0"/>
              <a:t>는 이러한 단어 경계를 나타내므로</a:t>
            </a:r>
            <a:r>
              <a:rPr lang="en-US" altLang="ko-KR" dirty="0"/>
              <a:t>, </a:t>
            </a:r>
            <a:r>
              <a:rPr lang="ko-KR" altLang="en-US" dirty="0" err="1"/>
              <a:t>정규표현식에서</a:t>
            </a:r>
            <a:r>
              <a:rPr lang="ko-KR" altLang="en-US" dirty="0"/>
              <a:t> 단어 검색을 할 때 매우 유용합니다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3573015"/>
            <a:ext cx="75608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string = "I love books. My favorite book is 'The Great Gatsby'."</a:t>
            </a:r>
          </a:p>
          <a:p>
            <a:endParaRPr lang="en-US" altLang="ko-KR" dirty="0"/>
          </a:p>
          <a:p>
            <a:r>
              <a:rPr lang="en-US" altLang="ko-KR" dirty="0"/>
              <a:t>import re</a:t>
            </a:r>
          </a:p>
          <a:p>
            <a:endParaRPr lang="en-US" altLang="ko-KR" dirty="0"/>
          </a:p>
          <a:p>
            <a:r>
              <a:rPr lang="en-US" altLang="ko-KR" dirty="0"/>
              <a:t>pattern = r'\</a:t>
            </a:r>
            <a:r>
              <a:rPr lang="en-US" altLang="ko-KR" dirty="0" err="1"/>
              <a:t>bbook</a:t>
            </a:r>
            <a:r>
              <a:rPr lang="en-US" altLang="ko-KR" dirty="0"/>
              <a:t>\b'</a:t>
            </a:r>
          </a:p>
          <a:p>
            <a:r>
              <a:rPr lang="en-US" altLang="ko-KR" dirty="0"/>
              <a:t>result = </a:t>
            </a:r>
            <a:r>
              <a:rPr lang="en-US" altLang="ko-KR" dirty="0" err="1"/>
              <a:t>re.findall</a:t>
            </a:r>
            <a:r>
              <a:rPr lang="en-US" altLang="ko-KR" dirty="0"/>
              <a:t>(pattern, string)</a:t>
            </a:r>
          </a:p>
          <a:p>
            <a:r>
              <a:rPr lang="en-US" altLang="ko-KR" dirty="0"/>
              <a:t>print(result)  # ['book']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5661248"/>
            <a:ext cx="65527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 </a:t>
            </a:r>
            <a:r>
              <a:rPr lang="ko-KR" altLang="en-US" sz="1600" dirty="0" err="1"/>
              <a:t>정규표현식은</a:t>
            </a:r>
            <a:r>
              <a:rPr lang="ko-KR" altLang="en-US" sz="1600" dirty="0"/>
              <a:t> 단어 경계</a:t>
            </a:r>
            <a:r>
              <a:rPr lang="en-US" altLang="ko-KR" sz="1600" dirty="0"/>
              <a:t>(\b)</a:t>
            </a:r>
            <a:r>
              <a:rPr lang="ko-KR" altLang="en-US" sz="1600" dirty="0"/>
              <a:t>로 둘러싸인 </a:t>
            </a:r>
            <a:r>
              <a:rPr lang="en-US" altLang="ko-KR" sz="1600" dirty="0"/>
              <a:t>book</a:t>
            </a:r>
            <a:r>
              <a:rPr lang="ko-KR" altLang="en-US" sz="1600" dirty="0"/>
              <a:t>을 검색</a:t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문자열 </a:t>
            </a:r>
            <a:r>
              <a:rPr lang="en-US" altLang="ko-KR" sz="1600" dirty="0"/>
              <a:t>book</a:t>
            </a:r>
            <a:r>
              <a:rPr lang="ko-KR" altLang="en-US" sz="1600" dirty="0"/>
              <a:t>이 단어가 아닌 일부 단어의 일부분으로 포함되어 있더라도 매칭되지 않습니다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4848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정규표현식을</a:t>
            </a:r>
            <a:r>
              <a:rPr lang="ko-KR" altLang="en-US" dirty="0"/>
              <a:t> 활용한 실제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정규표현식을</a:t>
            </a:r>
            <a:r>
              <a:rPr lang="ko-KR" altLang="en-US" dirty="0"/>
              <a:t> 사용한 데이터 유효성 검증</a:t>
            </a:r>
          </a:p>
          <a:p>
            <a:pPr lvl="1"/>
            <a:r>
              <a:rPr lang="ko-KR" altLang="en-US" dirty="0"/>
              <a:t>메일 주소의 유효성을 검증하는 예제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03648" y="2060847"/>
            <a:ext cx="662473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import re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is_valid_email</a:t>
            </a:r>
            <a:r>
              <a:rPr lang="en-US" altLang="ko-KR" sz="1400" dirty="0"/>
              <a:t>(email):</a:t>
            </a:r>
          </a:p>
          <a:p>
            <a:r>
              <a:rPr lang="en-US" altLang="ko-KR" sz="1400" dirty="0"/>
              <a:t>    pattern = r'^[a-zA-Z0-9+-_.]+@[a-zA-Z0-9-]+\.[a-zA-Z0-9-.]+$'</a:t>
            </a:r>
          </a:p>
          <a:p>
            <a:r>
              <a:rPr lang="en-US" altLang="ko-KR" sz="1400" dirty="0"/>
              <a:t>    if </a:t>
            </a:r>
            <a:r>
              <a:rPr lang="en-US" altLang="ko-KR" sz="1400" dirty="0" err="1"/>
              <a:t>re.match</a:t>
            </a:r>
            <a:r>
              <a:rPr lang="en-US" altLang="ko-KR" sz="1400" dirty="0"/>
              <a:t>(pattern, email):</a:t>
            </a:r>
          </a:p>
          <a:p>
            <a:r>
              <a:rPr lang="en-US" altLang="ko-KR" sz="1400" dirty="0"/>
              <a:t>        return True</a:t>
            </a:r>
          </a:p>
          <a:p>
            <a:r>
              <a:rPr lang="en-US" altLang="ko-KR" sz="1400" dirty="0"/>
              <a:t>    else:</a:t>
            </a:r>
          </a:p>
          <a:p>
            <a:r>
              <a:rPr lang="en-US" altLang="ko-KR" sz="1400" dirty="0"/>
              <a:t>        return False</a:t>
            </a:r>
          </a:p>
          <a:p>
            <a:endParaRPr lang="en-US" altLang="ko-KR" sz="1400" dirty="0"/>
          </a:p>
          <a:p>
            <a:r>
              <a:rPr lang="en-US" altLang="ko-KR" sz="1400" dirty="0"/>
              <a:t>email1 = 'example@example.com'</a:t>
            </a:r>
          </a:p>
          <a:p>
            <a:r>
              <a:rPr lang="en-US" altLang="ko-KR" sz="1400" dirty="0"/>
              <a:t>email2 = 'example@example.co.kr'</a:t>
            </a:r>
          </a:p>
          <a:p>
            <a:r>
              <a:rPr lang="en-US" altLang="ko-KR" sz="1400" dirty="0"/>
              <a:t>email3 = 'example.example.com'</a:t>
            </a:r>
          </a:p>
          <a:p>
            <a:r>
              <a:rPr lang="en-US" altLang="ko-KR" sz="1400" dirty="0"/>
              <a:t>email4 = '</a:t>
            </a:r>
            <a:r>
              <a:rPr lang="en-US" altLang="ko-KR" sz="1400" dirty="0" err="1"/>
              <a:t>example@example</a:t>
            </a:r>
            <a:r>
              <a:rPr lang="en-US" altLang="ko-KR" sz="1400" dirty="0"/>
              <a:t>.'</a:t>
            </a:r>
          </a:p>
          <a:p>
            <a:r>
              <a:rPr lang="en-US" altLang="ko-KR" sz="1400" dirty="0"/>
              <a:t>email5 = '</a:t>
            </a:r>
            <a:r>
              <a:rPr lang="en-US" altLang="ko-KR" sz="1400" dirty="0" err="1"/>
              <a:t>example@example</a:t>
            </a:r>
            <a:r>
              <a:rPr lang="en-US" altLang="ko-KR" sz="1400" dirty="0"/>
              <a:t>'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is_valid_email</a:t>
            </a:r>
            <a:r>
              <a:rPr lang="en-US" altLang="ko-KR" sz="1400" dirty="0"/>
              <a:t>(email1))  # True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is_valid_email</a:t>
            </a:r>
            <a:r>
              <a:rPr lang="en-US" altLang="ko-KR" sz="1400" dirty="0"/>
              <a:t>(email2))  # True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is_valid_email</a:t>
            </a:r>
            <a:r>
              <a:rPr lang="en-US" altLang="ko-KR" sz="1400" dirty="0"/>
              <a:t>(email3))  # False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is_valid_email</a:t>
            </a:r>
            <a:r>
              <a:rPr lang="en-US" altLang="ko-KR" sz="1400" dirty="0"/>
              <a:t>(email4))  # False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is_valid_email</a:t>
            </a:r>
            <a:r>
              <a:rPr lang="en-US" altLang="ko-KR" sz="1400" dirty="0"/>
              <a:t>(email5))  # False</a:t>
            </a:r>
          </a:p>
        </p:txBody>
      </p:sp>
    </p:spTree>
    <p:extLst>
      <p:ext uri="{BB962C8B-B14F-4D97-AF65-F5344CB8AC3E}">
        <p14:creationId xmlns:p14="http://schemas.microsoft.com/office/powerpoint/2010/main" val="1750449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정규표현식을</a:t>
            </a:r>
            <a:r>
              <a:rPr lang="ko-KR" altLang="en-US" dirty="0"/>
              <a:t> 활용한 실제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정규표현식을</a:t>
            </a:r>
            <a:r>
              <a:rPr lang="ko-KR" altLang="en-US" dirty="0"/>
              <a:t> 사용한 데이터 유효성 검증</a:t>
            </a:r>
          </a:p>
          <a:p>
            <a:pPr lvl="1"/>
            <a:r>
              <a:rPr lang="ko-KR" altLang="en-US" dirty="0"/>
              <a:t>전화번호 유효성 검증하는 예제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31640" y="1988840"/>
            <a:ext cx="66247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re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is_valid_phone_number</a:t>
            </a:r>
            <a:r>
              <a:rPr lang="en-US" altLang="ko-KR" dirty="0"/>
              <a:t>(</a:t>
            </a:r>
            <a:r>
              <a:rPr lang="en-US" altLang="ko-KR" dirty="0" err="1"/>
              <a:t>phone_number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pattern = r'^\d{3}-\d{3,4}-\d{4}$’ </a:t>
            </a:r>
          </a:p>
          <a:p>
            <a:r>
              <a:rPr lang="en-US" altLang="ko-KR" dirty="0"/>
              <a:t>//</a:t>
            </a:r>
            <a:r>
              <a:rPr lang="ko-KR" altLang="en-US" dirty="0"/>
              <a:t>숫자</a:t>
            </a:r>
            <a:r>
              <a:rPr lang="en-US" altLang="ko-KR" dirty="0"/>
              <a:t>3</a:t>
            </a:r>
            <a:r>
              <a:rPr lang="ko-KR" altLang="en-US" dirty="0"/>
              <a:t>개 </a:t>
            </a:r>
            <a:r>
              <a:rPr lang="en-US" altLang="ko-KR" dirty="0"/>
              <a:t>– 3~4</a:t>
            </a:r>
            <a:r>
              <a:rPr lang="ko-KR" altLang="en-US" dirty="0"/>
              <a:t>개</a:t>
            </a:r>
            <a:r>
              <a:rPr lang="en-US" altLang="ko-KR" dirty="0"/>
              <a:t> - 4</a:t>
            </a:r>
            <a:r>
              <a:rPr lang="ko-KR" altLang="en-US" dirty="0"/>
              <a:t>개 에 매칭</a:t>
            </a:r>
            <a:r>
              <a:rPr lang="en-US" altLang="ko-KR" dirty="0"/>
              <a:t>. \d </a:t>
            </a:r>
            <a:r>
              <a:rPr lang="ko-KR" altLang="en-US" dirty="0"/>
              <a:t>는 숫자</a:t>
            </a:r>
            <a:endParaRPr lang="en-US" altLang="ko-KR" dirty="0"/>
          </a:p>
          <a:p>
            <a:r>
              <a:rPr lang="en-US" altLang="ko-KR" dirty="0"/>
              <a:t>    if </a:t>
            </a:r>
            <a:r>
              <a:rPr lang="en-US" altLang="ko-KR" dirty="0" err="1"/>
              <a:t>re.match</a:t>
            </a:r>
            <a:r>
              <a:rPr lang="en-US" altLang="ko-KR" dirty="0"/>
              <a:t>(pattern, </a:t>
            </a:r>
            <a:r>
              <a:rPr lang="en-US" altLang="ko-KR" dirty="0" err="1"/>
              <a:t>phone_number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    return True</a:t>
            </a:r>
          </a:p>
          <a:p>
            <a:r>
              <a:rPr lang="en-US" altLang="ko-KR" dirty="0"/>
              <a:t>    else:</a:t>
            </a:r>
          </a:p>
          <a:p>
            <a:r>
              <a:rPr lang="en-US" altLang="ko-KR" dirty="0"/>
              <a:t>        return False</a:t>
            </a:r>
          </a:p>
          <a:p>
            <a:endParaRPr lang="en-US" altLang="ko-KR" dirty="0"/>
          </a:p>
          <a:p>
            <a:r>
              <a:rPr lang="en-US" altLang="ko-KR" dirty="0"/>
              <a:t>phone_number1 = '010-1234-5678'</a:t>
            </a:r>
          </a:p>
          <a:p>
            <a:r>
              <a:rPr lang="en-US" altLang="ko-KR" dirty="0"/>
              <a:t>phone_number2 = '02-123-4567'</a:t>
            </a:r>
          </a:p>
          <a:p>
            <a:r>
              <a:rPr lang="en-US" altLang="ko-KR" dirty="0"/>
              <a:t>phone_number3 = '123-4567'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is_valid_phone_number</a:t>
            </a:r>
            <a:r>
              <a:rPr lang="en-US" altLang="ko-KR" dirty="0"/>
              <a:t>(phone_number1))  # True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is_valid_phone_number</a:t>
            </a:r>
            <a:r>
              <a:rPr lang="en-US" altLang="ko-KR" dirty="0"/>
              <a:t>(phone_number2))  # True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is_valid_phone_number</a:t>
            </a:r>
            <a:r>
              <a:rPr lang="en-US" altLang="ko-KR" dirty="0"/>
              <a:t>(phone_number3))  # False</a:t>
            </a:r>
          </a:p>
        </p:txBody>
      </p:sp>
    </p:spTree>
    <p:extLst>
      <p:ext uri="{BB962C8B-B14F-4D97-AF65-F5344CB8AC3E}">
        <p14:creationId xmlns:p14="http://schemas.microsoft.com/office/powerpoint/2010/main" val="3080157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정규표현식을</a:t>
            </a:r>
            <a:r>
              <a:rPr lang="ko-KR" altLang="en-US" dirty="0"/>
              <a:t> 활용한 실제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로그 데이터에서 </a:t>
            </a:r>
            <a:r>
              <a:rPr lang="en-US" altLang="ko-KR" dirty="0"/>
              <a:t>IP </a:t>
            </a:r>
            <a:r>
              <a:rPr lang="ko-KR" altLang="en-US" dirty="0"/>
              <a:t>주소를 추출하는 예시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11560" y="1988840"/>
            <a:ext cx="806489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import re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log_data</a:t>
            </a:r>
            <a:r>
              <a:rPr lang="en-US" altLang="ko-KR" sz="1400" dirty="0"/>
              <a:t> = [</a:t>
            </a:r>
          </a:p>
          <a:p>
            <a:r>
              <a:rPr lang="en-US" altLang="ko-KR" sz="1400" dirty="0"/>
              <a:t>    '192.168.0.1 - - [21/Feb/2022:10:12:01 +0900] "GET /index.html HTTP/1.1" 200 2326',</a:t>
            </a:r>
          </a:p>
          <a:p>
            <a:r>
              <a:rPr lang="en-US" altLang="ko-KR" sz="1400" dirty="0"/>
              <a:t>    '192.168.0.2 - - [21/Feb/2022:10:12:02 +0900] "GET /images/banner.jpg HTTP/1.1" 200 6571',</a:t>
            </a:r>
          </a:p>
          <a:p>
            <a:r>
              <a:rPr lang="en-US" altLang="ko-KR" sz="1400" dirty="0"/>
              <a:t>    '192.168.0.3 - - [21/Feb/2022:10:12:03 +0900] "POST /</a:t>
            </a:r>
            <a:r>
              <a:rPr lang="en-US" altLang="ko-KR" sz="1400" dirty="0" err="1"/>
              <a:t>login.php</a:t>
            </a:r>
            <a:r>
              <a:rPr lang="en-US" altLang="ko-KR" sz="1400" dirty="0"/>
              <a:t> HTTP/1.1" 302 -',</a:t>
            </a:r>
          </a:p>
          <a:p>
            <a:r>
              <a:rPr lang="en-US" altLang="ko-KR" sz="1400" dirty="0"/>
              <a:t>    '192.168.0.4 - - [21/Feb/2022:10:12:04 +0900] "GET /favicon.ico HTTP/1.1" 404 209'</a:t>
            </a:r>
          </a:p>
          <a:p>
            <a:r>
              <a:rPr lang="en-US" altLang="ko-KR" sz="1400" dirty="0"/>
              <a:t>]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ip_pattern</a:t>
            </a:r>
            <a:r>
              <a:rPr lang="en-US" altLang="ko-KR" sz="1400" dirty="0"/>
              <a:t> = r'\d{1,3}\.\d{1,3}\.\d{1,3}\.\d{1,3}'</a:t>
            </a:r>
          </a:p>
          <a:p>
            <a:endParaRPr lang="en-US" altLang="ko-KR" sz="1400" dirty="0"/>
          </a:p>
          <a:p>
            <a:r>
              <a:rPr lang="en-US" altLang="ko-KR" sz="1400" dirty="0"/>
              <a:t>for log in </a:t>
            </a:r>
            <a:r>
              <a:rPr lang="en-US" altLang="ko-KR" sz="1400" dirty="0" err="1"/>
              <a:t>log_data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ip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re.findall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ip_pattern</a:t>
            </a:r>
            <a:r>
              <a:rPr lang="en-US" altLang="ko-KR" sz="1400" dirty="0"/>
              <a:t>, log)</a:t>
            </a:r>
          </a:p>
          <a:p>
            <a:r>
              <a:rPr lang="en-US" altLang="ko-KR" sz="1400" dirty="0"/>
              <a:t>    print(</a:t>
            </a:r>
            <a:r>
              <a:rPr lang="en-US" altLang="ko-KR" sz="1400" dirty="0" err="1"/>
              <a:t>ip</a:t>
            </a:r>
            <a:r>
              <a:rPr lang="en-US" altLang="ko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926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파일 읽기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객체를 사용하여 파일 내용을 읽을 수 있습니다</a:t>
            </a:r>
            <a:r>
              <a:rPr lang="en-US" altLang="ko-KR" dirty="0"/>
              <a:t>. </a:t>
            </a:r>
            <a:r>
              <a:rPr lang="ko-KR" altLang="en-US" dirty="0"/>
              <a:t>다양한 </a:t>
            </a:r>
            <a:r>
              <a:rPr lang="ko-KR" altLang="en-US" dirty="0" err="1"/>
              <a:t>메서드를</a:t>
            </a:r>
            <a:r>
              <a:rPr lang="ko-KR" altLang="en-US" dirty="0"/>
              <a:t> 사용할 수 있습니다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read(): </a:t>
            </a:r>
            <a:r>
              <a:rPr lang="ko-KR" altLang="en-US" dirty="0"/>
              <a:t>파일 내용 전체를 문자열로 읽습니다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readline</a:t>
            </a:r>
            <a:r>
              <a:rPr lang="en-US" altLang="ko-KR" dirty="0"/>
              <a:t>(): </a:t>
            </a:r>
            <a:r>
              <a:rPr lang="ko-KR" altLang="en-US" dirty="0"/>
              <a:t>파일에서 한 줄을 읽습니다</a:t>
            </a:r>
            <a:r>
              <a:rPr lang="en-US" altLang="ko-KR" dirty="0"/>
              <a:t>. </a:t>
            </a:r>
            <a:r>
              <a:rPr lang="ko-KR" altLang="en-US" dirty="0"/>
              <a:t>파일 끝에 도달하면 빈 문자열을 반환합니다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readlines</a:t>
            </a:r>
            <a:r>
              <a:rPr lang="en-US" altLang="ko-KR" dirty="0"/>
              <a:t>(): </a:t>
            </a:r>
            <a:r>
              <a:rPr lang="ko-KR" altLang="en-US" dirty="0"/>
              <a:t>파일 전체를 읽고 각 줄을 문자열의 리스트로 반환합니다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86406" y="3429000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file = open("example.txt", "r")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파일 내용 전체를 읽습니다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content = </a:t>
            </a:r>
            <a:r>
              <a:rPr lang="en-US" altLang="ko-KR" sz="1400" dirty="0" err="1"/>
              <a:t>file.read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print(content)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파일에서 한 줄을 읽습니다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line = </a:t>
            </a:r>
            <a:r>
              <a:rPr lang="en-US" altLang="ko-KR" sz="1400" dirty="0" err="1"/>
              <a:t>file.readline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print(line)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파일 전체를 읽고 각 줄을 리스트로 반환합니다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lines = </a:t>
            </a:r>
            <a:r>
              <a:rPr lang="en-US" altLang="ko-KR" sz="1400" dirty="0" err="1"/>
              <a:t>file.readlines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print(lines)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file.close</a:t>
            </a:r>
            <a:r>
              <a:rPr lang="en-US" altLang="ko-KR" sz="1400" dirty="0"/>
              <a:t>()  # </a:t>
            </a:r>
            <a:r>
              <a:rPr lang="ko-KR" altLang="en-US" sz="1400" dirty="0"/>
              <a:t>파일을 닫습니다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5061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정규표현식의</a:t>
            </a:r>
            <a:r>
              <a:rPr lang="ko-KR" altLang="en-US" dirty="0"/>
              <a:t> 한계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60640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err="1"/>
              <a:t>정규표현식의</a:t>
            </a:r>
            <a:r>
              <a:rPr lang="ko-KR" altLang="en-US" dirty="0"/>
              <a:t> 한계</a:t>
            </a:r>
          </a:p>
          <a:p>
            <a:pPr lvl="1"/>
            <a:r>
              <a:rPr lang="ko-KR" altLang="en-US" dirty="0"/>
              <a:t>복잡한 패턴 처리의 한계</a:t>
            </a:r>
          </a:p>
          <a:p>
            <a:pPr lvl="2"/>
            <a:r>
              <a:rPr lang="ko-KR" altLang="en-US" dirty="0" err="1"/>
              <a:t>정규표현식은</a:t>
            </a:r>
            <a:r>
              <a:rPr lang="ko-KR" altLang="en-US" dirty="0"/>
              <a:t> 매우 복잡한 패턴도 처리할 수 있지만</a:t>
            </a:r>
            <a:r>
              <a:rPr lang="en-US" altLang="ko-KR" dirty="0"/>
              <a:t>, </a:t>
            </a:r>
            <a:r>
              <a:rPr lang="ko-KR" altLang="en-US" dirty="0"/>
              <a:t>너무 복잡한 패턴의 경우 처리 속도가 느려질 수 있습니다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패턴의 복잡도가 높을수록 패턴을 이해하기 어려워지므로</a:t>
            </a:r>
            <a:r>
              <a:rPr lang="en-US" altLang="ko-KR" dirty="0"/>
              <a:t>, </a:t>
            </a:r>
            <a:r>
              <a:rPr lang="ko-KR" altLang="en-US" dirty="0"/>
              <a:t>유지보수에 어려움을 겪을 수 있습니다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모든 문제에 대해 적합하지 않음</a:t>
            </a:r>
          </a:p>
          <a:p>
            <a:pPr lvl="2"/>
            <a:r>
              <a:rPr lang="ko-KR" altLang="en-US" dirty="0" err="1"/>
              <a:t>정규표현식은</a:t>
            </a:r>
            <a:r>
              <a:rPr lang="ko-KR" altLang="en-US" dirty="0"/>
              <a:t> 문자열 처리에 대한 매우 강력한 도구지만</a:t>
            </a:r>
            <a:r>
              <a:rPr lang="en-US" altLang="ko-KR" dirty="0"/>
              <a:t>, </a:t>
            </a:r>
            <a:r>
              <a:rPr lang="ko-KR" altLang="en-US" dirty="0"/>
              <a:t>모든 문제에 대해 적합하지 않습니다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복잡한 자연어 처리나 문법 분석 등과 같은 문제에는 전용 라이브러리나 도구를 사용하는 것이 더욱 적합할 수 있습니다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다양한 문자열 형식 처리의 한계</a:t>
            </a:r>
          </a:p>
          <a:p>
            <a:pPr lvl="2"/>
            <a:r>
              <a:rPr lang="ko-KR" altLang="en-US" dirty="0" err="1"/>
              <a:t>정규표현식은</a:t>
            </a:r>
            <a:r>
              <a:rPr lang="ko-KR" altLang="en-US" dirty="0"/>
              <a:t> 일반적인 문자열 형식에 대한 처리를 제공합니다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특수한 문자열 형식이나 데이터 타입에 대한 처리에는 한계가 있습니다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CSV </a:t>
            </a:r>
            <a:r>
              <a:rPr lang="ko-KR" altLang="en-US" dirty="0"/>
              <a:t>파일의 경우</a:t>
            </a:r>
            <a:r>
              <a:rPr lang="en-US" altLang="ko-KR" dirty="0"/>
              <a:t>, </a:t>
            </a:r>
            <a:r>
              <a:rPr lang="ko-KR" altLang="en-US" dirty="0"/>
              <a:t>각 필드가 쉼표로 구분되어 있으므로</a:t>
            </a:r>
            <a:r>
              <a:rPr lang="en-US" altLang="ko-KR" dirty="0"/>
              <a:t>, </a:t>
            </a:r>
            <a:r>
              <a:rPr lang="ko-KR" altLang="en-US" dirty="0"/>
              <a:t>쉼표를 기준으로 필드를 분리하는 방식으로 데이터를 처리할 수 있습니다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CSV </a:t>
            </a:r>
            <a:r>
              <a:rPr lang="ko-KR" altLang="en-US" dirty="0"/>
              <a:t>파일의 경우</a:t>
            </a:r>
            <a:r>
              <a:rPr lang="en-US" altLang="ko-KR" dirty="0"/>
              <a:t>, </a:t>
            </a:r>
            <a:r>
              <a:rPr lang="ko-KR" altLang="en-US" dirty="0"/>
              <a:t>인용부호나 특수문자 등의 예외상황이 있으므로</a:t>
            </a:r>
            <a:r>
              <a:rPr lang="en-US" altLang="ko-KR" dirty="0"/>
              <a:t>, </a:t>
            </a:r>
            <a:r>
              <a:rPr lang="ko-KR" altLang="en-US" dirty="0" err="1"/>
              <a:t>정규표현식만으로</a:t>
            </a:r>
            <a:r>
              <a:rPr lang="ko-KR" altLang="en-US" dirty="0"/>
              <a:t> 완벽하게 처리하기 어려울 수 있습니다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유니코드 문자열 처리의 한계</a:t>
            </a:r>
          </a:p>
          <a:p>
            <a:pPr lvl="2"/>
            <a:r>
              <a:rPr lang="ko-KR" altLang="en-US" dirty="0" err="1"/>
              <a:t>정규표현식은</a:t>
            </a:r>
            <a:r>
              <a:rPr lang="ko-KR" altLang="en-US" dirty="0"/>
              <a:t> 기본적으로 </a:t>
            </a:r>
            <a:r>
              <a:rPr lang="en-US" altLang="ko-KR" dirty="0"/>
              <a:t>ASCII </a:t>
            </a:r>
            <a:r>
              <a:rPr lang="ko-KR" altLang="en-US" dirty="0"/>
              <a:t>문자열을 처리하는 것을 기본으로 합니다</a:t>
            </a:r>
            <a:r>
              <a:rPr lang="en-US" altLang="ko-KR" dirty="0"/>
              <a:t>. 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유니코드 문자열을 처리할 때에는 적절한 옵션을 설정해야 합니다</a:t>
            </a:r>
            <a:r>
              <a:rPr lang="en-US" altLang="ko-KR" dirty="0"/>
              <a:t>. </a:t>
            </a:r>
            <a:r>
              <a:rPr lang="ko-KR" altLang="en-US" dirty="0"/>
              <a:t>그렇지 않으면</a:t>
            </a:r>
            <a:r>
              <a:rPr lang="en-US" altLang="ko-KR" dirty="0"/>
              <a:t>, </a:t>
            </a:r>
            <a:r>
              <a:rPr lang="ko-KR" altLang="en-US" dirty="0"/>
              <a:t>유니코드 문자열을 처리할 때 예기치 않은 결과가 발생할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001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정규표현식의</a:t>
            </a:r>
            <a:r>
              <a:rPr lang="ko-KR" altLang="en-US" dirty="0"/>
              <a:t> 한계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760640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정규표현식의</a:t>
            </a:r>
            <a:r>
              <a:rPr lang="ko-KR" altLang="en-US" sz="2000" dirty="0"/>
              <a:t> 한계</a:t>
            </a:r>
          </a:p>
          <a:p>
            <a:pPr lvl="1"/>
            <a:r>
              <a:rPr lang="ko-KR" altLang="en-US" sz="1800" dirty="0" err="1"/>
              <a:t>가독성이</a:t>
            </a:r>
            <a:r>
              <a:rPr lang="ko-KR" altLang="en-US" sz="1800" dirty="0"/>
              <a:t> 떨어지는 패턴</a:t>
            </a:r>
          </a:p>
          <a:p>
            <a:pPr lvl="2"/>
            <a:r>
              <a:rPr lang="ko-KR" altLang="en-US" sz="1600" dirty="0" err="1"/>
              <a:t>정규표현식을</a:t>
            </a:r>
            <a:r>
              <a:rPr lang="ko-KR" altLang="en-US" sz="1600" dirty="0"/>
              <a:t> 사용하면서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가독성이</a:t>
            </a:r>
            <a:r>
              <a:rPr lang="ko-KR" altLang="en-US" sz="1600" dirty="0"/>
              <a:t> 떨어지는 패턴을 작성할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이러한 패턴은 다른 사람이 코드를 이해하기 어렵게 만들 수 있습니다</a:t>
            </a:r>
            <a:r>
              <a:rPr lang="en-US" altLang="ko-KR" sz="1600" dirty="0"/>
              <a:t>.</a:t>
            </a:r>
          </a:p>
          <a:p>
            <a:pPr lvl="2"/>
            <a:endParaRPr lang="en-US" altLang="ko-KR" sz="1600" dirty="0"/>
          </a:p>
          <a:p>
            <a:pPr lvl="1"/>
            <a:r>
              <a:rPr lang="ko-KR" altLang="en-US" sz="1800" dirty="0"/>
              <a:t>패턴의 이해도가 낮은 경우</a:t>
            </a:r>
          </a:p>
          <a:p>
            <a:pPr lvl="2"/>
            <a:r>
              <a:rPr lang="ko-KR" altLang="en-US" sz="1600" dirty="0"/>
              <a:t>패턴의 이해도가 낮은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잘못된 패턴을 작성할 가능성이 높습니다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이러한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원하는 결과를 얻기 어려울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</a:t>
            </a:r>
            <a:r>
              <a:rPr lang="en-US" altLang="ko-KR" sz="1600" dirty="0"/>
              <a:t>, </a:t>
            </a:r>
            <a:r>
              <a:rPr lang="ko-KR" altLang="en-US" sz="1600" dirty="0"/>
              <a:t>패턴을 작성할 때에는</a:t>
            </a:r>
            <a:r>
              <a:rPr lang="en-US" altLang="ko-KR" sz="1600" dirty="0"/>
              <a:t>, </a:t>
            </a:r>
            <a:r>
              <a:rPr lang="ko-KR" altLang="en-US" sz="1600" dirty="0"/>
              <a:t>이해도를 높이기 위해 가능한 간단한 패턴을 작성하는 것이 좋습니다</a:t>
            </a:r>
            <a:r>
              <a:rPr lang="en-US" altLang="ko-KR" sz="1600" dirty="0"/>
              <a:t>.</a:t>
            </a:r>
          </a:p>
          <a:p>
            <a:endParaRPr lang="en-US" altLang="ko-KR" sz="2000" dirty="0"/>
          </a:p>
          <a:p>
            <a:pPr lvl="2"/>
            <a:endParaRPr lang="en-US" altLang="ko-KR" sz="16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91167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62074"/>
          </a:xfrm>
        </p:spPr>
        <p:txBody>
          <a:bodyPr>
            <a:noAutofit/>
          </a:bodyPr>
          <a:lstStyle/>
          <a:p>
            <a:r>
              <a:rPr lang="ko-KR" altLang="en-US" sz="3200" dirty="0" err="1"/>
              <a:t>정규표현식의</a:t>
            </a:r>
            <a:r>
              <a:rPr lang="ko-KR" altLang="en-US" sz="3200" dirty="0"/>
              <a:t> 한계 극복을 위한 대안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5976664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한계 극복을 위한 대안</a:t>
            </a:r>
          </a:p>
          <a:p>
            <a:pPr lvl="1"/>
            <a:r>
              <a:rPr lang="ko-KR" altLang="en-US" dirty="0"/>
              <a:t>문자열 </a:t>
            </a:r>
            <a:r>
              <a:rPr lang="ko-KR" altLang="en-US" dirty="0" err="1"/>
              <a:t>메서드</a:t>
            </a:r>
            <a:endParaRPr lang="ko-KR" altLang="en-US" dirty="0"/>
          </a:p>
          <a:p>
            <a:pPr lvl="2"/>
            <a:r>
              <a:rPr lang="ko-KR" altLang="en-US" dirty="0" err="1"/>
              <a:t>파이썬에서는</a:t>
            </a:r>
            <a:r>
              <a:rPr lang="ko-KR" altLang="en-US" dirty="0"/>
              <a:t> 문자열을 다루기 위한 </a:t>
            </a:r>
            <a:r>
              <a:rPr lang="ko-KR" altLang="en-US" dirty="0" err="1"/>
              <a:t>메서드들이</a:t>
            </a:r>
            <a:r>
              <a:rPr lang="ko-KR" altLang="en-US" dirty="0"/>
              <a:t> 매우 많이 제공됩니다</a:t>
            </a:r>
            <a:r>
              <a:rPr lang="en-US" altLang="ko-KR" dirty="0"/>
              <a:t>. </a:t>
            </a:r>
            <a:r>
              <a:rPr lang="ko-KR" altLang="en-US" dirty="0"/>
              <a:t>이러한 </a:t>
            </a:r>
            <a:r>
              <a:rPr lang="ko-KR" altLang="en-US" dirty="0" err="1"/>
              <a:t>메서드를</a:t>
            </a:r>
            <a:r>
              <a:rPr lang="ko-KR" altLang="en-US" dirty="0"/>
              <a:t> 적극적으로 활용하여 </a:t>
            </a:r>
            <a:r>
              <a:rPr lang="ko-KR" altLang="en-US" dirty="0" err="1"/>
              <a:t>정규표현식으로</a:t>
            </a:r>
            <a:r>
              <a:rPr lang="ko-KR" altLang="en-US" dirty="0"/>
              <a:t> 해결하기 어려운 문제를 해결할 수 있습니다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 err="1"/>
              <a:t>파싱</a:t>
            </a:r>
            <a:r>
              <a:rPr lang="ko-KR" altLang="en-US" dirty="0"/>
              <a:t> 라이브러리</a:t>
            </a:r>
          </a:p>
          <a:p>
            <a:pPr lvl="2"/>
            <a:r>
              <a:rPr lang="ko-KR" altLang="en-US" dirty="0" err="1"/>
              <a:t>파싱</a:t>
            </a:r>
            <a:r>
              <a:rPr lang="ko-KR" altLang="en-US" dirty="0"/>
              <a:t> 라이브러리는 문자열에서 원하는 부분을 추출하거나</a:t>
            </a:r>
            <a:r>
              <a:rPr lang="en-US" altLang="ko-KR" dirty="0"/>
              <a:t>, </a:t>
            </a:r>
            <a:r>
              <a:rPr lang="ko-KR" altLang="en-US" dirty="0"/>
              <a:t>문장을 분석하는 등 다양한 작업을 수행하는 데에 사용됩니다</a:t>
            </a:r>
            <a:r>
              <a:rPr lang="en-US" altLang="ko-KR" dirty="0"/>
              <a:t>. </a:t>
            </a:r>
            <a:r>
              <a:rPr lang="ko-KR" altLang="en-US" dirty="0" err="1"/>
              <a:t>파싱</a:t>
            </a:r>
            <a:r>
              <a:rPr lang="ko-KR" altLang="en-US" dirty="0"/>
              <a:t> 라이브러리를 활용하면 </a:t>
            </a:r>
            <a:r>
              <a:rPr lang="ko-KR" altLang="en-US" dirty="0" err="1"/>
              <a:t>정규표현식으로</a:t>
            </a:r>
            <a:r>
              <a:rPr lang="ko-KR" altLang="en-US" dirty="0"/>
              <a:t> 해결하기 어려운 문자열 처리 문제를 해결할 수 있습니다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자연어 처리 라이브러리</a:t>
            </a:r>
          </a:p>
          <a:p>
            <a:pPr lvl="2"/>
            <a:r>
              <a:rPr lang="ko-KR" altLang="en-US" dirty="0"/>
              <a:t>자연어 처리 라이브러리는 텍스트 데이터를 다루는 데에 특화된 라이브러리입니다</a:t>
            </a:r>
            <a:r>
              <a:rPr lang="en-US" altLang="ko-KR" dirty="0"/>
              <a:t>. </a:t>
            </a:r>
            <a:r>
              <a:rPr lang="ko-KR" altLang="en-US" dirty="0"/>
              <a:t>이러한 라이브러리를 활용하여 </a:t>
            </a:r>
            <a:r>
              <a:rPr lang="ko-KR" altLang="en-US" dirty="0" err="1"/>
              <a:t>정규표현식으로</a:t>
            </a:r>
            <a:r>
              <a:rPr lang="ko-KR" altLang="en-US" dirty="0"/>
              <a:t> 해결하기 어려운 텍스트 데이터 처리 문제를 해결할 수 있습니다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기계학습 기술</a:t>
            </a:r>
          </a:p>
          <a:p>
            <a:pPr lvl="2"/>
            <a:r>
              <a:rPr lang="ko-KR" altLang="en-US" dirty="0" err="1"/>
              <a:t>정규표현식으로</a:t>
            </a:r>
            <a:r>
              <a:rPr lang="ko-KR" altLang="en-US" dirty="0"/>
              <a:t> 해결하기 어려운 문제를 해결하기 위해 기계학습 기술을 사용할 수 있습니다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 err="1"/>
              <a:t>스팸</a:t>
            </a:r>
            <a:r>
              <a:rPr lang="ko-KR" altLang="en-US" dirty="0"/>
              <a:t> </a:t>
            </a:r>
            <a:r>
              <a:rPr lang="ko-KR" altLang="en-US" dirty="0" err="1"/>
              <a:t>필터링</a:t>
            </a:r>
            <a:r>
              <a:rPr lang="en-US" altLang="ko-KR" dirty="0"/>
              <a:t>, </a:t>
            </a:r>
            <a:r>
              <a:rPr lang="ko-KR" altLang="en-US" dirty="0"/>
              <a:t>언어 감지</a:t>
            </a:r>
            <a:r>
              <a:rPr lang="en-US" altLang="ko-KR" dirty="0"/>
              <a:t>, </a:t>
            </a:r>
            <a:r>
              <a:rPr lang="ko-KR" altLang="en-US" dirty="0"/>
              <a:t>문서 분류 등의 문제를 해결하기 위해 기계학습 기술을 활용할 수 있습니다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데이터베이스</a:t>
            </a:r>
          </a:p>
          <a:p>
            <a:pPr lvl="2"/>
            <a:r>
              <a:rPr lang="ko-KR" altLang="en-US" dirty="0"/>
              <a:t>문자열 처리를 위한 데이터베이스를 활용하여 </a:t>
            </a:r>
            <a:r>
              <a:rPr lang="ko-KR" altLang="en-US" dirty="0" err="1"/>
              <a:t>정규표현식으로</a:t>
            </a:r>
            <a:r>
              <a:rPr lang="ko-KR" altLang="en-US" dirty="0"/>
              <a:t> 해결하기 어려운 문제를 해결할 수 있습니다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검색 엔진에서 사용되는 데이터베이스는 문자열 처리를 위한 다양한 기능을 제공하며</a:t>
            </a:r>
            <a:r>
              <a:rPr lang="en-US" altLang="ko-KR" dirty="0"/>
              <a:t>, </a:t>
            </a:r>
            <a:r>
              <a:rPr lang="ko-KR" altLang="en-US" dirty="0"/>
              <a:t>이를 활용하여 문자열 처리 문제를 해결할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545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파일 쓰기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객체를 사용하여 파일 내용을 씁니다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write(): </a:t>
            </a:r>
            <a:r>
              <a:rPr lang="ko-KR" altLang="en-US" dirty="0"/>
              <a:t>파일에 문자열을 씁니다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writelines</a:t>
            </a:r>
            <a:r>
              <a:rPr lang="en-US" altLang="ko-KR" dirty="0"/>
              <a:t>(): </a:t>
            </a:r>
            <a:r>
              <a:rPr lang="ko-KR" altLang="en-US" dirty="0"/>
              <a:t>파일에 문자열의 리스트를 씁니다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2564904"/>
            <a:ext cx="82089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file = open("example.txt", "w")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파일에 문자열을 씁니다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file.write</a:t>
            </a:r>
            <a:r>
              <a:rPr lang="en-US" altLang="ko-KR" dirty="0"/>
              <a:t>("Hello, world!\n")</a:t>
            </a:r>
          </a:p>
          <a:p>
            <a:r>
              <a:rPr lang="en-US" altLang="ko-KR" dirty="0" err="1"/>
              <a:t>file.write</a:t>
            </a:r>
            <a:r>
              <a:rPr lang="en-US" altLang="ko-KR" dirty="0"/>
              <a:t>("This is an example file.\n")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파일에 문자열의 리스트를 씁니다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lines = ["We will use it to demonstrate file writing in Python.\n",</a:t>
            </a:r>
          </a:p>
          <a:p>
            <a:r>
              <a:rPr lang="en-US" altLang="ko-KR" dirty="0"/>
              <a:t>         "We can write multiple lines at once.\n"]</a:t>
            </a:r>
          </a:p>
          <a:p>
            <a:r>
              <a:rPr lang="en-US" altLang="ko-KR" dirty="0" err="1"/>
              <a:t>file.writelines</a:t>
            </a:r>
            <a:r>
              <a:rPr lang="en-US" altLang="ko-KR" dirty="0"/>
              <a:t>(lines)</a:t>
            </a:r>
          </a:p>
          <a:p>
            <a:endParaRPr lang="en-US" altLang="ko-KR" dirty="0"/>
          </a:p>
          <a:p>
            <a:r>
              <a:rPr lang="en-US" altLang="ko-KR" dirty="0" err="1"/>
              <a:t>file.close</a:t>
            </a:r>
            <a:r>
              <a:rPr lang="en-US" altLang="ko-KR" dirty="0"/>
              <a:t>()  # </a:t>
            </a:r>
            <a:r>
              <a:rPr lang="ko-KR" altLang="en-US" dirty="0"/>
              <a:t>파일을 닫습니다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7499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파일 닫기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에서 파일을 열고 사용한 후에는 반드시 파일을 닫아야 합니다</a:t>
            </a:r>
            <a:r>
              <a:rPr lang="en-US" altLang="ko-KR" dirty="0"/>
              <a:t>. </a:t>
            </a:r>
            <a:r>
              <a:rPr lang="ko-KR" altLang="en-US" dirty="0"/>
              <a:t>파일을 닫지 않으면 파일이 계속해서 열린 상태로 남아 있어서</a:t>
            </a:r>
            <a:r>
              <a:rPr lang="en-US" altLang="ko-KR" dirty="0"/>
              <a:t>, </a:t>
            </a:r>
            <a:r>
              <a:rPr lang="ko-KR" altLang="en-US" dirty="0"/>
              <a:t>다른 프로그램이나 사용자가 해당 파일을 사용하지 못하게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86000" y="298700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file = open("example.txt", "r")</a:t>
            </a:r>
          </a:p>
          <a:p>
            <a:r>
              <a:rPr lang="en-US" altLang="ko-KR" dirty="0"/>
              <a:t>content = </a:t>
            </a:r>
            <a:r>
              <a:rPr lang="en-US" altLang="ko-KR" dirty="0" err="1"/>
              <a:t>file.read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file.close</a:t>
            </a:r>
            <a:r>
              <a:rPr lang="en-US" altLang="ko-KR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0768" y="4581128"/>
            <a:ext cx="6742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파일을 다루다가 예외가 발생하면 파일이 닫히지 않을 수 있습니다</a:t>
            </a:r>
            <a:r>
              <a:rPr lang="en-US" altLang="ko-KR" dirty="0"/>
              <a:t>. </a:t>
            </a:r>
            <a:r>
              <a:rPr lang="ko-KR" altLang="en-US" dirty="0"/>
              <a:t>이러한 문제를 방지하기 위해서는 </a:t>
            </a:r>
            <a:r>
              <a:rPr lang="en-US" altLang="ko-KR" dirty="0"/>
              <a:t>with</a:t>
            </a:r>
            <a:r>
              <a:rPr lang="ko-KR" altLang="en-US" dirty="0"/>
              <a:t> 문을 사용하여 파일 객체를 다루는 것이 좋습니다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196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with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with</a:t>
            </a:r>
            <a:r>
              <a:rPr lang="ko-KR" altLang="en-US" dirty="0"/>
              <a:t> 문은 파일을 열고 작업을 마치면 파일을 자동으로 닫아줍니다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051720" y="21328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with open("example.txt", "r") as file:</a:t>
            </a:r>
          </a:p>
          <a:p>
            <a:r>
              <a:rPr lang="en-US" altLang="ko-KR" dirty="0"/>
              <a:t>    # </a:t>
            </a:r>
            <a:r>
              <a:rPr lang="ko-KR" altLang="en-US" dirty="0"/>
              <a:t>파일을 다루는 코드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979712" y="422108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with open("example.txt", "r") as file:</a:t>
            </a:r>
          </a:p>
          <a:p>
            <a:r>
              <a:rPr lang="en-US" altLang="ko-KR" dirty="0"/>
              <a:t>    # </a:t>
            </a:r>
            <a:r>
              <a:rPr lang="ko-KR" altLang="en-US" dirty="0"/>
              <a:t>파일 내용 전체를 읽습니다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content = </a:t>
            </a:r>
            <a:r>
              <a:rPr lang="en-US" altLang="ko-KR" dirty="0" err="1"/>
              <a:t>file.read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print(content)</a:t>
            </a:r>
          </a:p>
        </p:txBody>
      </p:sp>
    </p:spTree>
    <p:extLst>
      <p:ext uri="{BB962C8B-B14F-4D97-AF65-F5344CB8AC3E}">
        <p14:creationId xmlns:p14="http://schemas.microsoft.com/office/powerpoint/2010/main" val="3543890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모드에 따른 파일 열기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7504" y="1412776"/>
            <a:ext cx="403244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# </a:t>
            </a:r>
            <a:r>
              <a:rPr lang="ko-KR" altLang="en-US" sz="1400" dirty="0"/>
              <a:t>읽기 모드로 파일을 엽니다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file = open("example.txt", "r")</a:t>
            </a:r>
          </a:p>
          <a:p>
            <a:r>
              <a:rPr lang="en-US" altLang="ko-KR" sz="1400" dirty="0"/>
              <a:t>content = </a:t>
            </a:r>
            <a:r>
              <a:rPr lang="en-US" altLang="ko-KR" sz="1400" dirty="0" err="1"/>
              <a:t>file.read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읽기 모드 예시</a:t>
            </a:r>
            <a:r>
              <a:rPr lang="en-US" altLang="ko-KR" sz="1400" dirty="0"/>
              <a:t>:")</a:t>
            </a:r>
          </a:p>
          <a:p>
            <a:r>
              <a:rPr lang="en-US" altLang="ko-KR" sz="1400" dirty="0"/>
              <a:t>print(content)</a:t>
            </a:r>
          </a:p>
          <a:p>
            <a:r>
              <a:rPr lang="en-US" altLang="ko-KR" sz="1400" dirty="0" err="1"/>
              <a:t>file.close</a:t>
            </a:r>
            <a:r>
              <a:rPr lang="en-US" altLang="ko-KR" sz="1400" dirty="0"/>
              <a:t>()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쓰기 모드로 파일을 엽니다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file = open("example.txt", "w")</a:t>
            </a:r>
          </a:p>
          <a:p>
            <a:r>
              <a:rPr lang="en-US" altLang="ko-KR" sz="1400" dirty="0" err="1"/>
              <a:t>file.write</a:t>
            </a:r>
            <a:r>
              <a:rPr lang="en-US" altLang="ko-KR" sz="1400" dirty="0"/>
              <a:t>("This is an example.\n")</a:t>
            </a:r>
          </a:p>
          <a:p>
            <a:r>
              <a:rPr lang="en-US" altLang="ko-KR" sz="1400" dirty="0" err="1"/>
              <a:t>file.write</a:t>
            </a:r>
            <a:r>
              <a:rPr lang="en-US" altLang="ko-KR" sz="1400" dirty="0"/>
              <a:t>("We are writing to a file.\n")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쓰기 모드 예시</a:t>
            </a:r>
            <a:r>
              <a:rPr lang="en-US" altLang="ko-KR" sz="1400" dirty="0"/>
              <a:t>:")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파일이 생성되었습니다</a:t>
            </a:r>
            <a:r>
              <a:rPr lang="en-US" altLang="ko-KR" sz="1400" dirty="0"/>
              <a:t>.")</a:t>
            </a:r>
          </a:p>
          <a:p>
            <a:r>
              <a:rPr lang="en-US" altLang="ko-KR" sz="1400" dirty="0" err="1"/>
              <a:t>file.close</a:t>
            </a:r>
            <a:r>
              <a:rPr lang="en-US" altLang="ko-KR" sz="1400" dirty="0"/>
              <a:t>()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추가 모드로 파일을 엽니다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file = open("example.txt", "a")</a:t>
            </a:r>
          </a:p>
          <a:p>
            <a:r>
              <a:rPr lang="en-US" altLang="ko-KR" sz="1400" dirty="0" err="1"/>
              <a:t>file.write</a:t>
            </a:r>
            <a:r>
              <a:rPr lang="en-US" altLang="ko-KR" sz="1400" dirty="0"/>
              <a:t>("We are appending to a file.\n")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추가 모드 예시</a:t>
            </a:r>
            <a:r>
              <a:rPr lang="en-US" altLang="ko-KR" sz="1400" dirty="0"/>
              <a:t>:")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파일이 열렸고 내용이 추가되었습니다</a:t>
            </a:r>
            <a:r>
              <a:rPr lang="en-US" altLang="ko-KR" sz="1400" dirty="0"/>
              <a:t>.")</a:t>
            </a:r>
          </a:p>
          <a:p>
            <a:r>
              <a:rPr lang="en-US" altLang="ko-KR" sz="1400" dirty="0" err="1"/>
              <a:t>file.close</a:t>
            </a:r>
            <a:r>
              <a:rPr lang="en-US" altLang="ko-KR" sz="1400" dirty="0"/>
              <a:t>()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427984" y="1340768"/>
            <a:ext cx="4572000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배타적 생성 모드로 파일을 엽니다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file = open("example2.txt", "x")</a:t>
            </a:r>
          </a:p>
          <a:p>
            <a:r>
              <a:rPr lang="en-US" altLang="ko-KR" sz="1400" dirty="0" err="1"/>
              <a:t>file.write</a:t>
            </a:r>
            <a:r>
              <a:rPr lang="en-US" altLang="ko-KR" sz="1400" dirty="0"/>
              <a:t>("This is a new file.\n")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배타적 생성 모드 예시</a:t>
            </a:r>
            <a:r>
              <a:rPr lang="en-US" altLang="ko-KR" sz="1400" dirty="0"/>
              <a:t>:")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새로운 파일이 생성되었습니다</a:t>
            </a:r>
            <a:r>
              <a:rPr lang="en-US" altLang="ko-KR" sz="1400" dirty="0"/>
              <a:t>.")</a:t>
            </a:r>
          </a:p>
          <a:p>
            <a:r>
              <a:rPr lang="en-US" altLang="ko-KR" sz="1400" dirty="0" err="1"/>
              <a:t>file.close</a:t>
            </a:r>
            <a:r>
              <a:rPr lang="en-US" altLang="ko-KR" sz="1400" dirty="0"/>
              <a:t>()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이진 모드로 파일을 엽니다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file = open("</a:t>
            </a:r>
            <a:r>
              <a:rPr lang="en-US" altLang="ko-KR" sz="1400" dirty="0" err="1"/>
              <a:t>example.bin</a:t>
            </a:r>
            <a:r>
              <a:rPr lang="en-US" altLang="ko-KR" sz="1400" dirty="0"/>
              <a:t>", "</a:t>
            </a:r>
            <a:r>
              <a:rPr lang="en-US" altLang="ko-KR" sz="1400" dirty="0" err="1"/>
              <a:t>wb</a:t>
            </a:r>
            <a:r>
              <a:rPr lang="en-US" altLang="ko-KR" sz="1400" dirty="0"/>
              <a:t>")</a:t>
            </a:r>
          </a:p>
          <a:p>
            <a:r>
              <a:rPr lang="en-US" altLang="ko-KR" sz="1400" dirty="0" err="1"/>
              <a:t>file.write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b"This</a:t>
            </a:r>
            <a:r>
              <a:rPr lang="en-US" altLang="ko-KR" sz="1400" dirty="0"/>
              <a:t> is binary data.")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이진 모드 예시</a:t>
            </a:r>
            <a:r>
              <a:rPr lang="en-US" altLang="ko-KR" sz="1400" dirty="0"/>
              <a:t>:")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바이너리 파일이 생성되었습니다</a:t>
            </a:r>
            <a:r>
              <a:rPr lang="en-US" altLang="ko-KR" sz="1400" dirty="0"/>
              <a:t>.")</a:t>
            </a:r>
          </a:p>
          <a:p>
            <a:r>
              <a:rPr lang="en-US" altLang="ko-KR" sz="1400" dirty="0" err="1"/>
              <a:t>file.close</a:t>
            </a:r>
            <a:r>
              <a:rPr lang="en-US" altLang="ko-KR" sz="1400" dirty="0"/>
              <a:t>()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읽기와 쓰기를 지원하는 모드로 파일을 엽니다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file = open("example.txt", "r+")</a:t>
            </a:r>
          </a:p>
          <a:p>
            <a:r>
              <a:rPr lang="en-US" altLang="ko-KR" sz="1400" dirty="0"/>
              <a:t>content = </a:t>
            </a:r>
            <a:r>
              <a:rPr lang="en-US" altLang="ko-KR" sz="1400" dirty="0" err="1"/>
              <a:t>file.read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읽기와 쓰기를 지원하는 모드 예시</a:t>
            </a:r>
            <a:r>
              <a:rPr lang="en-US" altLang="ko-KR" sz="1400" dirty="0"/>
              <a:t>:")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파일 내용</a:t>
            </a:r>
            <a:r>
              <a:rPr lang="en-US" altLang="ko-KR" sz="1400" dirty="0"/>
              <a:t>:")</a:t>
            </a:r>
          </a:p>
          <a:p>
            <a:r>
              <a:rPr lang="en-US" altLang="ko-KR" sz="1400" dirty="0"/>
              <a:t>print(content)</a:t>
            </a:r>
          </a:p>
          <a:p>
            <a:r>
              <a:rPr lang="en-US" altLang="ko-KR" sz="1400" dirty="0" err="1"/>
              <a:t>file.write</a:t>
            </a:r>
            <a:r>
              <a:rPr lang="en-US" altLang="ko-KR" sz="1400" dirty="0"/>
              <a:t>("\</a:t>
            </a:r>
            <a:r>
              <a:rPr lang="en-US" altLang="ko-KR" sz="1400" dirty="0" err="1"/>
              <a:t>nWe</a:t>
            </a:r>
            <a:r>
              <a:rPr lang="en-US" altLang="ko-KR" sz="1400" dirty="0"/>
              <a:t> are writing to the file again.")</a:t>
            </a:r>
          </a:p>
          <a:p>
            <a:r>
              <a:rPr lang="en-US" altLang="ko-KR" sz="1400" dirty="0" err="1"/>
              <a:t>file.close</a:t>
            </a:r>
            <a:r>
              <a:rPr lang="en-US" altLang="ko-KR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8918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다양한 파일 읽기 함수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75656" y="1340768"/>
            <a:ext cx="626469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with open("example.txt", "r") as file:</a:t>
            </a:r>
          </a:p>
          <a:p>
            <a:r>
              <a:rPr lang="en-US" altLang="ko-KR" dirty="0"/>
              <a:t>    # </a:t>
            </a:r>
            <a:r>
              <a:rPr lang="ko-KR" altLang="en-US" dirty="0"/>
              <a:t>파일 내용 전체를 읽습니다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content = </a:t>
            </a:r>
            <a:r>
              <a:rPr lang="en-US" altLang="ko-KR" dirty="0" err="1"/>
              <a:t>file.read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print("read() </a:t>
            </a:r>
            <a:r>
              <a:rPr lang="ko-KR" altLang="en-US" dirty="0"/>
              <a:t>함수 예시</a:t>
            </a:r>
            <a:r>
              <a:rPr lang="en-US" altLang="ko-KR" dirty="0"/>
              <a:t>:")</a:t>
            </a:r>
          </a:p>
          <a:p>
            <a:r>
              <a:rPr lang="en-US" altLang="ko-KR" dirty="0"/>
              <a:t>    print(content)</a:t>
            </a:r>
          </a:p>
          <a:p>
            <a:endParaRPr lang="en-US" altLang="ko-KR" dirty="0"/>
          </a:p>
          <a:p>
            <a:r>
              <a:rPr lang="en-US" altLang="ko-KR" dirty="0"/>
              <a:t>    # </a:t>
            </a:r>
            <a:r>
              <a:rPr lang="ko-KR" altLang="en-US" dirty="0"/>
              <a:t>파일에서 한 줄을 읽습니다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file.seek</a:t>
            </a:r>
            <a:r>
              <a:rPr lang="en-US" altLang="ko-KR" dirty="0"/>
              <a:t>(0)  # </a:t>
            </a:r>
            <a:r>
              <a:rPr lang="ko-KR" altLang="en-US" dirty="0"/>
              <a:t>파일 포인터를 처음으로 돌립니다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line = </a:t>
            </a:r>
            <a:r>
              <a:rPr lang="en-US" altLang="ko-KR" dirty="0" err="1"/>
              <a:t>file.readline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print("\</a:t>
            </a:r>
            <a:r>
              <a:rPr lang="en-US" altLang="ko-KR" dirty="0" err="1"/>
              <a:t>nreadline</a:t>
            </a:r>
            <a:r>
              <a:rPr lang="en-US" altLang="ko-KR" dirty="0"/>
              <a:t>() </a:t>
            </a:r>
            <a:r>
              <a:rPr lang="ko-KR" altLang="en-US" dirty="0"/>
              <a:t>함수 예시</a:t>
            </a:r>
            <a:r>
              <a:rPr lang="en-US" altLang="ko-KR" dirty="0"/>
              <a:t>:")</a:t>
            </a:r>
          </a:p>
          <a:p>
            <a:r>
              <a:rPr lang="en-US" altLang="ko-KR" dirty="0"/>
              <a:t>    print(line)</a:t>
            </a:r>
          </a:p>
          <a:p>
            <a:endParaRPr lang="en-US" altLang="ko-KR" dirty="0"/>
          </a:p>
          <a:p>
            <a:r>
              <a:rPr lang="en-US" altLang="ko-KR" dirty="0"/>
              <a:t>    # </a:t>
            </a:r>
            <a:r>
              <a:rPr lang="ko-KR" altLang="en-US" dirty="0"/>
              <a:t>파일 전체를 읽고 각 줄을 리스트로 반환합니다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file.seek</a:t>
            </a:r>
            <a:r>
              <a:rPr lang="en-US" altLang="ko-KR" dirty="0"/>
              <a:t>(0)  # </a:t>
            </a:r>
            <a:r>
              <a:rPr lang="ko-KR" altLang="en-US" dirty="0"/>
              <a:t>파일 포인터를 처음으로 돌립니다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lines = </a:t>
            </a:r>
            <a:r>
              <a:rPr lang="en-US" altLang="ko-KR" dirty="0" err="1"/>
              <a:t>file.readlines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print("\</a:t>
            </a:r>
            <a:r>
              <a:rPr lang="en-US" altLang="ko-KR" dirty="0" err="1"/>
              <a:t>nreadlines</a:t>
            </a:r>
            <a:r>
              <a:rPr lang="en-US" altLang="ko-KR" dirty="0"/>
              <a:t>() </a:t>
            </a:r>
            <a:r>
              <a:rPr lang="ko-KR" altLang="en-US" dirty="0"/>
              <a:t>함수 예시</a:t>
            </a:r>
            <a:r>
              <a:rPr lang="en-US" altLang="ko-KR" dirty="0"/>
              <a:t>:")</a:t>
            </a:r>
          </a:p>
          <a:p>
            <a:r>
              <a:rPr lang="en-US" altLang="ko-KR" dirty="0"/>
              <a:t>    print(lines)</a:t>
            </a: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382240"/>
              </p:ext>
            </p:extLst>
          </p:nvPr>
        </p:nvGraphicFramePr>
        <p:xfrm>
          <a:off x="8027988" y="1054100"/>
          <a:ext cx="76041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포장기 셸 개체" showAsIcon="1" r:id="rId3" imgW="760680" imgH="576000" progId="Package">
                  <p:embed/>
                </p:oleObj>
              </mc:Choice>
              <mc:Fallback>
                <p:oleObj name="포장기 셸 개체" showAsIcon="1" r:id="rId3" imgW="760680" imgH="576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27988" y="1054100"/>
                        <a:ext cx="760412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8750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정규표현식</a:t>
            </a:r>
            <a:r>
              <a:rPr lang="ko-KR" altLang="en-US" dirty="0"/>
              <a:t> 기본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정규표현식이란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 err="1"/>
              <a:t>정규표현식</a:t>
            </a:r>
            <a:r>
              <a:rPr lang="en-US" altLang="ko-KR" dirty="0"/>
              <a:t>(Regular Expression)</a:t>
            </a:r>
            <a:r>
              <a:rPr lang="ko-KR" altLang="en-US" dirty="0"/>
              <a:t>은 문자열을 처리하는 패턴을 정의하는데 사용되는 형식 언어입니다</a:t>
            </a:r>
            <a:r>
              <a:rPr lang="en-US" altLang="ko-KR" dirty="0"/>
              <a:t>. </a:t>
            </a:r>
            <a:r>
              <a:rPr lang="ko-KR" altLang="en-US" dirty="0" err="1"/>
              <a:t>정규표현식은</a:t>
            </a:r>
            <a:r>
              <a:rPr lang="ko-KR" altLang="en-US" dirty="0"/>
              <a:t> 문자열의 검색</a:t>
            </a:r>
            <a:r>
              <a:rPr lang="en-US" altLang="ko-KR" dirty="0"/>
              <a:t>(search)</a:t>
            </a:r>
            <a:r>
              <a:rPr lang="ko-KR" altLang="en-US" dirty="0"/>
              <a:t>과 치환</a:t>
            </a:r>
            <a:r>
              <a:rPr lang="en-US" altLang="ko-KR" dirty="0"/>
              <a:t>(replace) </a:t>
            </a:r>
            <a:r>
              <a:rPr lang="ko-KR" altLang="en-US" dirty="0"/>
              <a:t>작업에 사용됩니다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 err="1"/>
              <a:t>정규표현식의</a:t>
            </a:r>
            <a:r>
              <a:rPr lang="ko-KR" altLang="en-US" dirty="0"/>
              <a:t> 구성 요소</a:t>
            </a:r>
          </a:p>
          <a:p>
            <a:pPr lvl="1"/>
            <a:r>
              <a:rPr lang="ko-KR" altLang="en-US" dirty="0" err="1"/>
              <a:t>정규표현식은</a:t>
            </a:r>
            <a:r>
              <a:rPr lang="ko-KR" altLang="en-US" dirty="0"/>
              <a:t> 메타 문자</a:t>
            </a:r>
            <a:r>
              <a:rPr lang="en-US" altLang="ko-KR" dirty="0"/>
              <a:t>(meta character)</a:t>
            </a:r>
            <a:r>
              <a:rPr lang="ko-KR" altLang="en-US" dirty="0"/>
              <a:t>와 </a:t>
            </a:r>
            <a:r>
              <a:rPr lang="ko-KR" altLang="en-US" dirty="0" err="1"/>
              <a:t>리터럴</a:t>
            </a:r>
            <a:r>
              <a:rPr lang="en-US" altLang="ko-KR" dirty="0"/>
              <a:t>(literal)</a:t>
            </a:r>
            <a:r>
              <a:rPr lang="ko-KR" altLang="en-US" dirty="0"/>
              <a:t>로 이루어져 있습니다</a:t>
            </a:r>
            <a:r>
              <a:rPr lang="en-US" altLang="ko-KR" dirty="0"/>
              <a:t>. </a:t>
            </a:r>
            <a:r>
              <a:rPr lang="ko-KR" altLang="en-US" dirty="0"/>
              <a:t>메타 문자는 특별한 의미를 가지며</a:t>
            </a:r>
            <a:r>
              <a:rPr lang="en-US" altLang="ko-KR" dirty="0"/>
              <a:t>, </a:t>
            </a:r>
            <a:r>
              <a:rPr lang="ko-KR" altLang="en-US" dirty="0" err="1"/>
              <a:t>리터럴은</a:t>
            </a:r>
            <a:r>
              <a:rPr lang="ko-KR" altLang="en-US" dirty="0"/>
              <a:t> 문자 그대로를 의미합니다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196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36634</TotalTime>
  <Words>3861</Words>
  <Application>Microsoft Office PowerPoint</Application>
  <PresentationFormat>화면 슬라이드 쇼(4:3)</PresentationFormat>
  <Paragraphs>503</Paragraphs>
  <Slides>32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Söhne</vt:lpstr>
      <vt:lpstr>맑은 고딕</vt:lpstr>
      <vt:lpstr>Arial</vt:lpstr>
      <vt:lpstr>Office 테마</vt:lpstr>
      <vt:lpstr>포장기 셸 개체</vt:lpstr>
      <vt:lpstr>파이썬 프로그래밍</vt:lpstr>
      <vt:lpstr>파일 열기</vt:lpstr>
      <vt:lpstr>파일 읽기</vt:lpstr>
      <vt:lpstr>파일 쓰기</vt:lpstr>
      <vt:lpstr>파일 닫기</vt:lpstr>
      <vt:lpstr>with 문</vt:lpstr>
      <vt:lpstr>모드에 따른 파일 열기</vt:lpstr>
      <vt:lpstr>다양한 파일 읽기 함수</vt:lpstr>
      <vt:lpstr>정규표현식 기본 개념</vt:lpstr>
      <vt:lpstr>정규표현식 기본 개념</vt:lpstr>
      <vt:lpstr>정규표현식 메타 문자</vt:lpstr>
      <vt:lpstr>문자열 매칭</vt:lpstr>
      <vt:lpstr> match 함수 예시</vt:lpstr>
      <vt:lpstr> search 함수 예시</vt:lpstr>
      <vt:lpstr>문자열 추출</vt:lpstr>
      <vt:lpstr> findall 함수 예시</vt:lpstr>
      <vt:lpstr>문자열 치환</vt:lpstr>
      <vt:lpstr> sub 함수 예시</vt:lpstr>
      <vt:lpstr>그룹핑</vt:lpstr>
      <vt:lpstr>그룹핑 치환 예시</vt:lpstr>
      <vt:lpstr>정규표현식 패턴 옵션</vt:lpstr>
      <vt:lpstr>re.IGNORECASE</vt:lpstr>
      <vt:lpstr>re.MULTILINE</vt:lpstr>
      <vt:lpstr>정규표현식을 활용한 실제 예제</vt:lpstr>
      <vt:lpstr>정규표현식을 활용한 실제 예제</vt:lpstr>
      <vt:lpstr>\b</vt:lpstr>
      <vt:lpstr>정규표현식을 활용한 실제 예제</vt:lpstr>
      <vt:lpstr>정규표현식을 활용한 실제 예제</vt:lpstr>
      <vt:lpstr>정규표현식을 활용한 실제 예제</vt:lpstr>
      <vt:lpstr>정규표현식의 한계</vt:lpstr>
      <vt:lpstr>정규표현식의 한계</vt:lpstr>
      <vt:lpstr>정규표현식의 한계 극복을 위한 대안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이태훈</dc:creator>
  <cp:lastModifiedBy>user</cp:lastModifiedBy>
  <cp:revision>201</cp:revision>
  <dcterms:created xsi:type="dcterms:W3CDTF">2023-02-11T00:29:48Z</dcterms:created>
  <dcterms:modified xsi:type="dcterms:W3CDTF">2023-06-09T07:48:24Z</dcterms:modified>
</cp:coreProperties>
</file>