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99" r:id="rId2"/>
    <p:sldId id="267" r:id="rId3"/>
    <p:sldId id="268" r:id="rId4"/>
    <p:sldId id="460" r:id="rId5"/>
    <p:sldId id="471" r:id="rId6"/>
    <p:sldId id="469" r:id="rId7"/>
    <p:sldId id="461" r:id="rId8"/>
    <p:sldId id="464" r:id="rId9"/>
    <p:sldId id="463" r:id="rId10"/>
    <p:sldId id="462" r:id="rId11"/>
    <p:sldId id="472" r:id="rId12"/>
    <p:sldId id="475" r:id="rId13"/>
    <p:sldId id="476" r:id="rId14"/>
    <p:sldId id="479" r:id="rId15"/>
    <p:sldId id="480" r:id="rId16"/>
    <p:sldId id="498" r:id="rId17"/>
    <p:sldId id="481" r:id="rId18"/>
    <p:sldId id="482" r:id="rId19"/>
    <p:sldId id="487" r:id="rId20"/>
    <p:sldId id="488" r:id="rId21"/>
    <p:sldId id="490" r:id="rId22"/>
    <p:sldId id="468" r:id="rId23"/>
    <p:sldId id="446" r:id="rId24"/>
    <p:sldId id="451" r:id="rId25"/>
    <p:sldId id="452" r:id="rId26"/>
    <p:sldId id="485" r:id="rId27"/>
    <p:sldId id="486" r:id="rId28"/>
    <p:sldId id="449" r:id="rId29"/>
    <p:sldId id="473" r:id="rId30"/>
    <p:sldId id="474" r:id="rId31"/>
    <p:sldId id="491" r:id="rId32"/>
    <p:sldId id="492" r:id="rId33"/>
    <p:sldId id="493" r:id="rId34"/>
    <p:sldId id="494" r:id="rId35"/>
    <p:sldId id="495" r:id="rId36"/>
    <p:sldId id="496" r:id="rId37"/>
    <p:sldId id="4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1" autoAdjust="0"/>
    <p:restoredTop sz="98404" autoAdjust="0"/>
  </p:normalViewPr>
  <p:slideViewPr>
    <p:cSldViewPr>
      <p:cViewPr varScale="1">
        <p:scale>
          <a:sx n="110" d="100"/>
          <a:sy n="110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600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CD487-5E54-4BA7-86C4-6C83A1787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EF5E3-5100-4BF6-85C5-2089B8AA0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29853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순서는 다음과 같은 규칙을 따릅니다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위치 인자는 먼저 전달되어야 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가변 인자는 위치 인자 다음에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키워드 인자는 가변 인자나 위치 인자 뒤에 전달됩니다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기본값 인자는 맨 마지막에 전달됩니다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299695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 순서를 지키면 함수를 호출할 때 인자를 정확하게 전달할 수 있습니다</a:t>
            </a:r>
            <a:r>
              <a:rPr lang="en-US" altLang="ko-KR" dirty="0"/>
              <a:t>. </a:t>
            </a:r>
            <a:r>
              <a:rPr lang="ko-KR" altLang="en-US" dirty="0"/>
              <a:t>특히 키워드 인자를 사용할 때는 기본값 인자와 함께 사용하는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때는 기본값 인자를 뒤쪽에 위치시켜야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 구문 오류</a:t>
            </a:r>
            <a:r>
              <a:rPr lang="en-US" altLang="ko-KR" dirty="0"/>
              <a:t>(</a:t>
            </a:r>
            <a:r>
              <a:rPr lang="en-US" altLang="ko-KR" dirty="0" err="1"/>
              <a:t>SyntaxError</a:t>
            </a:r>
            <a:r>
              <a:rPr lang="en-US" altLang="ko-KR" dirty="0"/>
              <a:t>)</a:t>
            </a:r>
            <a:r>
              <a:rPr lang="ko-KR" altLang="en-US" dirty="0"/>
              <a:t>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7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내부에서 변수를 정의하면</a:t>
            </a:r>
            <a:r>
              <a:rPr lang="en-US" altLang="ko-KR" dirty="0"/>
              <a:t>, </a:t>
            </a:r>
            <a:r>
              <a:rPr lang="ko-KR" altLang="en-US" dirty="0"/>
              <a:t>해당 변수는 지역 변수</a:t>
            </a:r>
            <a:r>
              <a:rPr lang="en-US" altLang="ko-KR" dirty="0"/>
              <a:t>(local variable)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r>
              <a:rPr lang="ko-KR" altLang="en-US" dirty="0"/>
              <a:t>지역 변수는 함수 내부에서만 사용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함수 외부에서 정의된 변수는 전역 변수</a:t>
            </a:r>
            <a:r>
              <a:rPr lang="en-US" altLang="ko-KR" dirty="0"/>
              <a:t>(global variable)</a:t>
            </a:r>
            <a:r>
              <a:rPr lang="ko-KR" altLang="en-US" dirty="0"/>
              <a:t>가 되며</a:t>
            </a:r>
            <a:r>
              <a:rPr lang="en-US" altLang="ko-KR" dirty="0"/>
              <a:t>, </a:t>
            </a:r>
            <a:r>
              <a:rPr lang="ko-KR" altLang="en-US" dirty="0"/>
              <a:t>전역 변수는 프로그램 전체에서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83768" y="371703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1  # </a:t>
            </a:r>
            <a:r>
              <a:rPr lang="ko-KR" altLang="en-US" dirty="0"/>
              <a:t>전역 변수</a:t>
            </a:r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y = 2  # </a:t>
            </a:r>
            <a:r>
              <a:rPr lang="ko-KR" altLang="en-US" dirty="0"/>
              <a:t>지역 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print('y:', y)</a:t>
            </a:r>
          </a:p>
          <a:p>
            <a:r>
              <a:rPr lang="en-US" altLang="ko-KR" dirty="0"/>
              <a:t>    print('x:', x)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print('x:', x)</a:t>
            </a:r>
          </a:p>
        </p:txBody>
      </p:sp>
    </p:spTree>
    <p:extLst>
      <p:ext uri="{BB962C8B-B14F-4D97-AF65-F5344CB8AC3E}">
        <p14:creationId xmlns:p14="http://schemas.microsoft.com/office/powerpoint/2010/main" val="11852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전역 변수를 지정합니다</a:t>
            </a:r>
            <a:r>
              <a:rPr lang="en-US" altLang="ko-KR" dirty="0"/>
              <a:t>. </a:t>
            </a:r>
            <a:r>
              <a:rPr lang="ko-KR" altLang="en-US" dirty="0"/>
              <a:t>함수 내부에서 </a:t>
            </a:r>
            <a:r>
              <a:rPr lang="en-US" altLang="ko-KR" dirty="0"/>
              <a:t>global </a:t>
            </a:r>
            <a:r>
              <a:rPr lang="ko-KR" altLang="en-US" dirty="0"/>
              <a:t>키워드를 사용하면</a:t>
            </a:r>
            <a:r>
              <a:rPr lang="en-US" altLang="ko-KR" dirty="0"/>
              <a:t>, </a:t>
            </a:r>
            <a:r>
              <a:rPr lang="ko-KR" altLang="en-US" dirty="0"/>
              <a:t>해당 변수는 전역 변수로 사용됩니다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my_function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global x</a:t>
            </a:r>
          </a:p>
          <a:p>
            <a:r>
              <a:rPr lang="en-US" altLang="ko-KR" dirty="0"/>
              <a:t>    x = 'local'</a:t>
            </a:r>
          </a:p>
          <a:p>
            <a:endParaRPr lang="en-US" altLang="ko-KR" dirty="0"/>
          </a:p>
          <a:p>
            <a:r>
              <a:rPr lang="en-US" altLang="ko-KR" dirty="0" err="1"/>
              <a:t>my_function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3488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함수 몸체의 작성을 잠시 보류할 때 사용</a:t>
            </a:r>
            <a:endParaRPr lang="en-US" altLang="ko-KR" dirty="0"/>
          </a:p>
          <a:p>
            <a:pPr lvl="1"/>
            <a:r>
              <a:rPr lang="ko-KR" altLang="en-US" dirty="0"/>
              <a:t>문법적 오류를 피하고 아무 것도 실행하지 않을 때 사용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pass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32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람다 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람다 함수의 기본 문법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843808" y="308223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lambda </a:t>
            </a:r>
            <a:r>
              <a:rPr lang="ko-KR" altLang="en-US" sz="2400" dirty="0"/>
              <a:t>인자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표현식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080821" y="398548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기존 함수 정의 방법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람다 함수 정의 방법</a:t>
            </a:r>
          </a:p>
          <a:p>
            <a:r>
              <a:rPr lang="en-US" altLang="ko-KR" dirty="0" err="1"/>
              <a:t>lambda_add</a:t>
            </a:r>
            <a:r>
              <a:rPr lang="en-US" altLang="ko-KR" dirty="0"/>
              <a:t> = lambda a, b: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result1 = add(3, 4)             # 7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lambda_add</a:t>
            </a:r>
            <a:r>
              <a:rPr lang="en-US" altLang="ko-KR" dirty="0"/>
              <a:t>(3, 4)      # 7</a:t>
            </a:r>
          </a:p>
        </p:txBody>
      </p:sp>
    </p:spTree>
    <p:extLst>
      <p:ext uri="{BB962C8B-B14F-4D97-AF65-F5344CB8AC3E}">
        <p14:creationId xmlns:p14="http://schemas.microsoft.com/office/powerpoint/2010/main" val="160759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함수는 함수의 인자로 전달되거나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있기 때문에 매우 유용하게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함수의 인자로 전달된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2602647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students = [</a:t>
            </a:r>
          </a:p>
          <a:p>
            <a:r>
              <a:rPr lang="en-US" altLang="ko-KR" sz="1600" dirty="0"/>
              <a:t>    {'name': 'Alice', 'score': 80},</a:t>
            </a:r>
          </a:p>
          <a:p>
            <a:r>
              <a:rPr lang="en-US" altLang="ko-KR" sz="1600" dirty="0"/>
              <a:t>    {'name': 'Bob', 'score': 90},</a:t>
            </a:r>
          </a:p>
          <a:p>
            <a:r>
              <a:rPr lang="en-US" altLang="ko-KR" sz="1600" dirty="0"/>
              <a:t>    {'name': 'Charlie', 'score': 70},</a:t>
            </a:r>
          </a:p>
          <a:p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점수</a:t>
            </a:r>
            <a:r>
              <a:rPr lang="en-US" altLang="ko-KR" sz="1600" dirty="0"/>
              <a:t>(score)</a:t>
            </a:r>
            <a:r>
              <a:rPr lang="ko-KR" altLang="en-US" sz="1600" dirty="0"/>
              <a:t>를 기준으로 학생 리스트 정렬</a:t>
            </a:r>
          </a:p>
          <a:p>
            <a:r>
              <a:rPr lang="en-US" altLang="ko-KR" sz="1600" dirty="0" err="1"/>
              <a:t>sorted_students</a:t>
            </a:r>
            <a:r>
              <a:rPr lang="en-US" altLang="ko-KR" sz="1600" dirty="0"/>
              <a:t> = sorted(students, key=lambda student: student['score'], reverse=True)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sorted_students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[{'name': 'Bob', 'score': 90}, {'name': 'Alice', 'score': 80}, {'name': 'Charlie', 'score': 70}]</a:t>
            </a:r>
          </a:p>
        </p:txBody>
      </p:sp>
    </p:spTree>
    <p:extLst>
      <p:ext uri="{BB962C8B-B14F-4D97-AF65-F5344CB8AC3E}">
        <p14:creationId xmlns:p14="http://schemas.microsoft.com/office/powerpoint/2010/main" val="193169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1412776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get_operator</a:t>
            </a:r>
            <a:r>
              <a:rPr lang="en-US" altLang="ko-KR" dirty="0"/>
              <a:t>(operator):</a:t>
            </a:r>
          </a:p>
          <a:p>
            <a:r>
              <a:rPr lang="en-US" altLang="ko-KR" dirty="0"/>
              <a:t>    if operator == '+':</a:t>
            </a:r>
          </a:p>
          <a:p>
            <a:r>
              <a:rPr lang="en-US" altLang="ko-KR" dirty="0"/>
              <a:t>        return lambda a, b: a +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'-':</a:t>
            </a:r>
          </a:p>
          <a:p>
            <a:r>
              <a:rPr lang="en-US" altLang="ko-KR" dirty="0"/>
              <a:t>        return lambda a, b: a -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'*':</a:t>
            </a:r>
          </a:p>
          <a:p>
            <a:r>
              <a:rPr lang="en-US" altLang="ko-KR" dirty="0"/>
              <a:t>        return lambda a, b: a *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operator == '/':</a:t>
            </a:r>
          </a:p>
          <a:p>
            <a:r>
              <a:rPr lang="en-US" altLang="ko-KR" dirty="0"/>
              <a:t>        return lambda a, b: a /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람다 함수 사용</a:t>
            </a:r>
          </a:p>
          <a:p>
            <a:r>
              <a:rPr lang="en-US" altLang="ko-KR" dirty="0" err="1"/>
              <a:t>add_func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('+')</a:t>
            </a:r>
          </a:p>
          <a:p>
            <a:r>
              <a:rPr lang="en-US" altLang="ko-KR" dirty="0"/>
              <a:t>result1 = </a:t>
            </a:r>
            <a:r>
              <a:rPr lang="en-US" altLang="ko-KR" dirty="0" err="1"/>
              <a:t>add_func</a:t>
            </a:r>
            <a:r>
              <a:rPr lang="en-US" altLang="ko-KR" dirty="0"/>
              <a:t>(3, 4)  # 7</a:t>
            </a:r>
          </a:p>
          <a:p>
            <a:endParaRPr lang="en-US" altLang="ko-KR" dirty="0"/>
          </a:p>
          <a:p>
            <a:r>
              <a:rPr lang="en-US" altLang="ko-KR" dirty="0" err="1"/>
              <a:t>multiply_func</a:t>
            </a:r>
            <a:r>
              <a:rPr lang="en-US" altLang="ko-KR" dirty="0"/>
              <a:t> = </a:t>
            </a:r>
            <a:r>
              <a:rPr lang="en-US" altLang="ko-KR" dirty="0" err="1"/>
              <a:t>get_operator</a:t>
            </a:r>
            <a:r>
              <a:rPr lang="en-US" altLang="ko-KR" dirty="0"/>
              <a:t>('*')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multiply_func</a:t>
            </a:r>
            <a:r>
              <a:rPr lang="en-US" altLang="ko-KR" dirty="0"/>
              <a:t>(3, 4)  # 12</a:t>
            </a:r>
          </a:p>
        </p:txBody>
      </p:sp>
    </p:spTree>
    <p:extLst>
      <p:ext uri="{BB962C8B-B14F-4D97-AF65-F5344CB8AC3E}">
        <p14:creationId xmlns:p14="http://schemas.microsoft.com/office/powerpoint/2010/main" val="102254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r>
              <a:rPr lang="en-US" altLang="ko-KR" dirty="0"/>
              <a:t>(Recursive Function)</a:t>
            </a:r>
          </a:p>
          <a:p>
            <a:pPr lvl="1"/>
            <a:r>
              <a:rPr lang="ko-KR" altLang="en-US" dirty="0"/>
              <a:t>자기 자신을 호출하여 문제를 해결하는 함수를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내에서 자기 자신을 호출하여 반복적으로 작업을 수행합니다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함수가 종료되는 조건을 반드시 포함해야 한다</a:t>
            </a:r>
            <a:r>
              <a:rPr lang="en-US" altLang="ko-KR" dirty="0"/>
              <a:t>(</a:t>
            </a:r>
            <a:r>
              <a:rPr lang="ko-KR" altLang="en-US" dirty="0"/>
              <a:t>상수 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재귀함수의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37890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factorial(n):</a:t>
            </a:r>
          </a:p>
          <a:p>
            <a:r>
              <a:rPr lang="en-US" altLang="ko-KR" dirty="0"/>
              <a:t>    if n == 1:</a:t>
            </a:r>
          </a:p>
          <a:p>
            <a:r>
              <a:rPr lang="en-US" altLang="ko-KR" dirty="0"/>
              <a:t>        return 1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n * factorial(n-1)</a:t>
            </a:r>
          </a:p>
          <a:p>
            <a:endParaRPr lang="en-US" altLang="ko-KR" dirty="0"/>
          </a:p>
          <a:p>
            <a:r>
              <a:rPr lang="en-US" altLang="ko-KR" dirty="0"/>
              <a:t>result = factorial(5)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출력결과</a:t>
            </a:r>
            <a:r>
              <a:rPr lang="en-US" altLang="ko-KR" dirty="0"/>
              <a:t>: 120</a:t>
            </a:r>
          </a:p>
        </p:txBody>
      </p:sp>
    </p:spTree>
    <p:extLst>
      <p:ext uri="{BB962C8B-B14F-4D97-AF65-F5344CB8AC3E}">
        <p14:creationId xmlns:p14="http://schemas.microsoft.com/office/powerpoint/2010/main" val="59357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개의 매개변수 </a:t>
            </a:r>
            <a:r>
              <a:rPr lang="en-US" altLang="ko-KR" dirty="0"/>
              <a:t>n, m</a:t>
            </a:r>
            <a:r>
              <a:rPr lang="ko-KR" altLang="en-US" dirty="0"/>
              <a:t>을 전달받아 </a:t>
            </a:r>
            <a:r>
              <a:rPr lang="en-US" altLang="ko-KR" dirty="0"/>
              <a:t>m x n</a:t>
            </a:r>
            <a:r>
              <a:rPr lang="ko-KR" altLang="en-US" dirty="0"/>
              <a:t>개의 </a:t>
            </a:r>
            <a:r>
              <a:rPr lang="en-US" altLang="ko-KR" dirty="0"/>
              <a:t>* </a:t>
            </a:r>
            <a:r>
              <a:rPr lang="ko-KR" altLang="en-US" dirty="0"/>
              <a:t>상자를 출력하는 프로그램을 함수로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2, 4 </a:t>
            </a:r>
            <a:r>
              <a:rPr lang="en-US" altLang="ko-KR" dirty="0">
                <a:sym typeface="Wingdings" panose="05000000000000000000" pitchFamily="2" charset="2"/>
              </a:rPr>
              <a:t> ****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           ****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하나의 숫자를 전달받아 숫자의 자리 합을 구하는 함수를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123 </a:t>
            </a:r>
            <a:r>
              <a:rPr lang="en-US" altLang="ko-KR" dirty="0">
                <a:sym typeface="Wingdings" panose="05000000000000000000" pitchFamily="2" charset="2"/>
              </a:rPr>
              <a:t> 1+2+3 = 6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두 개의 문자열이 서로 다른 처음 위치를 반환하는 함수를 작성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두 개의 문자열이 같으면 </a:t>
            </a:r>
            <a:r>
              <a:rPr lang="en-US" altLang="ko-KR" dirty="0">
                <a:sym typeface="Wingdings" panose="05000000000000000000" pitchFamily="2" charset="2"/>
              </a:rPr>
              <a:t>-1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문자열과 하나의 문자를 전달받아 문자열에서 문자의 위치를 모두 찾아 리스트로 반환하는 함수를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재귀 함수를 이용하여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계산하는 프로그램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5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r>
              <a:rPr lang="ko-KR" altLang="en-US" dirty="0"/>
              <a:t>는 함수 안에서 또 다른 함수를 정의하는 것을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내부 함수는 외부 함수의 매개변수와 지역변수에 접근할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outer_func</a:t>
            </a:r>
            <a:r>
              <a:rPr lang="en-US" altLang="ko-KR" dirty="0"/>
              <a:t>(x):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inner_func</a:t>
            </a:r>
            <a:r>
              <a:rPr lang="en-US" altLang="ko-KR" dirty="0"/>
              <a:t>(y):</a:t>
            </a:r>
          </a:p>
          <a:p>
            <a:r>
              <a:rPr lang="en-US" altLang="ko-KR" dirty="0"/>
              <a:t>        return x + y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inner_func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outer_func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print(result(20))  # </a:t>
            </a:r>
            <a:r>
              <a:rPr lang="ko-KR" altLang="en-US" dirty="0"/>
              <a:t>출력결과</a:t>
            </a:r>
            <a:r>
              <a:rPr lang="en-US" altLang="ko-KR" dirty="0"/>
              <a:t>: 30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0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개념 및 작성 방법</a:t>
            </a:r>
            <a:endParaRPr lang="en-US" altLang="ko-KR" dirty="0"/>
          </a:p>
          <a:p>
            <a:pPr lvl="1"/>
            <a:r>
              <a:rPr lang="ko-KR" altLang="en-US" sz="1800" dirty="0"/>
              <a:t>함수</a:t>
            </a:r>
            <a:r>
              <a:rPr lang="en-US" altLang="ko-KR" sz="1800" dirty="0"/>
              <a:t>(Function)</a:t>
            </a:r>
            <a:r>
              <a:rPr lang="ko-KR" altLang="en-US" sz="1800" dirty="0"/>
              <a:t>는 하나 이상의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받아서 원하는 처리를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하나 이상의 </a:t>
            </a:r>
            <a:r>
              <a:rPr lang="ko-KR" altLang="en-US" sz="1800" dirty="0" err="1"/>
              <a:t>출력값을</a:t>
            </a:r>
            <a:r>
              <a:rPr lang="ko-KR" altLang="en-US" sz="1800" dirty="0"/>
              <a:t> 반환하는 코드의 블록입니다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함수는 프로그램 내에서 반복적으로 수행되는 부분을 모듈화하여 코드의 </a:t>
            </a:r>
            <a:r>
              <a:rPr lang="ko-KR" altLang="en-US" sz="1800" dirty="0" err="1"/>
              <a:t>재사용성을</a:t>
            </a:r>
            <a:r>
              <a:rPr lang="ko-KR" altLang="en-US" sz="1800" dirty="0"/>
              <a:t> 높이고</a:t>
            </a:r>
            <a:r>
              <a:rPr lang="en-US" altLang="ko-KR" sz="1800" dirty="0"/>
              <a:t>, </a:t>
            </a:r>
            <a:r>
              <a:rPr lang="ko-KR" altLang="en-US" sz="1800" dirty="0"/>
              <a:t>코드의 </a:t>
            </a:r>
            <a:r>
              <a:rPr lang="ko-KR" altLang="en-US" sz="1800" dirty="0" err="1"/>
              <a:t>가독성과</a:t>
            </a:r>
            <a:r>
              <a:rPr lang="ko-KR" altLang="en-US" sz="1800" dirty="0"/>
              <a:t> 유지보수성을 </a:t>
            </a:r>
            <a:r>
              <a:rPr lang="ko-KR" altLang="en-US" sz="1800" dirty="0" err="1"/>
              <a:t>개선하는데에</a:t>
            </a:r>
            <a:r>
              <a:rPr lang="ko-KR" altLang="en-US" sz="1800" dirty="0"/>
              <a:t> 큰 역할을 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함수를 작성할 때는 </a:t>
            </a: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ko-KR" altLang="en-US" sz="1800" dirty="0"/>
              <a:t>키워드를 사용하여 함수를 정의하고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이름을 지정합니다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함수 이름 뒤에는 인자를 괄호 안에 지정하며</a:t>
            </a:r>
            <a:r>
              <a:rPr lang="en-US" altLang="ko-KR" sz="1800" dirty="0"/>
              <a:t>, </a:t>
            </a:r>
            <a:r>
              <a:rPr lang="ko-KR" altLang="en-US" sz="1800" dirty="0"/>
              <a:t>함수 코드 블록은 콜론</a:t>
            </a:r>
            <a:r>
              <a:rPr lang="en-US" altLang="ko-KR" sz="1800" dirty="0"/>
              <a:t>(:) </a:t>
            </a:r>
            <a:r>
              <a:rPr lang="ko-KR" altLang="en-US" sz="1800" dirty="0"/>
              <a:t>뒤에 작성합니다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dirty="0"/>
              <a:t>아래는 함수의 기본적인 작성 방법입니다</a:t>
            </a:r>
            <a:r>
              <a:rPr lang="en-US" altLang="ko-KR" dirty="0"/>
              <a:t>.</a:t>
            </a: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1, </a:t>
            </a:r>
            <a:r>
              <a:rPr lang="ko-KR" altLang="en-US" dirty="0"/>
              <a:t>인자</a:t>
            </a:r>
            <a:r>
              <a:rPr lang="en-US" altLang="ko-KR" dirty="0"/>
              <a:t>2, ...):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함수 코드 블록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90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320480" cy="36004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내부 함수</a:t>
            </a:r>
            <a:r>
              <a:rPr lang="en-US" altLang="ko-KR" sz="2800" dirty="0"/>
              <a:t>(inner function)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361459"/>
          </a:xfrm>
        </p:spPr>
        <p:txBody>
          <a:bodyPr/>
          <a:lstStyle/>
          <a:p>
            <a:r>
              <a:rPr lang="ko-KR" altLang="en-US" dirty="0"/>
              <a:t>내부 함수를 이용하여 간단한 계산기 함수를 구현한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9712" y="1268760"/>
            <a:ext cx="55801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calculator():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add, subtract, multiply,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add, subtract, multiply, divide = calculator()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print(add(10,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30</a:t>
            </a:r>
          </a:p>
          <a:p>
            <a:r>
              <a:rPr lang="en-US" altLang="ko-KR" sz="1600" dirty="0"/>
              <a:t>print(subtract(10,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-10</a:t>
            </a:r>
          </a:p>
          <a:p>
            <a:r>
              <a:rPr lang="en-US" altLang="ko-KR" sz="1600" dirty="0"/>
              <a:t>print(multiply(10,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200</a:t>
            </a:r>
          </a:p>
          <a:p>
            <a:r>
              <a:rPr lang="en-US" altLang="ko-KR" sz="1600" dirty="0"/>
              <a:t>print(divide(10, 20))  # </a:t>
            </a:r>
            <a:r>
              <a:rPr lang="ko-KR" altLang="en-US" sz="1600" dirty="0"/>
              <a:t>출력결과</a:t>
            </a:r>
            <a:r>
              <a:rPr lang="en-US" altLang="ko-KR" sz="1600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89319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(inner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</a:t>
            </a:r>
            <a:r>
              <a:rPr lang="ko-KR" altLang="en-US" dirty="0" err="1"/>
              <a:t>재사용성을</a:t>
            </a:r>
            <a:r>
              <a:rPr lang="ko-KR" altLang="en-US" dirty="0"/>
              <a:t> 높일 수 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628800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power(n):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inner(x):</a:t>
            </a:r>
          </a:p>
          <a:p>
            <a:r>
              <a:rPr lang="en-US" altLang="ko-KR" dirty="0"/>
              <a:t>        return x ** n</a:t>
            </a:r>
          </a:p>
          <a:p>
            <a:r>
              <a:rPr lang="en-US" altLang="ko-KR" dirty="0"/>
              <a:t>    return inner</a:t>
            </a:r>
          </a:p>
          <a:p>
            <a:endParaRPr lang="en-US" altLang="ko-KR" dirty="0"/>
          </a:p>
          <a:p>
            <a:r>
              <a:rPr lang="en-US" altLang="ko-KR" dirty="0"/>
              <a:t>square = power(2)  # </a:t>
            </a:r>
            <a:r>
              <a:rPr lang="ko-KR" altLang="en-US" dirty="0"/>
              <a:t>제곱 함수를 구현</a:t>
            </a:r>
          </a:p>
          <a:p>
            <a:r>
              <a:rPr lang="en-US" altLang="ko-KR" dirty="0"/>
              <a:t>cube = power(3)  # </a:t>
            </a:r>
            <a:r>
              <a:rPr lang="ko-KR" altLang="en-US" dirty="0"/>
              <a:t>세제곱 함수를 구현</a:t>
            </a:r>
          </a:p>
          <a:p>
            <a:endParaRPr lang="ko-KR" altLang="en-US" dirty="0"/>
          </a:p>
          <a:p>
            <a:r>
              <a:rPr lang="en-US" altLang="ko-KR" dirty="0"/>
              <a:t>print(square(3))  # </a:t>
            </a:r>
            <a:r>
              <a:rPr lang="ko-KR" altLang="en-US" dirty="0"/>
              <a:t>출력결과</a:t>
            </a:r>
            <a:r>
              <a:rPr lang="en-US" altLang="ko-KR" dirty="0"/>
              <a:t>: 9</a:t>
            </a:r>
          </a:p>
          <a:p>
            <a:r>
              <a:rPr lang="en-US" altLang="ko-KR" dirty="0"/>
              <a:t>print(cube(3))  # </a:t>
            </a:r>
            <a:r>
              <a:rPr lang="ko-KR" altLang="en-US" dirty="0"/>
              <a:t>출력결과</a:t>
            </a:r>
            <a:r>
              <a:rPr lang="en-US" altLang="ko-KR" dirty="0"/>
              <a:t>: 27</a:t>
            </a:r>
          </a:p>
        </p:txBody>
      </p:sp>
    </p:spTree>
    <p:extLst>
      <p:ext uri="{BB962C8B-B14F-4D97-AF65-F5344CB8AC3E}">
        <p14:creationId xmlns:p14="http://schemas.microsoft.com/office/powerpoint/2010/main" val="373845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가변 인자 처리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람다 함수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람다</a:t>
            </a:r>
            <a:r>
              <a:rPr lang="en-US" altLang="ko-KR" dirty="0"/>
              <a:t>(lambda) </a:t>
            </a:r>
            <a:r>
              <a:rPr lang="ko-KR" altLang="en-US" dirty="0"/>
              <a:t>함수를 지원합니다</a:t>
            </a:r>
            <a:r>
              <a:rPr lang="en-US" altLang="ko-KR" dirty="0"/>
              <a:t>. </a:t>
            </a:r>
            <a:r>
              <a:rPr lang="ko-KR" altLang="en-US" dirty="0"/>
              <a:t>람다 함수는 함수를 간단하게 작성할 수 있어 코드의 </a:t>
            </a:r>
            <a:r>
              <a:rPr lang="ko-KR" altLang="en-US" dirty="0" err="1"/>
              <a:t>가독성과</a:t>
            </a:r>
            <a:r>
              <a:rPr lang="ko-KR" altLang="en-US" dirty="0"/>
              <a:t> 유연성을 높일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디폴트 인자 값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함수의 인자에 디폴트 값을 지정할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함수를 호출할 때 인자를 생략하면 디폴트 값이 사용되도록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4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로서의 함수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함수는 일급 객체로 취급됩니다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함수는 변수에 할당될 수 있고</a:t>
            </a:r>
            <a:r>
              <a:rPr lang="en-US" altLang="ko-KR" dirty="0"/>
              <a:t>, </a:t>
            </a:r>
            <a:r>
              <a:rPr lang="ko-KR" altLang="en-US" dirty="0"/>
              <a:t>함수의 인자로 전달될 수 있으며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변수에 함수 할당하기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변수에 할당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 = add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변수에 할당된 함수 사용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func</a:t>
            </a:r>
            <a:r>
              <a:rPr lang="en-US" altLang="ko-KR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3097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함수의 인자로 함수 전달하기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73252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calculate(</a:t>
            </a:r>
            <a:r>
              <a:rPr lang="en-US" altLang="ko-KR" dirty="0" err="1"/>
              <a:t>func</a:t>
            </a:r>
            <a:r>
              <a:rPr lang="en-US" altLang="ko-KR" dirty="0"/>
              <a:t>, a, b):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func</a:t>
            </a:r>
            <a:r>
              <a:rPr lang="en-US" altLang="ko-KR" dirty="0"/>
              <a:t>(a, b)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add(a, b):</a:t>
            </a:r>
          </a:p>
          <a:p>
            <a:r>
              <a:rPr lang="en-US" altLang="ko-KR" dirty="0"/>
              <a:t>    return a + b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multiply(a, b):</a:t>
            </a:r>
          </a:p>
          <a:p>
            <a:r>
              <a:rPr lang="en-US" altLang="ko-KR" dirty="0"/>
              <a:t>    return a * b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함수를 다른 함수의 인자로 전달</a:t>
            </a:r>
          </a:p>
          <a:p>
            <a:r>
              <a:rPr lang="en-US" altLang="ko-KR" dirty="0"/>
              <a:t>result1 = calculate(add, 3, 4)       # 7</a:t>
            </a:r>
          </a:p>
          <a:p>
            <a:r>
              <a:rPr lang="en-US" altLang="ko-KR" dirty="0"/>
              <a:t>result2 = calculate(multiply, 3, 4)  # 12</a:t>
            </a:r>
          </a:p>
        </p:txBody>
      </p:sp>
    </p:spTree>
    <p:extLst>
      <p:ext uri="{BB962C8B-B14F-4D97-AF65-F5344CB8AC3E}">
        <p14:creationId xmlns:p14="http://schemas.microsoft.com/office/powerpoint/2010/main" val="19346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4186808" cy="36004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764704"/>
            <a:ext cx="4834879" cy="536145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일급 객체로서의 함수를 다루는 예시</a:t>
            </a:r>
            <a:endParaRPr lang="en-US" altLang="ko-KR" dirty="0"/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함수 사용하기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92079" y="260648"/>
            <a:ext cx="37031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(operator):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add(a, b):</a:t>
            </a:r>
          </a:p>
          <a:p>
            <a:r>
              <a:rPr lang="en-US" altLang="ko-KR" sz="1600" dirty="0"/>
              <a:t>        return a +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subtract(a, b):</a:t>
            </a:r>
          </a:p>
          <a:p>
            <a:r>
              <a:rPr lang="en-US" altLang="ko-KR" sz="1600" dirty="0"/>
              <a:t>        return a -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multiply(a, b):</a:t>
            </a:r>
          </a:p>
          <a:p>
            <a:r>
              <a:rPr lang="en-US" altLang="ko-KR" sz="1600" dirty="0"/>
              <a:t>        return a *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divide(a, b):</a:t>
            </a:r>
          </a:p>
          <a:p>
            <a:r>
              <a:rPr lang="en-US" altLang="ko-KR" sz="1600" dirty="0"/>
              <a:t>        return a / b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if operator == '+':</a:t>
            </a:r>
          </a:p>
          <a:p>
            <a:r>
              <a:rPr lang="en-US" altLang="ko-KR" sz="1600" dirty="0"/>
              <a:t>        return add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'-':</a:t>
            </a:r>
          </a:p>
          <a:p>
            <a:r>
              <a:rPr lang="en-US" altLang="ko-KR" sz="1600" dirty="0"/>
              <a:t>        return subtract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'*':</a:t>
            </a:r>
          </a:p>
          <a:p>
            <a:r>
              <a:rPr lang="en-US" altLang="ko-KR" sz="1600" dirty="0"/>
              <a:t>        return multiply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operator == '/':</a:t>
            </a:r>
          </a:p>
          <a:p>
            <a:r>
              <a:rPr lang="en-US" altLang="ko-KR" sz="1600" dirty="0"/>
              <a:t>        return divide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함수 사용</a:t>
            </a:r>
          </a:p>
          <a:p>
            <a:r>
              <a:rPr lang="en-US" altLang="ko-KR" sz="1600" dirty="0" err="1"/>
              <a:t>add_func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get_operator</a:t>
            </a:r>
            <a:r>
              <a:rPr lang="en-US" altLang="ko-KR" sz="1600" dirty="0"/>
              <a:t>('+')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add_func</a:t>
            </a:r>
            <a:r>
              <a:rPr lang="en-US" altLang="ko-KR" sz="1600" dirty="0"/>
              <a:t>(3, 4)  # 7</a:t>
            </a:r>
          </a:p>
        </p:txBody>
      </p:sp>
    </p:spTree>
    <p:extLst>
      <p:ext uri="{BB962C8B-B14F-4D97-AF65-F5344CB8AC3E}">
        <p14:creationId xmlns:p14="http://schemas.microsoft.com/office/powerpoint/2010/main" val="319732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/>
              <a:t>가변 인자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가변 인자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, **</a:t>
            </a:r>
            <a:r>
              <a:rPr lang="en-US" altLang="ko-KR" dirty="0" err="1"/>
              <a:t>kwargs</a:t>
            </a:r>
            <a:r>
              <a:rPr lang="en-US" altLang="ko-KR" dirty="0"/>
              <a:t>)</a:t>
            </a:r>
            <a:r>
              <a:rPr lang="ko-KR" altLang="en-US" dirty="0"/>
              <a:t>를 쉽게 처리할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함수가 받는 인자의 개수를 동적으로 조절할 수 있습니다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위치 인자</a:t>
            </a:r>
            <a:r>
              <a:rPr lang="en-US" altLang="ko-KR" dirty="0"/>
              <a:t>(positional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ko-KR" altLang="en-US" dirty="0"/>
              <a:t>는 함수의 인자 리스트에서 가변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</a:t>
            </a:r>
            <a:r>
              <a:rPr lang="ko-KR" altLang="en-US" dirty="0" err="1"/>
              <a:t>튜플</a:t>
            </a:r>
            <a:r>
              <a:rPr lang="en-US" altLang="ko-KR" dirty="0"/>
              <a:t>(tuple)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4234081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result = 0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result += </a:t>
            </a:r>
            <a:r>
              <a:rPr lang="en-US" altLang="ko-KR" sz="1600" dirty="0" err="1"/>
              <a:t>arg</a:t>
            </a:r>
            <a:endParaRPr lang="en-US" altLang="ko-KR" sz="1600" dirty="0"/>
          </a:p>
          <a:p>
            <a:r>
              <a:rPr lang="en-US" altLang="ko-KR" sz="1600" dirty="0"/>
              <a:t>    return result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/>
              <a:t>result1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3, 4, 5)   # 15</a:t>
            </a:r>
          </a:p>
          <a:p>
            <a:r>
              <a:rPr lang="en-US" altLang="ko-KR" sz="1600" dirty="0"/>
              <a:t>result2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2, 3)         # 6</a:t>
            </a:r>
          </a:p>
          <a:p>
            <a:r>
              <a:rPr lang="en-US" altLang="ko-KR" sz="1600" dirty="0"/>
              <a:t>result3 = </a:t>
            </a:r>
            <a:r>
              <a:rPr lang="en-US" altLang="ko-KR" sz="1600" dirty="0" err="1"/>
              <a:t>sum_numbers</a:t>
            </a:r>
            <a:r>
              <a:rPr lang="en-US" altLang="ko-KR" sz="1600" dirty="0"/>
              <a:t>(1, 2)            # 3</a:t>
            </a:r>
          </a:p>
        </p:txBody>
      </p:sp>
    </p:spTree>
    <p:extLst>
      <p:ext uri="{BB962C8B-B14F-4D97-AF65-F5344CB8AC3E}">
        <p14:creationId xmlns:p14="http://schemas.microsoft.com/office/powerpoint/2010/main" val="40876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를 이용한 가변 인자 처리</a:t>
            </a:r>
          </a:p>
          <a:p>
            <a:pPr lvl="1"/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키워드 인자</a:t>
            </a:r>
            <a:r>
              <a:rPr lang="en-US" altLang="ko-KR" dirty="0"/>
              <a:t>(keyword argument)</a:t>
            </a:r>
            <a:r>
              <a:rPr lang="ko-KR" altLang="en-US" dirty="0"/>
              <a:t>를 가변적으로 처리하기 위한 구문입니다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는 함수의 인자 리스트에서 가변 키워드 인자를 나타내며</a:t>
            </a:r>
            <a:r>
              <a:rPr lang="en-US" altLang="ko-KR" dirty="0"/>
              <a:t>, </a:t>
            </a:r>
            <a:r>
              <a:rPr lang="ko-KR" altLang="en-US" dirty="0"/>
              <a:t>함수 내부에서는 딕셔너리</a:t>
            </a:r>
            <a:r>
              <a:rPr lang="en-US" altLang="ko-KR" dirty="0"/>
              <a:t>(dictionary) </a:t>
            </a:r>
            <a:r>
              <a:rPr lang="ko-KR" altLang="en-US" dirty="0"/>
              <a:t>형태로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2852936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(**</a:t>
            </a:r>
            <a:r>
              <a:rPr lang="en-US" altLang="ko-KR" dirty="0" err="1"/>
              <a:t>kwargs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key, value in </a:t>
            </a:r>
            <a:r>
              <a:rPr lang="en-US" altLang="ko-KR" dirty="0" err="1"/>
              <a:t>kwargs.items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print(f"{key}: {value}")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가변 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(name='Alice', age=25, country='USA')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# name: Alice</a:t>
            </a:r>
          </a:p>
          <a:p>
            <a:r>
              <a:rPr lang="en-US" altLang="ko-KR" dirty="0"/>
              <a:t># age: 25</a:t>
            </a:r>
          </a:p>
          <a:p>
            <a:r>
              <a:rPr lang="en-US" altLang="ko-KR" dirty="0"/>
              <a:t># country: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60212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내부에서는 전달된 인자들이 딕셔너리 형태로 처리되며</a:t>
            </a:r>
            <a:r>
              <a:rPr lang="en-US" altLang="ko-KR" dirty="0"/>
              <a:t>, for</a:t>
            </a:r>
            <a:r>
              <a:rPr lang="ko-KR" altLang="en-US" dirty="0"/>
              <a:t> 문을 통해 각각의 인자들을 처리</a:t>
            </a:r>
          </a:p>
        </p:txBody>
      </p:sp>
    </p:spTree>
    <p:extLst>
      <p:ext uri="{BB962C8B-B14F-4D97-AF65-F5344CB8AC3E}">
        <p14:creationId xmlns:p14="http://schemas.microsoft.com/office/powerpoint/2010/main" val="216179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반환값</a:t>
            </a:r>
            <a:r>
              <a:rPr lang="ko-KR" altLang="en-US" dirty="0"/>
              <a:t> 없음</a:t>
            </a:r>
            <a:r>
              <a:rPr lang="en-US" altLang="ko-KR" dirty="0"/>
              <a:t>(None)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함수가 </a:t>
            </a:r>
            <a:r>
              <a:rPr lang="ko-KR" altLang="en-US" dirty="0" err="1"/>
              <a:t>반환값을</a:t>
            </a:r>
            <a:r>
              <a:rPr lang="ko-KR" altLang="en-US" dirty="0"/>
              <a:t> 명시하지 않으면 자동으로 </a:t>
            </a:r>
            <a:r>
              <a:rPr lang="en-US" altLang="ko-KR" dirty="0"/>
              <a:t>None </a:t>
            </a:r>
            <a:r>
              <a:rPr lang="ko-KR" altLang="en-US" dirty="0"/>
              <a:t>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None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값이 없음</a:t>
            </a:r>
            <a:r>
              <a:rPr lang="en-US" altLang="ko-KR" dirty="0"/>
              <a:t>"</a:t>
            </a:r>
            <a:r>
              <a:rPr lang="ko-KR" altLang="en-US" dirty="0"/>
              <a:t>을 나타내는 내장 객체입니다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708920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print_greeting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f"Hello</a:t>
            </a:r>
            <a:r>
              <a:rPr lang="en-US" altLang="ko-KR" dirty="0"/>
              <a:t>, {name}!")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print_greeting</a:t>
            </a:r>
            <a:r>
              <a:rPr lang="en-US" altLang="ko-KR" dirty="0"/>
              <a:t>("Alice")   # </a:t>
            </a:r>
            <a:r>
              <a:rPr lang="ko-KR" altLang="en-US" dirty="0"/>
              <a:t>출력 결과</a:t>
            </a:r>
            <a:r>
              <a:rPr lang="en-US" altLang="ko-KR" dirty="0"/>
              <a:t>: Hello, Alice!</a:t>
            </a:r>
          </a:p>
          <a:p>
            <a:r>
              <a:rPr lang="en-US" altLang="ko-KR" dirty="0"/>
              <a:t>print(result)                      # </a:t>
            </a:r>
            <a:r>
              <a:rPr lang="ko-KR" altLang="en-US" dirty="0"/>
              <a:t>출력 결과</a:t>
            </a:r>
            <a:r>
              <a:rPr lang="en-US" altLang="ko-KR" dirty="0"/>
              <a:t>: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763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반환값이</a:t>
            </a:r>
            <a:r>
              <a:rPr lang="ko-KR" altLang="en-US" dirty="0"/>
              <a:t> 없는 함수는 함수 내부에서 어떠한 값을 반환할 필요가 없는 경우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파일에 데이터를 쓰는 함수는 </a:t>
            </a:r>
            <a:r>
              <a:rPr lang="ko-KR" altLang="en-US" dirty="0" err="1"/>
              <a:t>반환값이</a:t>
            </a:r>
            <a:r>
              <a:rPr lang="ko-KR" altLang="en-US" dirty="0"/>
              <a:t> 필요하지 않을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내 변수 참조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LEGB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 (Local) : </a:t>
            </a:r>
            <a:r>
              <a:rPr lang="ko-KR" altLang="en-US" dirty="0"/>
              <a:t>함수 내부의 지역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 (Enclosing) : </a:t>
            </a:r>
            <a:r>
              <a:rPr lang="ko-KR" altLang="en-US" dirty="0"/>
              <a:t>함수를 포함하는 다른 함수</a:t>
            </a:r>
            <a:r>
              <a:rPr lang="en-US" altLang="ko-KR" dirty="0"/>
              <a:t>(</a:t>
            </a:r>
            <a:r>
              <a:rPr lang="ko-KR" altLang="en-US" dirty="0"/>
              <a:t>중첩 함수</a:t>
            </a:r>
            <a:r>
              <a:rPr lang="en-US" altLang="ko-KR" dirty="0"/>
              <a:t>) </a:t>
            </a:r>
            <a:r>
              <a:rPr lang="ko-KR" altLang="en-US" dirty="0"/>
              <a:t>내부의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 (Global) : </a:t>
            </a:r>
            <a:r>
              <a:rPr lang="ko-KR" altLang="en-US" dirty="0"/>
              <a:t>전역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(Built-in) : </a:t>
            </a:r>
            <a:r>
              <a:rPr lang="ko-KR" altLang="en-US" dirty="0"/>
              <a:t>내장 함수나 모듈 등 </a:t>
            </a:r>
            <a:r>
              <a:rPr lang="ko-KR" altLang="en-US" dirty="0" err="1"/>
              <a:t>파이썬이</a:t>
            </a:r>
            <a:r>
              <a:rPr lang="ko-KR" altLang="en-US" dirty="0"/>
              <a:t> 기본적으로 제공하는 것들입니다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1412776"/>
            <a:ext cx="4357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Local -&gt; Enclosing -&gt; Global -&gt; Built-in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509120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 내부에서 변수를 참조할 때</a:t>
            </a:r>
            <a:r>
              <a:rPr lang="en-US" altLang="ko-KR" dirty="0"/>
              <a:t>, </a:t>
            </a:r>
            <a:r>
              <a:rPr lang="ko-KR" altLang="en-US" dirty="0"/>
              <a:t>먼저 로컬 변수를 찾고</a:t>
            </a:r>
            <a:r>
              <a:rPr lang="en-US" altLang="ko-KR" dirty="0"/>
              <a:t>, </a:t>
            </a:r>
            <a:r>
              <a:rPr lang="ko-KR" altLang="en-US" dirty="0"/>
              <a:t>없으면 상위 함수에서 변수를 찾습니다</a:t>
            </a:r>
            <a:r>
              <a:rPr lang="en-US" altLang="ko-KR" dirty="0"/>
              <a:t>. </a:t>
            </a:r>
            <a:r>
              <a:rPr lang="ko-KR" altLang="en-US" dirty="0"/>
              <a:t>상위 함수에서도 찾지 못하면 전역 변수를 찾고</a:t>
            </a:r>
            <a:r>
              <a:rPr lang="en-US" altLang="ko-KR" dirty="0"/>
              <a:t>, </a:t>
            </a:r>
            <a:r>
              <a:rPr lang="ko-KR" altLang="en-US" dirty="0"/>
              <a:t>마지막으로 내장 함수나 모듈에서 변수를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함수의 정의와 호출 방법</a:t>
            </a:r>
            <a:endParaRPr lang="en-US" altLang="ko-KR" dirty="0"/>
          </a:p>
          <a:p>
            <a:pPr lvl="1"/>
            <a:r>
              <a:rPr lang="ko-KR" altLang="en-US" sz="1800" dirty="0"/>
              <a:t>함수를 정의한 이후에는 함수를 호출하여 사용할 수 있습니다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함수를 호출할 때는 함수 이름 뒤에 인자를 괄호 안에 지정하여 호출합니다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함수가 호출되면 인자를 전달하고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함수 내부에서 지정한 처리가 수행됩니다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함수는 실행 결과를 반환하는데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반환되는 값은 </a:t>
            </a:r>
            <a:r>
              <a:rPr lang="en-US" altLang="ko-KR" sz="1800" dirty="0"/>
              <a:t>return</a:t>
            </a:r>
            <a:r>
              <a:rPr lang="ko-KR" altLang="en-US" sz="1800" dirty="0"/>
              <a:t> 키워드를 사용하여 지정합니다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5730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함수 정의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add_numbers</a:t>
            </a:r>
            <a:r>
              <a:rPr lang="en-US" altLang="ko-KR" dirty="0"/>
              <a:t>(a, b):</a:t>
            </a:r>
          </a:p>
          <a:p>
            <a:r>
              <a:rPr lang="en-US" altLang="ko-KR" dirty="0"/>
              <a:t>    result = a + b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add_numbers</a:t>
            </a:r>
            <a:r>
              <a:rPr lang="en-US" altLang="ko-KR" dirty="0"/>
              <a:t>(3, 5)</a:t>
            </a:r>
          </a:p>
          <a:p>
            <a:r>
              <a:rPr lang="en-US" altLang="ko-KR" dirty="0"/>
              <a:t>print(result)   # </a:t>
            </a:r>
            <a:r>
              <a:rPr lang="ko-KR" altLang="en-US" dirty="0"/>
              <a:t>출력 결과</a:t>
            </a:r>
            <a:r>
              <a:rPr lang="en-US" altLang="ko-KR" dirty="0"/>
              <a:t>: 8</a:t>
            </a:r>
          </a:p>
        </p:txBody>
      </p:sp>
    </p:spTree>
    <p:extLst>
      <p:ext uri="{BB962C8B-B14F-4D97-AF65-F5344CB8AC3E}">
        <p14:creationId xmlns:p14="http://schemas.microsoft.com/office/powerpoint/2010/main" val="140900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내 변수 참조 순서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95736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x = 'global'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outer():</a:t>
            </a:r>
          </a:p>
          <a:p>
            <a:r>
              <a:rPr lang="en-US" altLang="ko-KR" dirty="0"/>
              <a:t>    x = 'outer'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inner():</a:t>
            </a:r>
          </a:p>
          <a:p>
            <a:r>
              <a:rPr lang="en-US" altLang="ko-KR" dirty="0"/>
              <a:t>        x = 'inner'</a:t>
            </a:r>
          </a:p>
          <a:p>
            <a:r>
              <a:rPr lang="en-US" altLang="ko-KR" dirty="0"/>
              <a:t>        print('x in inner:', x)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inner()</a:t>
            </a:r>
          </a:p>
          <a:p>
            <a:r>
              <a:rPr lang="en-US" altLang="ko-KR" dirty="0"/>
              <a:t>    print('x in outer:', x)</a:t>
            </a:r>
          </a:p>
          <a:p>
            <a:endParaRPr lang="en-US" altLang="ko-KR" dirty="0"/>
          </a:p>
          <a:p>
            <a:r>
              <a:rPr lang="en-US" altLang="ko-KR" dirty="0"/>
              <a:t>outer()</a:t>
            </a:r>
          </a:p>
          <a:p>
            <a:r>
              <a:rPr lang="en-US" altLang="ko-KR" dirty="0"/>
              <a:t>print('x in global:', x)</a:t>
            </a:r>
          </a:p>
        </p:txBody>
      </p:sp>
    </p:spTree>
    <p:extLst>
      <p:ext uri="{BB962C8B-B14F-4D97-AF65-F5344CB8AC3E}">
        <p14:creationId xmlns:p14="http://schemas.microsoft.com/office/powerpoint/2010/main" val="57891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기본적으로 제공하는 함수들을 말합니다</a:t>
            </a:r>
            <a:r>
              <a:rPr lang="en-US" altLang="ko-KR" dirty="0"/>
              <a:t>. </a:t>
            </a:r>
            <a:r>
              <a:rPr lang="ko-KR" altLang="en-US" dirty="0"/>
              <a:t>이 함수들은 별도로 </a:t>
            </a:r>
            <a:r>
              <a:rPr lang="en-US" altLang="ko-KR" dirty="0"/>
              <a:t>import</a:t>
            </a:r>
            <a:r>
              <a:rPr lang="ko-KR" altLang="en-US" dirty="0"/>
              <a:t>할 필요 없이 어디서든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abs(): </a:t>
            </a:r>
            <a:r>
              <a:rPr lang="ko-KR" altLang="en-US" dirty="0"/>
              <a:t>인자의 절댓값을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all(): </a:t>
            </a:r>
            <a:r>
              <a:rPr lang="ko-KR" altLang="en-US" dirty="0"/>
              <a:t>인자로 받은 모든 요소가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any(): </a:t>
            </a:r>
            <a:r>
              <a:rPr lang="ko-KR" altLang="en-US" dirty="0"/>
              <a:t>인자로 받은 요소 중 하나라도 참인 경우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bin(): </a:t>
            </a:r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oct</a:t>
            </a:r>
            <a:r>
              <a:rPr lang="en-US" altLang="ko-KR" dirty="0"/>
              <a:t>(): </a:t>
            </a:r>
            <a:r>
              <a:rPr lang="ko-KR" altLang="en-US" dirty="0"/>
              <a:t>정수를 </a:t>
            </a:r>
            <a:r>
              <a:rPr lang="en-US" altLang="ko-KR" dirty="0"/>
              <a:t>8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hex(): </a:t>
            </a:r>
            <a:r>
              <a:rPr lang="ko-KR" altLang="en-US" dirty="0"/>
              <a:t>정수를 </a:t>
            </a:r>
            <a:r>
              <a:rPr lang="en-US" altLang="ko-KR" dirty="0"/>
              <a:t>16</a:t>
            </a:r>
            <a:r>
              <a:rPr lang="ko-KR" altLang="en-US" dirty="0"/>
              <a:t>진수로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chr</a:t>
            </a:r>
            <a:r>
              <a:rPr lang="en-US" altLang="ko-KR" dirty="0"/>
              <a:t>(): </a:t>
            </a:r>
            <a:r>
              <a:rPr lang="ko-KR" altLang="en-US" dirty="0"/>
              <a:t>유니코드 코드포인트를 해당하는 문자로 변환한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dir</a:t>
            </a:r>
            <a:r>
              <a:rPr lang="en-US" altLang="ko-KR" dirty="0"/>
              <a:t>(): </a:t>
            </a:r>
            <a:r>
              <a:rPr lang="ko-KR" altLang="en-US" dirty="0"/>
              <a:t>객체가 가지고 있는 </a:t>
            </a:r>
            <a:r>
              <a:rPr lang="ko-KR" altLang="en-US" dirty="0" err="1"/>
              <a:t>메서드와</a:t>
            </a:r>
            <a:r>
              <a:rPr lang="ko-KR" altLang="en-US" dirty="0"/>
              <a:t> 속성 등의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enumerate(): </a:t>
            </a:r>
            <a:r>
              <a:rPr lang="ko-KR" altLang="en-US" dirty="0"/>
              <a:t>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인자로 받아</a:t>
            </a:r>
            <a:r>
              <a:rPr lang="en-US" altLang="ko-KR" dirty="0"/>
              <a:t>, </a:t>
            </a:r>
            <a:r>
              <a:rPr lang="ko-KR" altLang="en-US" dirty="0"/>
              <a:t>인덱스와 값을 </a:t>
            </a:r>
            <a:r>
              <a:rPr lang="ko-KR" altLang="en-US" dirty="0" err="1"/>
              <a:t>튜플</a:t>
            </a:r>
            <a:r>
              <a:rPr lang="ko-KR" altLang="en-US" dirty="0"/>
              <a:t> 형태로 반환하는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eval</a:t>
            </a:r>
            <a:r>
              <a:rPr lang="en-US" altLang="ko-KR" dirty="0"/>
              <a:t>(): </a:t>
            </a:r>
            <a:r>
              <a:rPr lang="ko-KR" altLang="en-US" dirty="0"/>
              <a:t>문자열로 표현된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실행하고 결과를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(): </a:t>
            </a:r>
            <a:r>
              <a:rPr lang="ko-KR" altLang="en-US" dirty="0"/>
              <a:t>문자열 등을 정수로 변환한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filter(): </a:t>
            </a:r>
            <a:r>
              <a:rPr lang="ko-KR" altLang="en-US" dirty="0"/>
              <a:t>인자로 받은 함수가 참인 요소만 추출하여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map(): </a:t>
            </a:r>
            <a:r>
              <a:rPr lang="ko-KR" altLang="en-US" dirty="0"/>
              <a:t>인자로 받은 함수를 시퀀스 </a:t>
            </a:r>
            <a:r>
              <a:rPr lang="ko-KR" altLang="en-US" dirty="0" err="1"/>
              <a:t>자료형의</a:t>
            </a:r>
            <a:r>
              <a:rPr lang="ko-KR" altLang="en-US" dirty="0"/>
              <a:t> 모든 요소에 적용하여 새로운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(): </a:t>
            </a:r>
            <a:r>
              <a:rPr lang="ko-KR" altLang="en-US" dirty="0"/>
              <a:t>유니코드 문자를 해당하는 코드포인트로 변환한 정수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repr</a:t>
            </a:r>
            <a:r>
              <a:rPr lang="en-US" altLang="ko-KR" dirty="0"/>
              <a:t>(): </a:t>
            </a:r>
            <a:r>
              <a:rPr lang="ko-KR" altLang="en-US" dirty="0"/>
              <a:t>객체를 문자열로 나타내어 반환합니다</a:t>
            </a:r>
            <a:r>
              <a:rPr lang="en-US" altLang="ko-KR" dirty="0"/>
              <a:t>. </a:t>
            </a:r>
            <a:r>
              <a:rPr lang="ko-KR" altLang="en-US" dirty="0"/>
              <a:t>이때 반환된 문자열은 해당 객체를 다시 생성할 수 있는 코드 형태입니다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round(): </a:t>
            </a:r>
            <a:r>
              <a:rPr lang="ko-KR" altLang="en-US" dirty="0"/>
              <a:t>실수를 반올림한 값을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zip(): </a:t>
            </a:r>
            <a:r>
              <a:rPr lang="ko-KR" altLang="en-US" dirty="0"/>
              <a:t>두 개 이상의 시퀀스 </a:t>
            </a:r>
            <a:r>
              <a:rPr lang="ko-KR" altLang="en-US" dirty="0" err="1"/>
              <a:t>자료형을</a:t>
            </a:r>
            <a:r>
              <a:rPr lang="ko-KR" altLang="en-US" dirty="0"/>
              <a:t> 병렬로 처리하여</a:t>
            </a:r>
            <a:r>
              <a:rPr lang="en-US" altLang="ko-KR" dirty="0"/>
              <a:t>, </a:t>
            </a:r>
            <a:r>
              <a:rPr lang="ko-KR" altLang="en-US" dirty="0"/>
              <a:t>각 시퀀스의 같은 위치에 있는 요소들을 </a:t>
            </a:r>
            <a:r>
              <a:rPr lang="ko-KR" altLang="en-US" dirty="0" err="1"/>
              <a:t>튜플로</a:t>
            </a:r>
            <a:r>
              <a:rPr lang="ko-KR" altLang="en-US" dirty="0"/>
              <a:t> 묶은 </a:t>
            </a:r>
            <a:r>
              <a:rPr lang="ko-KR" altLang="en-US" dirty="0" err="1"/>
              <a:t>이터레이터를</a:t>
            </a:r>
            <a:r>
              <a:rPr lang="ko-KR" altLang="en-US" dirty="0"/>
              <a:t>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802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bin,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, hex 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bin(</a:t>
            </a:r>
            <a:r>
              <a:rPr lang="en-US" altLang="ko-KR" i="1" dirty="0"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en-US" altLang="ko-KR" dirty="0" err="1">
                <a:sym typeface="Wingdings" panose="05000000000000000000" pitchFamily="2" charset="2"/>
              </a:rPr>
              <a:t>oct</a:t>
            </a:r>
            <a:r>
              <a:rPr lang="en-US" altLang="ko-KR" dirty="0">
                <a:sym typeface="Wingdings" panose="05000000000000000000" pitchFamily="2" charset="2"/>
              </a:rPr>
              <a:t>(x), hex(x)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 정수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8</a:t>
            </a:r>
            <a:r>
              <a:rPr lang="ko-KR" altLang="en-US" dirty="0">
                <a:sym typeface="Wingdings" panose="05000000000000000000" pitchFamily="2" charset="2"/>
              </a:rPr>
              <a:t>진수</a:t>
            </a:r>
            <a:r>
              <a:rPr lang="en-US" altLang="ko-KR" dirty="0">
                <a:sym typeface="Wingdings" panose="05000000000000000000" pitchFamily="2" charset="2"/>
              </a:rPr>
              <a:t>, 16</a:t>
            </a:r>
            <a:r>
              <a:rPr lang="ko-KR" altLang="en-US" dirty="0">
                <a:sym typeface="Wingdings" panose="05000000000000000000" pitchFamily="2" charset="2"/>
              </a:rPr>
              <a:t>진수 문자열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, base=10)</a:t>
            </a:r>
          </a:p>
          <a:p>
            <a:pPr lvl="2">
              <a:spcBef>
                <a:spcPts val="0"/>
              </a:spcBef>
            </a:pP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 err="1">
                <a:sym typeface="Wingdings" panose="05000000000000000000" pitchFamily="2" charset="2"/>
              </a:rPr>
              <a:t>str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진수로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enumerate(</a:t>
            </a:r>
            <a:r>
              <a:rPr lang="en-US" altLang="ko-KR" dirty="0" err="1"/>
              <a:t>iterable,start</a:t>
            </a:r>
            <a:r>
              <a:rPr lang="en-US" altLang="ko-KR" dirty="0"/>
              <a:t>=0)</a:t>
            </a:r>
          </a:p>
          <a:p>
            <a:pPr lvl="1"/>
            <a:r>
              <a:rPr lang="ko-KR" altLang="en-US" dirty="0"/>
              <a:t>주로 순서가 있는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의 각 요소에 대해 인덱스와 값을 동시에 반환하는데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2564904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</a:rPr>
              <a:t>bin(12)   #'0b1100'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('123') #123</a:t>
            </a:r>
          </a:p>
          <a:p>
            <a:r>
              <a:rPr lang="en-US" altLang="ko-KR" dirty="0" err="1">
                <a:solidFill>
                  <a:srgbClr val="002060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('1010', 2) #10</a:t>
            </a:r>
            <a:endParaRPr lang="ko-KR" altLang="en-US" dirty="0" err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['red', 'green', 'blue']</a:t>
            </a:r>
          </a:p>
          <a:p>
            <a:r>
              <a:rPr lang="en-US" altLang="ko-KR" dirty="0"/>
              <a:t>for index, color in enumerate(colors):</a:t>
            </a:r>
          </a:p>
          <a:p>
            <a:r>
              <a:rPr lang="en-US" altLang="ko-KR" dirty="0"/>
              <a:t>    print(index, color)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0272" y="5589240"/>
            <a:ext cx="1072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red </a:t>
            </a:r>
          </a:p>
          <a:p>
            <a:r>
              <a:rPr lang="en-US" altLang="ko-KR" dirty="0"/>
              <a:t>1 green </a:t>
            </a:r>
          </a:p>
          <a:p>
            <a:r>
              <a:rPr lang="en-US" altLang="ko-KR" dirty="0"/>
              <a:t>2 blue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00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eval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i="1" dirty="0" err="1"/>
              <a:t>expr</a:t>
            </a:r>
            <a:r>
              <a:rPr lang="en-US" altLang="ko-KR" dirty="0"/>
              <a:t>,[</a:t>
            </a:r>
            <a:r>
              <a:rPr lang="en-US" altLang="ko-KR" i="1" dirty="0" err="1"/>
              <a:t>globals</a:t>
            </a:r>
            <a:r>
              <a:rPr lang="en-US" altLang="ko-KR" dirty="0"/>
              <a:t>[,</a:t>
            </a:r>
            <a:r>
              <a:rPr lang="en-US" altLang="ko-KR" i="1" dirty="0"/>
              <a:t>locals</a:t>
            </a:r>
            <a:r>
              <a:rPr lang="en-US" altLang="ko-KR" dirty="0"/>
              <a:t>]])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문자열로 표시된 </a:t>
            </a:r>
            <a:r>
              <a:rPr lang="ko-KR" altLang="en-US" dirty="0" err="1"/>
              <a:t>파이썬</a:t>
            </a:r>
            <a:r>
              <a:rPr lang="ko-KR" altLang="en-US" dirty="0"/>
              <a:t> 코드를 실행하고 결과를 반환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>
                <a:sym typeface="Wingdings" panose="05000000000000000000" pitchFamily="2" charset="2"/>
              </a:rPr>
              <a:t>filter</a:t>
            </a:r>
          </a:p>
          <a:p>
            <a:pPr lvl="1">
              <a:spcBef>
                <a:spcPts val="0"/>
              </a:spcBef>
            </a:pPr>
            <a:r>
              <a:rPr lang="en-US" altLang="ko-KR" dirty="0"/>
              <a:t>filter(</a:t>
            </a:r>
            <a:r>
              <a:rPr lang="en-US" altLang="ko-KR" i="1" dirty="0" err="1"/>
              <a:t>func</a:t>
            </a:r>
            <a:r>
              <a:rPr lang="en-US" altLang="ko-KR" dirty="0" err="1"/>
              <a:t>,</a:t>
            </a:r>
            <a:r>
              <a:rPr lang="en-US" altLang="ko-KR" i="1" dirty="0" err="1"/>
              <a:t>seq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시퀀스의 각 요소에 대해 함수를 적용하여 결과가 </a:t>
            </a:r>
            <a:r>
              <a:rPr lang="en-US" altLang="ko-KR" dirty="0"/>
              <a:t>True</a:t>
            </a:r>
            <a:r>
              <a:rPr lang="ko-KR" altLang="en-US" dirty="0"/>
              <a:t>인 것만 모아서 리스트로 반환하는 함수</a:t>
            </a:r>
            <a:endParaRPr lang="en-US" altLang="ko-KR" dirty="0"/>
          </a:p>
          <a:p>
            <a:pPr lvl="1">
              <a:spcBef>
                <a:spcPts val="0"/>
              </a:spcBef>
            </a:pP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리스트에서 짝수만 추출하는 예시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result = </a:t>
            </a:r>
            <a:r>
              <a:rPr lang="en-US" altLang="ko-KR" dirty="0" err="1"/>
              <a:t>eval</a:t>
            </a:r>
            <a:r>
              <a:rPr lang="en-US" altLang="ko-KR" dirty="0"/>
              <a:t>('2 + 3 * 4')</a:t>
            </a:r>
          </a:p>
          <a:p>
            <a:r>
              <a:rPr lang="en-US" altLang="ko-KR" dirty="0"/>
              <a:t>print(result)  # </a:t>
            </a:r>
            <a:r>
              <a:rPr lang="ko-KR" altLang="en-US" dirty="0"/>
              <a:t>출력 결과</a:t>
            </a:r>
            <a:r>
              <a:rPr lang="en-US" altLang="ko-KR" dirty="0"/>
              <a:t>: 14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479715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even_numbers</a:t>
            </a:r>
            <a:r>
              <a:rPr lang="en-US" altLang="ko-KR" dirty="0"/>
              <a:t> = list(filter(lambda x: x % 2 == 0, numbers))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even_numbers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[2, 4, 6, 8, 10] </a:t>
            </a:r>
            <a:r>
              <a:rPr lang="ko-KR" altLang="en-US" dirty="0"/>
              <a:t>요소를 </a:t>
            </a:r>
            <a:r>
              <a:rPr lang="ko-KR" altLang="en-US" dirty="0" err="1"/>
              <a:t>모은것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6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map</a:t>
            </a:r>
          </a:p>
          <a:p>
            <a:pPr lvl="1"/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시퀀스의 각 원소에 대해 지정된 함수를 적용하여</a:t>
            </a:r>
            <a:r>
              <a:rPr lang="en-US" altLang="ko-KR" dirty="0"/>
              <a:t>, </a:t>
            </a:r>
            <a:r>
              <a:rPr lang="ko-KR" altLang="en-US" dirty="0"/>
              <a:t>새로운 리스트를 반환</a:t>
            </a:r>
            <a:r>
              <a:rPr lang="en-US" altLang="ko-KR" dirty="0"/>
              <a:t>. </a:t>
            </a:r>
            <a:r>
              <a:rPr lang="ko-KR" altLang="en-US" dirty="0"/>
              <a:t>적용한 결과값을 </a:t>
            </a:r>
            <a:r>
              <a:rPr lang="ko-KR" altLang="en-US" dirty="0" err="1"/>
              <a:t>모은것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 err="1"/>
              <a:t>ord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en-US" altLang="ko-KR" i="1" dirty="0" err="1"/>
              <a:t>ch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ch</a:t>
            </a:r>
            <a:r>
              <a:rPr lang="ko-KR" altLang="en-US" dirty="0"/>
              <a:t>에 대한 </a:t>
            </a:r>
            <a:r>
              <a:rPr lang="en-US" altLang="ko-KR" dirty="0"/>
              <a:t>ASCII </a:t>
            </a:r>
            <a:r>
              <a:rPr lang="ko-KR" altLang="en-US" dirty="0"/>
              <a:t>코드 반환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ord</a:t>
            </a:r>
            <a:r>
              <a:rPr lang="en-US" altLang="ko-KR" dirty="0"/>
              <a:t>('A') </a:t>
            </a:r>
            <a:r>
              <a:rPr lang="en-US" altLang="ko-KR" dirty="0">
                <a:sym typeface="Wingdings" panose="05000000000000000000" pitchFamily="2" charset="2"/>
              </a:rPr>
              <a:t> 65</a:t>
            </a:r>
          </a:p>
          <a:p>
            <a:pPr>
              <a:spcBef>
                <a:spcPts val="0"/>
              </a:spcBef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US" altLang="ko-KR" dirty="0" err="1">
                <a:sym typeface="Wingdings" panose="05000000000000000000" pitchFamily="2" charset="2"/>
              </a:rPr>
              <a:t>repr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i="1" dirty="0" err="1"/>
              <a:t>obj</a:t>
            </a:r>
            <a:r>
              <a:rPr lang="en-US" altLang="ko-KR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ko-KR" dirty="0" err="1"/>
              <a:t>obj</a:t>
            </a:r>
            <a:r>
              <a:rPr lang="ko-KR" altLang="en-US" dirty="0"/>
              <a:t>를 문자열로 변환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 err="1"/>
              <a:t>repr</a:t>
            </a:r>
            <a:r>
              <a:rPr lang="en-US" altLang="ko-KR" dirty="0"/>
              <a:t>(b'0011') </a:t>
            </a:r>
            <a:r>
              <a:rPr lang="en-US" altLang="ko-KR" dirty="0">
                <a:sym typeface="Wingdings" panose="05000000000000000000" pitchFamily="2" charset="2"/>
              </a:rPr>
              <a:t> "b'0011'"</a:t>
            </a:r>
          </a:p>
          <a:p>
            <a:pPr lvl="1">
              <a:spcBef>
                <a:spcPts val="0"/>
              </a:spcBef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1680" y="2204864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squares = list(map(lambda x: x**2, numbers))</a:t>
            </a:r>
          </a:p>
          <a:p>
            <a:r>
              <a:rPr lang="en-US" altLang="ko-KR" dirty="0"/>
              <a:t>print(squares)  # </a:t>
            </a:r>
            <a:r>
              <a:rPr lang="ko-KR" altLang="en-US" dirty="0"/>
              <a:t>출력결과</a:t>
            </a:r>
            <a:r>
              <a:rPr lang="en-US" altLang="ko-KR" dirty="0"/>
              <a:t>: [1, 4, 9, 16, 25]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2, 3]</a:t>
            </a:r>
          </a:p>
          <a:p>
            <a:r>
              <a:rPr lang="en-US" altLang="ko-KR" dirty="0" err="1"/>
              <a:t>list_str</a:t>
            </a:r>
            <a:r>
              <a:rPr lang="en-US" altLang="ko-KR" dirty="0"/>
              <a:t> = </a:t>
            </a:r>
            <a:r>
              <a:rPr lang="en-US" altLang="ko-KR" dirty="0" err="1"/>
              <a:t>repr</a:t>
            </a:r>
            <a:r>
              <a:rPr lang="en-US" altLang="ko-KR" dirty="0"/>
              <a:t>(</a:t>
            </a:r>
            <a:r>
              <a:rPr lang="en-US" altLang="ko-KR" dirty="0" err="1"/>
              <a:t>my_list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list_str</a:t>
            </a:r>
            <a:r>
              <a:rPr lang="en-US" altLang="ko-KR" dirty="0"/>
              <a:t>)  # </a:t>
            </a:r>
            <a:r>
              <a:rPr lang="ko-KR" altLang="en-US" dirty="0"/>
              <a:t>출력 결과</a:t>
            </a:r>
            <a:r>
              <a:rPr lang="en-US" altLang="ko-KR" dirty="0"/>
              <a:t>: '[1, 2, 3]'</a:t>
            </a:r>
          </a:p>
        </p:txBody>
      </p:sp>
    </p:spTree>
    <p:extLst>
      <p:ext uri="{BB962C8B-B14F-4D97-AF65-F5344CB8AC3E}">
        <p14:creationId xmlns:p14="http://schemas.microsoft.com/office/powerpoint/2010/main" val="276149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round</a:t>
            </a:r>
          </a:p>
          <a:p>
            <a:pPr lvl="1"/>
            <a:r>
              <a:rPr lang="en-US" altLang="ko-KR" dirty="0"/>
              <a:t>round(x, n=0)</a:t>
            </a:r>
          </a:p>
          <a:p>
            <a:pPr lvl="1"/>
            <a:r>
              <a:rPr lang="ko-KR" altLang="en-US" dirty="0"/>
              <a:t>실수 </a:t>
            </a:r>
            <a:r>
              <a:rPr lang="en-US" altLang="ko-KR" dirty="0"/>
              <a:t>x</a:t>
            </a:r>
            <a:r>
              <a:rPr lang="ko-KR" altLang="en-US" dirty="0"/>
              <a:t>를 소수점 아래 </a:t>
            </a:r>
            <a:r>
              <a:rPr lang="en-US" altLang="ko-KR" dirty="0"/>
              <a:t>n</a:t>
            </a:r>
            <a:r>
              <a:rPr lang="ko-KR" altLang="en-US" dirty="0"/>
              <a:t>자리로 반올림하여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132856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3.141592653589793238</a:t>
            </a:r>
          </a:p>
          <a:p>
            <a:r>
              <a:rPr lang="en-US" altLang="ko-KR" dirty="0"/>
              <a:t>num2 = 2.71828182845904523536</a:t>
            </a:r>
          </a:p>
          <a:p>
            <a:endParaRPr lang="en-US" altLang="ko-KR" dirty="0"/>
          </a:p>
          <a:p>
            <a:r>
              <a:rPr lang="en-US" altLang="ko-KR" dirty="0"/>
              <a:t>result1 = round(num1)    # </a:t>
            </a:r>
            <a:r>
              <a:rPr lang="ko-KR" altLang="en-US" dirty="0"/>
              <a:t>반올림하여 정수로 변환</a:t>
            </a:r>
          </a:p>
          <a:p>
            <a:r>
              <a:rPr lang="en-US" altLang="ko-KR" dirty="0"/>
              <a:t>result2 = round(num2, 3) # </a:t>
            </a:r>
            <a:r>
              <a:rPr lang="ko-KR" altLang="en-US" dirty="0"/>
              <a:t>소수점 </a:t>
            </a:r>
            <a:r>
              <a:rPr lang="ko-KR" altLang="en-US" dirty="0" err="1"/>
              <a:t>셋째자리까지</a:t>
            </a:r>
            <a:r>
              <a:rPr lang="ko-KR" altLang="en-US" dirty="0"/>
              <a:t> 반올림</a:t>
            </a:r>
          </a:p>
          <a:p>
            <a:endParaRPr lang="ko-KR" altLang="en-US" dirty="0"/>
          </a:p>
          <a:p>
            <a:r>
              <a:rPr lang="en-US" altLang="ko-KR" dirty="0"/>
              <a:t>print(result1) # </a:t>
            </a:r>
            <a:r>
              <a:rPr lang="ko-KR" altLang="en-US" dirty="0"/>
              <a:t>출력 결과</a:t>
            </a:r>
            <a:r>
              <a:rPr lang="en-US" altLang="ko-KR" dirty="0"/>
              <a:t>: 3</a:t>
            </a:r>
          </a:p>
          <a:p>
            <a:r>
              <a:rPr lang="en-US" altLang="ko-KR" dirty="0"/>
              <a:t>print(result2) # </a:t>
            </a:r>
            <a:r>
              <a:rPr lang="ko-KR" altLang="en-US" dirty="0"/>
              <a:t>출력 결과</a:t>
            </a:r>
            <a:r>
              <a:rPr lang="en-US" altLang="ko-KR" dirty="0"/>
              <a:t>: 2.718</a:t>
            </a:r>
          </a:p>
        </p:txBody>
      </p:sp>
    </p:spTree>
    <p:extLst>
      <p:ext uri="{BB962C8B-B14F-4D97-AF65-F5344CB8AC3E}">
        <p14:creationId xmlns:p14="http://schemas.microsoft.com/office/powerpoint/2010/main" val="19967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</a:p>
          <a:p>
            <a:pPr lvl="1"/>
            <a:r>
              <a:rPr lang="en-US" altLang="ko-KR" dirty="0"/>
              <a:t>zip(</a:t>
            </a:r>
            <a:r>
              <a:rPr lang="en-US" altLang="ko-KR" i="1" dirty="0" err="1"/>
              <a:t>seq</a:t>
            </a:r>
            <a:r>
              <a:rPr lang="en-US" altLang="ko-KR" dirty="0"/>
              <a:t>, *</a:t>
            </a:r>
            <a:r>
              <a:rPr lang="en-US" altLang="ko-KR" i="1" dirty="0" err="1"/>
              <a:t>seqs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seq</a:t>
            </a:r>
            <a:r>
              <a:rPr lang="ko-KR" altLang="en-US" dirty="0"/>
              <a:t> 요소와 </a:t>
            </a:r>
            <a:r>
              <a:rPr lang="en-US" altLang="ko-KR" dirty="0"/>
              <a:t>*</a:t>
            </a:r>
            <a:r>
              <a:rPr lang="en-US" altLang="ko-KR" dirty="0" err="1"/>
              <a:t>seqs</a:t>
            </a:r>
            <a:r>
              <a:rPr lang="ko-KR" altLang="en-US" dirty="0"/>
              <a:t> 요소의 </a:t>
            </a:r>
            <a:r>
              <a:rPr lang="ko-KR" altLang="en-US" dirty="0" err="1"/>
              <a:t>튜플</a:t>
            </a:r>
            <a:r>
              <a:rPr lang="ko-KR" altLang="en-US" dirty="0"/>
              <a:t> 쌍으로 이루어진 리스트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234888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names = ['Alice', 'Bob', 'Charlie']</a:t>
            </a:r>
          </a:p>
          <a:p>
            <a:r>
              <a:rPr lang="en-US" altLang="ko-KR" dirty="0"/>
              <a:t>ages = [24, 32, 28]</a:t>
            </a:r>
          </a:p>
          <a:p>
            <a:endParaRPr lang="en-US" altLang="ko-KR" dirty="0"/>
          </a:p>
          <a:p>
            <a:r>
              <a:rPr lang="en-US" altLang="ko-KR" dirty="0"/>
              <a:t>for name, age in zip(names, ages):</a:t>
            </a:r>
          </a:p>
          <a:p>
            <a:r>
              <a:rPr lang="en-US" altLang="ko-KR" dirty="0"/>
              <a:t>    print(name, age)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11760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Alice 24</a:t>
            </a:r>
          </a:p>
          <a:p>
            <a:r>
              <a:rPr lang="en-US" altLang="ko-KR" dirty="0"/>
              <a:t>Bob 32</a:t>
            </a:r>
          </a:p>
          <a:p>
            <a:r>
              <a:rPr lang="en-US" altLang="ko-KR" dirty="0"/>
              <a:t>Charlie 28</a:t>
            </a:r>
          </a:p>
        </p:txBody>
      </p:sp>
    </p:spTree>
    <p:extLst>
      <p:ext uri="{BB962C8B-B14F-4D97-AF65-F5344CB8AC3E}">
        <p14:creationId xmlns:p14="http://schemas.microsoft.com/office/powerpoint/2010/main" val="13894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enumerate() </a:t>
            </a:r>
            <a:r>
              <a:rPr lang="ko-KR" altLang="en-US" dirty="0"/>
              <a:t>내장 함수를 이용하여 사용자가 입력한 문자열에서 </a:t>
            </a:r>
            <a:r>
              <a:rPr lang="en-US" altLang="ko-KR" dirty="0"/>
              <a:t>'a' </a:t>
            </a:r>
            <a:r>
              <a:rPr lang="ko-KR" altLang="en-US" dirty="0"/>
              <a:t>문자의 위치를 모두 찾아 출력하는 프로그램을 작성하라</a:t>
            </a:r>
            <a:r>
              <a:rPr lang="en-US" altLang="ko-KR" dirty="0"/>
              <a:t>. 'a'</a:t>
            </a:r>
            <a:r>
              <a:rPr lang="ko-KR" altLang="en-US" dirty="0"/>
              <a:t>가 없으면 </a:t>
            </a:r>
            <a:r>
              <a:rPr lang="en-US" altLang="ko-KR" dirty="0"/>
              <a:t>"a</a:t>
            </a:r>
            <a:r>
              <a:rPr lang="ko-KR" altLang="en-US" dirty="0"/>
              <a:t>가 없습니다</a:t>
            </a:r>
            <a:r>
              <a:rPr lang="en-US" altLang="ko-KR" dirty="0"/>
              <a:t>'</a:t>
            </a:r>
            <a:r>
              <a:rPr lang="ko-KR" altLang="en-US" dirty="0"/>
              <a:t>라는 메시지를 출력하라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두 수의 합</a:t>
            </a:r>
            <a:r>
              <a:rPr lang="en-US" altLang="ko-KR" dirty="0"/>
              <a:t>(sum), </a:t>
            </a:r>
            <a:r>
              <a:rPr lang="ko-KR" altLang="en-US" dirty="0"/>
              <a:t>차</a:t>
            </a:r>
            <a:r>
              <a:rPr lang="en-US" altLang="ko-KR" dirty="0"/>
              <a:t>(sub), </a:t>
            </a:r>
            <a:r>
              <a:rPr lang="ko-KR" altLang="en-US" dirty="0"/>
              <a:t>곱</a:t>
            </a:r>
            <a:r>
              <a:rPr lang="en-US" altLang="ko-KR" dirty="0"/>
              <a:t>(</a:t>
            </a:r>
            <a:r>
              <a:rPr lang="en-US" altLang="ko-KR" dirty="0" err="1"/>
              <a:t>mul</a:t>
            </a:r>
            <a:r>
              <a:rPr lang="en-US" altLang="ko-KR" dirty="0"/>
              <a:t>), </a:t>
            </a:r>
            <a:r>
              <a:rPr lang="ko-KR" altLang="en-US" dirty="0"/>
              <a:t>나누기</a:t>
            </a:r>
            <a:r>
              <a:rPr lang="en-US" altLang="ko-KR" dirty="0"/>
              <a:t>(div)</a:t>
            </a:r>
            <a:r>
              <a:rPr lang="ko-KR" altLang="en-US" dirty="0"/>
              <a:t>를 수행하는 함수를 각각 정의하라</a:t>
            </a:r>
            <a:r>
              <a:rPr lang="en-US" altLang="ko-KR" dirty="0"/>
              <a:t>. </a:t>
            </a:r>
            <a:r>
              <a:rPr lang="ko-KR" altLang="en-US" dirty="0"/>
              <a:t>딕셔너리를 이용하여 사용자가 </a:t>
            </a:r>
            <a:r>
              <a:rPr lang="en-US" altLang="ko-KR" dirty="0"/>
              <a:t>'1'</a:t>
            </a:r>
            <a:r>
              <a:rPr lang="ko-KR" altLang="en-US" dirty="0"/>
              <a:t>을 입력하면 </a:t>
            </a:r>
            <a:r>
              <a:rPr lang="en-US" altLang="ko-KR" dirty="0"/>
              <a:t>sum()</a:t>
            </a:r>
            <a:r>
              <a:rPr lang="ko-KR" altLang="en-US" dirty="0"/>
              <a:t>을 호출하고</a:t>
            </a:r>
            <a:r>
              <a:rPr lang="en-US" altLang="ko-KR" dirty="0"/>
              <a:t>, '2'</a:t>
            </a:r>
            <a:r>
              <a:rPr lang="ko-KR" altLang="en-US" dirty="0"/>
              <a:t>를 입력하면 </a:t>
            </a:r>
            <a:r>
              <a:rPr lang="en-US" altLang="ko-KR" dirty="0"/>
              <a:t>sub(), '3'</a:t>
            </a:r>
            <a:r>
              <a:rPr lang="ko-KR" altLang="en-US" dirty="0"/>
              <a:t>을 입력하면 </a:t>
            </a:r>
            <a:r>
              <a:rPr lang="en-US" altLang="ko-KR" dirty="0" err="1"/>
              <a:t>mul</a:t>
            </a:r>
            <a:r>
              <a:rPr lang="en-US" altLang="ko-KR" dirty="0"/>
              <a:t>(), '4'</a:t>
            </a:r>
            <a:r>
              <a:rPr lang="ko-KR" altLang="en-US" dirty="0"/>
              <a:t>를 입력하면 </a:t>
            </a:r>
            <a:r>
              <a:rPr lang="en-US" altLang="ko-KR" dirty="0"/>
              <a:t>div() </a:t>
            </a:r>
            <a:r>
              <a:rPr lang="ko-KR" altLang="en-US" dirty="0"/>
              <a:t>함수를 호출하여 두 수의 연산을 수행하는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다음과 같이 구성되는 문자열을 구분 문자</a:t>
            </a:r>
            <a:r>
              <a:rPr lang="en-US" altLang="ko-KR" dirty="0"/>
              <a:t>(&amp;, =)</a:t>
            </a:r>
            <a:r>
              <a:rPr lang="ko-KR" altLang="en-US" dirty="0"/>
              <a:t>로 분리하여 딕셔너리로 반환하는 함수 작성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'led=</a:t>
            </a:r>
            <a:r>
              <a:rPr lang="en-US" altLang="ko-KR" dirty="0" err="1"/>
              <a:t>on&amp;motor</a:t>
            </a:r>
            <a:r>
              <a:rPr lang="en-US" altLang="ko-KR" dirty="0"/>
              <a:t>=</a:t>
            </a:r>
            <a:r>
              <a:rPr lang="en-US" altLang="ko-KR" dirty="0" err="1"/>
              <a:t>off&amp;switch</a:t>
            </a:r>
            <a:r>
              <a:rPr lang="en-US" altLang="ko-KR" dirty="0"/>
              <a:t>=off'</a:t>
            </a:r>
            <a:r>
              <a:rPr lang="ko-KR" altLang="en-US" dirty="0"/>
              <a:t>이고 구분 문자가 </a:t>
            </a:r>
            <a:r>
              <a:rPr lang="en-US" altLang="ko-KR" dirty="0"/>
              <a:t>'&amp;', '='</a:t>
            </a:r>
            <a:r>
              <a:rPr lang="ko-KR" altLang="en-US" dirty="0"/>
              <a:t>일 때 </a:t>
            </a:r>
            <a:r>
              <a:rPr lang="en-US" altLang="ko-KR" dirty="0"/>
              <a:t>{'</a:t>
            </a:r>
            <a:r>
              <a:rPr lang="en-US" altLang="ko-KR" dirty="0" err="1"/>
              <a:t>led':'on</a:t>
            </a:r>
            <a:r>
              <a:rPr lang="en-US" altLang="ko-KR" dirty="0"/>
              <a:t>', '</a:t>
            </a:r>
            <a:r>
              <a:rPr lang="en-US" altLang="ko-KR" dirty="0" err="1"/>
              <a:t>motor':'off</a:t>
            </a:r>
            <a:r>
              <a:rPr lang="en-US" altLang="ko-KR" dirty="0"/>
              <a:t>', '</a:t>
            </a:r>
            <a:r>
              <a:rPr lang="en-US" altLang="ko-KR" dirty="0" err="1"/>
              <a:t>switch':off</a:t>
            </a:r>
            <a:r>
              <a:rPr lang="en-US" altLang="ko-KR" dirty="0"/>
              <a:t>'} </a:t>
            </a:r>
            <a:r>
              <a:rPr lang="ko-KR" altLang="en-US" dirty="0"/>
              <a:t>반환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Hint: </a:t>
            </a:r>
            <a:r>
              <a:rPr lang="en-US" altLang="ko-KR" dirty="0" err="1"/>
              <a:t>dict</a:t>
            </a:r>
            <a:r>
              <a:rPr lang="en-US" altLang="ko-KR" dirty="0"/>
              <a:t>([['</a:t>
            </a:r>
            <a:r>
              <a:rPr lang="en-US" altLang="ko-KR" dirty="0" err="1"/>
              <a:t>a','b</a:t>
            </a:r>
            <a:r>
              <a:rPr lang="en-US" altLang="ko-KR" dirty="0"/>
              <a:t>'], ['c', 'd']]) </a:t>
            </a:r>
            <a:r>
              <a:rPr lang="en-US" altLang="ko-KR" dirty="0">
                <a:sym typeface="Wingdings" panose="05000000000000000000" pitchFamily="2" charset="2"/>
              </a:rPr>
              <a:t> {'a': 'b', 'c': 'd'}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1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개념 및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인자와 </a:t>
            </a:r>
            <a:r>
              <a:rPr lang="ko-KR" altLang="en-US" dirty="0" err="1"/>
              <a:t>반환값의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인자는 함수에 입력으로 전달되는 값으로</a:t>
            </a:r>
            <a:r>
              <a:rPr lang="en-US" altLang="ko-KR" dirty="0"/>
              <a:t>, </a:t>
            </a:r>
            <a:r>
              <a:rPr lang="ko-KR" altLang="en-US" dirty="0"/>
              <a:t>함수 내부에서 사용되는 변수입니다</a:t>
            </a:r>
            <a:r>
              <a:rPr lang="en-US" altLang="ko-KR" dirty="0"/>
              <a:t>. </a:t>
            </a:r>
            <a:r>
              <a:rPr lang="ko-KR" altLang="en-US" dirty="0"/>
              <a:t>함수를 정의할 때 인자를 지정하면 함수 호출 시에 인자를 전달하여 함수 내부에서 사용할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반환값은</a:t>
            </a:r>
            <a:r>
              <a:rPr lang="ko-KR" altLang="en-US" dirty="0"/>
              <a:t> 함수가 실행된 결과를 의미합니다</a:t>
            </a:r>
            <a:r>
              <a:rPr lang="en-US" altLang="ko-KR" dirty="0"/>
              <a:t>. </a:t>
            </a:r>
            <a:r>
              <a:rPr lang="ko-KR" altLang="en-US" dirty="0"/>
              <a:t>함수는 실행 결과를 반환하며</a:t>
            </a:r>
            <a:r>
              <a:rPr lang="en-US" altLang="ko-KR" dirty="0"/>
              <a:t>, return </a:t>
            </a:r>
            <a:r>
              <a:rPr lang="ko-KR" altLang="en-US" dirty="0"/>
              <a:t>키워드를 사용하여 </a:t>
            </a:r>
            <a:r>
              <a:rPr lang="ko-KR" altLang="en-US" dirty="0" err="1"/>
              <a:t>반환값을</a:t>
            </a:r>
            <a:r>
              <a:rPr lang="ko-KR" altLang="en-US" dirty="0"/>
              <a:t> 지정합니다</a:t>
            </a:r>
            <a:r>
              <a:rPr lang="en-US" altLang="ko-KR" dirty="0"/>
              <a:t>. </a:t>
            </a:r>
            <a:r>
              <a:rPr lang="ko-KR" altLang="en-US" dirty="0" err="1"/>
              <a:t>반환값이</a:t>
            </a:r>
            <a:r>
              <a:rPr lang="ko-KR" altLang="en-US" dirty="0"/>
              <a:t> 없는 경우에는 </a:t>
            </a:r>
            <a:r>
              <a:rPr lang="en-US" altLang="ko-KR" dirty="0"/>
              <a:t>None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작성 시 주의할 점</a:t>
            </a:r>
            <a:endParaRPr lang="en-US" altLang="ko-KR" dirty="0"/>
          </a:p>
          <a:p>
            <a:pPr lvl="1"/>
            <a:r>
              <a:rPr lang="ko-KR" altLang="en-US" dirty="0"/>
              <a:t>함수를 작성할 때는 코드의 재사용성과 </a:t>
            </a:r>
            <a:r>
              <a:rPr lang="ko-KR" altLang="en-US" dirty="0" err="1"/>
              <a:t>가독성을</a:t>
            </a:r>
            <a:r>
              <a:rPr lang="ko-KR" altLang="en-US" dirty="0"/>
              <a:t> 높이기 위해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내에서 하나 이상의 기능을 수행하는 것보다는 하나의 기능을 수행하도록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내부에서 전역 변수를 사용하지 않도록 주의해야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함수의 인자와 </a:t>
            </a:r>
            <a:r>
              <a:rPr lang="ko-KR" altLang="en-US" dirty="0" err="1"/>
              <a:t>반환값은</a:t>
            </a:r>
            <a:r>
              <a:rPr lang="ko-KR" altLang="en-US" dirty="0"/>
              <a:t> 가능한 한 명확하게 지정하여 사용해야 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 내에서 사용하는 </a:t>
            </a:r>
            <a:r>
              <a:rPr lang="ko-KR" altLang="en-US" dirty="0" err="1"/>
              <a:t>변수명은</a:t>
            </a:r>
            <a:r>
              <a:rPr lang="ko-KR" altLang="en-US" dirty="0"/>
              <a:t> 변수의 용도를 명확히 나타내도록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함수를 작성할 때 </a:t>
            </a:r>
            <a:r>
              <a:rPr lang="ko-KR" altLang="en-US" dirty="0" err="1"/>
              <a:t>함수명은</a:t>
            </a:r>
            <a:r>
              <a:rPr lang="ko-KR" altLang="en-US" dirty="0"/>
              <a:t> 가능한 한 함수이름이나 기능에 맞는 이름으로 작성하는 것이 좋습니다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함수명은</a:t>
            </a:r>
            <a:r>
              <a:rPr lang="ko-KR" altLang="en-US" dirty="0"/>
              <a:t> 소문자로 작성하고</a:t>
            </a:r>
            <a:r>
              <a:rPr lang="en-US" altLang="ko-KR" dirty="0"/>
              <a:t>, </a:t>
            </a:r>
            <a:r>
              <a:rPr lang="ko-KR" altLang="en-US" dirty="0"/>
              <a:t>여러 단어를 사용할 경우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 구분하는 것이 관례입니다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함수의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 값이 없는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값을 반환하는 함수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140863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:   	   #</a:t>
            </a:r>
            <a:r>
              <a:rPr lang="en-US" altLang="ko-KR" dirty="0" err="1"/>
              <a:t>str</a:t>
            </a:r>
            <a:r>
              <a:rPr lang="ko-KR" altLang="en-US" dirty="0"/>
              <a:t>을 매개변수라 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print("%s" %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return              #</a:t>
            </a:r>
            <a:r>
              <a:rPr lang="ko-KR" altLang="en-US" dirty="0"/>
              <a:t>반환 값이 없이 함수가 종료</a:t>
            </a:r>
          </a:p>
          <a:p>
            <a:endParaRPr lang="ko-KR" altLang="en-US" dirty="0"/>
          </a:p>
          <a:p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en-US" altLang="ko-KR" dirty="0" err="1"/>
              <a:t>Wecome</a:t>
            </a:r>
            <a:r>
              <a:rPr lang="en-US" altLang="ko-KR" dirty="0"/>
              <a:t> to Python"</a:t>
            </a:r>
          </a:p>
          <a:p>
            <a:r>
              <a:rPr lang="en-US" altLang="ko-KR" dirty="0" err="1"/>
              <a:t>prtStr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            #</a:t>
            </a:r>
            <a:r>
              <a:rPr lang="ko-KR" altLang="en-US" dirty="0"/>
              <a:t>매개변수를 전달하여 함수 호출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squareArea</a:t>
            </a:r>
            <a:r>
              <a:rPr lang="en-US" altLang="ko-KR" dirty="0"/>
              <a:t>(s) :</a:t>
            </a:r>
          </a:p>
          <a:p>
            <a:r>
              <a:rPr lang="en-US" altLang="ko-KR" dirty="0"/>
              <a:t>    area = s * s</a:t>
            </a:r>
          </a:p>
          <a:p>
            <a:r>
              <a:rPr lang="en-US" altLang="ko-KR" dirty="0"/>
              <a:t>    return area           #area </a:t>
            </a:r>
            <a:r>
              <a:rPr lang="ko-KR" altLang="en-US" dirty="0"/>
              <a:t>값이 반환되고 종료</a:t>
            </a:r>
          </a:p>
          <a:p>
            <a:endParaRPr lang="ko-KR" altLang="en-US" dirty="0"/>
          </a:p>
          <a:p>
            <a:r>
              <a:rPr lang="en-US" altLang="ko-KR" dirty="0"/>
              <a:t>a = </a:t>
            </a:r>
            <a:r>
              <a:rPr lang="en-US" altLang="ko-KR" dirty="0" err="1"/>
              <a:t>squareArea</a:t>
            </a:r>
            <a:r>
              <a:rPr lang="en-US" altLang="ko-KR" dirty="0"/>
              <a:t>(5)    #5</a:t>
            </a:r>
            <a:r>
              <a:rPr lang="ko-KR" altLang="en-US" dirty="0"/>
              <a:t>를 인자</a:t>
            </a:r>
            <a:r>
              <a:rPr lang="en-US" altLang="ko-KR" dirty="0"/>
              <a:t>(argument)</a:t>
            </a:r>
            <a:r>
              <a:rPr lang="ko-KR" altLang="en-US" dirty="0"/>
              <a:t>라 함</a:t>
            </a:r>
            <a:r>
              <a:rPr lang="en-US" altLang="ko-KR" dirty="0"/>
              <a:t>. </a:t>
            </a:r>
            <a:r>
              <a:rPr lang="ko-KR" altLang="en-US" dirty="0"/>
              <a:t>반환 값이 </a:t>
            </a:r>
            <a:r>
              <a:rPr lang="en-US" altLang="ko-KR" dirty="0"/>
              <a:t>a</a:t>
            </a:r>
            <a:r>
              <a:rPr lang="ko-KR" altLang="en-US" dirty="0"/>
              <a:t>에 저장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squareArea</a:t>
            </a:r>
            <a:r>
              <a:rPr lang="en-US" altLang="ko-KR" dirty="0"/>
              <a:t>(7)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%(5, a))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한변의</a:t>
            </a:r>
            <a:r>
              <a:rPr lang="ko-KR" altLang="en-US" dirty="0"/>
              <a:t> 길이가 </a:t>
            </a:r>
            <a:r>
              <a:rPr lang="en-US" altLang="ko-KR" dirty="0"/>
              <a:t>%d</a:t>
            </a:r>
            <a:r>
              <a:rPr lang="ko-KR" altLang="en-US" dirty="0"/>
              <a:t>인 정사각형의 넓이는 </a:t>
            </a:r>
            <a:r>
              <a:rPr lang="en-US" altLang="ko-KR" dirty="0"/>
              <a:t>%d" %(7, b))</a:t>
            </a:r>
          </a:p>
        </p:txBody>
      </p:sp>
    </p:spTree>
    <p:extLst>
      <p:ext uri="{BB962C8B-B14F-4D97-AF65-F5344CB8AC3E}">
        <p14:creationId xmlns:p14="http://schemas.microsoft.com/office/powerpoint/2010/main" val="36303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1~n</a:t>
            </a:r>
            <a:r>
              <a:rPr lang="ko-KR" altLang="en-US" sz="2000" dirty="0"/>
              <a:t>까지의 합을 계산하는 함수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반지름을 전달하면 원의 면적을 반환하는 </a:t>
            </a:r>
            <a:r>
              <a:rPr lang="en-US" altLang="ko-KR" sz="2000" dirty="0" err="1"/>
              <a:t>cir_area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함수와 </a:t>
            </a:r>
            <a:br>
              <a:rPr lang="en-US" altLang="ko-KR" sz="2000" dirty="0"/>
            </a:br>
            <a:r>
              <a:rPr lang="ko-KR" altLang="en-US" sz="2000" dirty="0"/>
              <a:t>원의 둘레를 반환하는 </a:t>
            </a:r>
            <a:r>
              <a:rPr lang="en-US" altLang="ko-KR" sz="2000" dirty="0" err="1"/>
              <a:t>cir_cirm</a:t>
            </a:r>
            <a:r>
              <a:rPr lang="en-US" altLang="ko-KR" sz="2000" dirty="0"/>
              <a:t>(r) </a:t>
            </a:r>
            <a:r>
              <a:rPr lang="ko-KR" altLang="en-US" sz="2000" dirty="0"/>
              <a:t>함수를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이들 함수를 </a:t>
            </a:r>
            <a:br>
              <a:rPr lang="en-US" altLang="ko-KR" sz="2000" dirty="0"/>
            </a:br>
            <a:r>
              <a:rPr lang="ko-KR" altLang="en-US" sz="2000" dirty="0"/>
              <a:t>이용하여 반지름이 </a:t>
            </a:r>
            <a:r>
              <a:rPr lang="en-US" altLang="ko-KR" sz="2000" dirty="0"/>
              <a:t>3.5cm</a:t>
            </a:r>
            <a:r>
              <a:rPr lang="ko-KR" altLang="en-US" sz="2000" dirty="0"/>
              <a:t>인 원의 면적과 둘레를 소수점 아래 </a:t>
            </a:r>
            <a:br>
              <a:rPr lang="en-US" altLang="ko-KR" sz="2000" dirty="0"/>
            </a:br>
            <a:r>
              <a:rPr lang="ko-KR" altLang="en-US" sz="2000" dirty="0"/>
              <a:t>첫 자리까지 구하라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den(n) </a:t>
            </a:r>
            <a:r>
              <a:rPr lang="ko-KR" altLang="en-US" sz="2000" dirty="0"/>
              <a:t>함수를 이용하여 약수를 구하여 반환하는 프로그램을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12 </a:t>
            </a:r>
            <a:r>
              <a:rPr lang="en-US" altLang="ko-KR" sz="1800" dirty="0">
                <a:sym typeface="Wingdings" panose="05000000000000000000" pitchFamily="2" charset="2"/>
              </a:rPr>
              <a:t> [1, 2, 3, 4, 6, 12]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72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 인자와 키워드 인자</a:t>
            </a:r>
            <a:endParaRPr lang="en-US" altLang="ko-KR" dirty="0"/>
          </a:p>
          <a:p>
            <a:pPr lvl="1"/>
            <a:r>
              <a:rPr lang="ko-KR" altLang="en-US" dirty="0"/>
              <a:t>함수를 호출할 때 인자를 전달하는 방법으로는 위치 인자와 키워드 인자가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위치 인자는 함수 정의에서 지정한 순서대로 인자를 전달하는 방식입니다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키워드 인자는 인자의 이름을 지정하여 전달하는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3284984"/>
            <a:ext cx="6048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위치 인자와 키워드 인자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print_info</a:t>
            </a:r>
            <a:r>
              <a:rPr lang="en-US" altLang="ko-KR" dirty="0"/>
              <a:t>(name, age, gender):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f"Name</a:t>
            </a:r>
            <a:r>
              <a:rPr lang="en-US" altLang="ko-KR" dirty="0"/>
              <a:t>: {name}")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f"Age</a:t>
            </a:r>
            <a:r>
              <a:rPr lang="en-US" altLang="ko-KR" dirty="0"/>
              <a:t>: {age}")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f"Gender</a:t>
            </a:r>
            <a:r>
              <a:rPr lang="en-US" altLang="ko-KR" dirty="0"/>
              <a:t>: {gender}")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위치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("Alice", 25, "Female")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키워드 인자를 사용하여 함수 호출</a:t>
            </a:r>
          </a:p>
          <a:p>
            <a:r>
              <a:rPr lang="en-US" altLang="ko-KR" dirty="0" err="1"/>
              <a:t>print_info</a:t>
            </a:r>
            <a:r>
              <a:rPr lang="en-US" altLang="ko-KR" dirty="0"/>
              <a:t>(age=30, name="Bob", gender="Male")</a:t>
            </a:r>
          </a:p>
        </p:txBody>
      </p:sp>
    </p:spTree>
    <p:extLst>
      <p:ext uri="{BB962C8B-B14F-4D97-AF65-F5344CB8AC3E}">
        <p14:creationId xmlns:p14="http://schemas.microsoft.com/office/powerpoint/2010/main" val="36504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61459"/>
          </a:xfrm>
        </p:spPr>
        <p:txBody>
          <a:bodyPr/>
          <a:lstStyle/>
          <a:p>
            <a:r>
              <a:rPr lang="ko-KR" altLang="en-US" dirty="0"/>
              <a:t>가변 인자와 기본값 인자</a:t>
            </a:r>
            <a:endParaRPr lang="en-US" altLang="ko-KR" dirty="0"/>
          </a:p>
          <a:p>
            <a:pPr lvl="1"/>
            <a:r>
              <a:rPr lang="ko-KR" altLang="en-US" dirty="0"/>
              <a:t>가변 인자는 인자의 개수가 가변적인 함수를 정의할 때 사용됩니다</a:t>
            </a:r>
            <a:r>
              <a:rPr lang="en-US" altLang="ko-KR" dirty="0"/>
              <a:t>. </a:t>
            </a:r>
            <a:r>
              <a:rPr lang="ko-KR" altLang="en-US" dirty="0"/>
              <a:t>가변 인자를 사용할 때는 함수 정의에서 인자 앞에 </a:t>
            </a:r>
            <a:r>
              <a:rPr lang="ko-KR" altLang="en-US" dirty="0" err="1"/>
              <a:t>애스터리스크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기본값 인자는 인자의 기본값을 미리 지정해놓는 방식입니다</a:t>
            </a:r>
            <a:r>
              <a:rPr lang="en-US" altLang="ko-KR" dirty="0"/>
              <a:t>. </a:t>
            </a:r>
            <a:r>
              <a:rPr lang="ko-KR" altLang="en-US" dirty="0"/>
              <a:t>기본값 인자를 사용할 때는 함수 정의에서 인자에 기본값을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56030"/>
            <a:ext cx="56886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가변 인자와 기본값 인자 사용 예시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print_numbers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=", "):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sep.join</a:t>
            </a:r>
            <a:r>
              <a:rPr lang="en-US" altLang="ko-KR" sz="1600" dirty="0"/>
              <a:t>(map(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가변 인자를 사용하여 함수 호출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3)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1, 2, 3</a:t>
            </a:r>
          </a:p>
          <a:p>
            <a:r>
              <a:rPr lang="en-US" altLang="ko-KR" sz="1600" dirty="0" err="1"/>
              <a:t>print_numbers</a:t>
            </a:r>
            <a:r>
              <a:rPr lang="en-US" altLang="ko-KR" sz="1600" dirty="0"/>
              <a:t>(1, 2, 3, </a:t>
            </a:r>
            <a:r>
              <a:rPr lang="en-US" altLang="ko-KR" sz="1600" dirty="0" err="1"/>
              <a:t>sep</a:t>
            </a:r>
            <a:r>
              <a:rPr lang="en-US" altLang="ko-KR" sz="1600" dirty="0"/>
              <a:t>="-")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1-2-3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기본값 인자를 사용하여 함수 호출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say_hello</a:t>
            </a:r>
            <a:r>
              <a:rPr lang="en-US" altLang="ko-KR" sz="1600" dirty="0"/>
              <a:t>(name, greeting="Hello"):</a:t>
            </a:r>
          </a:p>
          <a:p>
            <a:r>
              <a:rPr lang="en-US" altLang="ko-KR" sz="1600" dirty="0"/>
              <a:t>    print(f"{greeting}, {name}!")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("Alice")    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Hello, Alice!</a:t>
            </a:r>
          </a:p>
          <a:p>
            <a:r>
              <a:rPr lang="en-US" altLang="ko-KR" sz="1600" dirty="0" err="1"/>
              <a:t>say_hello</a:t>
            </a:r>
            <a:r>
              <a:rPr lang="en-US" altLang="ko-KR" sz="1600" dirty="0"/>
              <a:t>("Bob", "Hi")              # </a:t>
            </a:r>
            <a:r>
              <a:rPr lang="ko-KR" altLang="en-US" sz="1600" dirty="0"/>
              <a:t>출력 결과</a:t>
            </a:r>
            <a:r>
              <a:rPr lang="en-US" altLang="ko-KR" sz="1600" dirty="0"/>
              <a:t>: Hi, Bob!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3284984"/>
            <a:ext cx="280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map()</a:t>
            </a:r>
            <a:r>
              <a:rPr lang="ko-KR" altLang="en-US" sz="1600" dirty="0"/>
              <a:t> 함수는 시퀀스의 각 원소에 대해 지정된 함수를 적용하여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리스트를 반환하는 내장 함수입니다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map(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469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 전달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인자의 순서와 조합</a:t>
            </a:r>
            <a:endParaRPr lang="en-US" altLang="ko-KR" dirty="0"/>
          </a:p>
          <a:p>
            <a:pPr lvl="1"/>
            <a:r>
              <a:rPr lang="ko-KR" altLang="en-US" dirty="0"/>
              <a:t>인자를 전달할 때는 위치 인자와 키워드 인자를 조합하여 사용할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위치 인자와 가변 인자</a:t>
            </a:r>
            <a:r>
              <a:rPr lang="en-US" altLang="ko-KR" dirty="0"/>
              <a:t>, </a:t>
            </a:r>
            <a:r>
              <a:rPr lang="ko-KR" altLang="en-US" dirty="0"/>
              <a:t>키워드 인자와 기본값 인자를 함께 사용하는 것도 가능합니다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인자를 전달할 때는 인자의 순서를 지켜야 하며</a:t>
            </a:r>
            <a:r>
              <a:rPr lang="en-US" altLang="ko-KR" dirty="0"/>
              <a:t>, </a:t>
            </a:r>
            <a:r>
              <a:rPr lang="ko-KR" altLang="en-US" dirty="0"/>
              <a:t>기본값 인자는 뒤쪽에 위치시켜야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335699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인자의 순서와 조합 사용 예시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print_numbers</a:t>
            </a:r>
            <a:r>
              <a:rPr lang="en-US" altLang="ko-KR" dirty="0"/>
              <a:t>(a, b, *</a:t>
            </a:r>
            <a:r>
              <a:rPr lang="en-US" altLang="ko-KR" dirty="0" err="1"/>
              <a:t>args</a:t>
            </a:r>
            <a:r>
              <a:rPr lang="en-US" altLang="ko-KR" dirty="0"/>
              <a:t>, c=10, d=20):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</a:t>
            </a:r>
            <a:r>
              <a:rPr lang="en-US" altLang="ko-KR" dirty="0"/>
              <a:t>: {a}")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f"b</a:t>
            </a:r>
            <a:r>
              <a:rPr lang="en-US" altLang="ko-KR" dirty="0"/>
              <a:t>: {b}")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f"c</a:t>
            </a:r>
            <a:r>
              <a:rPr lang="en-US" altLang="ko-KR" dirty="0"/>
              <a:t>: {c}")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f"d</a:t>
            </a:r>
            <a:r>
              <a:rPr lang="en-US" altLang="ko-KR" dirty="0"/>
              <a:t>: {d}")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f"args</a:t>
            </a:r>
            <a:r>
              <a:rPr lang="en-US" altLang="ko-KR" dirty="0"/>
              <a:t>: {</a:t>
            </a:r>
            <a:r>
              <a:rPr lang="en-US" altLang="ko-KR" dirty="0" err="1"/>
              <a:t>args</a:t>
            </a:r>
            <a:r>
              <a:rPr lang="en-US" altLang="ko-KR" dirty="0"/>
              <a:t>}")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함수 호출</a:t>
            </a:r>
          </a:p>
          <a:p>
            <a:r>
              <a:rPr lang="en-US" altLang="ko-KR" dirty="0" err="1"/>
              <a:t>print_numbers</a:t>
            </a:r>
            <a:r>
              <a:rPr lang="en-US" altLang="ko-KR" dirty="0"/>
              <a:t>(1, 2, 3, 4, 5, c=30, d=40)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결과</a:t>
            </a:r>
            <a:r>
              <a:rPr lang="en-US" altLang="ko-KR" dirty="0"/>
              <a:t>: a: 1, b: 2, c: 30, d: 40, </a:t>
            </a:r>
            <a:r>
              <a:rPr lang="en-US" altLang="ko-KR" dirty="0" err="1"/>
              <a:t>args</a:t>
            </a:r>
            <a:r>
              <a:rPr lang="en-US" altLang="ko-KR" dirty="0"/>
              <a:t>: (3, 4, 5)</a:t>
            </a:r>
          </a:p>
        </p:txBody>
      </p:sp>
    </p:spTree>
    <p:extLst>
      <p:ext uri="{BB962C8B-B14F-4D97-AF65-F5344CB8AC3E}">
        <p14:creationId xmlns:p14="http://schemas.microsoft.com/office/powerpoint/2010/main" val="127449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31889</TotalTime>
  <Words>3974</Words>
  <Application>Microsoft Office PowerPoint</Application>
  <PresentationFormat>화면 슬라이드 쇼(4:3)</PresentationFormat>
  <Paragraphs>541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파이썬 프로그래밍</vt:lpstr>
      <vt:lpstr>함수의 개념 및 작성 방법</vt:lpstr>
      <vt:lpstr>함수의 개념 및 작성 방법</vt:lpstr>
      <vt:lpstr>함수의 개념 및 작성 방법</vt:lpstr>
      <vt:lpstr>함수의 반환</vt:lpstr>
      <vt:lpstr>연습 문제</vt:lpstr>
      <vt:lpstr>함수 인자 전달 방식</vt:lpstr>
      <vt:lpstr>함수 인자 전달 방식</vt:lpstr>
      <vt:lpstr>함수 인자 전달 방식</vt:lpstr>
      <vt:lpstr>함수 인자 전달 방식</vt:lpstr>
      <vt:lpstr>지역 변수와 전역 변수</vt:lpstr>
      <vt:lpstr>지역 변수와 전역 변수</vt:lpstr>
      <vt:lpstr>pass 키워드</vt:lpstr>
      <vt:lpstr>람다 함수</vt:lpstr>
      <vt:lpstr>람다 함수</vt:lpstr>
      <vt:lpstr>파이썬의 함수</vt:lpstr>
      <vt:lpstr>재귀함수</vt:lpstr>
      <vt:lpstr>연습문제</vt:lpstr>
      <vt:lpstr>내부 함수(inner function)</vt:lpstr>
      <vt:lpstr>내부 함수(inner function)</vt:lpstr>
      <vt:lpstr>내부 함수(inner function)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파이썬의 함수</vt:lpstr>
      <vt:lpstr>함수 내 변수 참조 순서</vt:lpstr>
      <vt:lpstr>함수 내 변수 참조 순서</vt:lpstr>
      <vt:lpstr>내장 함수</vt:lpstr>
      <vt:lpstr>내장 함수</vt:lpstr>
      <vt:lpstr>내장 함수</vt:lpstr>
      <vt:lpstr>내장 함수</vt:lpstr>
      <vt:lpstr>내장 함수</vt:lpstr>
      <vt:lpstr>내장 함수</vt:lpstr>
      <vt:lpstr>연습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123</cp:revision>
  <dcterms:created xsi:type="dcterms:W3CDTF">2023-02-11T00:29:48Z</dcterms:created>
  <dcterms:modified xsi:type="dcterms:W3CDTF">2023-06-08T08:12:11Z</dcterms:modified>
</cp:coreProperties>
</file>