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69" r:id="rId2"/>
    <p:sldId id="259" r:id="rId3"/>
    <p:sldId id="358" r:id="rId4"/>
    <p:sldId id="359" r:id="rId5"/>
    <p:sldId id="361" r:id="rId6"/>
    <p:sldId id="362" r:id="rId7"/>
    <p:sldId id="363" r:id="rId8"/>
    <p:sldId id="302" r:id="rId9"/>
    <p:sldId id="303" r:id="rId10"/>
    <p:sldId id="304" r:id="rId11"/>
    <p:sldId id="355" r:id="rId12"/>
    <p:sldId id="261" r:id="rId13"/>
    <p:sldId id="284" r:id="rId14"/>
    <p:sldId id="354" r:id="rId15"/>
    <p:sldId id="353" r:id="rId16"/>
    <p:sldId id="343" r:id="rId17"/>
    <p:sldId id="338" r:id="rId18"/>
    <p:sldId id="339" r:id="rId19"/>
    <p:sldId id="340" r:id="rId20"/>
    <p:sldId id="341" r:id="rId21"/>
    <p:sldId id="342" r:id="rId22"/>
    <p:sldId id="346" r:id="rId23"/>
    <p:sldId id="347" r:id="rId24"/>
    <p:sldId id="344" r:id="rId25"/>
    <p:sldId id="345" r:id="rId26"/>
    <p:sldId id="348" r:id="rId27"/>
    <p:sldId id="349" r:id="rId28"/>
    <p:sldId id="352" r:id="rId29"/>
    <p:sldId id="366" r:id="rId30"/>
    <p:sldId id="367" r:id="rId31"/>
    <p:sldId id="368" r:id="rId32"/>
    <p:sldId id="262" r:id="rId33"/>
    <p:sldId id="350" r:id="rId34"/>
    <p:sldId id="286" r:id="rId35"/>
    <p:sldId id="351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66" r:id="rId46"/>
    <p:sldId id="296" r:id="rId47"/>
    <p:sldId id="297" r:id="rId48"/>
    <p:sldId id="298" r:id="rId49"/>
    <p:sldId id="299" r:id="rId50"/>
    <p:sldId id="305" r:id="rId51"/>
    <p:sldId id="306" r:id="rId52"/>
    <p:sldId id="364" r:id="rId53"/>
    <p:sldId id="308" r:id="rId54"/>
    <p:sldId id="300" r:id="rId55"/>
    <p:sldId id="365" r:id="rId56"/>
    <p:sldId id="309" r:id="rId57"/>
    <p:sldId id="307" r:id="rId58"/>
    <p:sldId id="310" r:id="rId59"/>
    <p:sldId id="311" r:id="rId60"/>
    <p:sldId id="317" r:id="rId61"/>
    <p:sldId id="312" r:id="rId62"/>
    <p:sldId id="313" r:id="rId63"/>
    <p:sldId id="314" r:id="rId64"/>
    <p:sldId id="316" r:id="rId65"/>
    <p:sldId id="325" r:id="rId66"/>
    <p:sldId id="360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2" autoAdjust="0"/>
  </p:normalViewPr>
  <p:slideViewPr>
    <p:cSldViewPr>
      <p:cViewPr varScale="1">
        <p:scale>
          <a:sx n="79" d="100"/>
          <a:sy n="79" d="100"/>
        </p:scale>
        <p:origin x="108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76E3-8C9B-4292-A59F-6EB3EAB919E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2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6378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9A9D3-0CD1-47A4-9FF0-1F6D59637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dirty="0" err="1">
                <a:solidFill>
                  <a:prstClr val="black"/>
                </a:solidFill>
              </a:rPr>
              <a:t>파이썬</a:t>
            </a:r>
            <a:r>
              <a:rPr lang="ko-KR" altLang="en-US" sz="4800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D35E01-3A9E-4ACF-83A2-E779B1025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224043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디버깅</a:t>
            </a:r>
            <a:endParaRPr lang="en-US" altLang="ko-KR" sz="28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View &gt;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Run &gt; Debug current script(faster) Shift+F5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F7</a:t>
            </a:r>
            <a:r>
              <a:rPr lang="ko-KR" altLang="en-US" sz="1800" dirty="0"/>
              <a:t>을 누르면서 </a:t>
            </a:r>
            <a:r>
              <a:rPr lang="en-US" altLang="ko-KR" sz="1800" dirty="0"/>
              <a:t>Variables </a:t>
            </a:r>
            <a:r>
              <a:rPr lang="ko-KR" altLang="en-US" sz="1800" dirty="0"/>
              <a:t>창에 표시되는 변수 값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Thonny</a:t>
            </a:r>
            <a:r>
              <a:rPr lang="en-US" altLang="ko-KR" sz="2800" dirty="0"/>
              <a:t> IDE</a:t>
            </a:r>
            <a:r>
              <a:rPr lang="ko-KR" altLang="en-US" sz="2800" dirty="0"/>
              <a:t>를 이용한 프로그램 디버깅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8" y="2362200"/>
            <a:ext cx="5638324" cy="44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주석</a:t>
            </a:r>
            <a:r>
              <a:rPr lang="en-US" altLang="ko-KR" sz="2000" dirty="0"/>
              <a:t>: # </a:t>
            </a:r>
            <a:r>
              <a:rPr lang="ko-KR" altLang="en-US" sz="2000" dirty="0"/>
              <a:t>기호를 사용하여 해당 라인의 끝까지 주석 처리합니다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줄 주석</a:t>
            </a:r>
            <a:r>
              <a:rPr lang="en-US" altLang="ko-KR" sz="2000" dirty="0"/>
              <a:t>: ''' </a:t>
            </a:r>
            <a:r>
              <a:rPr lang="ko-KR" altLang="en-US" sz="2000" dirty="0"/>
              <a:t>또는 </a:t>
            </a:r>
            <a:r>
              <a:rPr lang="en-US" altLang="ko-KR" sz="2000" dirty="0"/>
              <a:t>""" </a:t>
            </a:r>
            <a:r>
              <a:rPr lang="ko-KR" altLang="en-US" sz="2000" dirty="0"/>
              <a:t>기호를 사용하여 여러 줄의 주석을 작성할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주석문이</a:t>
            </a:r>
            <a:r>
              <a:rPr lang="ko-KR" altLang="en-US" sz="2000" dirty="0"/>
              <a:t> 코드 내에 포함될 때는</a:t>
            </a:r>
            <a:r>
              <a:rPr lang="en-US" altLang="ko-KR" sz="2000" dirty="0"/>
              <a:t>, </a:t>
            </a:r>
            <a:r>
              <a:rPr lang="ko-KR" altLang="en-US" sz="2000" dirty="0"/>
              <a:t>주석 앞에 공백을 하나 넣는 것이 관례입니다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314458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이것은 한 줄 주석입니다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1920" y="3150776"/>
            <a:ext cx="16447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'''</a:t>
            </a:r>
          </a:p>
          <a:p>
            <a:r>
              <a:rPr lang="ko-KR" altLang="en-US" sz="1400" dirty="0"/>
              <a:t>이것은</a:t>
            </a:r>
          </a:p>
          <a:p>
            <a:r>
              <a:rPr lang="ko-KR" altLang="en-US" sz="1400" dirty="0"/>
              <a:t>여러 줄</a:t>
            </a:r>
          </a:p>
          <a:p>
            <a:r>
              <a:rPr lang="ko-KR" altLang="en-US" sz="1400" dirty="0"/>
              <a:t>주석입니다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'''</a:t>
            </a:r>
          </a:p>
          <a:p>
            <a:endParaRPr lang="en-US" altLang="ko-KR" sz="1400" dirty="0"/>
          </a:p>
          <a:p>
            <a:r>
              <a:rPr lang="en-US" altLang="ko-KR" sz="1400" dirty="0"/>
              <a:t>"""</a:t>
            </a:r>
          </a:p>
          <a:p>
            <a:r>
              <a:rPr lang="ko-KR" altLang="en-US" sz="1400" dirty="0"/>
              <a:t>이것은</a:t>
            </a:r>
          </a:p>
          <a:p>
            <a:r>
              <a:rPr lang="ko-KR" altLang="en-US" sz="1400" dirty="0"/>
              <a:t>다른</a:t>
            </a:r>
          </a:p>
          <a:p>
            <a:r>
              <a:rPr lang="ko-KR" altLang="en-US" sz="1400" dirty="0"/>
              <a:t>여러 줄</a:t>
            </a:r>
          </a:p>
          <a:p>
            <a:r>
              <a:rPr lang="ko-KR" altLang="en-US" sz="1400" dirty="0"/>
              <a:t>주석입니다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"""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4128" y="3284984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 = 1  # x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할당합니다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6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변수 선언과 사용</a:t>
            </a:r>
          </a:p>
          <a:p>
            <a:pPr lvl="1"/>
            <a:r>
              <a:rPr lang="ko-KR" altLang="en-US" dirty="0"/>
              <a:t>변수의 이해</a:t>
            </a:r>
            <a:r>
              <a:rPr lang="en-US" altLang="ko-KR" dirty="0"/>
              <a:t>: </a:t>
            </a:r>
            <a:r>
              <a:rPr lang="ko-KR" altLang="en-US" dirty="0"/>
              <a:t>데이터를 저장하기 위해 사용되는 메모리 공간</a:t>
            </a:r>
          </a:p>
          <a:p>
            <a:pPr lvl="1"/>
            <a:r>
              <a:rPr lang="ko-KR" altLang="en-US" dirty="0"/>
              <a:t>변수 선언 방법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</a:p>
          <a:p>
            <a:pPr lvl="1"/>
            <a:r>
              <a:rPr lang="ko-KR" altLang="en-US" dirty="0"/>
              <a:t>변수의 재사용</a:t>
            </a:r>
            <a:r>
              <a:rPr lang="en-US" altLang="ko-KR" dirty="0"/>
              <a:t>: </a:t>
            </a:r>
            <a:r>
              <a:rPr lang="ko-KR" altLang="en-US" dirty="0"/>
              <a:t>변수에 새로운 값을 할당할 수 있음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상수 정의와 사용</a:t>
            </a:r>
          </a:p>
          <a:p>
            <a:pPr lvl="1"/>
            <a:r>
              <a:rPr lang="ko-KR" altLang="en-US" dirty="0"/>
              <a:t>상수의 이해</a:t>
            </a:r>
            <a:r>
              <a:rPr lang="en-US" altLang="ko-KR" dirty="0"/>
              <a:t>: </a:t>
            </a:r>
            <a:r>
              <a:rPr lang="ko-KR" altLang="en-US" dirty="0"/>
              <a:t>변경되지 않는 값</a:t>
            </a:r>
          </a:p>
          <a:p>
            <a:pPr lvl="1"/>
            <a:r>
              <a:rPr lang="ko-KR" altLang="en-US" dirty="0"/>
              <a:t>상수 정의 방법</a:t>
            </a:r>
            <a:r>
              <a:rPr lang="en-US" altLang="ko-KR" dirty="0"/>
              <a:t>: </a:t>
            </a:r>
            <a:r>
              <a:rPr lang="ko-KR" altLang="en-US" dirty="0"/>
              <a:t>대문자로 선언</a:t>
            </a:r>
          </a:p>
          <a:p>
            <a:pPr lvl="1"/>
            <a:r>
              <a:rPr lang="ko-KR" altLang="en-US" dirty="0"/>
              <a:t>상수 사용 예제</a:t>
            </a:r>
            <a:r>
              <a:rPr lang="en-US" altLang="ko-KR" dirty="0"/>
              <a:t>: PI = 3.14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타입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: </a:t>
            </a:r>
            <a:r>
              <a:rPr lang="ko-KR" altLang="en-US" dirty="0"/>
              <a:t>정수형 데이터</a:t>
            </a:r>
          </a:p>
          <a:p>
            <a:pPr lvl="1"/>
            <a:r>
              <a:rPr lang="en-US" altLang="ko-KR" dirty="0"/>
              <a:t>float: </a:t>
            </a:r>
            <a:r>
              <a:rPr lang="ko-KR" altLang="en-US" dirty="0" err="1"/>
              <a:t>실수형</a:t>
            </a:r>
            <a:r>
              <a:rPr lang="ko-KR" altLang="en-US" dirty="0"/>
              <a:t> 데이터</a:t>
            </a:r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: </a:t>
            </a:r>
            <a:r>
              <a:rPr lang="ko-KR" altLang="en-US" dirty="0"/>
              <a:t>문자열 데이터</a:t>
            </a:r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: </a:t>
            </a:r>
            <a:r>
              <a:rPr lang="ko-KR" altLang="en-US" dirty="0" err="1"/>
              <a:t>불리언</a:t>
            </a:r>
            <a:r>
              <a:rPr lang="ko-KR" altLang="en-US" dirty="0"/>
              <a:t> 데이터 </a:t>
            </a:r>
            <a:r>
              <a:rPr lang="en-US" altLang="ko-KR" dirty="0"/>
              <a:t>(True/False)</a:t>
            </a:r>
          </a:p>
          <a:p>
            <a:pPr lvl="1"/>
            <a:r>
              <a:rPr lang="en-US" altLang="ko-KR" dirty="0"/>
              <a:t>list: </a:t>
            </a:r>
            <a:r>
              <a:rPr lang="ko-KR" altLang="en-US" dirty="0"/>
              <a:t>리스트 데이터 타입</a:t>
            </a:r>
            <a:r>
              <a:rPr lang="en-US" altLang="ko-KR" dirty="0"/>
              <a:t>, </a:t>
            </a:r>
            <a:r>
              <a:rPr lang="ko-KR" altLang="en-US" dirty="0"/>
              <a:t>각 값은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</a:p>
          <a:p>
            <a:pPr lvl="1"/>
            <a:r>
              <a:rPr lang="en-US" altLang="ko-KR" dirty="0"/>
              <a:t>tuple: </a:t>
            </a:r>
            <a:r>
              <a:rPr lang="ko-KR" altLang="en-US" dirty="0" err="1"/>
              <a:t>튜플</a:t>
            </a:r>
            <a:r>
              <a:rPr lang="ko-KR" altLang="en-US" dirty="0"/>
              <a:t> 데이터 타입</a:t>
            </a:r>
            <a:r>
              <a:rPr lang="en-US" altLang="ko-KR" dirty="0"/>
              <a:t>, </a:t>
            </a:r>
            <a:r>
              <a:rPr lang="ko-KR" altLang="en-US" dirty="0"/>
              <a:t>각 값은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: </a:t>
            </a:r>
            <a:r>
              <a:rPr lang="ko-KR" altLang="en-US" dirty="0"/>
              <a:t>딕셔너리 데이터 타입</a:t>
            </a:r>
            <a:r>
              <a:rPr lang="en-US" altLang="ko-KR" dirty="0"/>
              <a:t>, Key-Value </a:t>
            </a:r>
            <a:r>
              <a:rPr lang="ko-KR" altLang="en-US" dirty="0"/>
              <a:t>쌍으로 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6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</a:t>
            </a:r>
          </a:p>
          <a:p>
            <a:pPr lvl="1"/>
            <a:r>
              <a:rPr lang="ko-KR" altLang="en-US" sz="1800" dirty="0"/>
              <a:t>변수는 값을 저장하는 공간으로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값을 변경할 수 있는 데이터 타입입니다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변수를 이용하여 값을 저장하고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 값을 이용하여 다양한 연산을 수행할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변수를 사용하는 예제는 다음과 같습니다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32849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변수 사용 예제</a:t>
            </a:r>
          </a:p>
          <a:p>
            <a:r>
              <a:rPr lang="en-US" altLang="ko-KR" dirty="0"/>
              <a:t>x = 10  #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에 정수 </a:t>
            </a:r>
            <a:r>
              <a:rPr lang="en-US" altLang="ko-KR" dirty="0"/>
              <a:t>10</a:t>
            </a:r>
            <a:r>
              <a:rPr lang="ko-KR" altLang="en-US" dirty="0"/>
              <a:t>을 저장</a:t>
            </a:r>
          </a:p>
          <a:p>
            <a:r>
              <a:rPr lang="en-US" altLang="ko-KR" dirty="0"/>
              <a:t>y = 20  # </a:t>
            </a:r>
            <a:r>
              <a:rPr lang="ko-KR" altLang="en-US" dirty="0"/>
              <a:t>변수 </a:t>
            </a:r>
            <a:r>
              <a:rPr lang="en-US" altLang="ko-KR" dirty="0"/>
              <a:t>y</a:t>
            </a:r>
            <a:r>
              <a:rPr lang="ko-KR" altLang="en-US" dirty="0"/>
              <a:t>에 정수 </a:t>
            </a:r>
            <a:r>
              <a:rPr lang="en-US" altLang="ko-KR" dirty="0"/>
              <a:t>20</a:t>
            </a:r>
            <a:r>
              <a:rPr lang="ko-KR" altLang="en-US" dirty="0"/>
              <a:t>을 저장</a:t>
            </a:r>
          </a:p>
          <a:p>
            <a:r>
              <a:rPr lang="en-US" altLang="ko-KR" dirty="0"/>
              <a:t>z = x + y  # </a:t>
            </a:r>
            <a:r>
              <a:rPr lang="ko-KR" altLang="en-US" dirty="0"/>
              <a:t>변수 </a:t>
            </a:r>
            <a:r>
              <a:rPr lang="en-US" altLang="ko-KR" dirty="0"/>
              <a:t>z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합을 저장</a:t>
            </a:r>
          </a:p>
          <a:p>
            <a:r>
              <a:rPr lang="en-US" altLang="ko-KR" dirty="0"/>
              <a:t>print(z)  # </a:t>
            </a:r>
            <a:r>
              <a:rPr lang="ko-KR" altLang="en-US" dirty="0"/>
              <a:t>변수 </a:t>
            </a:r>
            <a:r>
              <a:rPr lang="en-US" altLang="ko-KR" dirty="0"/>
              <a:t>z</a:t>
            </a:r>
            <a:r>
              <a:rPr lang="ko-KR" altLang="en-US" dirty="0"/>
              <a:t>의 값을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5229200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각각 정수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을 저장하고</a:t>
            </a:r>
            <a:r>
              <a:rPr lang="en-US" altLang="ko-KR" dirty="0"/>
              <a:t>, </a:t>
            </a:r>
            <a:r>
              <a:rPr lang="ko-KR" altLang="en-US" dirty="0"/>
              <a:t>이들을 더한 값을 변수 </a:t>
            </a:r>
            <a:r>
              <a:rPr lang="en-US" altLang="ko-KR" dirty="0"/>
              <a:t>z</a:t>
            </a:r>
            <a:r>
              <a:rPr lang="ko-KR" altLang="en-US" dirty="0"/>
              <a:t>에 저장합니다</a:t>
            </a:r>
            <a:r>
              <a:rPr lang="en-US" altLang="ko-KR" dirty="0"/>
              <a:t>. </a:t>
            </a:r>
            <a:r>
              <a:rPr lang="ko-KR" altLang="en-US" dirty="0"/>
              <a:t>그리고 마지막으로 변수 </a:t>
            </a:r>
            <a:r>
              <a:rPr lang="en-US" altLang="ko-KR" dirty="0"/>
              <a:t>z</a:t>
            </a:r>
            <a:r>
              <a:rPr lang="ko-KR" altLang="en-US" dirty="0"/>
              <a:t>의 값을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69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 이름을 정할 때는 다음과 같은 규칙을 따라야 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영문자</a:t>
            </a:r>
            <a:r>
              <a:rPr lang="en-US" altLang="ko-KR" sz="1800" dirty="0"/>
              <a:t>(</a:t>
            </a:r>
            <a:r>
              <a:rPr lang="ko-KR" altLang="en-US" sz="1800" dirty="0"/>
              <a:t>대문자</a:t>
            </a:r>
            <a:r>
              <a:rPr lang="en-US" altLang="ko-KR" sz="1800" dirty="0"/>
              <a:t>, </a:t>
            </a:r>
            <a:r>
              <a:rPr lang="ko-KR" altLang="en-US" sz="1800" dirty="0"/>
              <a:t>소문자</a:t>
            </a:r>
            <a:r>
              <a:rPr lang="en-US" altLang="ko-KR" sz="1800" dirty="0"/>
              <a:t>)</a:t>
            </a:r>
            <a:r>
              <a:rPr lang="ko-KR" altLang="en-US" sz="1800" dirty="0"/>
              <a:t>와 숫자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밑줄</a:t>
            </a:r>
            <a:r>
              <a:rPr lang="en-US" altLang="ko-KR" sz="1800" dirty="0"/>
              <a:t>(_)</a:t>
            </a:r>
            <a:r>
              <a:rPr lang="ko-KR" altLang="en-US" sz="1800" dirty="0"/>
              <a:t>만을 사용할 수 있습니다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변수 이름은 숫자로 시작할 수 없습니다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예약어는</a:t>
            </a:r>
            <a:r>
              <a:rPr lang="ko-KR" altLang="en-US" sz="1800" dirty="0"/>
              <a:t> 변수 이름으로 사용할 수 없습니다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변수 이름은 대소문자를 구분합니다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7890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dirty="0"/>
              <a:t>x</a:t>
            </a:r>
          </a:p>
          <a:p>
            <a:r>
              <a:rPr lang="es-ES" altLang="ko-KR" dirty="0"/>
              <a:t>y</a:t>
            </a:r>
          </a:p>
          <a:p>
            <a:r>
              <a:rPr lang="es-ES" altLang="ko-KR" dirty="0"/>
              <a:t>my_variable</a:t>
            </a:r>
          </a:p>
          <a:p>
            <a:r>
              <a:rPr lang="es-ES" altLang="ko-KR" dirty="0"/>
              <a:t>MyVariable</a:t>
            </a:r>
          </a:p>
          <a:p>
            <a:r>
              <a:rPr lang="es-ES" altLang="ko-KR" dirty="0"/>
              <a:t>x_1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60032" y="4005064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1x (</a:t>
            </a:r>
            <a:r>
              <a:rPr lang="ko-KR" altLang="en-US" dirty="0"/>
              <a:t>숫자로 시작함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x+y</a:t>
            </a:r>
            <a:r>
              <a:rPr lang="en-US" altLang="ko-KR" dirty="0"/>
              <a:t> (</a:t>
            </a:r>
            <a:r>
              <a:rPr lang="ko-KR" altLang="en-US" dirty="0"/>
              <a:t>사용할 수 없는 문자인 </a:t>
            </a:r>
            <a:r>
              <a:rPr lang="en-US" altLang="ko-KR" dirty="0"/>
              <a:t>+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for (</a:t>
            </a:r>
            <a:r>
              <a:rPr lang="ko-KR" altLang="en-US" dirty="0" err="1"/>
              <a:t>예약어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75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예약어는</a:t>
            </a:r>
            <a:r>
              <a:rPr lang="ko-KR" altLang="en-US" sz="2000" dirty="0"/>
              <a:t> 프로그래밍 언어에서 이미 특별한 용도로 예약되어 있는 키워드들을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함수명</a:t>
            </a:r>
            <a:r>
              <a:rPr lang="ko-KR" altLang="en-US" sz="2000" dirty="0"/>
              <a:t> 등의 이름으로 </a:t>
            </a:r>
            <a:r>
              <a:rPr lang="ko-KR" altLang="en-US" sz="2000" dirty="0" err="1"/>
              <a:t>예약어를</a:t>
            </a:r>
            <a:r>
              <a:rPr lang="ko-KR" altLang="en-US" sz="2000" dirty="0"/>
              <a:t> 사용할 수 없습니다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예약어를</a:t>
            </a:r>
            <a:r>
              <a:rPr lang="ko-KR" altLang="en-US" sz="2000" dirty="0"/>
              <a:t> 확인하는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8529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False, None, True, and, as, assert, </a:t>
            </a:r>
            <a:r>
              <a:rPr lang="en-US" altLang="ko-KR" dirty="0" err="1"/>
              <a:t>async</a:t>
            </a:r>
            <a:r>
              <a:rPr lang="en-US" altLang="ko-KR" dirty="0"/>
              <a:t>, await, break, class, continue, </a:t>
            </a:r>
            <a:r>
              <a:rPr lang="en-US" altLang="ko-KR" dirty="0" err="1"/>
              <a:t>def</a:t>
            </a:r>
            <a:r>
              <a:rPr lang="en-US" altLang="ko-KR" dirty="0"/>
              <a:t>, del, </a:t>
            </a:r>
            <a:r>
              <a:rPr lang="en-US" altLang="ko-KR" dirty="0" err="1"/>
              <a:t>elif</a:t>
            </a:r>
            <a:r>
              <a:rPr lang="en-US" altLang="ko-KR" dirty="0"/>
              <a:t>, else, except, finally, for, from, global, if, import, in, is, lambda, nonlocal, not, or, pass, raise, return, try, while, with, yield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4869160"/>
            <a:ext cx="280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keyword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keyword.kwlist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48691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['False', 'None', 'True', 'and', 'as', 'assert', '</a:t>
            </a:r>
            <a:r>
              <a:rPr lang="en-US" altLang="ko-KR" dirty="0" err="1"/>
              <a:t>async</a:t>
            </a:r>
            <a:r>
              <a:rPr lang="en-US" altLang="ko-KR" dirty="0"/>
              <a:t>', 'await', 'break', 'class', 'continue', '</a:t>
            </a:r>
            <a:r>
              <a:rPr lang="en-US" altLang="ko-KR" dirty="0" err="1"/>
              <a:t>def</a:t>
            </a:r>
            <a:r>
              <a:rPr lang="en-US" altLang="ko-KR" dirty="0"/>
              <a:t>', 'del', '</a:t>
            </a:r>
            <a:r>
              <a:rPr lang="en-US" altLang="ko-KR" dirty="0" err="1"/>
              <a:t>elif</a:t>
            </a:r>
            <a:r>
              <a:rPr lang="en-US" altLang="ko-KR" dirty="0"/>
              <a:t>', 'else', 'except', 'finally', 'for', 'from', 'global', 'if', 'import', 'in', 'is', 'lambda', 'nonlocal', 'not', 'or', 'pass', 'raise', 'return', 'try', 'while', 'with', 'yield']</a:t>
            </a:r>
          </a:p>
        </p:txBody>
      </p:sp>
    </p:spTree>
    <p:extLst>
      <p:ext uri="{BB962C8B-B14F-4D97-AF65-F5344CB8AC3E}">
        <p14:creationId xmlns:p14="http://schemas.microsoft.com/office/powerpoint/2010/main" val="85327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상수</a:t>
            </a:r>
            <a:endParaRPr lang="en-US" altLang="ko-KR" sz="2000" dirty="0"/>
          </a:p>
          <a:p>
            <a:pPr lvl="1"/>
            <a:r>
              <a:rPr lang="ko-KR" altLang="en-US" sz="1800" dirty="0"/>
              <a:t>상수</a:t>
            </a:r>
            <a:r>
              <a:rPr lang="en-US" altLang="ko-KR" sz="1800" dirty="0"/>
              <a:t>(constant)</a:t>
            </a:r>
            <a:r>
              <a:rPr lang="ko-KR" altLang="en-US" sz="1800" dirty="0"/>
              <a:t>라는 개념이 존재하지 않습니다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값이 변하지 않는 상수</a:t>
            </a:r>
            <a:r>
              <a:rPr lang="en-US" altLang="ko-KR" sz="1800" dirty="0"/>
              <a:t>(constant)</a:t>
            </a:r>
            <a:r>
              <a:rPr lang="ko-KR" altLang="en-US" sz="1800" dirty="0"/>
              <a:t>를 따로 정의하지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변수</a:t>
            </a:r>
            <a:r>
              <a:rPr lang="en-US" altLang="ko-KR" sz="1800" dirty="0"/>
              <a:t>(variable)</a:t>
            </a:r>
            <a:r>
              <a:rPr lang="ko-KR" altLang="en-US" sz="1800" dirty="0"/>
              <a:t>를 이용해 값을 지정하며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 변수의 값을 변경하면 새로운 값이 할당됩니다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429000"/>
            <a:ext cx="7380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상수 사용 예제</a:t>
            </a:r>
          </a:p>
          <a:p>
            <a:r>
              <a:rPr lang="en-US" altLang="ko-KR" dirty="0"/>
              <a:t>PI = 3.141592653589793  # </a:t>
            </a:r>
            <a:r>
              <a:rPr lang="ko-KR" altLang="en-US" dirty="0"/>
              <a:t>상수 </a:t>
            </a:r>
            <a:r>
              <a:rPr lang="en-US" altLang="ko-KR" dirty="0"/>
              <a:t>PI</a:t>
            </a:r>
            <a:r>
              <a:rPr lang="ko-KR" altLang="en-US" dirty="0"/>
              <a:t>에 값을 저장</a:t>
            </a:r>
          </a:p>
          <a:p>
            <a:r>
              <a:rPr lang="en-US" altLang="ko-KR" dirty="0"/>
              <a:t>radius = 10  # </a:t>
            </a:r>
            <a:r>
              <a:rPr lang="ko-KR" altLang="en-US" dirty="0"/>
              <a:t>반지름을 저장하는 변수</a:t>
            </a:r>
          </a:p>
          <a:p>
            <a:r>
              <a:rPr lang="en-US" altLang="ko-KR" dirty="0"/>
              <a:t>area = PI * radius * radius  # </a:t>
            </a:r>
            <a:r>
              <a:rPr lang="ko-KR" altLang="en-US" dirty="0"/>
              <a:t>원의 면적을 계산하여 변수에 저장</a:t>
            </a:r>
          </a:p>
          <a:p>
            <a:r>
              <a:rPr lang="en-US" altLang="ko-KR" dirty="0"/>
              <a:t>print(area)  # </a:t>
            </a:r>
            <a:r>
              <a:rPr lang="ko-KR" altLang="en-US" dirty="0"/>
              <a:t>변수의 값을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23120" y="5157192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상수 </a:t>
            </a:r>
            <a:r>
              <a:rPr lang="en-US" altLang="ko-KR" dirty="0"/>
              <a:t>PI</a:t>
            </a:r>
            <a:r>
              <a:rPr lang="ko-KR" altLang="en-US" dirty="0"/>
              <a:t>에 값을 저장하고</a:t>
            </a:r>
            <a:r>
              <a:rPr lang="en-US" altLang="ko-KR" dirty="0"/>
              <a:t>, </a:t>
            </a:r>
            <a:r>
              <a:rPr lang="ko-KR" altLang="en-US" dirty="0"/>
              <a:t>이를 이용하여 원의 면적을 계산합니다</a:t>
            </a:r>
            <a:r>
              <a:rPr lang="en-US" altLang="ko-KR" dirty="0"/>
              <a:t>. </a:t>
            </a:r>
            <a:r>
              <a:rPr lang="ko-KR" altLang="en-US" dirty="0"/>
              <a:t>이 때 반지름을 저장하는 변수를 사용하며</a:t>
            </a:r>
            <a:r>
              <a:rPr lang="en-US" altLang="ko-KR" dirty="0"/>
              <a:t>, </a:t>
            </a:r>
            <a:r>
              <a:rPr lang="ko-KR" altLang="en-US" dirty="0"/>
              <a:t>계산된 면적을 변수에 저장하고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85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정수형 데이터에 대해 다음과 같은 연산을 수행할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사칙연산</a:t>
            </a:r>
            <a:r>
              <a:rPr lang="en-US" altLang="ko-KR" sz="1800" dirty="0"/>
              <a:t>(</a:t>
            </a:r>
            <a:r>
              <a:rPr lang="ko-KR" altLang="en-US" sz="1800" dirty="0"/>
              <a:t>덧셈</a:t>
            </a:r>
            <a:r>
              <a:rPr lang="en-US" altLang="ko-KR" sz="1800" dirty="0"/>
              <a:t>, </a:t>
            </a:r>
            <a:r>
              <a:rPr lang="ko-KR" altLang="en-US" sz="1800" dirty="0"/>
              <a:t>뺄셈</a:t>
            </a:r>
            <a:r>
              <a:rPr lang="en-US" altLang="ko-KR" sz="1800" dirty="0"/>
              <a:t>, </a:t>
            </a:r>
            <a:r>
              <a:rPr lang="ko-KR" altLang="en-US" sz="1800" dirty="0"/>
              <a:t>곱셈</a:t>
            </a:r>
            <a:r>
              <a:rPr lang="en-US" altLang="ko-KR" sz="1800" dirty="0"/>
              <a:t>, </a:t>
            </a:r>
            <a:r>
              <a:rPr lang="ko-KR" altLang="en-US" sz="1800" dirty="0"/>
              <a:t>나눗셈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나머지 연산</a:t>
            </a:r>
          </a:p>
          <a:p>
            <a:pPr lvl="1"/>
            <a:r>
              <a:rPr lang="ko-KR" altLang="en-US" sz="1800" dirty="0"/>
              <a:t>몫 연산</a:t>
            </a:r>
          </a:p>
          <a:p>
            <a:pPr lvl="1"/>
            <a:r>
              <a:rPr lang="ko-KR" altLang="en-US" sz="1800" dirty="0"/>
              <a:t>거듭제곱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35010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양의 정수</a:t>
            </a:r>
          </a:p>
          <a:p>
            <a:r>
              <a:rPr lang="en-US" altLang="ko-KR" dirty="0"/>
              <a:t>x = 100</a:t>
            </a:r>
          </a:p>
          <a:p>
            <a:r>
              <a:rPr lang="en-US" altLang="ko-KR" dirty="0"/>
              <a:t>print(x)    # </a:t>
            </a:r>
            <a:r>
              <a:rPr lang="ko-KR" altLang="en-US" dirty="0"/>
              <a:t>출력</a:t>
            </a:r>
            <a:r>
              <a:rPr lang="en-US" altLang="ko-KR" dirty="0"/>
              <a:t>: 100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음의 정수</a:t>
            </a:r>
          </a:p>
          <a:p>
            <a:r>
              <a:rPr lang="en-US" altLang="ko-KR" dirty="0"/>
              <a:t>y = -200</a:t>
            </a:r>
          </a:p>
          <a:p>
            <a:r>
              <a:rPr lang="en-US" altLang="ko-KR" dirty="0"/>
              <a:t>print(y)    # </a:t>
            </a:r>
            <a:r>
              <a:rPr lang="ko-KR" altLang="en-US" dirty="0"/>
              <a:t>출력</a:t>
            </a:r>
            <a:r>
              <a:rPr lang="en-US" altLang="ko-KR" dirty="0"/>
              <a:t>: -200</a:t>
            </a:r>
          </a:p>
          <a:p>
            <a:endParaRPr lang="en-US" altLang="ko-KR" dirty="0"/>
          </a:p>
          <a:p>
            <a:r>
              <a:rPr lang="en-US" altLang="ko-KR" dirty="0"/>
              <a:t># 0</a:t>
            </a:r>
          </a:p>
          <a:p>
            <a:r>
              <a:rPr lang="en-US" altLang="ko-KR" dirty="0"/>
              <a:t>z = 0</a:t>
            </a:r>
          </a:p>
          <a:p>
            <a:r>
              <a:rPr lang="en-US" altLang="ko-KR" dirty="0"/>
              <a:t>print(z)    # </a:t>
            </a:r>
            <a:r>
              <a:rPr lang="ko-KR" altLang="en-US" dirty="0"/>
              <a:t>출력</a:t>
            </a:r>
            <a:r>
              <a:rPr lang="en-US" altLang="ko-KR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8158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진수 외에도 </a:t>
            </a:r>
            <a:r>
              <a:rPr lang="en-US" altLang="ko-KR" sz="2000" dirty="0"/>
              <a:t>2</a:t>
            </a:r>
            <a:r>
              <a:rPr lang="ko-KR" altLang="en-US" sz="2000" dirty="0"/>
              <a:t>진수</a:t>
            </a:r>
            <a:r>
              <a:rPr lang="en-US" altLang="ko-KR" sz="2000" dirty="0"/>
              <a:t>, 8</a:t>
            </a:r>
            <a:r>
              <a:rPr lang="ko-KR" altLang="en-US" sz="2000" dirty="0"/>
              <a:t>진수</a:t>
            </a:r>
            <a:r>
              <a:rPr lang="en-US" altLang="ko-KR" sz="2000" dirty="0"/>
              <a:t>, 16</a:t>
            </a:r>
            <a:r>
              <a:rPr lang="ko-KR" altLang="en-US" sz="2000" dirty="0"/>
              <a:t>진수로도 정수형 데이터를 표현할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400" dirty="0"/>
              <a:t>0b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인식되며</a:t>
            </a:r>
            <a:r>
              <a:rPr lang="en-US" altLang="ko-KR" sz="1400" dirty="0"/>
              <a:t>, 0o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8</a:t>
            </a:r>
            <a:r>
              <a:rPr lang="ko-KR" altLang="en-US" sz="1400" dirty="0"/>
              <a:t>진수로 인식됩니다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0x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16</a:t>
            </a:r>
            <a:r>
              <a:rPr lang="ko-KR" altLang="en-US" sz="1400" dirty="0"/>
              <a:t>진수로 인식됩니다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2852936"/>
            <a:ext cx="4572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# 10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x = 42</a:t>
            </a:r>
          </a:p>
          <a:p>
            <a:r>
              <a:rPr lang="en-US" altLang="ko-KR" sz="1600" dirty="0"/>
              <a:t>print(x)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y = 0b101010</a:t>
            </a:r>
          </a:p>
          <a:p>
            <a:r>
              <a:rPr lang="en-US" altLang="ko-KR" sz="1600" dirty="0"/>
              <a:t>print(y)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8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z = 0o52</a:t>
            </a:r>
          </a:p>
          <a:p>
            <a:r>
              <a:rPr lang="en-US" altLang="ko-KR" sz="1600" dirty="0"/>
              <a:t>print(z)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16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w = 0x2a</a:t>
            </a:r>
          </a:p>
          <a:p>
            <a:r>
              <a:rPr lang="en-US" altLang="ko-KR" sz="1600" dirty="0"/>
              <a:t>print(w)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</p:txBody>
      </p:sp>
    </p:spTree>
    <p:extLst>
      <p:ext uri="{BB962C8B-B14F-4D97-AF65-F5344CB8AC3E}">
        <p14:creationId xmlns:p14="http://schemas.microsoft.com/office/powerpoint/2010/main" val="152618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소수점 아래의 숫자를 포함하는 숫자를 말합니다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데이터는 부동소수점 방식으로 표현됩니다</a:t>
            </a:r>
            <a:r>
              <a:rPr lang="en-US" altLang="ko-KR" sz="2000" dirty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err="1">
                <a:effectLst/>
              </a:rPr>
              <a:t>실수형</a:t>
            </a:r>
            <a:r>
              <a:rPr lang="ko-KR" altLang="en-US" sz="2000" dirty="0">
                <a:effectLst/>
              </a:rPr>
              <a:t> 데이터를 표현하는 방법은 다음과 같습니다</a:t>
            </a:r>
            <a:r>
              <a:rPr lang="en-US" altLang="ko-KR" sz="2000" dirty="0">
                <a:effectLst/>
              </a:rPr>
              <a:t>.</a:t>
            </a:r>
          </a:p>
          <a:p>
            <a:endParaRPr lang="en-US" altLang="ko-KR" sz="2000" dirty="0"/>
          </a:p>
          <a:p>
            <a:endParaRPr lang="en-US" altLang="ko-KR" sz="2000" dirty="0">
              <a:effectLst/>
            </a:endParaRPr>
          </a:p>
          <a:p>
            <a:endParaRPr lang="en-US" altLang="ko-KR" sz="2000" dirty="0"/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/>
              <a:t>실수를 만들 수 있는 여러 가지 표현</a:t>
            </a:r>
            <a:endParaRPr lang="en-US" altLang="ko-KR" sz="2000" dirty="0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7784" y="30689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/>
              <a:t>a = 3.14</a:t>
            </a:r>
          </a:p>
          <a:p>
            <a:r>
              <a:rPr lang="pt-BR" altLang="ko-KR" dirty="0"/>
              <a:t>b = -1.23</a:t>
            </a:r>
          </a:p>
          <a:p>
            <a:r>
              <a:rPr lang="pt-BR" altLang="ko-KR" dirty="0"/>
              <a:t>c = 4.24e-3</a:t>
            </a:r>
          </a:p>
          <a:p>
            <a:r>
              <a:rPr lang="pt-BR" altLang="ko-KR" dirty="0"/>
              <a:t>d = 2.718281828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941168"/>
            <a:ext cx="6521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일반적인 소수점 표기법</a:t>
            </a:r>
            <a:r>
              <a:rPr lang="en-US" altLang="ko-KR" dirty="0"/>
              <a:t>: 3.14, -2.5, 100.0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지수 표기법</a:t>
            </a:r>
            <a:r>
              <a:rPr lang="en-US" altLang="ko-KR" dirty="0"/>
              <a:t>: 3e8 (3 x 10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제곱</a:t>
            </a:r>
            <a:r>
              <a:rPr lang="en-US" altLang="ko-KR" dirty="0"/>
              <a:t>), 1.23e-4 (0.000123)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en-US" altLang="ko-KR" dirty="0"/>
              <a:t>float() </a:t>
            </a:r>
            <a:r>
              <a:rPr lang="ko-KR" altLang="en-US" dirty="0"/>
              <a:t>함수를 사용하여 실수로 변환</a:t>
            </a:r>
            <a:r>
              <a:rPr lang="en-US" altLang="ko-KR" dirty="0"/>
              <a:t>: float(10), float("3.14")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다른 연산의 결과로 생성</a:t>
            </a:r>
            <a:r>
              <a:rPr lang="en-US" altLang="ko-KR" dirty="0"/>
              <a:t>: 7 / 2 (</a:t>
            </a:r>
            <a:r>
              <a:rPr lang="ko-KR" altLang="en-US" dirty="0"/>
              <a:t>결과는 </a:t>
            </a:r>
            <a:r>
              <a:rPr lang="en-US" altLang="ko-KR" dirty="0"/>
              <a:t>3.5)</a:t>
            </a:r>
          </a:p>
          <a:p>
            <a:pPr marL="285750" indent="-285750">
              <a:buFont typeface="맑은 고딕" pitchFamily="50" charset="-127"/>
              <a:buChar char="∙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무엇인가요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높은 생산성과 간결한 문법으로 대중적으로 인기 있는 프로그래밍 언어입니다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역사와 특징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Guido van </a:t>
            </a:r>
            <a:r>
              <a:rPr lang="en-US" altLang="ko-KR" dirty="0" err="1"/>
              <a:t>Rossum</a:t>
            </a:r>
            <a:r>
              <a:rPr lang="ko-KR" altLang="en-US" dirty="0"/>
              <a:t>이 개발한 프로그래밍 언어입니다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간결하고 이해하기 쉬운 문법</a:t>
            </a:r>
            <a:r>
              <a:rPr lang="en-US" altLang="ko-KR" dirty="0"/>
              <a:t>, </a:t>
            </a:r>
            <a:r>
              <a:rPr lang="ko-KR" altLang="en-US" dirty="0"/>
              <a:t>다양한 라이브러리와 패키지 지원</a:t>
            </a:r>
            <a:r>
              <a:rPr lang="en-US" altLang="ko-KR" dirty="0"/>
              <a:t>, </a:t>
            </a:r>
            <a:r>
              <a:rPr lang="ko-KR" altLang="en-US" dirty="0"/>
              <a:t>쉬운 개발 환경 구축 등이 특징입니다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파이썬이</a:t>
            </a:r>
            <a:r>
              <a:rPr lang="ko-KR" altLang="en-US" dirty="0"/>
              <a:t> 사용되는 분야</a:t>
            </a:r>
          </a:p>
          <a:p>
            <a:pPr lvl="1"/>
            <a:r>
              <a:rPr lang="ko-KR" altLang="en-US" dirty="0"/>
              <a:t>웹 개발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자동화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r>
              <a:rPr lang="en-US" altLang="ko-KR" dirty="0"/>
              <a:t>, </a:t>
            </a:r>
            <a:r>
              <a:rPr lang="ko-KR" altLang="en-US" dirty="0"/>
              <a:t>애자일 개발 등 다양한 분야에서 활용됩니다</a:t>
            </a:r>
            <a:r>
              <a:rPr lang="en-US" altLang="ko-KR" dirty="0"/>
              <a:t>.</a:t>
            </a:r>
          </a:p>
          <a:p>
            <a:pPr lvl="2"/>
            <a:endParaRPr lang="en-US" altLang="ko-KR" sz="20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083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복소수형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파이썬에서는</a:t>
            </a:r>
            <a:r>
              <a:rPr lang="ko-KR" altLang="en-US" sz="2000" dirty="0"/>
              <a:t> </a:t>
            </a:r>
            <a:r>
              <a:rPr lang="en-US" altLang="ko-KR" sz="2000" dirty="0"/>
              <a:t>a + </a:t>
            </a:r>
            <a:r>
              <a:rPr lang="en-US" altLang="ko-KR" sz="2000" dirty="0" err="1"/>
              <a:t>bj</a:t>
            </a:r>
            <a:r>
              <a:rPr lang="ko-KR" altLang="en-US" sz="2000" dirty="0"/>
              <a:t>와 같은 형태로 표기합니다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</a:t>
            </a:r>
            <a:r>
              <a:rPr lang="en-US" altLang="ko-KR" sz="2000" dirty="0"/>
              <a:t>a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실수부</a:t>
            </a:r>
            <a:r>
              <a:rPr lang="en-US" altLang="ko-KR" sz="2000" dirty="0"/>
              <a:t>(real part), b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허수부</a:t>
            </a:r>
            <a:r>
              <a:rPr lang="en-US" altLang="ko-KR" sz="2000" dirty="0"/>
              <a:t>(imaginary part)</a:t>
            </a:r>
            <a:r>
              <a:rPr lang="ko-KR" altLang="en-US" sz="2000" dirty="0"/>
              <a:t>를 나타냅니다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316020" y="242088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복소수 생성</a:t>
            </a:r>
          </a:p>
          <a:p>
            <a:r>
              <a:rPr lang="en-US" altLang="ko-KR" dirty="0"/>
              <a:t>z1 = 2 + 3j</a:t>
            </a:r>
          </a:p>
          <a:p>
            <a:r>
              <a:rPr lang="en-US" altLang="ko-KR" dirty="0"/>
              <a:t>z2 = complex(4, -2)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복소수 연산</a:t>
            </a:r>
          </a:p>
          <a:p>
            <a:r>
              <a:rPr lang="en-US" altLang="ko-KR" dirty="0"/>
              <a:t>z3 = z1 + z2</a:t>
            </a:r>
          </a:p>
          <a:p>
            <a:r>
              <a:rPr lang="en-US" altLang="ko-KR" dirty="0"/>
              <a:t>z4 = z1 * z2</a:t>
            </a:r>
          </a:p>
          <a:p>
            <a:r>
              <a:rPr lang="en-US" altLang="ko-KR" dirty="0"/>
              <a:t>z5 = z1 / z2</a:t>
            </a:r>
          </a:p>
          <a:p>
            <a:r>
              <a:rPr lang="en-US" altLang="ko-KR" dirty="0"/>
              <a:t>z6 = z1 ** 2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결과 출력</a:t>
            </a:r>
          </a:p>
          <a:p>
            <a:r>
              <a:rPr lang="en-US" altLang="ko-KR" dirty="0"/>
              <a:t>print(z3)   # (6+1j)</a:t>
            </a:r>
          </a:p>
          <a:p>
            <a:r>
              <a:rPr lang="en-US" altLang="ko-KR" dirty="0"/>
              <a:t>print(z4)   # (14+8j)</a:t>
            </a:r>
          </a:p>
          <a:p>
            <a:r>
              <a:rPr lang="en-US" altLang="ko-KR" dirty="0"/>
              <a:t>print(z5)   # (-0.4+0.7j)</a:t>
            </a:r>
          </a:p>
          <a:p>
            <a:r>
              <a:rPr lang="en-US" altLang="ko-KR" dirty="0"/>
              <a:t>print(z6)   # (-5+12j)</a:t>
            </a:r>
          </a:p>
        </p:txBody>
      </p:sp>
    </p:spTree>
    <p:extLst>
      <p:ext uri="{BB962C8B-B14F-4D97-AF65-F5344CB8AC3E}">
        <p14:creationId xmlns:p14="http://schemas.microsoft.com/office/powerpoint/2010/main" val="191178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복소수형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복소수형</a:t>
            </a:r>
            <a:r>
              <a:rPr lang="ko-KR" altLang="en-US" sz="2000" dirty="0"/>
              <a:t> 데이터를 다룰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허수부를</a:t>
            </a:r>
            <a:r>
              <a:rPr lang="ko-KR" altLang="en-US" sz="2000" dirty="0"/>
              <a:t> 각각 얻는 방법은 아래와 같습니다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real</a:t>
            </a:r>
            <a:r>
              <a:rPr lang="ko-KR" altLang="en-US" sz="2000" dirty="0"/>
              <a:t> 속성은 </a:t>
            </a:r>
            <a:r>
              <a:rPr lang="ko-KR" altLang="en-US" sz="2000" dirty="0" err="1"/>
              <a:t>복소수형</a:t>
            </a:r>
            <a:r>
              <a:rPr lang="ko-KR" altLang="en-US" sz="2000" dirty="0"/>
              <a:t> 변수의 </a:t>
            </a:r>
            <a:r>
              <a:rPr lang="ko-KR" altLang="en-US" sz="2000" dirty="0" err="1"/>
              <a:t>실수부</a:t>
            </a:r>
            <a:r>
              <a:rPr lang="ko-KR" altLang="en-US" sz="2000" dirty="0"/>
              <a:t> 값을 반환하며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imag</a:t>
            </a:r>
            <a:r>
              <a:rPr lang="ko-KR" altLang="en-US" sz="2000" dirty="0"/>
              <a:t> 속성은 </a:t>
            </a:r>
            <a:r>
              <a:rPr lang="ko-KR" altLang="en-US" sz="2000" dirty="0" err="1"/>
              <a:t>허수부</a:t>
            </a:r>
            <a:r>
              <a:rPr lang="ko-KR" altLang="en-US" sz="2000" dirty="0"/>
              <a:t> 값을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z.real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z.imag</a:t>
            </a:r>
            <a:r>
              <a:rPr lang="ko-KR" altLang="en-US" sz="2000" dirty="0"/>
              <a:t>은 각각 복소수 </a:t>
            </a:r>
            <a:r>
              <a:rPr lang="en-US" altLang="ko-KR" sz="2000" dirty="0"/>
              <a:t>z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허수부를</a:t>
            </a:r>
            <a:r>
              <a:rPr lang="ko-KR" altLang="en-US" sz="2000" dirty="0"/>
              <a:t> 반환합니다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25026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z = 3 + 4j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z.real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3.0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z.imag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4.0</a:t>
            </a:r>
          </a:p>
        </p:txBody>
      </p:sp>
    </p:spTree>
    <p:extLst>
      <p:ext uri="{BB962C8B-B14F-4D97-AF65-F5344CB8AC3E}">
        <p14:creationId xmlns:p14="http://schemas.microsoft.com/office/powerpoint/2010/main" val="195194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문자들의 순서 있는 나열로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문자열을 따옴표로 둘러싸서 표현합니다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나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를 사용하여 표현할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줄로 이루어진 문자열은 삼중 따옴표</a:t>
            </a:r>
            <a:r>
              <a:rPr lang="en-US" altLang="ko-KR" sz="2000" dirty="0"/>
              <a:t>(""")</a:t>
            </a:r>
            <a:r>
              <a:rPr lang="ko-KR" altLang="en-US" sz="2000" dirty="0"/>
              <a:t>를 사용하여 표현할 수도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"Hello, world!"</a:t>
            </a:r>
          </a:p>
          <a:p>
            <a:r>
              <a:rPr lang="en-US" altLang="ko-KR" dirty="0"/>
              <a:t>string2 = "It's a beautiful day."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9188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'Hello, world!'</a:t>
            </a:r>
          </a:p>
          <a:p>
            <a:r>
              <a:rPr lang="en-US" altLang="ko-KR" dirty="0"/>
              <a:t>string2 = "It's a beautiful day."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98982" y="47971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"""This is a</a:t>
            </a:r>
          </a:p>
          <a:p>
            <a:r>
              <a:rPr lang="en-US" altLang="ko-KR" dirty="0"/>
              <a:t>multi-line</a:t>
            </a:r>
          </a:p>
          <a:p>
            <a:r>
              <a:rPr lang="en-US" altLang="ko-KR" dirty="0"/>
              <a:t>string."""</a:t>
            </a:r>
          </a:p>
          <a:p>
            <a:r>
              <a:rPr lang="en-US" altLang="ko-KR" dirty="0"/>
              <a:t>string2 = '''This is also a</a:t>
            </a:r>
          </a:p>
          <a:p>
            <a:r>
              <a:rPr lang="en-US" altLang="ko-KR" dirty="0"/>
              <a:t>multi-line</a:t>
            </a:r>
          </a:p>
          <a:p>
            <a:r>
              <a:rPr lang="en-US" altLang="ko-KR" dirty="0"/>
              <a:t>string.'''</a:t>
            </a:r>
          </a:p>
        </p:txBody>
      </p:sp>
    </p:spTree>
    <p:extLst>
      <p:ext uri="{BB962C8B-B14F-4D97-AF65-F5344CB8AC3E}">
        <p14:creationId xmlns:p14="http://schemas.microsoft.com/office/powerpoint/2010/main" val="370890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135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문자열은 인덱싱과 </a:t>
            </a:r>
            <a:r>
              <a:rPr lang="ko-KR" altLang="en-US" sz="2000" dirty="0" err="1"/>
              <a:t>슬라이싱을</a:t>
            </a:r>
            <a:r>
              <a:rPr lang="ko-KR" altLang="en-US" sz="2000" dirty="0"/>
              <a:t> 통해 내부의 각 문자에 접근할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문자열을 결합하거나 반복시키는 등의 연산도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문자열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통해 문자열의 형식을 변경하거나 검색</a:t>
            </a:r>
            <a:r>
              <a:rPr lang="en-US" altLang="ko-KR" sz="2000" dirty="0"/>
              <a:t>, </a:t>
            </a:r>
            <a:r>
              <a:rPr lang="ko-KR" altLang="en-US" sz="2000" dirty="0"/>
              <a:t>수정 등의 다양한 작업이 가능합니다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31437" y="2775411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"Hello, World!"</a:t>
            </a:r>
          </a:p>
          <a:p>
            <a:r>
              <a:rPr lang="en-US" altLang="ko-KR" dirty="0"/>
              <a:t>print(string[0]) # "H"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print(string[7]) # "W" </a:t>
            </a:r>
            <a:r>
              <a:rPr lang="ko-KR" altLang="en-US" dirty="0"/>
              <a:t>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19464" y="2636912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greeting = "Hello"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message = greeting + ", " + name + "!"</a:t>
            </a:r>
          </a:p>
          <a:p>
            <a:r>
              <a:rPr lang="en-US" altLang="ko-KR" dirty="0"/>
              <a:t>print(message) # "Hello, John!" </a:t>
            </a:r>
            <a:r>
              <a:rPr lang="ko-KR" altLang="en-US" dirty="0"/>
              <a:t>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9672" y="40050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word = "spam"</a:t>
            </a:r>
          </a:p>
          <a:p>
            <a:r>
              <a:rPr lang="en-US" altLang="ko-KR" dirty="0"/>
              <a:t>repeated = word * 3</a:t>
            </a:r>
          </a:p>
          <a:p>
            <a:r>
              <a:rPr lang="en-US" altLang="ko-KR" dirty="0"/>
              <a:t>print(repeated) # "</a:t>
            </a:r>
            <a:r>
              <a:rPr lang="en-US" altLang="ko-KR" dirty="0" err="1"/>
              <a:t>spamspamspam</a:t>
            </a:r>
            <a:r>
              <a:rPr lang="en-US" altLang="ko-KR" dirty="0"/>
              <a:t>" </a:t>
            </a:r>
            <a:r>
              <a:rPr lang="ko-KR" altLang="en-US" dirty="0"/>
              <a:t>출력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373216"/>
            <a:ext cx="5220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"Hello, World!" position = </a:t>
            </a:r>
            <a:r>
              <a:rPr lang="en-US" altLang="ko-KR" dirty="0" err="1"/>
              <a:t>string.find</a:t>
            </a:r>
            <a:r>
              <a:rPr lang="en-US" altLang="ko-KR" dirty="0"/>
              <a:t>("World") print(position) # 7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46335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부울형</a:t>
            </a:r>
            <a:r>
              <a:rPr lang="en-US" altLang="ko-KR" sz="2000" dirty="0"/>
              <a:t>(Boolean)</a:t>
            </a:r>
            <a:r>
              <a:rPr lang="ko-KR" altLang="en-US" sz="2000" dirty="0"/>
              <a:t>은 참</a:t>
            </a:r>
            <a:r>
              <a:rPr lang="en-US" altLang="ko-KR" sz="2000" dirty="0"/>
              <a:t>(True)</a:t>
            </a:r>
            <a:r>
              <a:rPr lang="ko-KR" altLang="en-US" sz="2000" dirty="0"/>
              <a:t>과 거짓</a:t>
            </a:r>
            <a:r>
              <a:rPr lang="en-US" altLang="ko-KR" sz="2000" dirty="0"/>
              <a:t>(False) </a:t>
            </a:r>
            <a:r>
              <a:rPr lang="ko-KR" altLang="en-US" sz="2000" dirty="0"/>
              <a:t>두 가지 값을 가지는 데이터 타입입니다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bool</a:t>
            </a:r>
            <a:r>
              <a:rPr lang="ko-KR" altLang="en-US" sz="2000" dirty="0"/>
              <a:t>이라는 내장 클래스로 표현됩니다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조건문이나</a:t>
            </a:r>
            <a:r>
              <a:rPr lang="ko-KR" altLang="en-US" sz="2000" dirty="0"/>
              <a:t> 논리 연산 등에서 사용되어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조건이 참인지 거짓인지를 판단하는 데에 사용됩니다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모두 참일 때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반환하고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외에는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반환하는 논리 연산의 예입니다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42210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True</a:t>
            </a:r>
          </a:p>
          <a:p>
            <a:r>
              <a:rPr lang="en-US" altLang="ko-KR" dirty="0"/>
              <a:t>b = False</a:t>
            </a:r>
          </a:p>
          <a:p>
            <a:endParaRPr lang="en-US" altLang="ko-KR" dirty="0"/>
          </a:p>
          <a:p>
            <a:r>
              <a:rPr lang="en-US" altLang="ko-KR" dirty="0"/>
              <a:t>print(a and b)   # </a:t>
            </a:r>
            <a:r>
              <a:rPr lang="ko-KR" altLang="en-US" dirty="0"/>
              <a:t>출력</a:t>
            </a:r>
            <a:r>
              <a:rPr lang="en-US" altLang="ko-KR" dirty="0"/>
              <a:t>: False</a:t>
            </a:r>
          </a:p>
          <a:p>
            <a:r>
              <a:rPr lang="en-US" altLang="ko-KR" dirty="0"/>
              <a:t>print(a or b)    # </a:t>
            </a:r>
            <a:r>
              <a:rPr lang="ko-KR" altLang="en-US" dirty="0"/>
              <a:t>출력</a:t>
            </a:r>
            <a:r>
              <a:rPr lang="en-US" altLang="ko-KR" dirty="0"/>
              <a:t>: True</a:t>
            </a:r>
          </a:p>
          <a:p>
            <a:r>
              <a:rPr lang="en-US" altLang="ko-KR" dirty="0"/>
              <a:t>print(not a)     # </a:t>
            </a:r>
            <a:r>
              <a:rPr lang="ko-KR" altLang="en-US" dirty="0"/>
              <a:t>출력</a:t>
            </a:r>
            <a:r>
              <a:rPr lang="en-US" altLang="ko-KR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178153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또한 다른 데이터 타입에서도 자주 사용됩니다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연산자를 이용하여 얻은 결과는 </a:t>
            </a:r>
            <a:r>
              <a:rPr lang="ko-KR" altLang="en-US" sz="2000" dirty="0" err="1"/>
              <a:t>부울형으로</a:t>
            </a:r>
            <a:r>
              <a:rPr lang="ko-KR" altLang="en-US" sz="2000" dirty="0"/>
              <a:t> 반환됩니다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아래 예시에서는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를 비교하여 결과를 </a:t>
            </a:r>
            <a:r>
              <a:rPr lang="ko-KR" altLang="en-US" sz="2000" dirty="0" err="1"/>
              <a:t>부울형으로</a:t>
            </a:r>
            <a:r>
              <a:rPr lang="ko-KR" altLang="en-US" sz="2000" dirty="0"/>
              <a:t> 반환합니다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/>
              <a:t>False</a:t>
            </a:r>
            <a:r>
              <a:rPr lang="ko-KR" altLang="en-US" sz="2000" dirty="0"/>
              <a:t> 두 가지 값만을 가지므로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연산이나 논리 연산 등에서 결과값으로 자주 사용됩니다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3</a:t>
            </a:r>
          </a:p>
          <a:p>
            <a:r>
              <a:rPr lang="en-US" altLang="ko-KR" dirty="0"/>
              <a:t>b = 5</a:t>
            </a:r>
          </a:p>
          <a:p>
            <a:endParaRPr lang="en-US" altLang="ko-KR" dirty="0"/>
          </a:p>
          <a:p>
            <a:r>
              <a:rPr lang="en-US" altLang="ko-KR" dirty="0"/>
              <a:t>print(a &lt; b)    # </a:t>
            </a:r>
            <a:r>
              <a:rPr lang="ko-KR" altLang="en-US" dirty="0"/>
              <a:t>출력</a:t>
            </a:r>
            <a:r>
              <a:rPr lang="en-US" altLang="ko-KR" dirty="0"/>
              <a:t>: True</a:t>
            </a:r>
          </a:p>
          <a:p>
            <a:r>
              <a:rPr lang="en-US" altLang="ko-KR" dirty="0"/>
              <a:t>print(a &gt; b)    # </a:t>
            </a:r>
            <a:r>
              <a:rPr lang="ko-KR" altLang="en-US" dirty="0"/>
              <a:t>출력</a:t>
            </a:r>
            <a:r>
              <a:rPr lang="en-US" altLang="ko-KR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15138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변수에 저장되는 데이터의 타입이 일치하지 않아 발생하는 오류를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정수형과 문자열을 더하거나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리스트와 정수를 곱하는 등의 연산에서 발생할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다음과 같이 정수형과 문자열을 더하려고 할 때 타입 에러가 발생합니다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6450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text = "apple"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</a:t>
            </a:r>
            <a:r>
              <a:rPr lang="en-US" altLang="ko-KR" dirty="0"/>
              <a:t> + text)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4929809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TypeError</a:t>
            </a:r>
            <a:r>
              <a:rPr lang="en-US" altLang="ko-KR" dirty="0"/>
              <a:t>: unsupported operand type(s) for +: '</a:t>
            </a:r>
            <a:r>
              <a:rPr lang="en-US" altLang="ko-KR" dirty="0" err="1"/>
              <a:t>int</a:t>
            </a:r>
            <a:r>
              <a:rPr lang="en-US" altLang="ko-KR" dirty="0"/>
              <a:t>' and '</a:t>
            </a:r>
            <a:r>
              <a:rPr lang="en-US" altLang="ko-KR" dirty="0" err="1"/>
              <a:t>str</a:t>
            </a:r>
            <a:r>
              <a:rPr lang="en-US" altLang="ko-K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7954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 </a:t>
            </a:r>
            <a:r>
              <a:rPr lang="en-US" altLang="ko-KR" sz="2000" dirty="0" err="1"/>
              <a:t>num</a:t>
            </a:r>
            <a:r>
              <a:rPr lang="ko-KR" altLang="en-US" sz="2000" dirty="0"/>
              <a:t>은 정수형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변수 </a:t>
            </a:r>
            <a:r>
              <a:rPr lang="en-US" altLang="ko-KR" sz="2000" dirty="0"/>
              <a:t>text</a:t>
            </a:r>
            <a:r>
              <a:rPr lang="ko-KR" altLang="en-US" sz="2000" dirty="0"/>
              <a:t>는 문자열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</a:t>
            </a:r>
            <a:r>
              <a:rPr lang="ko-KR" altLang="en-US" sz="2000" dirty="0"/>
              <a:t>이므로 덧셈 연산을 할 수 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 err="1"/>
              <a:t>num</a:t>
            </a:r>
            <a:r>
              <a:rPr lang="ko-KR" altLang="en-US" sz="2000" dirty="0"/>
              <a:t>을 문자열로 변환해야 합니다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1760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text = "apple"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+ text)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55776" y="4221088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10apple</a:t>
            </a:r>
          </a:p>
        </p:txBody>
      </p:sp>
    </p:spTree>
    <p:extLst>
      <p:ext uri="{BB962C8B-B14F-4D97-AF65-F5344CB8AC3E}">
        <p14:creationId xmlns:p14="http://schemas.microsoft.com/office/powerpoint/2010/main" val="358168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다양한 타입 변환 함수를 제공합니다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정수형으로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문자열이 전달되면 해당 문자열이 숫자로 이루어져 있어야 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float():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실수형으로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문자열이 전달되면 해당 문자열이 실수로 표현될 수 있는 형식이어야 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str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문자열로 변환합니다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bool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불리언으로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숫자나 문자열일 경우 </a:t>
            </a:r>
            <a:r>
              <a:rPr lang="en-US" altLang="ko-KR" sz="1600" dirty="0"/>
              <a:t>0, 0.0, </a:t>
            </a:r>
            <a:r>
              <a:rPr lang="ko-KR" altLang="en-US" sz="1600" dirty="0"/>
              <a:t>빈 문자열은 </a:t>
            </a:r>
            <a:r>
              <a:rPr lang="en-US" altLang="ko-KR" sz="1600" dirty="0"/>
              <a:t>False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값은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변환됩니다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40256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 err="1"/>
              <a:t>float_num</a:t>
            </a:r>
            <a:r>
              <a:rPr lang="en-US" altLang="ko-KR" dirty="0"/>
              <a:t> = float(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str_num</a:t>
            </a:r>
            <a:r>
              <a:rPr lang="en-US" altLang="ko-KR" dirty="0"/>
              <a:t> =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bool_num</a:t>
            </a:r>
            <a:r>
              <a:rPr lang="en-US" altLang="ko-KR" dirty="0"/>
              <a:t> = </a:t>
            </a:r>
            <a:r>
              <a:rPr lang="en-US" altLang="ko-KR" dirty="0" err="1"/>
              <a:t>bool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print(type(</a:t>
            </a:r>
            <a:r>
              <a:rPr lang="en-US" altLang="ko-KR" dirty="0" err="1"/>
              <a:t>num</a:t>
            </a:r>
            <a:r>
              <a:rPr lang="en-US" altLang="ko-KR" dirty="0"/>
              <a:t>))         # 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float_num</a:t>
            </a:r>
            <a:r>
              <a:rPr lang="en-US" altLang="ko-KR" dirty="0"/>
              <a:t>))   # &lt;class 'float'&gt;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str_num</a:t>
            </a:r>
            <a:r>
              <a:rPr lang="en-US" altLang="ko-KR" dirty="0"/>
              <a:t>))     # 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bool_num</a:t>
            </a:r>
            <a:r>
              <a:rPr lang="en-US" altLang="ko-KR" dirty="0"/>
              <a:t>))    # &lt;class '</a:t>
            </a:r>
            <a:r>
              <a:rPr lang="en-US" altLang="ko-KR" dirty="0" err="1"/>
              <a:t>bool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1908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</a:p>
          <a:p>
            <a:pPr lvl="1"/>
            <a:r>
              <a:rPr lang="ko-KR" altLang="en-US" sz="2000" dirty="0"/>
              <a:t>대괄호</a:t>
            </a:r>
            <a:r>
              <a:rPr lang="en-US" altLang="ko-KR" sz="2000" dirty="0"/>
              <a:t>([ ])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</a:t>
            </a:r>
            <a:r>
              <a:rPr lang="ko-KR" altLang="en-US" sz="2000" dirty="0"/>
              <a:t>요소</a:t>
            </a:r>
            <a:r>
              <a:rPr lang="en-US" altLang="ko-KR" sz="2000" dirty="0"/>
              <a:t>(element)</a:t>
            </a:r>
            <a:r>
              <a:rPr lang="ko-KR" altLang="en-US" sz="2000" dirty="0"/>
              <a:t>들은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요소의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등이 가능하며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인덱스를 사용하여 요소에 접근할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5010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fruits = ["apple", "banana", "cherry"]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print(fruits[1])</a:t>
            </a:r>
          </a:p>
          <a:p>
            <a:r>
              <a:rPr lang="fr-FR" altLang="ko-KR" dirty="0"/>
              <a:t>fruits[1] = "orange"</a:t>
            </a:r>
          </a:p>
          <a:p>
            <a:r>
              <a:rPr lang="fr-FR" altLang="ko-KR" dirty="0"/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8370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사용처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웹 개발</a:t>
            </a:r>
          </a:p>
          <a:p>
            <a:pPr lvl="1"/>
            <a:r>
              <a:rPr lang="en-US" altLang="ko-KR" dirty="0"/>
              <a:t>Flask, </a:t>
            </a:r>
            <a:r>
              <a:rPr lang="en-US" altLang="ko-KR" dirty="0" err="1"/>
              <a:t>Django</a:t>
            </a:r>
            <a:r>
              <a:rPr lang="en-US" altLang="ko-KR" dirty="0"/>
              <a:t> </a:t>
            </a:r>
            <a:r>
              <a:rPr lang="ko-KR" altLang="en-US" dirty="0"/>
              <a:t>등의 프레임워크를 활용하여 웹 애플리케이션을 개발할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분석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, Pandas,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등의 라이브러리를 활용하여 데이터 분석이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자동화</a:t>
            </a:r>
          </a:p>
          <a:p>
            <a:pPr lvl="1"/>
            <a:r>
              <a:rPr lang="ko-KR" altLang="en-US" dirty="0"/>
              <a:t>스케줄러 등을 활용하여 반복적인 작업을 자동화할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pPr lvl="1"/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등의 라이브러리를 활용하여 인공지능과 </a:t>
            </a:r>
            <a:r>
              <a:rPr lang="ko-KR" altLang="en-US" dirty="0" err="1"/>
              <a:t>딥러닝</a:t>
            </a:r>
            <a:r>
              <a:rPr lang="ko-KR" altLang="en-US" dirty="0"/>
              <a:t> 분야에서 개발할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애자일 개발</a:t>
            </a:r>
          </a:p>
          <a:p>
            <a:pPr lvl="1"/>
            <a:r>
              <a:rPr lang="en-US" altLang="ko-KR" dirty="0"/>
              <a:t>Agile </a:t>
            </a:r>
            <a:r>
              <a:rPr lang="ko-KR" altLang="en-US" dirty="0"/>
              <a:t>방법론에 기반한 개발 방법을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895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튜플</a:t>
            </a:r>
            <a:r>
              <a:rPr lang="en-US" altLang="ko-KR" sz="2400" dirty="0"/>
              <a:t>(Tuple)</a:t>
            </a:r>
          </a:p>
          <a:p>
            <a:pPr lvl="1"/>
            <a:r>
              <a:rPr lang="ko-KR" altLang="en-US" sz="2000" dirty="0"/>
              <a:t>괄호</a:t>
            </a:r>
            <a:r>
              <a:rPr lang="en-US" altLang="ko-KR" sz="2000" dirty="0"/>
              <a:t>(())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</a:t>
            </a:r>
            <a:r>
              <a:rPr lang="ko-KR" altLang="en-US" sz="2000" dirty="0"/>
              <a:t>요소들은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리스트와 마찬가지로 인덱스를 사용하여 요소에 접근할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요소의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등이 불가능합니다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대신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리스트보다 더 적은 공간을 차지하고 처리 속도가 빠릅니다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92021" y="3789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fruits = ("apple", "banana", "cherry")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print(fruits[1])</a:t>
            </a:r>
          </a:p>
        </p:txBody>
      </p:sp>
    </p:spTree>
    <p:extLst>
      <p:ext uri="{BB962C8B-B14F-4D97-AF65-F5344CB8AC3E}">
        <p14:creationId xmlns:p14="http://schemas.microsoft.com/office/powerpoint/2010/main" val="105450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딕셔너리</a:t>
            </a:r>
            <a:r>
              <a:rPr lang="en-US" altLang="ko-KR" sz="2400" dirty="0"/>
              <a:t>(Dictionary)</a:t>
            </a:r>
          </a:p>
          <a:p>
            <a:pPr lvl="1"/>
            <a:r>
              <a:rPr lang="ko-KR" altLang="en-US" sz="2000" dirty="0"/>
              <a:t>중괄호</a:t>
            </a:r>
            <a:r>
              <a:rPr lang="en-US" altLang="ko-KR" sz="2000" dirty="0"/>
              <a:t>({})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로 이루어진 쌍</a:t>
            </a:r>
            <a:r>
              <a:rPr lang="en-US" altLang="ko-KR" sz="2000" dirty="0"/>
              <a:t>(pair)</a:t>
            </a:r>
            <a:r>
              <a:rPr lang="ko-KR" altLang="en-US" sz="2000" dirty="0"/>
              <a:t>들을 저장합니다</a:t>
            </a:r>
            <a:r>
              <a:rPr lang="en-US" altLang="ko-KR" sz="2000" dirty="0"/>
              <a:t>. 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는 콜론</a:t>
            </a:r>
            <a:r>
              <a:rPr lang="en-US" altLang="ko-KR" sz="2000" dirty="0"/>
              <a:t>(:)</a:t>
            </a:r>
            <a:r>
              <a:rPr lang="ko-KR" altLang="en-US" sz="2000" dirty="0"/>
              <a:t>으로 구분하고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쌍은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인덱스 대신 </a:t>
            </a:r>
            <a:r>
              <a:rPr lang="en-US" altLang="ko-KR" sz="2000" dirty="0"/>
              <a:t>key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value</a:t>
            </a:r>
            <a:r>
              <a:rPr lang="ko-KR" altLang="en-US" sz="2000" dirty="0"/>
              <a:t>에 접근할 수 있습니다</a:t>
            </a:r>
            <a:r>
              <a:rPr lang="en-US" altLang="ko-KR" sz="2000" dirty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573016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/>
              <a:t>fruits = {"apple": 3, "banana": 2, "cherry": 5}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print(fruits["banana"])</a:t>
            </a:r>
          </a:p>
          <a:p>
            <a:r>
              <a:rPr lang="fr-FR" altLang="ko-KR" dirty="0"/>
              <a:t>fruits["orange"] = 4</a:t>
            </a:r>
          </a:p>
          <a:p>
            <a:r>
              <a:rPr lang="fr-FR" altLang="ko-KR" dirty="0"/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2181837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연산식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: +, -, *, /, %, //, **</a:t>
            </a:r>
          </a:p>
          <a:p>
            <a:pPr lvl="1"/>
            <a:r>
              <a:rPr lang="ko-KR" altLang="en-US" dirty="0"/>
              <a:t>사칙연산과 나머지 계산</a:t>
            </a:r>
            <a:r>
              <a:rPr lang="en-US" altLang="ko-KR" dirty="0"/>
              <a:t>, </a:t>
            </a:r>
            <a:r>
              <a:rPr lang="ko-KR" altLang="en-US" dirty="0"/>
              <a:t>몫 계산</a:t>
            </a:r>
            <a:r>
              <a:rPr lang="en-US" altLang="ko-KR" dirty="0"/>
              <a:t>, </a:t>
            </a:r>
            <a:r>
              <a:rPr lang="ko-KR" altLang="en-US" dirty="0"/>
              <a:t>지수 계산</a:t>
            </a:r>
          </a:p>
          <a:p>
            <a:r>
              <a:rPr lang="ko-KR" altLang="en-US" dirty="0"/>
              <a:t>비교 연산자</a:t>
            </a:r>
            <a:r>
              <a:rPr lang="en-US" altLang="ko-KR" dirty="0"/>
              <a:t>: ==, !=, &gt;, &lt;, &gt;=, &lt;=</a:t>
            </a:r>
          </a:p>
          <a:p>
            <a:pPr lvl="1"/>
            <a:r>
              <a:rPr lang="ko-KR" altLang="en-US" dirty="0"/>
              <a:t>두 값의 크기 비교</a:t>
            </a:r>
          </a:p>
          <a:p>
            <a:r>
              <a:rPr lang="ko-KR" altLang="en-US" dirty="0"/>
              <a:t>할당 연산자</a:t>
            </a:r>
            <a:r>
              <a:rPr lang="en-US" altLang="ko-KR" dirty="0"/>
              <a:t>: =, +=, -=, *=, /=, %=, //=, **=</a:t>
            </a:r>
          </a:p>
          <a:p>
            <a:pPr lvl="1"/>
            <a:r>
              <a:rPr lang="ko-KR" altLang="en-US" dirty="0"/>
              <a:t>변수에 값 할당</a:t>
            </a:r>
          </a:p>
          <a:p>
            <a:r>
              <a:rPr lang="ko-KR" altLang="en-US" dirty="0"/>
              <a:t>논리 연산자</a:t>
            </a:r>
            <a:r>
              <a:rPr lang="en-US" altLang="ko-KR" dirty="0"/>
              <a:t>: and, or, not</a:t>
            </a:r>
          </a:p>
          <a:p>
            <a:pPr lvl="1"/>
            <a:r>
              <a:rPr lang="ko-KR" altLang="en-US" dirty="0"/>
              <a:t>논리 연산</a:t>
            </a:r>
            <a:r>
              <a:rPr lang="en-US" altLang="ko-KR" dirty="0"/>
              <a:t>(True/False </a:t>
            </a:r>
            <a:r>
              <a:rPr lang="ko-KR" altLang="en-US" dirty="0"/>
              <a:t>값의 계산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멤버쉽</a:t>
            </a:r>
            <a:r>
              <a:rPr lang="ko-KR" altLang="en-US" dirty="0"/>
              <a:t> 연산자</a:t>
            </a:r>
            <a:r>
              <a:rPr lang="en-US" altLang="ko-KR" dirty="0"/>
              <a:t>: in, not in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 등에서 특정 값의 존재 여부 판단</a:t>
            </a:r>
          </a:p>
          <a:p>
            <a:r>
              <a:rPr lang="ko-KR" altLang="en-US" dirty="0"/>
              <a:t>식별 연산자</a:t>
            </a:r>
            <a:r>
              <a:rPr lang="en-US" altLang="ko-KR" dirty="0"/>
              <a:t>: is, is not</a:t>
            </a:r>
          </a:p>
          <a:p>
            <a:pPr lvl="1"/>
            <a:r>
              <a:rPr lang="ko-KR" altLang="en-US" dirty="0"/>
              <a:t>두 객체의 주소 비교</a:t>
            </a:r>
          </a:p>
          <a:p>
            <a:r>
              <a:rPr lang="ko-KR" altLang="en-US" dirty="0"/>
              <a:t>연산자 우선순위와 괄호</a:t>
            </a:r>
          </a:p>
          <a:p>
            <a:pPr lvl="1"/>
            <a:r>
              <a:rPr lang="ko-KR" altLang="en-US" dirty="0"/>
              <a:t>연산자의 우선순위 적용</a:t>
            </a:r>
            <a:r>
              <a:rPr lang="en-US" altLang="ko-KR" dirty="0"/>
              <a:t>(</a:t>
            </a:r>
            <a:r>
              <a:rPr lang="ko-KR" altLang="en-US" dirty="0"/>
              <a:t>산술 </a:t>
            </a:r>
            <a:r>
              <a:rPr lang="en-US" altLang="ko-KR" dirty="0"/>
              <a:t>&gt; </a:t>
            </a:r>
            <a:r>
              <a:rPr lang="ko-KR" altLang="en-US" dirty="0"/>
              <a:t>비교 </a:t>
            </a:r>
            <a:r>
              <a:rPr lang="en-US" altLang="ko-KR" dirty="0"/>
              <a:t>&gt; </a:t>
            </a:r>
            <a:r>
              <a:rPr lang="ko-KR" altLang="en-US" dirty="0"/>
              <a:t>논리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괄호를 사용한 연산자 우선순위 변경</a:t>
            </a:r>
          </a:p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  <a:p>
            <a:pPr lvl="1"/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비교식의</a:t>
            </a:r>
            <a:r>
              <a:rPr lang="ko-KR" altLang="en-US" dirty="0"/>
              <a:t> 활용</a:t>
            </a:r>
          </a:p>
          <a:p>
            <a:pPr lvl="1"/>
            <a:r>
              <a:rPr lang="ko-KR" altLang="en-US" dirty="0"/>
              <a:t>연산 결과에 따른 조건 판단 등에 응용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30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연산 등을 수행하는 연산자입니다</a:t>
            </a:r>
            <a:r>
              <a:rPr lang="en-US" altLang="ko-KR" dirty="0"/>
              <a:t>.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사용되는 산술연산자는 다음과 같습니다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덧셈 연산자 </a:t>
            </a:r>
            <a:r>
              <a:rPr lang="en-US" altLang="ko-KR" dirty="0"/>
              <a:t>(+): </a:t>
            </a:r>
            <a:r>
              <a:rPr lang="ko-KR" altLang="en-US" dirty="0"/>
              <a:t>두 값을 더합니다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뺄셈 연산자 </a:t>
            </a:r>
            <a:r>
              <a:rPr lang="en-US" altLang="ko-KR" dirty="0"/>
              <a:t>(-): </a:t>
            </a:r>
            <a:r>
              <a:rPr lang="ko-KR" altLang="en-US" dirty="0"/>
              <a:t>두 값을 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곱셈 연산자 </a:t>
            </a:r>
            <a:r>
              <a:rPr lang="en-US" altLang="ko-KR" dirty="0"/>
              <a:t>(*): </a:t>
            </a:r>
            <a:r>
              <a:rPr lang="ko-KR" altLang="en-US" dirty="0"/>
              <a:t>두 값을 곱합니다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나눗셈 연산자 </a:t>
            </a:r>
            <a:r>
              <a:rPr lang="en-US" altLang="ko-KR" dirty="0"/>
              <a:t>(/): </a:t>
            </a:r>
            <a:r>
              <a:rPr lang="ko-KR" altLang="en-US" dirty="0"/>
              <a:t>첫 번째 값을 두 번째 값으로 나누어 결과값을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나머지 연산자 </a:t>
            </a:r>
            <a:r>
              <a:rPr lang="en-US" altLang="ko-KR" dirty="0"/>
              <a:t>(%): </a:t>
            </a:r>
            <a:r>
              <a:rPr lang="ko-KR" altLang="en-US" dirty="0"/>
              <a:t>첫 번째 값을 두 번째 값으로 나누어 나머지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몫 연산자 </a:t>
            </a:r>
            <a:r>
              <a:rPr lang="en-US" altLang="ko-KR" dirty="0"/>
              <a:t>(//): </a:t>
            </a:r>
            <a:r>
              <a:rPr lang="ko-KR" altLang="en-US" dirty="0"/>
              <a:t>첫 번째 값을 두 번째 값으로 나누어 몫을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거듭제곱 연산자 </a:t>
            </a:r>
            <a:r>
              <a:rPr lang="en-US" altLang="ko-KR" dirty="0"/>
              <a:t>(**): </a:t>
            </a:r>
            <a:r>
              <a:rPr lang="ko-KR" altLang="en-US" dirty="0"/>
              <a:t>첫 번째 값을 두 번째 값으로 거듭제곱하여 결과값을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산술 연산자들은 숫자 데이터 타입인 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), </a:t>
            </a:r>
            <a:r>
              <a:rPr lang="ko-KR" altLang="en-US" dirty="0" err="1"/>
              <a:t>부동소수점형</a:t>
            </a:r>
            <a:r>
              <a:rPr lang="en-US" altLang="ko-KR" dirty="0"/>
              <a:t>(float), </a:t>
            </a:r>
            <a:r>
              <a:rPr lang="ko-KR" altLang="en-US" dirty="0" err="1"/>
              <a:t>복소수형</a:t>
            </a:r>
            <a:r>
              <a:rPr lang="en-US" altLang="ko-KR" dirty="0"/>
              <a:t>(complex)</a:t>
            </a:r>
            <a:r>
              <a:rPr lang="ko-KR" altLang="en-US" dirty="0"/>
              <a:t>에서 모두 사용될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8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47664" y="1916832"/>
            <a:ext cx="65344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산술연산자 사용 예제</a:t>
            </a:r>
          </a:p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3</a:t>
            </a:r>
          </a:p>
          <a:p>
            <a:r>
              <a:rPr lang="en-US" altLang="ko-KR" dirty="0"/>
              <a:t>c = a + b</a:t>
            </a:r>
          </a:p>
          <a:p>
            <a:r>
              <a:rPr lang="en-US" altLang="ko-KR" dirty="0"/>
              <a:t>d = a - b</a:t>
            </a:r>
          </a:p>
          <a:p>
            <a:r>
              <a:rPr lang="en-US" altLang="ko-KR" dirty="0"/>
              <a:t>e = a * b</a:t>
            </a:r>
          </a:p>
          <a:p>
            <a:r>
              <a:rPr lang="en-US" altLang="ko-KR" dirty="0"/>
              <a:t>f = a / b</a:t>
            </a:r>
          </a:p>
          <a:p>
            <a:r>
              <a:rPr lang="en-US" altLang="ko-KR" dirty="0"/>
              <a:t>g = a % b</a:t>
            </a:r>
          </a:p>
          <a:p>
            <a:r>
              <a:rPr lang="en-US" altLang="ko-KR" dirty="0"/>
              <a:t>print(c)  # 13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print(d)  # 7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print(e)  # 30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print(f)  # 3.3333333333333335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print(g)  # 1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8869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우선순위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일반적인 수학 연산자와 동일한 우선순위 규칙을 따릅니다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우선순위가 높은 연산자가 먼저 계산되며</a:t>
            </a:r>
            <a:r>
              <a:rPr lang="en-US" altLang="ko-KR" sz="2000" dirty="0"/>
              <a:t>, </a:t>
            </a:r>
            <a:r>
              <a:rPr lang="ko-KR" altLang="en-US" sz="2000" dirty="0"/>
              <a:t>괄호를 사용하여 우선순위를 조정할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덧셈</a:t>
            </a:r>
            <a:r>
              <a:rPr lang="en-US" altLang="ko-KR" sz="1600" dirty="0"/>
              <a:t>(+)</a:t>
            </a:r>
            <a:r>
              <a:rPr lang="ko-KR" altLang="en-US" sz="1600" dirty="0"/>
              <a:t>과 뺄셈</a:t>
            </a:r>
            <a:r>
              <a:rPr lang="en-US" altLang="ko-KR" sz="1600" dirty="0"/>
              <a:t>(-) </a:t>
            </a:r>
            <a:r>
              <a:rPr lang="ko-KR" altLang="en-US" sz="1600" dirty="0"/>
              <a:t>연산자는 가장 낮은 우선순위를 갖고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곱셈</a:t>
            </a:r>
            <a:r>
              <a:rPr lang="en-US" altLang="ko-KR" sz="1600" dirty="0"/>
              <a:t>(</a:t>
            </a:r>
            <a:r>
              <a:rPr lang="ko-KR" altLang="en-US" sz="1600" dirty="0"/>
              <a:t>*</a:t>
            </a:r>
            <a:r>
              <a:rPr lang="en-US" altLang="ko-KR" sz="1600" dirty="0"/>
              <a:t>)</a:t>
            </a:r>
            <a:r>
              <a:rPr lang="ko-KR" altLang="en-US" sz="1600" dirty="0"/>
              <a:t>과 나눗셈</a:t>
            </a:r>
            <a:r>
              <a:rPr lang="en-US" altLang="ko-KR" sz="1600" dirty="0"/>
              <a:t>(/) </a:t>
            </a:r>
            <a:r>
              <a:rPr lang="ko-KR" altLang="en-US" sz="1600" dirty="0"/>
              <a:t>연산자는 덧셈과 뺄셈보다 우선순위가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지수 연산자</a:t>
            </a:r>
            <a:r>
              <a:rPr lang="en-US" altLang="ko-KR" sz="1600" dirty="0"/>
              <a:t>(</a:t>
            </a:r>
            <a:r>
              <a:rPr lang="ko-KR" altLang="en-US" sz="1600" dirty="0"/>
              <a:t>**</a:t>
            </a:r>
            <a:r>
              <a:rPr lang="en-US" altLang="ko-KR" sz="1600" dirty="0"/>
              <a:t>)</a:t>
            </a:r>
            <a:r>
              <a:rPr lang="ko-KR" altLang="en-US" sz="1600" dirty="0"/>
              <a:t>는 곱셈과 나눗셈 연산자보다 우선순위가 높습니다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9330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result = 2 + 3 * 4 - 6 / 2 ** 2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 결과</a:t>
            </a:r>
            <a:r>
              <a:rPr lang="en-US" altLang="ko-KR" dirty="0"/>
              <a:t>: 12.5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9448" y="5013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result = (2 + 3) * 4 - 6 / 2 ** 2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 결과</a:t>
            </a:r>
            <a:r>
              <a:rPr lang="en-US" altLang="ko-KR" dirty="0"/>
              <a:t>: 18.5</a:t>
            </a:r>
          </a:p>
        </p:txBody>
      </p:sp>
    </p:spTree>
    <p:extLst>
      <p:ext uri="{BB962C8B-B14F-4D97-AF65-F5344CB8AC3E}">
        <p14:creationId xmlns:p14="http://schemas.microsoft.com/office/powerpoint/2010/main" val="2164361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비교연산자는 두 개의 값을 비교하여 결과를 반환하는 연산자로</a:t>
            </a:r>
            <a:r>
              <a:rPr lang="en-US" altLang="ko-KR" sz="1800" dirty="0"/>
              <a:t>, </a:t>
            </a:r>
            <a:r>
              <a:rPr lang="ko-KR" altLang="en-US" sz="1800" dirty="0"/>
              <a:t>논리형 데이터 타입 </a:t>
            </a:r>
            <a:r>
              <a:rPr lang="en-US" altLang="ko-KR" sz="1800" dirty="0"/>
              <a:t>(True/False)</a:t>
            </a:r>
            <a:r>
              <a:rPr lang="ko-KR" altLang="en-US" sz="1800" dirty="0"/>
              <a:t>을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다양한 비교연산자를 제공하며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같음</a:t>
            </a:r>
            <a:r>
              <a:rPr lang="en-US" altLang="ko-KR" sz="1800" dirty="0"/>
              <a:t>(==), </a:t>
            </a:r>
            <a:r>
              <a:rPr lang="ko-KR" altLang="en-US" sz="1800" dirty="0"/>
              <a:t>다름</a:t>
            </a:r>
            <a:r>
              <a:rPr lang="en-US" altLang="ko-KR" sz="1800" dirty="0"/>
              <a:t>(!=), </a:t>
            </a:r>
            <a:r>
              <a:rPr lang="ko-KR" altLang="en-US" sz="1800" dirty="0"/>
              <a:t>크거나 같음</a:t>
            </a:r>
            <a:r>
              <a:rPr lang="en-US" altLang="ko-KR" sz="1800" dirty="0"/>
              <a:t>(&gt;=), </a:t>
            </a:r>
            <a:r>
              <a:rPr lang="ko-KR" altLang="en-US" sz="1800" dirty="0"/>
              <a:t>작거나 같음</a:t>
            </a:r>
            <a:r>
              <a:rPr lang="en-US" altLang="ko-KR" sz="1800" dirty="0"/>
              <a:t>(&lt;=), </a:t>
            </a:r>
            <a:r>
              <a:rPr lang="ko-KR" altLang="en-US" sz="1800" dirty="0"/>
              <a:t>큼</a:t>
            </a:r>
            <a:r>
              <a:rPr lang="en-US" altLang="ko-KR" sz="1800" dirty="0"/>
              <a:t>(&gt;), </a:t>
            </a:r>
            <a:r>
              <a:rPr lang="ko-KR" altLang="en-US" sz="1800" dirty="0"/>
              <a:t>작음</a:t>
            </a:r>
            <a:r>
              <a:rPr lang="en-US" altLang="ko-KR" sz="1800" dirty="0"/>
              <a:t>(&lt;) </a:t>
            </a:r>
            <a:r>
              <a:rPr lang="ko-KR" altLang="en-US" sz="1800" dirty="0"/>
              <a:t>등이 있습니다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2996952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비교연산자 사용 예제</a:t>
            </a:r>
          </a:p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c = 10</a:t>
            </a:r>
          </a:p>
          <a:p>
            <a:r>
              <a:rPr lang="en-US" altLang="ko-KR" dirty="0"/>
              <a:t>print(a == b)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!=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&lt;= c)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print(b &gt; c)  # True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83560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할당연산자는 변수에 값을 할당하는 연산자입니다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대입 연산자인 등호</a:t>
            </a:r>
            <a:r>
              <a:rPr lang="en-US" altLang="ko-KR" sz="1800" dirty="0"/>
              <a:t>(=)</a:t>
            </a:r>
            <a:r>
              <a:rPr lang="ko-KR" altLang="en-US" sz="1800" dirty="0"/>
              <a:t>를 이용하여 값을 할당할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할당연산자에는 다양한 연산자와 등호를 결합한 형태가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대표적으로 덧셈 후 할당</a:t>
            </a:r>
            <a:r>
              <a:rPr lang="en-US" altLang="ko-KR" sz="1800" dirty="0"/>
              <a:t>(+=), </a:t>
            </a:r>
            <a:r>
              <a:rPr lang="ko-KR" altLang="en-US" sz="1800" dirty="0"/>
              <a:t>뺄셈 후 할당</a:t>
            </a:r>
            <a:r>
              <a:rPr lang="en-US" altLang="ko-KR" sz="1800" dirty="0"/>
              <a:t>(-=), </a:t>
            </a:r>
            <a:r>
              <a:rPr lang="ko-KR" altLang="en-US" sz="1800" dirty="0"/>
              <a:t>곱셈 후 할당</a:t>
            </a:r>
            <a:r>
              <a:rPr lang="en-US" altLang="ko-KR" sz="1800" dirty="0"/>
              <a:t>(*=), </a:t>
            </a:r>
            <a:r>
              <a:rPr lang="ko-KR" altLang="en-US" sz="1800" dirty="0"/>
              <a:t>나눗셈 후 할당</a:t>
            </a:r>
            <a:r>
              <a:rPr lang="en-US" altLang="ko-KR" sz="1800" dirty="0"/>
              <a:t>(/=), </a:t>
            </a:r>
            <a:r>
              <a:rPr lang="ko-KR" altLang="en-US" sz="1800" dirty="0"/>
              <a:t>나머지 후 할당</a:t>
            </a:r>
            <a:r>
              <a:rPr lang="en-US" altLang="ko-KR" sz="1800" dirty="0"/>
              <a:t>(%=) </a:t>
            </a:r>
            <a:r>
              <a:rPr lang="ko-KR" altLang="en-US" sz="1800" dirty="0"/>
              <a:t>등이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이용하여 간단한 예제를 만들어보겠습니다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92494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할당연산자 사용 예제</a:t>
            </a:r>
          </a:p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a += b  # a = a +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30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-= b  # a = a -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10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*= b  # a = a *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200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/= b  # a = a /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10.0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%= b  # a = a %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10.0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691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논리연산자는 논리형 데이터 타입 </a:t>
            </a:r>
            <a:r>
              <a:rPr lang="en-US" altLang="ko-KR" sz="2000" dirty="0"/>
              <a:t>(True/False)</a:t>
            </a:r>
            <a:r>
              <a:rPr lang="ko-KR" altLang="en-US" sz="2000" dirty="0"/>
              <a:t>을 다루는 연산자로</a:t>
            </a:r>
            <a:r>
              <a:rPr lang="en-US" altLang="ko-KR" sz="2000" dirty="0"/>
              <a:t>, 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(and), 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(or), </a:t>
            </a:r>
            <a:r>
              <a:rPr lang="ko-KR" altLang="en-US" sz="2000" dirty="0"/>
              <a:t>논리부정</a:t>
            </a:r>
            <a:r>
              <a:rPr lang="en-US" altLang="ko-KR" sz="2000" dirty="0"/>
              <a:t>(not) </a:t>
            </a:r>
            <a:r>
              <a:rPr lang="ko-KR" altLang="en-US" sz="2000" dirty="0"/>
              <a:t>연산자가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이용하여 간단한 예제를 만들어보겠습니다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78092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논리연산자 사용 예제</a:t>
            </a:r>
          </a:p>
          <a:p>
            <a:r>
              <a:rPr lang="en-US" altLang="ko-KR" dirty="0"/>
              <a:t>a = True</a:t>
            </a:r>
          </a:p>
          <a:p>
            <a:r>
              <a:rPr lang="en-US" altLang="ko-KR" dirty="0"/>
              <a:t>b = False</a:t>
            </a:r>
          </a:p>
          <a:p>
            <a:r>
              <a:rPr lang="en-US" altLang="ko-KR" dirty="0"/>
              <a:t>c = True</a:t>
            </a:r>
          </a:p>
          <a:p>
            <a:r>
              <a:rPr lang="en-US" altLang="ko-KR" dirty="0"/>
              <a:t>print(a and b)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or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print(not a)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print(not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and c)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print(b or c)  # True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449940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ko-KR" altLang="en-US" dirty="0" err="1"/>
              <a:t>멤버쉽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멤버쉽</a:t>
            </a:r>
            <a:r>
              <a:rPr lang="ko-KR" altLang="en-US" sz="2000" dirty="0"/>
              <a:t> 연산자는 주어진 데이터가 </a:t>
            </a:r>
            <a:r>
              <a:rPr lang="ko-KR" altLang="en-US" sz="2000" dirty="0" err="1"/>
              <a:t>시퀀스형</a:t>
            </a:r>
            <a:r>
              <a:rPr lang="ko-KR" altLang="en-US" sz="2000" dirty="0"/>
              <a:t> 자료 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세트</a:t>
            </a:r>
            <a:r>
              <a:rPr lang="en-US" altLang="ko-KR" sz="2000" dirty="0"/>
              <a:t>)</a:t>
            </a:r>
            <a:r>
              <a:rPr lang="ko-KR" altLang="en-US" sz="2000" dirty="0"/>
              <a:t>에 포함되어 있는지 여부를 확인하는 연산자입니다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과 </a:t>
            </a:r>
            <a:r>
              <a:rPr lang="en-US" altLang="ko-KR" sz="2000" dirty="0"/>
              <a:t>not in </a:t>
            </a:r>
            <a:r>
              <a:rPr lang="ko-KR" altLang="en-US" sz="2000" dirty="0"/>
              <a:t>연산자를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이용하여 간단한 예제를 만들어보겠습니다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9818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멤버쉽</a:t>
            </a:r>
            <a:r>
              <a:rPr lang="ko-KR" altLang="en-US" dirty="0"/>
              <a:t> 연산자 사용 예제</a:t>
            </a:r>
          </a:p>
          <a:p>
            <a:r>
              <a:rPr lang="en-US" altLang="ko-KR" dirty="0"/>
              <a:t>a = [1, 2, 3, 4, 5]</a:t>
            </a:r>
          </a:p>
          <a:p>
            <a:r>
              <a:rPr lang="en-US" altLang="ko-KR" dirty="0"/>
              <a:t>b = "Hello, World!"</a:t>
            </a:r>
          </a:p>
          <a:p>
            <a:r>
              <a:rPr lang="en-US" altLang="ko-KR" dirty="0"/>
              <a:t>print(3 in a)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print(6 in a)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print("o" in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print("k" not in b)  # True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503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파이썬</a:t>
            </a:r>
            <a:r>
              <a:rPr lang="ko-KR" altLang="en-US" sz="2800" dirty="0"/>
              <a:t> 설치</a:t>
            </a:r>
          </a:p>
          <a:p>
            <a:pPr lvl="1"/>
            <a:r>
              <a:rPr lang="en-US" altLang="ko-KR" sz="2400" dirty="0"/>
              <a:t>Python.org </a:t>
            </a:r>
            <a:r>
              <a:rPr lang="ko-KR" altLang="en-US" sz="2400" dirty="0"/>
              <a:t>사이트에서 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다운로드하여</a:t>
            </a:r>
            <a:r>
              <a:rPr lang="ko-KR" altLang="en-US" sz="2400" dirty="0"/>
              <a:t> 설치할 수 있습니다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개발 툴</a:t>
            </a:r>
          </a:p>
          <a:p>
            <a:pPr lvl="1"/>
            <a:r>
              <a:rPr lang="en-US" altLang="ko-KR" sz="2400" dirty="0"/>
              <a:t>IDLE,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 </a:t>
            </a:r>
            <a:r>
              <a:rPr lang="ko-KR" altLang="en-US" sz="2400" dirty="0"/>
              <a:t>등 다양한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개발 툴이 있습니다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개발 환경 구축</a:t>
            </a:r>
          </a:p>
          <a:p>
            <a:pPr lvl="1"/>
            <a:r>
              <a:rPr lang="ko-KR" altLang="en-US" sz="2400" dirty="0"/>
              <a:t>가상환경</a:t>
            </a:r>
            <a:r>
              <a:rPr lang="en-US" altLang="ko-KR" sz="2400" dirty="0"/>
              <a:t>, pip, </a:t>
            </a:r>
            <a:r>
              <a:rPr lang="ko-KR" altLang="en-US" sz="2400" dirty="0"/>
              <a:t>라이브러리 관리 등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개발 환경을 구축하는 방법에 대해 알아보겠습니다</a:t>
            </a:r>
            <a:r>
              <a:rPr lang="en-US" altLang="ko-KR" sz="2400" dirty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5895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식별 연산자는 두 개의 변수가 동일한 객체를 가리키는지 여부를 확인하는 연산자입니다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</a:t>
            </a:r>
            <a:r>
              <a:rPr lang="en-US" altLang="ko-KR" sz="1800" dirty="0"/>
              <a:t>is</a:t>
            </a:r>
            <a:r>
              <a:rPr lang="ko-KR" altLang="en-US" sz="1800" dirty="0"/>
              <a:t>와 </a:t>
            </a:r>
            <a:r>
              <a:rPr lang="en-US" altLang="ko-KR" sz="1800" dirty="0"/>
              <a:t>is not </a:t>
            </a:r>
            <a:r>
              <a:rPr lang="ko-KR" altLang="en-US" sz="1800" dirty="0"/>
              <a:t>연산자를 제공합니다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이용하여 간단한 예제를 만들어보겠습니다</a:t>
            </a:r>
            <a:r>
              <a:rPr lang="en-US" altLang="ko-KR" sz="1800" dirty="0"/>
              <a:t>. //</a:t>
            </a:r>
            <a:r>
              <a:rPr lang="ko-KR" altLang="en-US" sz="1800" dirty="0"/>
              <a:t>주소가 </a:t>
            </a:r>
            <a:r>
              <a:rPr lang="ko-KR" altLang="en-US" sz="1800" dirty="0" err="1"/>
              <a:t>같은곳을</a:t>
            </a:r>
            <a:r>
              <a:rPr lang="ko-KR" altLang="en-US" sz="1800" dirty="0"/>
              <a:t> 말하는지 여부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63691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식별 연산자 사용 예제</a:t>
            </a:r>
          </a:p>
          <a:p>
            <a:r>
              <a:rPr lang="en-US" altLang="ko-KR" dirty="0"/>
              <a:t>a = [1, 2, 3]</a:t>
            </a:r>
          </a:p>
          <a:p>
            <a:r>
              <a:rPr lang="en-US" altLang="ko-KR" dirty="0"/>
              <a:t>b = [1, 2, 3]</a:t>
            </a:r>
          </a:p>
          <a:p>
            <a:r>
              <a:rPr lang="en-US" altLang="ko-KR" dirty="0"/>
              <a:t>c = a</a:t>
            </a:r>
          </a:p>
          <a:p>
            <a:r>
              <a:rPr lang="en-US" altLang="ko-KR" dirty="0"/>
              <a:t>print(a is b)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is not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is c)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print(b is not c)  # True </a:t>
            </a:r>
            <a:r>
              <a:rPr lang="ko-KR" altLang="en-US" dirty="0"/>
              <a:t>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0283" y="5013176"/>
            <a:ext cx="8406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위 예제에서는 먼저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에 각각 </a:t>
            </a:r>
            <a:r>
              <a:rPr lang="en-US" altLang="ko-KR" sz="1600" dirty="0"/>
              <a:t>[1, 2, 3] </a:t>
            </a:r>
            <a:r>
              <a:rPr lang="ko-KR" altLang="en-US" sz="1600" dirty="0"/>
              <a:t>리스트를 할당합니다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이를 이용하여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가리키는지 여부를 확인합니다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첫 번째 줄에서는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출력하며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줄에서는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세 번째 줄에서는 </a:t>
            </a:r>
            <a:r>
              <a:rPr lang="en-US" altLang="ko-KR" sz="1600" dirty="0"/>
              <a:t>c</a:t>
            </a:r>
            <a:r>
              <a:rPr lang="ko-KR" altLang="en-US" sz="1600" dirty="0"/>
              <a:t>에 </a:t>
            </a:r>
            <a:r>
              <a:rPr lang="en-US" altLang="ko-KR" sz="1600" dirty="0"/>
              <a:t>a</a:t>
            </a:r>
            <a:r>
              <a:rPr lang="ko-KR" altLang="en-US" sz="1600" dirty="0"/>
              <a:t>를 할당하고</a:t>
            </a:r>
            <a:r>
              <a:rPr lang="en-US" altLang="ko-KR" sz="1600" dirty="0"/>
              <a:t>, a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가 동일한 객체를 가리키는지 여부를 확인하여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출력하며</a:t>
            </a:r>
            <a:r>
              <a:rPr lang="en-US" altLang="ko-KR" sz="1600" dirty="0"/>
              <a:t>, </a:t>
            </a:r>
            <a:r>
              <a:rPr lang="ko-KR" altLang="en-US" sz="1600" dirty="0"/>
              <a:t>네 번째 줄에서는 </a:t>
            </a:r>
            <a:r>
              <a:rPr lang="en-US" altLang="ko-KR" sz="1600" dirty="0"/>
              <a:t>b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1104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제공하는 연산자 우선순위입니다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괄호 </a:t>
            </a:r>
            <a:r>
              <a:rPr lang="en-US" altLang="ko-KR" sz="1600" dirty="0"/>
              <a:t>(): </a:t>
            </a:r>
            <a:r>
              <a:rPr lang="ko-KR" altLang="en-US" sz="1600" dirty="0"/>
              <a:t>괄호 안에 있는 표현식이 가장 먼저 계산됩니다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지수 연산자 **</a:t>
            </a:r>
            <a:r>
              <a:rPr lang="en-US" altLang="ko-KR" sz="1600" dirty="0"/>
              <a:t>: </a:t>
            </a:r>
            <a:r>
              <a:rPr lang="ko-KR" altLang="en-US" sz="1600" dirty="0"/>
              <a:t>지수 연산자가 가장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단항</a:t>
            </a:r>
            <a:r>
              <a:rPr lang="ko-KR" altLang="en-US" sz="1600" dirty="0"/>
              <a:t> 연산자 </a:t>
            </a:r>
            <a:r>
              <a:rPr lang="en-US" altLang="ko-KR" sz="1600" dirty="0"/>
              <a:t>+, -: </a:t>
            </a:r>
            <a:r>
              <a:rPr lang="ko-KR" altLang="en-US" sz="1600" dirty="0" err="1"/>
              <a:t>단항</a:t>
            </a:r>
            <a:r>
              <a:rPr lang="ko-KR" altLang="en-US" sz="1600" dirty="0"/>
              <a:t> 연산자가 수행되며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연산자는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산술 연산자 </a:t>
            </a:r>
            <a:r>
              <a:rPr lang="en-US" altLang="ko-KR" sz="1600" i="1" dirty="0"/>
              <a:t>, /, //, %: </a:t>
            </a:r>
            <a:r>
              <a:rPr lang="ko-KR" altLang="en-US" sz="1600" i="1" dirty="0"/>
              <a:t>산술 연산자는 곱셈</a:t>
            </a:r>
            <a:r>
              <a:rPr lang="en-US" altLang="ko-KR" sz="1600" i="1" dirty="0"/>
              <a:t>(*</a:t>
            </a:r>
            <a:r>
              <a:rPr lang="en-US" altLang="ko-KR" sz="1600" dirty="0"/>
              <a:t>), </a:t>
            </a:r>
            <a:r>
              <a:rPr lang="ko-KR" altLang="en-US" sz="1600" dirty="0"/>
              <a:t>나눗셈</a:t>
            </a:r>
            <a:r>
              <a:rPr lang="en-US" altLang="ko-KR" sz="1600" dirty="0"/>
              <a:t>(/), </a:t>
            </a:r>
            <a:r>
              <a:rPr lang="ko-KR" altLang="en-US" sz="1600" dirty="0"/>
              <a:t>몫</a:t>
            </a:r>
            <a:r>
              <a:rPr lang="en-US" altLang="ko-KR" sz="1600" dirty="0"/>
              <a:t>(//), </a:t>
            </a:r>
            <a:r>
              <a:rPr lang="ko-KR" altLang="en-US" sz="1600" dirty="0"/>
              <a:t>나머지</a:t>
            </a:r>
            <a:r>
              <a:rPr lang="en-US" altLang="ko-KR" sz="1600" dirty="0"/>
              <a:t>(%) </a:t>
            </a:r>
            <a:r>
              <a:rPr lang="ko-KR" altLang="en-US" sz="1600" dirty="0"/>
              <a:t>순으로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산술 연산자 </a:t>
            </a:r>
            <a:r>
              <a:rPr lang="en-US" altLang="ko-KR" sz="1600" dirty="0"/>
              <a:t>+, -: </a:t>
            </a:r>
            <a:r>
              <a:rPr lang="ko-KR" altLang="en-US" sz="1600" dirty="0"/>
              <a:t>덧셈</a:t>
            </a:r>
            <a:r>
              <a:rPr lang="en-US" altLang="ko-KR" sz="1600" dirty="0"/>
              <a:t>(+), </a:t>
            </a:r>
            <a:r>
              <a:rPr lang="ko-KR" altLang="en-US" sz="1600" dirty="0"/>
              <a:t>뺄셈</a:t>
            </a:r>
            <a:r>
              <a:rPr lang="en-US" altLang="ko-KR" sz="1600" dirty="0"/>
              <a:t>(-) </a:t>
            </a:r>
            <a:r>
              <a:rPr lang="ko-KR" altLang="en-US" sz="1600" dirty="0"/>
              <a:t>연산자는 마지막에 수행됩니다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비교 연산자 </a:t>
            </a:r>
            <a:r>
              <a:rPr lang="en-US" altLang="ko-KR" sz="1600" dirty="0"/>
              <a:t>==, !=, &gt;, &gt;=, &lt;, &lt;=: </a:t>
            </a:r>
            <a:r>
              <a:rPr lang="ko-KR" altLang="en-US" sz="1600" dirty="0"/>
              <a:t>비교 연산자는 논리 연산자보다 우선순위가 높습니다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부정 연산자 </a:t>
            </a:r>
            <a:r>
              <a:rPr lang="en-US" altLang="ko-KR" sz="1600" dirty="0"/>
              <a:t>not: </a:t>
            </a:r>
            <a:r>
              <a:rPr lang="ko-KR" altLang="en-US" sz="1600" dirty="0"/>
              <a:t>논리 부정 연산자는 가장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연산자 </a:t>
            </a:r>
            <a:r>
              <a:rPr lang="en-US" altLang="ko-KR" sz="1600" dirty="0"/>
              <a:t>and: </a:t>
            </a:r>
            <a:r>
              <a:rPr lang="ko-KR" altLang="en-US" sz="1600" dirty="0"/>
              <a:t>논리곱 연산자보다 논리합 연산자보다 우선순위가 높습니다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연산자 </a:t>
            </a:r>
            <a:r>
              <a:rPr lang="en-US" altLang="ko-KR" sz="1600" dirty="0"/>
              <a:t>or: </a:t>
            </a:r>
            <a:r>
              <a:rPr lang="ko-KR" altLang="en-US" sz="1600" dirty="0"/>
              <a:t>논리합 연산자보다 우선순위가 낮습니다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5232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산술식은</a:t>
            </a:r>
            <a:r>
              <a:rPr lang="ko-KR" altLang="en-US" sz="2000" dirty="0"/>
              <a:t> 숫자 데이터를 계산하기 위해 사용되며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비교식은</a:t>
            </a:r>
            <a:r>
              <a:rPr lang="ko-KR" altLang="en-US" sz="2000" dirty="0"/>
              <a:t> 논리 데이터를 계산하기 위해 사용됩니다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간단한 예제를 통해 </a:t>
            </a:r>
            <a:r>
              <a:rPr lang="ko-KR" altLang="en-US" sz="2000" dirty="0" err="1"/>
              <a:t>산술식과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비교식의</a:t>
            </a:r>
            <a:r>
              <a:rPr lang="ko-KR" altLang="en-US" sz="2000" dirty="0"/>
              <a:t> 활용을 보여드리겠습니다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827427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산술식</a:t>
            </a:r>
            <a:r>
              <a:rPr lang="ko-KR" altLang="en-US" dirty="0"/>
              <a:t> 활용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a = x + y  # </a:t>
            </a:r>
            <a:r>
              <a:rPr lang="ko-KR" altLang="en-US" dirty="0"/>
              <a:t>덧셈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합을 계산</a:t>
            </a:r>
          </a:p>
          <a:p>
            <a:r>
              <a:rPr lang="en-US" altLang="ko-KR" dirty="0"/>
              <a:t>b = x - y  # </a:t>
            </a:r>
            <a:r>
              <a:rPr lang="ko-KR" altLang="en-US" dirty="0"/>
              <a:t>뺄셈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차를 계산</a:t>
            </a:r>
          </a:p>
          <a:p>
            <a:r>
              <a:rPr lang="en-US" altLang="ko-KR" dirty="0"/>
              <a:t>c = x * y  # </a:t>
            </a:r>
            <a:r>
              <a:rPr lang="ko-KR" altLang="en-US" dirty="0"/>
              <a:t>곱셈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곱을 계산</a:t>
            </a:r>
          </a:p>
          <a:p>
            <a:r>
              <a:rPr lang="en-US" altLang="ko-KR" dirty="0"/>
              <a:t>d = x / y  # </a:t>
            </a:r>
            <a:r>
              <a:rPr lang="ko-KR" altLang="en-US" dirty="0"/>
              <a:t>나눗셈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나눗셈을 계산</a:t>
            </a:r>
          </a:p>
          <a:p>
            <a:r>
              <a:rPr lang="en-US" altLang="ko-KR" dirty="0"/>
              <a:t>e = x % y  # </a:t>
            </a:r>
            <a:r>
              <a:rPr lang="ko-KR" altLang="en-US" dirty="0"/>
              <a:t>나머지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나머지를 계산</a:t>
            </a:r>
          </a:p>
          <a:p>
            <a:r>
              <a:rPr lang="en-US" altLang="ko-KR" dirty="0"/>
              <a:t>f = x // y  # </a:t>
            </a:r>
            <a:r>
              <a:rPr lang="ko-KR" altLang="en-US" dirty="0"/>
              <a:t>몫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몫을 계산</a:t>
            </a:r>
          </a:p>
          <a:p>
            <a:r>
              <a:rPr lang="en-US" altLang="ko-KR" dirty="0"/>
              <a:t>g = x ** y  # </a:t>
            </a:r>
            <a:r>
              <a:rPr lang="ko-KR" altLang="en-US" dirty="0"/>
              <a:t>지수 연산자를 이용하여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y</a:t>
            </a:r>
            <a:r>
              <a:rPr lang="ko-KR" altLang="en-US" dirty="0"/>
              <a:t>승을 계산</a:t>
            </a:r>
          </a:p>
          <a:p>
            <a:endParaRPr lang="ko-KR" altLang="en-US" dirty="0"/>
          </a:p>
          <a:p>
            <a:r>
              <a:rPr lang="en-US" altLang="ko-KR" dirty="0"/>
              <a:t>print(a, b, c, d, e, f, g)  # 15, 5, 50, 2.0, 0, 2, 100000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128122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00808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비교식</a:t>
            </a:r>
            <a:r>
              <a:rPr lang="ko-KR" altLang="en-US" dirty="0"/>
              <a:t> 활용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a = x == y  # </a:t>
            </a:r>
            <a:r>
              <a:rPr lang="ko-KR" altLang="en-US" dirty="0"/>
              <a:t>등호를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같은지 여부를 비교</a:t>
            </a:r>
          </a:p>
          <a:p>
            <a:r>
              <a:rPr lang="en-US" altLang="ko-KR" dirty="0"/>
              <a:t>b = x != y  # </a:t>
            </a:r>
            <a:r>
              <a:rPr lang="ko-KR" altLang="en-US" dirty="0" err="1"/>
              <a:t>불등호를</a:t>
            </a:r>
            <a:r>
              <a:rPr lang="ko-KR" altLang="en-US" dirty="0"/>
              <a:t>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다른지 여부를 비교</a:t>
            </a:r>
          </a:p>
          <a:p>
            <a:r>
              <a:rPr lang="en-US" altLang="ko-KR" dirty="0"/>
              <a:t>c = x &gt; y  # </a:t>
            </a:r>
            <a:r>
              <a:rPr lang="ko-KR" altLang="en-US" dirty="0"/>
              <a:t>부등호를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큰지 여부를 비교</a:t>
            </a:r>
          </a:p>
          <a:p>
            <a:r>
              <a:rPr lang="en-US" altLang="ko-KR" dirty="0"/>
              <a:t>d = x &gt;= y  # </a:t>
            </a:r>
            <a:r>
              <a:rPr lang="ko-KR" altLang="en-US" dirty="0"/>
              <a:t>부등호와 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크거나 같은지 여부를 비교</a:t>
            </a:r>
          </a:p>
          <a:p>
            <a:r>
              <a:rPr lang="en-US" altLang="ko-KR" dirty="0"/>
              <a:t>e = x &lt; y  # </a:t>
            </a:r>
            <a:r>
              <a:rPr lang="ko-KR" altLang="en-US" dirty="0"/>
              <a:t>부등호를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작은지 여부를 비교</a:t>
            </a:r>
          </a:p>
          <a:p>
            <a:r>
              <a:rPr lang="en-US" altLang="ko-KR" dirty="0"/>
              <a:t>f = x &lt;= y  # </a:t>
            </a:r>
            <a:r>
              <a:rPr lang="ko-KR" altLang="en-US" dirty="0"/>
              <a:t>부등호와 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작거나 같은지 여부를 비교</a:t>
            </a:r>
          </a:p>
          <a:p>
            <a:endParaRPr lang="ko-KR" altLang="en-US" dirty="0"/>
          </a:p>
          <a:p>
            <a:r>
              <a:rPr lang="en-US" altLang="ko-KR" dirty="0"/>
              <a:t>print(a, b, c, d, e, f)  # False, True, True, True, False, False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17197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산술식과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비교식을</a:t>
            </a:r>
            <a:r>
              <a:rPr lang="ko-KR" altLang="en-US" sz="3600" dirty="0"/>
              <a:t> 이용한 활용법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970850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산술식</a:t>
            </a:r>
            <a:r>
              <a:rPr lang="ko-KR" altLang="en-US" dirty="0"/>
              <a:t> 및 </a:t>
            </a:r>
            <a:r>
              <a:rPr lang="ko-KR" altLang="en-US" dirty="0" err="1"/>
              <a:t>비교식</a:t>
            </a:r>
            <a:r>
              <a:rPr lang="ko-KR" altLang="en-US" dirty="0"/>
              <a:t> 응용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a = x + y</a:t>
            </a:r>
          </a:p>
          <a:p>
            <a:r>
              <a:rPr lang="en-US" altLang="ko-KR" dirty="0"/>
              <a:t>b = x - y</a:t>
            </a:r>
          </a:p>
          <a:p>
            <a:r>
              <a:rPr lang="en-US" altLang="ko-KR" dirty="0"/>
              <a:t>c = x * y</a:t>
            </a:r>
          </a:p>
          <a:p>
            <a:r>
              <a:rPr lang="en-US" altLang="ko-KR" dirty="0"/>
              <a:t>d = x / y</a:t>
            </a:r>
          </a:p>
          <a:p>
            <a:endParaRPr lang="en-US" altLang="ko-KR" dirty="0"/>
          </a:p>
          <a:p>
            <a:r>
              <a:rPr lang="en-US" altLang="ko-KR" dirty="0"/>
              <a:t>if a &gt; c and b &lt; d:  # 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크고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작은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print("a &gt; c and b &lt; d")  # </a:t>
            </a:r>
            <a:r>
              <a:rPr lang="ko-KR" altLang="en-US" dirty="0"/>
              <a:t>출력 안 됨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a &lt; c or b &gt; d:  # 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작거나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큰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print("a &lt; c or b &gt; d")  # "a &lt; c or b &gt; d"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print("neither")  # </a:t>
            </a:r>
            <a:r>
              <a:rPr lang="ko-KR" altLang="en-US" dirty="0"/>
              <a:t>출력 안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5178823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크지만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크지 않기 때문에</a:t>
            </a:r>
            <a:r>
              <a:rPr lang="en-US" altLang="ko-KR" dirty="0"/>
              <a:t>,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문이 실행되며 </a:t>
            </a:r>
            <a:r>
              <a:rPr lang="en-US" altLang="ko-KR" dirty="0"/>
              <a:t>"a &lt; c or b &gt; d"</a:t>
            </a:r>
            <a:r>
              <a:rPr lang="ko-KR" altLang="en-US" dirty="0"/>
              <a:t>가 출력됩니다</a:t>
            </a:r>
            <a:r>
              <a:rPr lang="en-US" altLang="ko-KR" dirty="0"/>
              <a:t>. </a:t>
            </a:r>
            <a:r>
              <a:rPr lang="ko-KR" altLang="en-US" dirty="0"/>
              <a:t>이처럼 </a:t>
            </a:r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비교식을</a:t>
            </a:r>
            <a:r>
              <a:rPr lang="ko-KR" altLang="en-US" dirty="0"/>
              <a:t> 이용하여 다양한 조건 판단을 수행할 수 있으며</a:t>
            </a:r>
            <a:r>
              <a:rPr lang="en-US" altLang="ko-KR" dirty="0"/>
              <a:t>, </a:t>
            </a:r>
            <a:r>
              <a:rPr lang="ko-KR" altLang="en-US" dirty="0"/>
              <a:t>이를 이용하여 프로그램의 흐름을 제어하거나</a:t>
            </a:r>
            <a:r>
              <a:rPr lang="en-US" altLang="ko-KR" dirty="0"/>
              <a:t>, </a:t>
            </a:r>
            <a:r>
              <a:rPr lang="ko-KR" altLang="en-US" dirty="0"/>
              <a:t>조건에 따라 다른 동작을 수행하도록 하는 등의 다양한 응용이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329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화면에 데이터를 출력하는 함수</a:t>
            </a:r>
            <a:r>
              <a:rPr lang="en-US" altLang="ko-KR" dirty="0"/>
              <a:t>. </a:t>
            </a:r>
            <a:r>
              <a:rPr lang="ko-KR" altLang="en-US" dirty="0"/>
              <a:t>출력할 내용을 괄호 안에 작성하여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사용자로부터 데이터를 입력 받는 함수</a:t>
            </a:r>
            <a:r>
              <a:rPr lang="en-US" altLang="ko-KR" dirty="0"/>
              <a:t>. </a:t>
            </a:r>
            <a:r>
              <a:rPr lang="ko-KR" altLang="en-US" dirty="0"/>
              <a:t>입력 받은 값은 문자열 타입으로 반환됨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입출력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파일을 읽고</a:t>
            </a:r>
            <a:r>
              <a:rPr lang="en-US" altLang="ko-KR" dirty="0"/>
              <a:t>, </a:t>
            </a:r>
            <a:r>
              <a:rPr lang="ko-KR" altLang="en-US" dirty="0"/>
              <a:t>쓰는 것이 가능하다</a:t>
            </a:r>
            <a:r>
              <a:rPr lang="en-US" altLang="ko-KR" dirty="0"/>
              <a:t>. </a:t>
            </a:r>
            <a:r>
              <a:rPr lang="ko-KR" altLang="en-US" dirty="0"/>
              <a:t>이를 위해서는 </a:t>
            </a:r>
            <a:r>
              <a:rPr lang="en-US" altLang="ko-KR" dirty="0"/>
              <a:t>open() </a:t>
            </a:r>
            <a:r>
              <a:rPr lang="ko-KR" altLang="en-US" dirty="0"/>
              <a:t>함수를 사용하여 파일 객체를 만들어야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파일에 데이터를 쓰는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파일에서 데이터를 읽어오는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close()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열린 파일을 닫는 함수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166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908720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출력 예제</a:t>
            </a:r>
          </a:p>
          <a:p>
            <a:r>
              <a:rPr lang="en-US" altLang="ko-KR" dirty="0"/>
              <a:t>print("Hello, world!")  # "Hello, world!"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print("My name is John.")  # "My name is John."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print('The "quick brown" fox jumps over the lazy dog.')  # 'The "quick brown" fox jumps over the lazy dog.'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print("I'm a boy.")  # "I'm a boy."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print("He said, \"Hello!\"")  # "He said, "Hello!""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print("10"+"20") #</a:t>
            </a:r>
            <a:r>
              <a:rPr lang="ko-KR" altLang="en-US" dirty="0"/>
              <a:t>문자열 잇기  </a:t>
            </a:r>
            <a:r>
              <a:rPr lang="en-US" altLang="ko-KR" dirty="0"/>
              <a:t>1020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abc</a:t>
            </a:r>
            <a:r>
              <a:rPr lang="en-US" altLang="ko-KR" dirty="0"/>
              <a:t> " * 3) #</a:t>
            </a:r>
            <a:r>
              <a:rPr lang="ko-KR" altLang="en-US" dirty="0"/>
              <a:t>문자열 </a:t>
            </a:r>
            <a:r>
              <a:rPr lang="en-US" altLang="ko-KR" dirty="0"/>
              <a:t>3</a:t>
            </a:r>
            <a:r>
              <a:rPr lang="ko-KR" altLang="en-US" dirty="0"/>
              <a:t>번 출력 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변수 출력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z = x + y</a:t>
            </a:r>
          </a:p>
          <a:p>
            <a:r>
              <a:rPr lang="en-US" altLang="ko-KR" dirty="0"/>
              <a:t>print(x, y, z)  # 10 5 15 </a:t>
            </a:r>
            <a:r>
              <a:rPr lang="ko-KR" altLang="en-US" dirty="0"/>
              <a:t>출력</a:t>
            </a:r>
          </a:p>
          <a:p>
            <a:endParaRPr lang="en-US" altLang="ko-KR" dirty="0"/>
          </a:p>
          <a:p>
            <a:r>
              <a:rPr lang="en-US" altLang="ko-KR" dirty="0"/>
              <a:t>print(10+20)  # 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017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40768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산술식</a:t>
            </a:r>
            <a:r>
              <a:rPr lang="ko-KR" altLang="en-US" dirty="0"/>
              <a:t> 출력 예제</a:t>
            </a:r>
          </a:p>
          <a:p>
            <a:r>
              <a:rPr lang="en-US" altLang="ko-KR" dirty="0"/>
              <a:t>print(10 + 5)  # 15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print(10 - 5)  # 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* 5)  # 50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/ 5)  # 2.0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print(10 % 5)  # 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// 5)  # 2 </a:t>
            </a:r>
            <a:r>
              <a:rPr lang="ko-KR" altLang="en-US" dirty="0"/>
              <a:t>출력 몫</a:t>
            </a:r>
          </a:p>
          <a:p>
            <a:r>
              <a:rPr lang="en-US" altLang="ko-KR" dirty="0"/>
              <a:t>print(10 ** 5)  # 100000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출력 예제</a:t>
            </a:r>
          </a:p>
          <a:p>
            <a:r>
              <a:rPr lang="en-US" altLang="ko-KR" dirty="0"/>
              <a:t>fruits = ["apple", "banana", "cherry", "kiwi", "mango"]</a:t>
            </a:r>
          </a:p>
          <a:p>
            <a:r>
              <a:rPr lang="en-US" altLang="ko-KR" dirty="0"/>
              <a:t>print(fruits)  # ['apple', 'banana', 'cherry', 'kiwi', 'mango']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값 출력 예제</a:t>
            </a:r>
          </a:p>
          <a:p>
            <a:r>
              <a:rPr lang="en-US" altLang="ko-KR" dirty="0"/>
              <a:t>print(fruits[0])  # 'apple'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print(fruits[1])  # 'banana'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print(fruits[2])  # 'cherry'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581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168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출력 예제</a:t>
            </a:r>
          </a:p>
          <a:p>
            <a:r>
              <a:rPr lang="en-US" altLang="ko-KR" dirty="0"/>
              <a:t>person = {"name": "John", "age": 25, "city": "New York"}</a:t>
            </a:r>
          </a:p>
          <a:p>
            <a:r>
              <a:rPr lang="en-US" altLang="ko-KR" dirty="0"/>
              <a:t>print(person)  # {'name': 'John', 'age': 25, 'city': 'New York'}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값 출력 예제</a:t>
            </a:r>
          </a:p>
          <a:p>
            <a:r>
              <a:rPr lang="en-US" altLang="ko-KR" dirty="0"/>
              <a:t>print(person["name"])  # 'John'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print(person["age"])  # 25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print(person["city"])  # 'New York'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701581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문자열 </a:t>
            </a:r>
            <a:r>
              <a:rPr lang="ko-KR" altLang="en-US" sz="2000" dirty="0" err="1"/>
              <a:t>포매팅이란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안에 변수 값을 넣거나</a:t>
            </a:r>
            <a:r>
              <a:rPr lang="en-US" altLang="ko-KR" sz="2000" dirty="0"/>
              <a:t>, </a:t>
            </a:r>
            <a:r>
              <a:rPr lang="ko-KR" altLang="en-US" sz="2000" dirty="0"/>
              <a:t>형식을 지정하여 변수 값을 출력하는 것을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지원하는 문자열 </a:t>
            </a:r>
            <a:r>
              <a:rPr lang="ko-KR" altLang="en-US" sz="2000" dirty="0" err="1"/>
              <a:t>포매팅</a:t>
            </a:r>
            <a:r>
              <a:rPr lang="ko-KR" altLang="en-US" sz="2000" dirty="0"/>
              <a:t> 방법입니다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% </a:t>
            </a:r>
            <a:r>
              <a:rPr lang="ko-KR" altLang="en-US" sz="2000" dirty="0"/>
              <a:t>연산자를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% </a:t>
            </a:r>
            <a:r>
              <a:rPr lang="ko-KR" altLang="en-US" sz="1600" dirty="0"/>
              <a:t>연산자를 이용하여 문자열 안에 변수 값을 넣는 방법입니다</a:t>
            </a:r>
            <a:r>
              <a:rPr lang="en-US" altLang="ko-KR" sz="1600" dirty="0"/>
              <a:t>. %d, %s, %f</a:t>
            </a:r>
            <a:r>
              <a:rPr lang="ko-KR" altLang="en-US" sz="1600" dirty="0"/>
              <a:t>와 같은 서식 지정자를 이용하여 출력 형식을 지정할 수 있습니다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format()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format()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이용하여 문자열 안에 변수 값을 넣는 방법입니다</a:t>
            </a:r>
            <a:r>
              <a:rPr lang="en-US" altLang="ko-KR" sz="1600" dirty="0"/>
              <a:t>. {}</a:t>
            </a:r>
            <a:r>
              <a:rPr lang="ko-KR" altLang="en-US" sz="1600" dirty="0"/>
              <a:t>를 이용하여 변수 값을 지정할 수 있으며</a:t>
            </a:r>
            <a:r>
              <a:rPr lang="en-US" altLang="ko-KR" sz="1600" dirty="0"/>
              <a:t>, {:d}, {:s}, {:.1f}</a:t>
            </a:r>
            <a:r>
              <a:rPr lang="ko-KR" altLang="en-US" sz="1600" dirty="0"/>
              <a:t>와 같은 서식 지정자를 이용하여 출력 형식을 지정할 수 있습니다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f-string</a:t>
            </a:r>
            <a:r>
              <a:rPr lang="ko-KR" altLang="en-US" sz="2000" dirty="0"/>
              <a:t>을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f-string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dirty="0"/>
              <a:t>3.6</a:t>
            </a:r>
            <a:r>
              <a:rPr lang="ko-KR" altLang="en-US" sz="1600" dirty="0"/>
              <a:t>부터 도입된 기능으로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앞에 </a:t>
            </a:r>
            <a:r>
              <a:rPr lang="en-US" altLang="ko-KR" sz="1600" dirty="0"/>
              <a:t>f</a:t>
            </a:r>
            <a:r>
              <a:rPr lang="ko-KR" altLang="en-US" sz="1600" dirty="0"/>
              <a:t>를 붙여서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중괄호 </a:t>
            </a:r>
            <a:r>
              <a:rPr lang="en-US" altLang="ko-KR" sz="1600" dirty="0"/>
              <a:t>{} </a:t>
            </a:r>
            <a:r>
              <a:rPr lang="ko-KR" altLang="en-US" sz="1600" dirty="0"/>
              <a:t>안에 변수 이름을 적으면 해당 변수의 값을 문자열에 삽입할 수 있습니다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89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파이썬</a:t>
            </a:r>
            <a:r>
              <a:rPr lang="ko-KR" altLang="en-US" sz="3600" b="1" dirty="0"/>
              <a:t>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(1)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아나콘다 다운로드 페이지로 이동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anaconda.com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접속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[Products – Individual Edition]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E5D38-8998-40B8-9D77-D36CA99F4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/>
          <a:stretch/>
        </p:blipFill>
        <p:spPr>
          <a:xfrm>
            <a:off x="5076056" y="2348880"/>
            <a:ext cx="3901872" cy="3249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050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% </a:t>
            </a:r>
            <a:r>
              <a:rPr lang="ko-KR" altLang="en-US" dirty="0"/>
              <a:t>연산자를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% </a:t>
            </a:r>
            <a:r>
              <a:rPr lang="ko-KR" altLang="en-US" sz="1800" dirty="0"/>
              <a:t>연산자를 이용한 문자열 </a:t>
            </a:r>
            <a:r>
              <a:rPr lang="ko-KR" altLang="en-US" sz="1800" dirty="0" err="1"/>
              <a:t>포매팅은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가장 오래된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안에 </a:t>
            </a:r>
            <a:r>
              <a:rPr lang="en-US" altLang="ko-KR" sz="1800" dirty="0"/>
              <a:t>%d, %s, %f</a:t>
            </a:r>
            <a:r>
              <a:rPr lang="ko-KR" altLang="en-US" sz="1800" dirty="0"/>
              <a:t>와 같은 서식 지정자를 사용하여 변수의 값을 출력할 수 있습니다</a:t>
            </a:r>
            <a:r>
              <a:rPr lang="en-US" altLang="ko-KR" sz="1800" dirty="0"/>
              <a:t>. % </a:t>
            </a:r>
            <a:r>
              <a:rPr lang="ko-KR" altLang="en-US" sz="1800" dirty="0"/>
              <a:t>연산자는 대체 필드</a:t>
            </a:r>
            <a:r>
              <a:rPr lang="en-US" altLang="ko-KR" sz="1800" dirty="0"/>
              <a:t>(substitution field)</a:t>
            </a:r>
            <a:r>
              <a:rPr lang="ko-KR" altLang="en-US" sz="1800" dirty="0"/>
              <a:t>를 표시하는 데 사용됩니다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768964" y="3212976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% </a:t>
            </a:r>
            <a:r>
              <a:rPr lang="ko-KR" altLang="en-US" sz="1400" dirty="0"/>
              <a:t>연산자를 이용한 </a:t>
            </a:r>
            <a:r>
              <a:rPr lang="ko-KR" altLang="en-US" sz="1400" dirty="0" err="1"/>
              <a:t>포매팅</a:t>
            </a:r>
            <a:endParaRPr lang="ko-KR" altLang="en-US" sz="1400" dirty="0"/>
          </a:p>
          <a:p>
            <a:r>
              <a:rPr lang="en-US" altLang="ko-KR" sz="1400" dirty="0"/>
              <a:t>name = "John"</a:t>
            </a:r>
          </a:p>
          <a:p>
            <a:r>
              <a:rPr lang="en-US" altLang="ko-KR" sz="1400" dirty="0"/>
              <a:t>age = 30</a:t>
            </a:r>
          </a:p>
          <a:p>
            <a:r>
              <a:rPr lang="en-US" altLang="ko-KR" sz="1400" dirty="0"/>
              <a:t>height = 175.5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print("My name is %s, I'm %d years old, and my height is %.1f." % (name, age, height))</a:t>
            </a: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출력 결과</a:t>
            </a:r>
            <a:r>
              <a:rPr lang="en-US" altLang="ko-KR" sz="1400" dirty="0"/>
              <a:t>: "My name is John, I'm 30 years old, and my height is 175.5."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1398" y="4941168"/>
            <a:ext cx="8232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</a:t>
            </a:r>
            <a:r>
              <a:rPr lang="en-US" altLang="ko-KR" dirty="0"/>
              <a:t>% </a:t>
            </a:r>
            <a:r>
              <a:rPr lang="ko-KR" altLang="en-US" dirty="0"/>
              <a:t>연산자를 이용하여 문자열 안에 변수의 값을 삽입합니다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%s</a:t>
            </a:r>
            <a:r>
              <a:rPr lang="ko-KR" altLang="en-US" dirty="0"/>
              <a:t>는 문자열</a:t>
            </a:r>
            <a:r>
              <a:rPr lang="en-US" altLang="ko-KR" dirty="0"/>
              <a:t>, %d</a:t>
            </a:r>
            <a:r>
              <a:rPr lang="ko-KR" altLang="en-US" dirty="0"/>
              <a:t>는 정수</a:t>
            </a:r>
            <a:r>
              <a:rPr lang="en-US" altLang="ko-KR" dirty="0"/>
              <a:t>, %f</a:t>
            </a:r>
            <a:r>
              <a:rPr lang="ko-KR" altLang="en-US" dirty="0"/>
              <a:t>는 실수를 나타내는 서식 지정자입니다</a:t>
            </a:r>
            <a:r>
              <a:rPr lang="en-US" altLang="ko-KR" dirty="0"/>
              <a:t>. </a:t>
            </a:r>
            <a:r>
              <a:rPr lang="ko-KR" altLang="en-US" dirty="0"/>
              <a:t>문자열 안에 여러 개의 서식 지정자를 사용하는 경우</a:t>
            </a:r>
            <a:r>
              <a:rPr lang="en-US" altLang="ko-KR" dirty="0"/>
              <a:t>, </a:t>
            </a:r>
            <a:r>
              <a:rPr lang="ko-KR" altLang="en-US" dirty="0"/>
              <a:t>변수의 값들은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로 묶어서 </a:t>
            </a:r>
            <a:r>
              <a:rPr lang="en-US" altLang="ko-KR" dirty="0"/>
              <a:t>% </a:t>
            </a:r>
            <a:r>
              <a:rPr lang="ko-KR" altLang="en-US" dirty="0"/>
              <a:t>연산자 뒤에 넘겨줍니다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11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% </a:t>
            </a:r>
            <a:r>
              <a:rPr lang="ko-KR" altLang="en-US" dirty="0"/>
              <a:t>연산자를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 안에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이용하여 변수의 값을 삽입할 때</a:t>
            </a:r>
            <a:r>
              <a:rPr lang="en-US" altLang="ko-KR" sz="1800" dirty="0"/>
              <a:t>, </a:t>
            </a:r>
            <a:r>
              <a:rPr lang="ko-KR" altLang="en-US" sz="1800" dirty="0"/>
              <a:t>다양한 출력 형식을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이용하여 출력 형식을 지정한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564904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출력 형식 지정 예제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pi = 3.14159265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en-US" altLang="ko-KR" dirty="0" err="1"/>
              <a:t>num</a:t>
            </a:r>
            <a:r>
              <a:rPr lang="en-US" altLang="ko-KR" dirty="0"/>
              <a:t> = %d" % </a:t>
            </a:r>
            <a:r>
              <a:rPr lang="en-US" altLang="ko-KR" dirty="0" err="1"/>
              <a:t>num</a:t>
            </a:r>
            <a:r>
              <a:rPr lang="en-US" altLang="ko-KR" dirty="0"/>
              <a:t>)  # </a:t>
            </a:r>
            <a:r>
              <a:rPr lang="ko-KR" altLang="en-US" dirty="0"/>
              <a:t>출력 결과</a:t>
            </a:r>
            <a:r>
              <a:rPr lang="en-US" altLang="ko-KR" dirty="0"/>
              <a:t>: "</a:t>
            </a:r>
            <a:r>
              <a:rPr lang="en-US" altLang="ko-KR" dirty="0" err="1"/>
              <a:t>num</a:t>
            </a:r>
            <a:r>
              <a:rPr lang="en-US" altLang="ko-KR" dirty="0"/>
              <a:t> = 10"</a:t>
            </a:r>
          </a:p>
          <a:p>
            <a:r>
              <a:rPr lang="en-US" altLang="ko-KR" dirty="0"/>
              <a:t>print("pi = %f" % pi)  # </a:t>
            </a:r>
            <a:r>
              <a:rPr lang="ko-KR" altLang="en-US" dirty="0"/>
              <a:t>출력 결과</a:t>
            </a:r>
            <a:r>
              <a:rPr lang="en-US" altLang="ko-KR" dirty="0"/>
              <a:t>: "pi = 3.141593"</a:t>
            </a:r>
          </a:p>
          <a:p>
            <a:r>
              <a:rPr lang="en-US" altLang="ko-KR" dirty="0"/>
              <a:t>print("pi = %.2f" % pi)  # </a:t>
            </a:r>
            <a:r>
              <a:rPr lang="ko-KR" altLang="en-US" dirty="0"/>
              <a:t>출력 결과</a:t>
            </a:r>
            <a:r>
              <a:rPr lang="en-US" altLang="ko-KR" dirty="0"/>
              <a:t>: "pi = 3.14"</a:t>
            </a:r>
          </a:p>
          <a:p>
            <a:r>
              <a:rPr lang="en-US" altLang="ko-KR" dirty="0"/>
              <a:t>print("pi = %10.2f" % pi)  # </a:t>
            </a:r>
            <a:r>
              <a:rPr lang="ko-KR" altLang="en-US" dirty="0"/>
              <a:t>출력 결과</a:t>
            </a:r>
            <a:r>
              <a:rPr lang="en-US" altLang="ko-KR" dirty="0"/>
              <a:t>: "pi =       3.14"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50851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출력 형식을 지정하는 서식 지정자를 사용하여 변수의 값을 출력합니다</a:t>
            </a:r>
            <a:r>
              <a:rPr lang="en-US" altLang="ko-KR" dirty="0"/>
              <a:t>. %.2f</a:t>
            </a:r>
            <a:r>
              <a:rPr lang="ko-KR" altLang="en-US" dirty="0"/>
              <a:t>와 같이 </a:t>
            </a:r>
            <a:r>
              <a:rPr lang="en-US" altLang="ko-KR" dirty="0"/>
              <a:t>.2f</a:t>
            </a:r>
            <a:r>
              <a:rPr lang="ko-KR" altLang="en-US" dirty="0"/>
              <a:t>와 같은 형식 지정자는 소수점 이하 자리 수를 지정하는 것을 의미하며</a:t>
            </a:r>
            <a:r>
              <a:rPr lang="en-US" altLang="ko-KR" dirty="0"/>
              <a:t>, %10.2f</a:t>
            </a:r>
            <a:r>
              <a:rPr lang="ko-KR" altLang="en-US" dirty="0"/>
              <a:t>와 같이 앞에 숫자를 붙인 경우</a:t>
            </a:r>
            <a:r>
              <a:rPr lang="en-US" altLang="ko-KR" dirty="0"/>
              <a:t>, </a:t>
            </a:r>
            <a:r>
              <a:rPr lang="ko-KR" altLang="en-US" dirty="0"/>
              <a:t>출력할 전체 자릿수를 지정하는 것을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198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58847"/>
            <a:ext cx="88569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print("Hello, %s!" % name)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정수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42</a:t>
            </a:r>
          </a:p>
          <a:p>
            <a:r>
              <a:rPr lang="en-US" altLang="ko-KR" dirty="0"/>
              <a:t>print("The answer is %d." % 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</a:t>
            </a:r>
          </a:p>
          <a:p>
            <a:r>
              <a:rPr lang="en-US" altLang="ko-KR" dirty="0"/>
              <a:t>pi = 3.14159</a:t>
            </a:r>
          </a:p>
          <a:p>
            <a:r>
              <a:rPr lang="en-US" altLang="ko-KR" dirty="0"/>
              <a:t>print("Pi is approximately %.2f." % pi)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여러 개의 변수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%s %s and I am %d years old." % 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age))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진수 변환</a:t>
            </a:r>
          </a:p>
          <a:p>
            <a:r>
              <a:rPr lang="en-US" altLang="ko-KR" dirty="0" err="1"/>
              <a:t>decimal_num</a:t>
            </a:r>
            <a:r>
              <a:rPr lang="en-US" altLang="ko-KR" dirty="0"/>
              <a:t> = 42</a:t>
            </a:r>
          </a:p>
          <a:p>
            <a:r>
              <a:rPr lang="en-US" altLang="ko-KR" dirty="0" err="1"/>
              <a:t>binary_num</a:t>
            </a:r>
            <a:r>
              <a:rPr lang="en-US" altLang="ko-KR" dirty="0"/>
              <a:t> = bin(</a:t>
            </a:r>
            <a:r>
              <a:rPr lang="en-US" altLang="ko-KR" dirty="0" err="1"/>
              <a:t>decimal_num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print("The decimal number %d is equal to the binary number %s." % (</a:t>
            </a:r>
            <a:r>
              <a:rPr lang="en-US" altLang="ko-KR" dirty="0" err="1"/>
              <a:t>decimal_num</a:t>
            </a:r>
            <a:r>
              <a:rPr lang="en-US" altLang="ko-KR" dirty="0"/>
              <a:t>, </a:t>
            </a:r>
            <a:r>
              <a:rPr lang="en-US" altLang="ko-KR" dirty="0" err="1"/>
              <a:t>binary_num</a:t>
            </a:r>
            <a:r>
              <a:rPr lang="en-US" altLang="ko-KR" dirty="0"/>
              <a:t>))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18018" y="584394"/>
            <a:ext cx="486351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%d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정수 출력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%f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%F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 출력 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대문자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%g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실수를 지수 형태로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%G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실수를 지수 형태로 출력 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대문자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%s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문자열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%a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출력할 값을 문자열로 표현 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리스트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,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딕셔너리 등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1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577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format() </a:t>
            </a:r>
            <a:r>
              <a:rPr lang="ko-KR" altLang="en-US" sz="3200" dirty="0" err="1"/>
              <a:t>메소드를</a:t>
            </a:r>
            <a:r>
              <a:rPr lang="ko-KR" altLang="en-US" sz="3200" dirty="0"/>
              <a:t> 이용한 문자열 </a:t>
            </a:r>
            <a:r>
              <a:rPr lang="ko-KR" altLang="en-US" sz="3200" dirty="0" err="1"/>
              <a:t>포매팅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이용한 문자열 </a:t>
            </a:r>
            <a:r>
              <a:rPr lang="ko-KR" altLang="en-US" sz="1800" dirty="0" err="1"/>
              <a:t>포매팅은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가장 일반적으로 사용되는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안에 중괄호 </a:t>
            </a:r>
            <a:r>
              <a:rPr lang="en-US" altLang="ko-KR" sz="1800" dirty="0"/>
              <a:t>{}</a:t>
            </a:r>
            <a:r>
              <a:rPr lang="ko-KR" altLang="en-US" sz="1800" dirty="0"/>
              <a:t>를 사용하여 변수의 값을 출력할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 변수 이름을 지정하고</a:t>
            </a:r>
            <a:r>
              <a:rPr lang="en-US" altLang="ko-KR" sz="1800" dirty="0"/>
              <a:t>, 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이용하여 변수의 값을 할당합니다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안에는 서식 지정자를 사용하여 출력 형식을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3789040"/>
            <a:ext cx="871296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format()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이용한 </a:t>
            </a:r>
            <a:r>
              <a:rPr lang="ko-KR" altLang="en-US" sz="1600" dirty="0" err="1"/>
              <a:t>포매팅</a:t>
            </a:r>
            <a:endParaRPr lang="ko-KR" altLang="en-US" sz="1600" dirty="0"/>
          </a:p>
          <a:p>
            <a:r>
              <a:rPr lang="en-US" altLang="ko-KR" sz="1600" dirty="0"/>
              <a:t>name = "John"</a:t>
            </a:r>
          </a:p>
          <a:p>
            <a:r>
              <a:rPr lang="en-US" altLang="ko-KR" sz="1600" dirty="0"/>
              <a:t>age = 30</a:t>
            </a:r>
          </a:p>
          <a:p>
            <a:r>
              <a:rPr lang="en-US" altLang="ko-KR" sz="1600" dirty="0"/>
              <a:t>height = 175.5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print("My name is {}, I'm {} years old, and my height is {:.1f}.".format(name, age, height))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"My name is John, I'm 30 years old, and my height is 175.5."</a:t>
            </a:r>
          </a:p>
        </p:txBody>
      </p:sp>
    </p:spTree>
    <p:extLst>
      <p:ext uri="{BB962C8B-B14F-4D97-AF65-F5344CB8AC3E}">
        <p14:creationId xmlns:p14="http://schemas.microsoft.com/office/powerpoint/2010/main" val="2067197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586551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이용하여 문자열 </a:t>
            </a:r>
            <a:r>
              <a:rPr lang="ko-KR" altLang="en-US" sz="1800" dirty="0" err="1"/>
              <a:t>포매팅을</a:t>
            </a:r>
            <a:r>
              <a:rPr lang="ko-KR" altLang="en-US" sz="1800" dirty="0"/>
              <a:t> 할 때</a:t>
            </a:r>
            <a:r>
              <a:rPr lang="en-US" altLang="ko-KR" sz="1800" dirty="0"/>
              <a:t>, </a:t>
            </a:r>
            <a:r>
              <a:rPr lang="ko-KR" altLang="en-US" sz="1800" dirty="0"/>
              <a:t>중괄호 안에 숫자를 지정하여 출력할 변수의 인덱스를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인덱스를 이용하여 변수의 값을 출력하는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12776"/>
            <a:ext cx="83423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인덱스를 이용한 </a:t>
            </a:r>
            <a:r>
              <a:rPr lang="ko-KR" altLang="en-US" sz="1400" dirty="0" err="1"/>
              <a:t>포매팅</a:t>
            </a:r>
            <a:r>
              <a:rPr lang="ko-KR" altLang="en-US" sz="1400" dirty="0"/>
              <a:t> 예제</a:t>
            </a:r>
          </a:p>
          <a:p>
            <a:r>
              <a:rPr lang="en-US" altLang="ko-KR" sz="1400" dirty="0"/>
              <a:t>name = "John"</a:t>
            </a:r>
          </a:p>
          <a:p>
            <a:r>
              <a:rPr lang="en-US" altLang="ko-KR" sz="1400" dirty="0"/>
              <a:t>age = 30</a:t>
            </a:r>
          </a:p>
          <a:p>
            <a:r>
              <a:rPr lang="en-US" altLang="ko-KR" sz="1400" dirty="0"/>
              <a:t>height = 175.5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print("My name is {0}, I'm {1} years old, and my height is {2:.1f}.".format(name, age, height))</a:t>
            </a: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출력 결과</a:t>
            </a:r>
            <a:r>
              <a:rPr lang="en-US" altLang="ko-KR" sz="1400" dirty="0"/>
              <a:t>: "My name is John, I'm 30 years old, and my height is 175.5."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1986" y="3286725"/>
            <a:ext cx="8380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중괄호 안에 </a:t>
            </a:r>
            <a:r>
              <a:rPr lang="en-US" altLang="ko-KR" dirty="0"/>
              <a:t>0, 1, 2</a:t>
            </a:r>
            <a:r>
              <a:rPr lang="ko-KR" altLang="en-US" dirty="0"/>
              <a:t>와 같은 인덱스를 이용하여 변수의 값을 지정합니다</a:t>
            </a:r>
            <a:r>
              <a:rPr lang="en-US" altLang="ko-KR" dirty="0"/>
              <a:t>. </a:t>
            </a:r>
            <a:r>
              <a:rPr lang="ko-KR" altLang="en-US" dirty="0"/>
              <a:t>이를 이용하여 중복되는 변수를 더 쉽게 출력할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01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529" y="188640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print("Hello, {}!".format(name))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정수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42</a:t>
            </a:r>
          </a:p>
          <a:p>
            <a:r>
              <a:rPr lang="en-US" altLang="ko-KR" dirty="0"/>
              <a:t>print("The answer is {}.".format(</a:t>
            </a:r>
            <a:r>
              <a:rPr lang="en-US" altLang="ko-KR" dirty="0" err="1"/>
              <a:t>num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</a:t>
            </a:r>
          </a:p>
          <a:p>
            <a:r>
              <a:rPr lang="en-US" altLang="ko-KR" dirty="0"/>
              <a:t>pi = 3.14159</a:t>
            </a:r>
          </a:p>
          <a:p>
            <a:r>
              <a:rPr lang="en-US" altLang="ko-KR" dirty="0"/>
              <a:t>print("Pi is approximately {:.2f}.".format(pi))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여러 개의 변수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{} {} and I am {} years </a:t>
            </a:r>
            <a:r>
              <a:rPr lang="en-US" altLang="ko-KR" dirty="0" err="1"/>
              <a:t>old.".format</a:t>
            </a:r>
            <a:r>
              <a:rPr lang="en-US" altLang="ko-KR" dirty="0"/>
              <a:t>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age))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인덱스를 이용한 대입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{1} {0} and I am {2} years </a:t>
            </a:r>
            <a:r>
              <a:rPr lang="en-US" altLang="ko-KR" dirty="0" err="1"/>
              <a:t>old.".format</a:t>
            </a:r>
            <a:r>
              <a:rPr lang="en-US" altLang="ko-KR" dirty="0"/>
              <a:t>(</a:t>
            </a:r>
            <a:r>
              <a:rPr lang="en-US" altLang="ko-KR" dirty="0" err="1"/>
              <a:t>last_name</a:t>
            </a:r>
            <a:r>
              <a:rPr lang="en-US" altLang="ko-KR" dirty="0"/>
              <a:t>, </a:t>
            </a:r>
            <a:r>
              <a:rPr lang="en-US" altLang="ko-KR" dirty="0" err="1"/>
              <a:t>first_name</a:t>
            </a:r>
            <a:r>
              <a:rPr lang="en-US" altLang="ko-KR" dirty="0"/>
              <a:t>, age))</a:t>
            </a:r>
          </a:p>
        </p:txBody>
      </p:sp>
    </p:spTree>
    <p:extLst>
      <p:ext uri="{BB962C8B-B14F-4D97-AF65-F5344CB8AC3E}">
        <p14:creationId xmlns:p14="http://schemas.microsoft.com/office/powerpoint/2010/main" val="3495955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</a:t>
            </a:r>
            <a:r>
              <a:rPr lang="ko-KR" altLang="en-US" dirty="0"/>
              <a:t>을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f-string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en-US" altLang="ko-KR" sz="1800" dirty="0"/>
              <a:t>3.6</a:t>
            </a:r>
            <a:r>
              <a:rPr lang="ko-KR" altLang="en-US" sz="1800" dirty="0"/>
              <a:t>부터 도입된 기능으로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가장 간단하고 직관적인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앞에 </a:t>
            </a:r>
            <a:r>
              <a:rPr lang="en-US" altLang="ko-KR" sz="1800" dirty="0"/>
              <a:t>f</a:t>
            </a:r>
            <a:r>
              <a:rPr lang="ko-KR" altLang="en-US" sz="1800" dirty="0"/>
              <a:t>를 붙여서 사용합니다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</a:t>
            </a:r>
            <a:r>
              <a:rPr lang="en-US" altLang="ko-KR" sz="1800" dirty="0"/>
              <a:t>{} </a:t>
            </a:r>
            <a:r>
              <a:rPr lang="ko-KR" altLang="en-US" sz="1800" dirty="0"/>
              <a:t>안에 변수 이름을 적으면 해당 변수의 값을 문자열에 삽입할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안에는 변수 이름 외에도 변수의 값을 출력할 때 사용할 서식 지정자를 사용할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f-string</a:t>
            </a:r>
            <a:r>
              <a:rPr lang="ko-KR" altLang="en-US" sz="1800" dirty="0"/>
              <a:t>을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50100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f-string</a:t>
            </a:r>
            <a:r>
              <a:rPr lang="ko-KR" altLang="en-US" dirty="0"/>
              <a:t>을 이용한 문자열 </a:t>
            </a:r>
            <a:r>
              <a:rPr lang="ko-KR" altLang="en-US" dirty="0" err="1"/>
              <a:t>포매팅</a:t>
            </a:r>
            <a:endParaRPr lang="ko-KR" altLang="en-US" dirty="0"/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age = 30</a:t>
            </a:r>
          </a:p>
          <a:p>
            <a:r>
              <a:rPr lang="en-US" altLang="ko-KR" dirty="0"/>
              <a:t>height = 175.5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f"My</a:t>
            </a:r>
            <a:r>
              <a:rPr lang="en-US" altLang="ko-KR" dirty="0"/>
              <a:t> name is {name}, I'm {age} years old, and my height is {height:.1f}.")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"My name is John, I'm 30 years old, and my height is 175.5."</a:t>
            </a:r>
          </a:p>
        </p:txBody>
      </p:sp>
    </p:spTree>
    <p:extLst>
      <p:ext uri="{BB962C8B-B14F-4D97-AF65-F5344CB8AC3E}">
        <p14:creationId xmlns:p14="http://schemas.microsoft.com/office/powerpoint/2010/main" val="2077696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서식 지정자를 이용하여 출력 형식을 변경하는 방법은 다양합니다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정수를 출력할 때는 </a:t>
            </a:r>
            <a:r>
              <a:rPr lang="en-US" altLang="ko-KR" sz="1800" dirty="0"/>
              <a:t>d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실수를 출력할 때는 </a:t>
            </a:r>
            <a:r>
              <a:rPr lang="en-US" altLang="ko-KR" sz="1800" dirty="0"/>
              <a:t>f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지수를 출력할 때는 </a:t>
            </a:r>
            <a:r>
              <a:rPr lang="en-US" altLang="ko-KR" sz="1800" dirty="0"/>
              <a:t>e</a:t>
            </a:r>
            <a:r>
              <a:rPr lang="ko-KR" altLang="en-US" sz="1800" dirty="0"/>
              <a:t>를 사용합니다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출력 결과의 전체 자릿수나 소수점 이하 자리 수</a:t>
            </a:r>
            <a:r>
              <a:rPr lang="en-US" altLang="ko-KR" sz="1800" dirty="0"/>
              <a:t>, </a:t>
            </a:r>
            <a:r>
              <a:rPr lang="ko-KR" altLang="en-US" sz="1800" dirty="0"/>
              <a:t>공백 등을 지정할 수도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아래는 서식 지정자의 예시입니다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정수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:d}</a:t>
            </a:r>
          </a:p>
          <a:p>
            <a:pPr lvl="1"/>
            <a:r>
              <a:rPr lang="ko-KR" altLang="en-US" sz="1800" dirty="0"/>
              <a:t>실수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:f}</a:t>
            </a:r>
          </a:p>
          <a:p>
            <a:pPr lvl="1"/>
            <a:r>
              <a:rPr lang="ko-KR" altLang="en-US" sz="1800" dirty="0"/>
              <a:t>지수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:e}</a:t>
            </a:r>
          </a:p>
          <a:p>
            <a:pPr lvl="1"/>
            <a:r>
              <a:rPr lang="ko-KR" altLang="en-US" sz="1800" dirty="0"/>
              <a:t>전체 자릿수 지정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</a:t>
            </a:r>
            <a:r>
              <a:rPr lang="ko-KR" altLang="en-US" sz="1800" dirty="0"/>
              <a:t>전체 자릿수</a:t>
            </a:r>
            <a:r>
              <a:rPr lang="en-US" altLang="ko-KR" sz="1800" dirty="0"/>
              <a:t>}</a:t>
            </a:r>
          </a:p>
          <a:p>
            <a:pPr lvl="1"/>
            <a:r>
              <a:rPr lang="ko-KR" altLang="en-US" sz="1800" dirty="0"/>
              <a:t>소수점 이하 자릿수 지정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:.</a:t>
            </a:r>
            <a:r>
              <a:rPr lang="ko-KR" altLang="en-US" sz="1800" dirty="0"/>
              <a:t>소수점 이하 자릿수</a:t>
            </a:r>
            <a:r>
              <a:rPr lang="en-US" altLang="ko-KR" sz="1800" dirty="0"/>
              <a:t>f}</a:t>
            </a:r>
          </a:p>
          <a:p>
            <a:pPr lvl="1"/>
            <a:r>
              <a:rPr lang="ko-KR" altLang="en-US" sz="1800" dirty="0"/>
              <a:t>양수일 때는 </a:t>
            </a:r>
            <a:r>
              <a:rPr lang="en-US" altLang="ko-KR" sz="1800" dirty="0"/>
              <a:t>+</a:t>
            </a:r>
            <a:r>
              <a:rPr lang="ko-KR" altLang="en-US" sz="1800" dirty="0"/>
              <a:t>로 표시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:+}</a:t>
            </a:r>
          </a:p>
          <a:p>
            <a:pPr lvl="1"/>
            <a:r>
              <a:rPr lang="ko-KR" altLang="en-US" sz="1800" dirty="0"/>
              <a:t>자릿수 맞추기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pPr lvl="1"/>
            <a:r>
              <a:rPr lang="en-US" altLang="ko-KR" sz="1800" dirty="0"/>
              <a:t>0</a:t>
            </a:r>
            <a:r>
              <a:rPr lang="ko-KR" altLang="en-US" sz="1800" dirty="0"/>
              <a:t>으로 채우기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:0&gt;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pPr lvl="1"/>
            <a:r>
              <a:rPr lang="ko-KR" altLang="en-US" sz="1800" dirty="0"/>
              <a:t>왼쪽 정렬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:&lt;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pPr lvl="1"/>
            <a:r>
              <a:rPr lang="ko-KR" altLang="en-US" sz="1800" dirty="0"/>
              <a:t>가운데 정렬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:^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8363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665976"/>
            <a:ext cx="9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f-string</a:t>
            </a:r>
            <a:r>
              <a:rPr lang="ko-KR" altLang="en-US" dirty="0"/>
              <a:t>에서 다양한 서식 지정자를 이용하는 예제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age = 30</a:t>
            </a:r>
          </a:p>
          <a:p>
            <a:r>
              <a:rPr lang="en-US" altLang="ko-KR" dirty="0"/>
              <a:t>height = 175.5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f"My</a:t>
            </a:r>
            <a:r>
              <a:rPr lang="en-US" altLang="ko-KR" dirty="0"/>
              <a:t> name is {name}, I'm {</a:t>
            </a:r>
            <a:r>
              <a:rPr lang="en-US" altLang="ko-KR" dirty="0" err="1"/>
              <a:t>age:d</a:t>
            </a:r>
            <a:r>
              <a:rPr lang="en-US" altLang="ko-KR" dirty="0"/>
              <a:t>} years old, and my height is {height:.2f} cm.")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"My name is John, I'm 30 years old, and my height is 175.50 cm."</a:t>
            </a:r>
          </a:p>
          <a:p>
            <a:endParaRPr lang="en-US" altLang="ko-KR" dirty="0"/>
          </a:p>
          <a:p>
            <a:r>
              <a:rPr lang="en-US" altLang="ko-KR" dirty="0"/>
              <a:t>pi = 3.14159265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pi is approximately {pi:.2f}.")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pi is approximately 3.14."</a:t>
            </a:r>
          </a:p>
          <a:p>
            <a:endParaRPr lang="en-US" altLang="ko-KR" dirty="0"/>
          </a:p>
          <a:p>
            <a:r>
              <a:rPr lang="en-US" altLang="ko-KR" dirty="0"/>
              <a:t>x = 12345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x is {x:10d}.")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x is      12345."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9634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332656"/>
            <a:ext cx="66967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f-string</a:t>
            </a:r>
            <a:r>
              <a:rPr lang="ko-KR" altLang="en-US" dirty="0"/>
              <a:t>에서 다양한 서식 지정자를 이용하는 예제</a:t>
            </a:r>
          </a:p>
          <a:p>
            <a:endParaRPr lang="en-US" altLang="ko-KR" dirty="0"/>
          </a:p>
          <a:p>
            <a:r>
              <a:rPr lang="en-US" altLang="ko-KR" dirty="0"/>
              <a:t>y = 12.345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y is {y:10.2f}.")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y is     12.35."</a:t>
            </a:r>
          </a:p>
          <a:p>
            <a:endParaRPr lang="en-US" altLang="ko-KR" dirty="0"/>
          </a:p>
          <a:p>
            <a:r>
              <a:rPr lang="en-US" altLang="ko-KR" dirty="0"/>
              <a:t>z = 3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z is {z:+5d}.")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z is    +3."</a:t>
            </a:r>
          </a:p>
          <a:p>
            <a:endParaRPr lang="en-US" altLang="ko-KR" dirty="0"/>
          </a:p>
          <a:p>
            <a:r>
              <a:rPr lang="en-US" altLang="ko-KR" dirty="0"/>
              <a:t>w = 12345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w is {w:0&gt;10d}.")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w is 0000012345."</a:t>
            </a:r>
          </a:p>
          <a:p>
            <a:endParaRPr lang="en-US" altLang="ko-KR" dirty="0"/>
          </a:p>
          <a:p>
            <a:r>
              <a:rPr lang="en-US" altLang="ko-KR" dirty="0"/>
              <a:t>text = "Hello, World!"</a:t>
            </a:r>
          </a:p>
          <a:p>
            <a:endParaRPr lang="en-US" altLang="ko-KR" dirty="0"/>
          </a:p>
          <a:p>
            <a:r>
              <a:rPr lang="en-US" altLang="ko-KR" dirty="0"/>
              <a:t>print(f"{text:^20}")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   Hello, World!    "</a:t>
            </a:r>
          </a:p>
        </p:txBody>
      </p:sp>
    </p:spTree>
    <p:extLst>
      <p:ext uri="{BB962C8B-B14F-4D97-AF65-F5344CB8AC3E}">
        <p14:creationId xmlns:p14="http://schemas.microsoft.com/office/powerpoint/2010/main" val="23402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파이썬</a:t>
            </a:r>
            <a:r>
              <a:rPr lang="ko-KR" altLang="en-US" sz="3600" b="1" dirty="0"/>
              <a:t>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(2)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파이썬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3.x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버전의 아나콘다 다운로드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&lt;Download&gt;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운영체제에 맞는 설치 파일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DE75E-044F-49FF-8D7B-BEED3C1B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420887"/>
            <a:ext cx="3860801" cy="25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3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다음과 같은 문자열을 여러 </a:t>
            </a:r>
            <a:r>
              <a:rPr lang="ko-KR" altLang="en-US" sz="2000" dirty="0" err="1"/>
              <a:t>포매팅</a:t>
            </a:r>
            <a:r>
              <a:rPr lang="ko-KR" altLang="en-US" sz="2000" dirty="0"/>
              <a:t> 방법을 이용하여 출력하는 코드를 작성하세요</a:t>
            </a:r>
            <a:r>
              <a:rPr lang="en-US" altLang="ko-KR" sz="2000" dirty="0"/>
              <a:t>. </a:t>
            </a:r>
            <a:r>
              <a:rPr lang="ko-KR" altLang="en-US" sz="2000" dirty="0"/>
              <a:t>밑줄 그어진 부분은 변수로 선언해서 사용하자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556792"/>
            <a:ext cx="43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My name is </a:t>
            </a:r>
            <a:r>
              <a:rPr lang="en-US" altLang="ko-KR" u="sng" dirty="0"/>
              <a:t>Tom</a:t>
            </a:r>
            <a:r>
              <a:rPr lang="en-US" altLang="ko-KR" dirty="0"/>
              <a:t> and I am </a:t>
            </a:r>
            <a:r>
              <a:rPr lang="en-US" altLang="ko-KR" u="sng" dirty="0"/>
              <a:t>20</a:t>
            </a:r>
            <a:r>
              <a:rPr lang="en-US" altLang="ko-KR" dirty="0"/>
              <a:t> years old.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7451" y="2733644"/>
            <a:ext cx="458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 have </a:t>
            </a:r>
            <a:r>
              <a:rPr lang="en-US" altLang="ko-KR" u="sng" dirty="0"/>
              <a:t>3</a:t>
            </a:r>
            <a:r>
              <a:rPr lang="en-US" altLang="ko-KR" dirty="0"/>
              <a:t> apples, </a:t>
            </a:r>
            <a:r>
              <a:rPr lang="en-US" altLang="ko-KR" u="sng" dirty="0"/>
              <a:t>2</a:t>
            </a:r>
            <a:r>
              <a:rPr lang="en-US" altLang="ko-KR" dirty="0"/>
              <a:t> oranges, and </a:t>
            </a:r>
            <a:r>
              <a:rPr lang="en-US" altLang="ko-KR" u="sng" dirty="0"/>
              <a:t>1</a:t>
            </a:r>
            <a:r>
              <a:rPr lang="en-US" altLang="ko-KR" dirty="0"/>
              <a:t> banana.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3783524"/>
            <a:ext cx="201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result is </a:t>
            </a:r>
            <a:r>
              <a:rPr lang="en-US" altLang="ko-KR" u="sng" dirty="0"/>
              <a:t>1.23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15616" y="4719628"/>
            <a:ext cx="209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Your score is </a:t>
            </a:r>
            <a:r>
              <a:rPr lang="en-US" altLang="ko-KR" u="sng" dirty="0"/>
              <a:t>90</a:t>
            </a:r>
            <a:r>
              <a:rPr lang="en-US" altLang="ko-KR" dirty="0"/>
              <a:t>%.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3648" y="573325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/>
              <a:t>10</a:t>
            </a:r>
            <a:r>
              <a:rPr lang="en-US" altLang="ko-KR" dirty="0"/>
              <a:t> + </a:t>
            </a:r>
            <a:r>
              <a:rPr lang="en-US" altLang="ko-KR" u="sng" dirty="0"/>
              <a:t>20</a:t>
            </a:r>
            <a:r>
              <a:rPr lang="en-US" altLang="ko-KR" dirty="0"/>
              <a:t> = </a:t>
            </a:r>
            <a:r>
              <a:rPr lang="en-US" altLang="ko-KR" u="sng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76234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input()</a:t>
            </a:r>
            <a:r>
              <a:rPr lang="ko-KR" altLang="en-US" sz="1800" dirty="0"/>
              <a:t>은 사용자로부터 키보드나 다른 입력 장치를 통해 데이터를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내장 함수입니다</a:t>
            </a:r>
            <a:r>
              <a:rPr lang="en-US" altLang="ko-KR" sz="1800" dirty="0"/>
              <a:t>. input() </a:t>
            </a:r>
            <a:r>
              <a:rPr lang="ko-KR" altLang="en-US" sz="1800" dirty="0"/>
              <a:t>함수를 호출하면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프로그램은 사용자에게 텍스트 입력을 요청하는 메시지를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입력한 값을 문자열로 반환합니다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input() </a:t>
            </a:r>
            <a:r>
              <a:rPr lang="ko-KR" altLang="en-US" sz="1800" dirty="0"/>
              <a:t>함수는 인자를 받지 않으며</a:t>
            </a:r>
            <a:r>
              <a:rPr lang="en-US" altLang="ko-KR" sz="1800" dirty="0"/>
              <a:t>, </a:t>
            </a:r>
            <a:r>
              <a:rPr lang="ko-KR" altLang="en-US" sz="1800" dirty="0"/>
              <a:t>입력된 값은 항상 문자열로 반환됩니다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입력한 값을 정수나 실수 등의 다른 데이터 타입으로 사용하려면</a:t>
            </a:r>
            <a:r>
              <a:rPr lang="en-US" altLang="ko-KR" sz="1800" dirty="0"/>
              <a:t>, </a:t>
            </a:r>
            <a:r>
              <a:rPr lang="ko-KR" altLang="en-US" sz="1800" dirty="0"/>
              <a:t>적절한 형 변환을 해주어야 합니다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4221088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 </a:t>
            </a:r>
            <a:r>
              <a:rPr lang="ko-KR" altLang="en-US" dirty="0"/>
              <a:t>함수를 이용하여 사용자로부터 입력 받기</a:t>
            </a:r>
          </a:p>
          <a:p>
            <a:r>
              <a:rPr lang="en-US" altLang="ko-KR" dirty="0"/>
              <a:t>name = input("What is your name? 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f"Hello</a:t>
            </a:r>
            <a:r>
              <a:rPr lang="en-US" altLang="ko-KR" dirty="0"/>
              <a:t>, {name}!")</a:t>
            </a:r>
          </a:p>
        </p:txBody>
      </p:sp>
    </p:spTree>
    <p:extLst>
      <p:ext uri="{BB962C8B-B14F-4D97-AF65-F5344CB8AC3E}">
        <p14:creationId xmlns:p14="http://schemas.microsoft.com/office/powerpoint/2010/main" val="3375280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사용자로부터 입력을 받아 계산하는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348880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 </a:t>
            </a:r>
            <a:r>
              <a:rPr lang="ko-KR" altLang="en-US" dirty="0"/>
              <a:t>함수를 이용하여 사용자로부터 </a:t>
            </a:r>
            <a:r>
              <a:rPr lang="ko-KR" altLang="en-US" dirty="0" err="1"/>
              <a:t>입력받아</a:t>
            </a:r>
            <a:r>
              <a:rPr lang="ko-KR" altLang="en-US" dirty="0"/>
              <a:t> 계산하기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정수를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정수를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addition = num1 + num2</a:t>
            </a:r>
          </a:p>
          <a:p>
            <a:r>
              <a:rPr lang="en-US" altLang="ko-KR" dirty="0"/>
              <a:t>subtraction = num1 - num2</a:t>
            </a:r>
          </a:p>
          <a:p>
            <a:r>
              <a:rPr lang="en-US" altLang="ko-KR" dirty="0"/>
              <a:t>multiplication = num1 * num2</a:t>
            </a:r>
          </a:p>
          <a:p>
            <a:r>
              <a:rPr lang="en-US" altLang="ko-KR" dirty="0"/>
              <a:t>division = num1 / num2</a:t>
            </a:r>
          </a:p>
          <a:p>
            <a:endParaRPr lang="en-US" altLang="ko-KR" dirty="0"/>
          </a:p>
          <a:p>
            <a:r>
              <a:rPr lang="en-US" altLang="ko-KR" dirty="0"/>
              <a:t>print(f"{num1} + {num2} = {addition}")</a:t>
            </a:r>
          </a:p>
          <a:p>
            <a:r>
              <a:rPr lang="en-US" altLang="ko-KR" dirty="0"/>
              <a:t>print(f"{num1} - {num2} = {subtraction}")</a:t>
            </a:r>
          </a:p>
          <a:p>
            <a:r>
              <a:rPr lang="en-US" altLang="ko-KR" dirty="0"/>
              <a:t>print(f"{num1} * {num2} = {multiplication}")</a:t>
            </a:r>
          </a:p>
          <a:p>
            <a:r>
              <a:rPr lang="en-US" altLang="ko-KR" dirty="0"/>
              <a:t>print(f"{num1} / {num2} = {division:.2f}")</a:t>
            </a:r>
          </a:p>
        </p:txBody>
      </p:sp>
    </p:spTree>
    <p:extLst>
      <p:ext uri="{BB962C8B-B14F-4D97-AF65-F5344CB8AC3E}">
        <p14:creationId xmlns:p14="http://schemas.microsoft.com/office/powerpoint/2010/main" val="454724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두 개의 숫자를 </a:t>
            </a:r>
            <a:r>
              <a:rPr lang="ko-KR" altLang="en-US" sz="2800" dirty="0" err="1"/>
              <a:t>입력받고</a:t>
            </a:r>
            <a:r>
              <a:rPr lang="en-US" altLang="ko-KR" sz="2800" dirty="0"/>
              <a:t>, </a:t>
            </a:r>
            <a:r>
              <a:rPr lang="ko-KR" altLang="en-US" sz="2800" dirty="0"/>
              <a:t>덧셈</a:t>
            </a:r>
            <a:r>
              <a:rPr lang="en-US" altLang="ko-KR" sz="2800" dirty="0"/>
              <a:t>, </a:t>
            </a:r>
            <a:r>
              <a:rPr lang="ko-KR" altLang="en-US" sz="2800" dirty="0"/>
              <a:t>뺄셈</a:t>
            </a:r>
            <a:r>
              <a:rPr lang="en-US" altLang="ko-KR" sz="2800" dirty="0"/>
              <a:t>, </a:t>
            </a:r>
            <a:r>
              <a:rPr lang="ko-KR" altLang="en-US" sz="2800" dirty="0"/>
              <a:t>곱셈</a:t>
            </a:r>
            <a:r>
              <a:rPr lang="en-US" altLang="ko-KR" sz="2800" dirty="0"/>
              <a:t>, </a:t>
            </a:r>
            <a:r>
              <a:rPr lang="ko-KR" altLang="en-US" sz="2800" dirty="0"/>
              <a:t>나눗셈 결과를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4968" y="1700808"/>
            <a:ext cx="748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input(), </a:t>
            </a:r>
            <a:r>
              <a:rPr lang="ko-KR" altLang="en-US" dirty="0" err="1"/>
              <a:t>포매팅</a:t>
            </a:r>
            <a:r>
              <a:rPr lang="en-US" altLang="ko-KR" dirty="0"/>
              <a:t>, </a:t>
            </a:r>
            <a:r>
              <a:rPr lang="ko-KR" altLang="en-US" dirty="0" err="1"/>
              <a:t>산술식을</a:t>
            </a:r>
            <a:r>
              <a:rPr lang="ko-KR" altLang="en-US" dirty="0"/>
              <a:t> 이용하여 계산하기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result = f"""</a:t>
            </a:r>
          </a:p>
          <a:p>
            <a:r>
              <a:rPr lang="ko-KR" altLang="en-US" dirty="0"/>
              <a:t>입력한 숫자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첫 번째 숫자</a:t>
            </a:r>
            <a:r>
              <a:rPr lang="en-US" altLang="ko-KR" dirty="0"/>
              <a:t>: {num1}</a:t>
            </a:r>
          </a:p>
          <a:p>
            <a:r>
              <a:rPr lang="ko-KR" altLang="en-US" dirty="0"/>
              <a:t>두 번째 숫자</a:t>
            </a:r>
            <a:r>
              <a:rPr lang="en-US" altLang="ko-KR" dirty="0"/>
              <a:t>: {num2}</a:t>
            </a:r>
          </a:p>
          <a:p>
            <a:endParaRPr lang="en-US" altLang="ko-KR" dirty="0"/>
          </a:p>
          <a:p>
            <a:r>
              <a:rPr lang="ko-KR" altLang="en-US" dirty="0"/>
              <a:t>산술 연산 결과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{num1} + {num2} = {num1 + num2}</a:t>
            </a:r>
          </a:p>
          <a:p>
            <a:r>
              <a:rPr lang="en-US" altLang="ko-KR" dirty="0"/>
              <a:t>{num1} - {num2} = {num1 - num2}</a:t>
            </a:r>
          </a:p>
          <a:p>
            <a:r>
              <a:rPr lang="en-US" altLang="ko-KR" dirty="0"/>
              <a:t>{num1} * {num2} = {num1 * num2}</a:t>
            </a:r>
          </a:p>
          <a:p>
            <a:r>
              <a:rPr lang="en-US" altLang="ko-KR" dirty="0"/>
              <a:t>{num1} / {num2} = {num1 / num2:.2f}</a:t>
            </a:r>
          </a:p>
          <a:p>
            <a:r>
              <a:rPr lang="en-US" altLang="ko-KR" dirty="0"/>
              <a:t>"""</a:t>
            </a:r>
          </a:p>
          <a:p>
            <a:endParaRPr lang="en-US" altLang="ko-KR" dirty="0"/>
          </a:p>
          <a:p>
            <a:r>
              <a:rPr lang="en-US" altLang="ko-KR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9670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세 개의 숫자 중에서 가장 큰 숫자를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1844824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</a:t>
            </a:r>
            <a:r>
              <a:rPr lang="ko-KR" altLang="en-US" dirty="0"/>
              <a:t>과 </a:t>
            </a:r>
            <a:r>
              <a:rPr lang="ko-KR" altLang="en-US" dirty="0" err="1"/>
              <a:t>산술식만을</a:t>
            </a:r>
            <a:r>
              <a:rPr lang="ko-KR" altLang="en-US" dirty="0"/>
              <a:t> 이용하여 가장 큰 숫자 출력하기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num3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세 번째 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 err="1"/>
              <a:t>max_num</a:t>
            </a:r>
            <a:r>
              <a:rPr lang="en-US" altLang="ko-KR" dirty="0"/>
              <a:t> = num1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max_num</a:t>
            </a:r>
            <a:r>
              <a:rPr lang="en-US" altLang="ko-KR" dirty="0"/>
              <a:t> &lt; num2: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max_num</a:t>
            </a:r>
            <a:r>
              <a:rPr lang="en-US" altLang="ko-KR" dirty="0"/>
              <a:t> = num2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max_num</a:t>
            </a:r>
            <a:r>
              <a:rPr lang="en-US" altLang="ko-KR" dirty="0"/>
              <a:t> &lt; num3: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max_num</a:t>
            </a:r>
            <a:r>
              <a:rPr lang="en-US" altLang="ko-KR" dirty="0"/>
              <a:t> = num3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입력한 숫자 중 가장 큰 수는 </a:t>
            </a:r>
            <a:r>
              <a:rPr lang="en-US" altLang="ko-KR" dirty="0"/>
              <a:t>{</a:t>
            </a:r>
            <a:r>
              <a:rPr lang="en-US" altLang="ko-KR" dirty="0" err="1"/>
              <a:t>max_num</a:t>
            </a:r>
            <a:r>
              <a:rPr lang="en-US" altLang="ko-KR" dirty="0"/>
              <a:t>}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881801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"</a:t>
            </a:r>
            <a:r>
              <a:rPr lang="ko-KR" altLang="en-US" sz="2800" dirty="0"/>
              <a:t>사과 쇼핑몰</a:t>
            </a:r>
            <a:r>
              <a:rPr lang="en-US" altLang="ko-KR" sz="2800" dirty="0"/>
              <a:t>"</a:t>
            </a:r>
            <a:r>
              <a:rPr lang="ko-KR" altLang="en-US" sz="2800" dirty="0"/>
              <a:t>에서 사과를 구매할 때</a:t>
            </a:r>
            <a:r>
              <a:rPr lang="en-US" altLang="ko-KR" sz="2800" dirty="0"/>
              <a:t>, </a:t>
            </a:r>
            <a:r>
              <a:rPr lang="ko-KR" altLang="en-US" sz="2800" dirty="0"/>
              <a:t>총 가격을 계산하는 프로그램을 작성하세요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사용자로부터 사과의 개수와 가격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부가세율을 </a:t>
            </a:r>
            <a:r>
              <a:rPr lang="ko-KR" altLang="en-US" sz="2400" dirty="0" err="1"/>
              <a:t>입력받아</a:t>
            </a:r>
            <a:r>
              <a:rPr lang="en-US" altLang="ko-KR" sz="2400" dirty="0"/>
              <a:t>, </a:t>
            </a:r>
            <a:r>
              <a:rPr lang="ko-KR" altLang="en-US" sz="2400" dirty="0"/>
              <a:t>총 가격을 계산하는 프로그램을 작성하세요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734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초를 입력하면 분과 초로 표시하는 프로그램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200</a:t>
            </a:r>
            <a:r>
              <a:rPr lang="ko-KR" altLang="en-US" sz="1800" dirty="0"/>
              <a:t>초를 입력하면 </a:t>
            </a:r>
            <a:r>
              <a:rPr lang="en-US" altLang="ko-KR" sz="1800" dirty="0"/>
              <a:t>3</a:t>
            </a:r>
            <a:r>
              <a:rPr lang="ko-KR" altLang="en-US" sz="1800" dirty="0"/>
              <a:t>분 </a:t>
            </a:r>
            <a:r>
              <a:rPr lang="en-US" altLang="ko-KR" sz="1800" dirty="0"/>
              <a:t>20</a:t>
            </a:r>
            <a:r>
              <a:rPr lang="ko-KR" altLang="en-US" sz="1800" dirty="0"/>
              <a:t>초로 표현하라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분</a:t>
            </a:r>
            <a:r>
              <a:rPr lang="en-US" altLang="ko-KR" sz="1800" dirty="0"/>
              <a:t>(min)</a:t>
            </a:r>
            <a:r>
              <a:rPr lang="ko-KR" altLang="en-US" sz="1800" dirty="0"/>
              <a:t>을 입력 하면</a:t>
            </a:r>
            <a:r>
              <a:rPr lang="en-US" altLang="ko-KR" sz="1800" dirty="0"/>
              <a:t>, </a:t>
            </a:r>
            <a:r>
              <a:rPr lang="ko-KR" altLang="en-US" sz="1800" dirty="0"/>
              <a:t>일</a:t>
            </a:r>
            <a:r>
              <a:rPr lang="en-US" altLang="ko-KR" sz="1800" dirty="0"/>
              <a:t>, </a:t>
            </a:r>
            <a:r>
              <a:rPr lang="ko-KR" altLang="en-US" sz="1800" dirty="0"/>
              <a:t>시간</a:t>
            </a:r>
            <a:r>
              <a:rPr lang="en-US" altLang="ko-KR" sz="1800" dirty="0"/>
              <a:t>,</a:t>
            </a:r>
            <a:r>
              <a:rPr lang="ko-KR" altLang="en-US" sz="1800" dirty="0"/>
              <a:t> 분으로 출력하는 프로그램을 만들어라</a:t>
            </a:r>
            <a:r>
              <a:rPr lang="en-US" altLang="ko-KR" sz="1800" dirty="0"/>
              <a:t>. (</a:t>
            </a:r>
            <a:r>
              <a:rPr lang="ko-KR" altLang="en-US" sz="1800" dirty="0"/>
              <a:t>예 </a:t>
            </a:r>
            <a:r>
              <a:rPr lang="en-US" altLang="ko-KR" sz="1800" dirty="0"/>
              <a:t>: 1550</a:t>
            </a:r>
            <a:r>
              <a:rPr lang="ko-KR" altLang="en-US" sz="1800" dirty="0"/>
              <a:t>분은 </a:t>
            </a:r>
            <a:r>
              <a:rPr lang="en-US" altLang="ko-KR" sz="1800" dirty="0"/>
              <a:t>1</a:t>
            </a:r>
            <a:r>
              <a:rPr lang="ko-KR" altLang="en-US" sz="1800" dirty="0"/>
              <a:t>일 </a:t>
            </a:r>
            <a:r>
              <a:rPr lang="en-US" altLang="ko-KR" sz="1800" dirty="0"/>
              <a:t>1</a:t>
            </a:r>
            <a:r>
              <a:rPr lang="ko-KR" altLang="en-US" sz="1800" dirty="0"/>
              <a:t>시간 </a:t>
            </a:r>
            <a:r>
              <a:rPr lang="en-US" altLang="ko-KR" sz="1800" dirty="0"/>
              <a:t>50</a:t>
            </a:r>
            <a:r>
              <a:rPr lang="ko-KR" altLang="en-US" sz="1800" dirty="0"/>
              <a:t>분</a:t>
            </a:r>
            <a:r>
              <a:rPr lang="en-US" altLang="ko-KR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500</a:t>
            </a:r>
            <a:r>
              <a:rPr lang="ko-KR" altLang="en-US" sz="1800" dirty="0"/>
              <a:t>만원을 </a:t>
            </a:r>
            <a:r>
              <a:rPr lang="ko-KR" altLang="en-US" sz="1800" dirty="0" err="1"/>
              <a:t>년이율</a:t>
            </a:r>
            <a:r>
              <a:rPr lang="ko-KR" altLang="en-US" sz="1800" dirty="0"/>
              <a:t> </a:t>
            </a:r>
            <a:r>
              <a:rPr lang="en-US" altLang="ko-KR" sz="1800" dirty="0"/>
              <a:t>5%</a:t>
            </a:r>
            <a:r>
              <a:rPr lang="ko-KR" altLang="en-US" sz="1800" dirty="0"/>
              <a:t>로 복리 저금했을 때 </a:t>
            </a:r>
            <a:r>
              <a:rPr lang="en-US" altLang="ko-KR" sz="1800" dirty="0"/>
              <a:t>5</a:t>
            </a:r>
            <a:r>
              <a:rPr lang="ko-KR" altLang="en-US" sz="1800" dirty="0"/>
              <a:t>년 후의 원리금의 합계를 출력하는 프로그램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n</a:t>
            </a:r>
            <a:r>
              <a:rPr lang="ko-KR" altLang="en-US" sz="1800" dirty="0"/>
              <a:t>까지의 합은 </a:t>
            </a:r>
            <a:r>
              <a:rPr lang="en-US" altLang="ko-KR" sz="1800" dirty="0"/>
              <a:t>n(n+1)/2</a:t>
            </a:r>
            <a:r>
              <a:rPr lang="ko-KR" altLang="en-US" sz="1800" dirty="0"/>
              <a:t>로 주어진다</a:t>
            </a:r>
            <a:r>
              <a:rPr lang="en-US" altLang="ko-KR" sz="1800" dirty="0"/>
              <a:t>. 1</a:t>
            </a:r>
            <a:r>
              <a:rPr lang="ko-KR" altLang="en-US" sz="1800" dirty="0"/>
              <a:t>부터 </a:t>
            </a:r>
            <a:r>
              <a:rPr lang="en-US" altLang="ko-KR" sz="1800" dirty="0"/>
              <a:t>100</a:t>
            </a:r>
            <a:r>
              <a:rPr lang="ko-KR" altLang="en-US" sz="1800" dirty="0"/>
              <a:t>까지의 합을 구하여 출력하는 프로그램을 작성하고 실행하라</a:t>
            </a:r>
            <a:r>
              <a:rPr lang="en-US" altLang="ko-K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판매자가 딸기와 포도를 판매하고 있다</a:t>
            </a:r>
            <a:r>
              <a:rPr lang="en-US" altLang="ko-KR" sz="1800" dirty="0"/>
              <a:t>. </a:t>
            </a:r>
            <a:r>
              <a:rPr lang="ko-KR" altLang="en-US" sz="1800" dirty="0"/>
              <a:t>포도 한 알의 무게는 </a:t>
            </a:r>
            <a:r>
              <a:rPr lang="en-US" altLang="ko-KR" sz="1800" dirty="0"/>
              <a:t>75g</a:t>
            </a:r>
            <a:r>
              <a:rPr lang="ko-KR" altLang="en-US" sz="1800" dirty="0"/>
              <a:t>이고 딸기 한 알의 무게는 </a:t>
            </a:r>
            <a:r>
              <a:rPr lang="en-US" altLang="ko-KR" sz="1800" dirty="0"/>
              <a:t>113.5g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사용자로부터 포도 알의 개수와 딸기의 개수를 입력 받아 총 무게를 계산하여 출력하는 프로그램을 작성하고 실행하라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42292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추가문제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9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파이썬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(3)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설치 파일 실행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다운로드한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설치 파일 실행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설치 타입을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‘Just Me’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‘All Users’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변경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E49BF-B345-4DA1-9411-5EDEBDDB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4864"/>
            <a:ext cx="3228844" cy="3345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47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Python</a:t>
            </a:r>
            <a:r>
              <a:rPr lang="ko-KR" altLang="en-US" sz="2000" b="1" dirty="0">
                <a:latin typeface="+mj-ea"/>
                <a:ea typeface="+mj-ea"/>
              </a:rPr>
              <a:t>을 위한 통합 환경 프로그램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Thonny</a:t>
            </a:r>
            <a:r>
              <a:rPr lang="en-US" altLang="ko-KR" sz="2000" b="1" dirty="0">
                <a:latin typeface="+mj-ea"/>
                <a:ea typeface="+mj-ea"/>
              </a:rPr>
              <a:t> IDE</a:t>
            </a:r>
            <a:r>
              <a:rPr lang="ko-KR" altLang="en-US" sz="2000" b="1" dirty="0">
                <a:latin typeface="+mj-ea"/>
                <a:ea typeface="+mj-ea"/>
              </a:rPr>
              <a:t>는 편집과 실행 셸을 한 화면에서 제공하므로 편리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네트워크 프로그래밍을 위한 복수 프로그램의 동시 실행 가능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Thonny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설치</a:t>
            </a:r>
            <a:endParaRPr lang="en-US" altLang="ko-KR" sz="2000" b="1" dirty="0">
              <a:latin typeface="+mj-ea"/>
              <a:ea typeface="+mj-ea"/>
            </a:endParaRPr>
          </a:p>
          <a:p>
            <a:pPr lvl="1"/>
            <a:r>
              <a:rPr lang="en-US" altLang="ko-KR" sz="1400" b="1" dirty="0">
                <a:latin typeface="+mj-ea"/>
                <a:ea typeface="+mj-ea"/>
                <a:hlinkClick r:id="rId2"/>
              </a:rPr>
              <a:t>https://thonny.org/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에서 </a:t>
            </a:r>
            <a:r>
              <a:rPr lang="en-US" altLang="ko-KR" sz="1400" b="1" dirty="0">
                <a:latin typeface="+mj-ea"/>
                <a:ea typeface="+mj-ea"/>
              </a:rPr>
              <a:t>Windows </a:t>
            </a:r>
            <a:r>
              <a:rPr lang="ko-KR" altLang="en-US" sz="1400" b="1" dirty="0">
                <a:latin typeface="+mj-ea"/>
                <a:ea typeface="+mj-ea"/>
              </a:rPr>
              <a:t>버전을 다운로드하고 설치한다</a:t>
            </a:r>
          </a:p>
          <a:p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 err="1"/>
              <a:t>Thonny</a:t>
            </a:r>
            <a:r>
              <a:rPr lang="en-US" altLang="ko-KR" dirty="0"/>
              <a:t> 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80"/>
            <a:ext cx="5334000" cy="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ko-KR" sz="3200" dirty="0" err="1"/>
              <a:t>Thonny</a:t>
            </a:r>
            <a:r>
              <a:rPr lang="en-US" altLang="ko-KR" sz="3200" dirty="0"/>
              <a:t> IDE </a:t>
            </a:r>
            <a:r>
              <a:rPr lang="ko-KR" altLang="en-US" sz="3200" dirty="0"/>
              <a:t>사용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2" y="1016707"/>
            <a:ext cx="6524042" cy="571057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52454" y="1571115"/>
            <a:ext cx="4938874" cy="4306157"/>
            <a:chOff x="1452782" y="1561838"/>
            <a:chExt cx="4938874" cy="4306157"/>
          </a:xfrm>
        </p:grpSpPr>
        <p:sp>
          <p:nvSpPr>
            <p:cNvPr id="7" name="직사각형 6"/>
            <p:cNvSpPr/>
            <p:nvPr/>
          </p:nvSpPr>
          <p:spPr>
            <a:xfrm>
              <a:off x="1452782" y="1563624"/>
              <a:ext cx="27543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➊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67176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➋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2168" y="2823710"/>
              <a:ext cx="7873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</a:rPr>
                <a:t>➍</a:t>
              </a:r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 편집 창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2168" y="5621774"/>
              <a:ext cx="9594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</a:rPr>
                <a:t>➎</a:t>
              </a:r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solidFill>
                    <a:srgbClr val="FF0000"/>
                  </a:solidFill>
                  <a:latin typeface="+mj-ea"/>
                  <a:ea typeface="+mj-ea"/>
                </a:rPr>
                <a:t>파이썬</a:t>
              </a:r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 셸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29048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15200" y="1016707"/>
            <a:ext cx="1752600" cy="1631216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➊ 새 파일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➋ 실행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➌ 중지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➍ 편집 창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➎ </a:t>
            </a:r>
            <a:r>
              <a:rPr lang="ko-KR" altLang="en-US" dirty="0" err="1">
                <a:solidFill>
                  <a:srgbClr val="002060"/>
                </a:solidFill>
                <a:latin typeface="+mj-ea"/>
                <a:ea typeface="+mj-ea"/>
              </a:rPr>
              <a:t>파이썬</a:t>
            </a:r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 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2738547"/>
            <a:ext cx="1752600" cy="156966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1)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프로그램을 입력하고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gcd.py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로 저장</a:t>
            </a:r>
            <a:endParaRPr lang="en-US" altLang="ko-KR" sz="1600" dirty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2)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실행 아이콘을 클릭하고 셸에서 결과 확인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2800" y="4648200"/>
            <a:ext cx="1905001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Ctrl+T</a:t>
            </a:r>
            <a:r>
              <a:rPr lang="en-US" altLang="ko-KR" sz="1400" dirty="0"/>
              <a:t> </a:t>
            </a:r>
            <a:r>
              <a:rPr lang="ko-KR" altLang="en-US" sz="1400" dirty="0"/>
              <a:t>키를 이용하면 </a:t>
            </a:r>
            <a:endParaRPr lang="en-US" altLang="ko-KR" sz="1400" dirty="0"/>
          </a:p>
          <a:p>
            <a:r>
              <a:rPr lang="ko-KR" altLang="en-US" sz="1400" dirty="0" err="1"/>
              <a:t>명령창에서</a:t>
            </a:r>
            <a:r>
              <a:rPr lang="ko-KR" altLang="en-US" sz="1400" dirty="0"/>
              <a:t> 여러 개의 프로그램을 동시에 실행할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43088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15040</TotalTime>
  <Words>6832</Words>
  <Application>Microsoft Office PowerPoint</Application>
  <PresentationFormat>화면 슬라이드 쇼(4:3)</PresentationFormat>
  <Paragraphs>796</Paragraphs>
  <Slides>66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Arial Unicode MS</vt:lpstr>
      <vt:lpstr>HY견고딕</vt:lpstr>
      <vt:lpstr>굴림</vt:lpstr>
      <vt:lpstr>맑은 고딕</vt:lpstr>
      <vt:lpstr>Arial</vt:lpstr>
      <vt:lpstr>Wingdings</vt:lpstr>
      <vt:lpstr>Office 테마</vt:lpstr>
      <vt:lpstr>파이썬 프로그래밍 </vt:lpstr>
      <vt:lpstr>파이썬이란?</vt:lpstr>
      <vt:lpstr>파이썬 사용처</vt:lpstr>
      <vt:lpstr>파이썬 개발 환경</vt:lpstr>
      <vt:lpstr>파이썬 개발 환경 준비하기</vt:lpstr>
      <vt:lpstr>파이썬 개발 환경 준비하기</vt:lpstr>
      <vt:lpstr>01-2 파이썬 개발 환경 준비하기</vt:lpstr>
      <vt:lpstr>Thonny IDE</vt:lpstr>
      <vt:lpstr>Thonny IDE 사용</vt:lpstr>
      <vt:lpstr>Thonny IDE를 이용한 프로그램 디버깅</vt:lpstr>
      <vt:lpstr>주석</vt:lpstr>
      <vt:lpstr>변수, 상수, 데이터 타입</vt:lpstr>
      <vt:lpstr>변수</vt:lpstr>
      <vt:lpstr>변수명 규칙</vt:lpstr>
      <vt:lpstr>예약어</vt:lpstr>
      <vt:lpstr>상수</vt:lpstr>
      <vt:lpstr>정수형 데이터</vt:lpstr>
      <vt:lpstr>정수형 데이터</vt:lpstr>
      <vt:lpstr>실수형 데이터</vt:lpstr>
      <vt:lpstr>복소수형 데이터</vt:lpstr>
      <vt:lpstr>복소수형 데이터</vt:lpstr>
      <vt:lpstr>문자열</vt:lpstr>
      <vt:lpstr>문자열</vt:lpstr>
      <vt:lpstr>부울형 데이터</vt:lpstr>
      <vt:lpstr>부울형 데이터</vt:lpstr>
      <vt:lpstr>타입 에러</vt:lpstr>
      <vt:lpstr>타입 에러</vt:lpstr>
      <vt:lpstr>타입 변환</vt:lpstr>
      <vt:lpstr>리스트, 튜플, 딕셔너리</vt:lpstr>
      <vt:lpstr>리스트, 튜플, 딕셔너리</vt:lpstr>
      <vt:lpstr>리스트, 튜플, 딕셔너리</vt:lpstr>
      <vt:lpstr>연산자, 연산식</vt:lpstr>
      <vt:lpstr>산술 연산자</vt:lpstr>
      <vt:lpstr>산술 연산자</vt:lpstr>
      <vt:lpstr>산술 연산자 우선순위</vt:lpstr>
      <vt:lpstr>비교연산자</vt:lpstr>
      <vt:lpstr>할당연산자</vt:lpstr>
      <vt:lpstr>논리연산자</vt:lpstr>
      <vt:lpstr>멤버쉽 연산자</vt:lpstr>
      <vt:lpstr>식별 연산자</vt:lpstr>
      <vt:lpstr>연산자 우선순위</vt:lpstr>
      <vt:lpstr>산술식과 비교식</vt:lpstr>
      <vt:lpstr>산술식과 비교식</vt:lpstr>
      <vt:lpstr>산술식과 비교식을 이용한 활용법</vt:lpstr>
      <vt:lpstr>입출력</vt:lpstr>
      <vt:lpstr> print()</vt:lpstr>
      <vt:lpstr> print()</vt:lpstr>
      <vt:lpstr> print()</vt:lpstr>
      <vt:lpstr>문자열 포매팅</vt:lpstr>
      <vt:lpstr>% 연산자를 이용한 포매팅</vt:lpstr>
      <vt:lpstr>% 연산자를 이용한 포매팅</vt:lpstr>
      <vt:lpstr>PowerPoint 프레젠테이션</vt:lpstr>
      <vt:lpstr>format() 메소드를 이용한 문자열 포매팅</vt:lpstr>
      <vt:lpstr>PowerPoint 프레젠테이션</vt:lpstr>
      <vt:lpstr>PowerPoint 프레젠테이션</vt:lpstr>
      <vt:lpstr>f-string을 이용한 포매팅</vt:lpstr>
      <vt:lpstr>PowerPoint 프레젠테이션</vt:lpstr>
      <vt:lpstr>PowerPoint 프레젠테이션</vt:lpstr>
      <vt:lpstr>PowerPoint 프레젠테이션</vt:lpstr>
      <vt:lpstr>문제</vt:lpstr>
      <vt:lpstr>input</vt:lpstr>
      <vt:lpstr>input</vt:lpstr>
      <vt:lpstr>사용자로부터 두 개의 숫자를 입력받고, 덧셈, 뺄셈, 곱셈, 나눗셈 결과를 출력하는 예제</vt:lpstr>
      <vt:lpstr>사용자로부터 입력받은 세 개의 숫자 중에서 가장 큰 숫자를 출력하는 예제</vt:lpstr>
      <vt:lpstr>"사과 쇼핑몰"에서 사과를 구매할 때, 총 가격을 계산하는 프로그램을 작성하세요. </vt:lpstr>
      <vt:lpstr>추가문제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58</cp:revision>
  <dcterms:created xsi:type="dcterms:W3CDTF">2023-02-11T00:29:48Z</dcterms:created>
  <dcterms:modified xsi:type="dcterms:W3CDTF">2023-06-01T07:19:45Z</dcterms:modified>
</cp:coreProperties>
</file>