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2"/>
  </p:notesMasterIdLst>
  <p:sldIdLst>
    <p:sldId id="706" r:id="rId2"/>
    <p:sldId id="611" r:id="rId3"/>
    <p:sldId id="612" r:id="rId4"/>
    <p:sldId id="613" r:id="rId5"/>
    <p:sldId id="709" r:id="rId6"/>
    <p:sldId id="710" r:id="rId7"/>
    <p:sldId id="711" r:id="rId8"/>
    <p:sldId id="712" r:id="rId9"/>
    <p:sldId id="713" r:id="rId10"/>
    <p:sldId id="714" r:id="rId11"/>
    <p:sldId id="715" r:id="rId12"/>
    <p:sldId id="716" r:id="rId13"/>
    <p:sldId id="627" r:id="rId14"/>
    <p:sldId id="628" r:id="rId15"/>
    <p:sldId id="629" r:id="rId16"/>
    <p:sldId id="630" r:id="rId17"/>
    <p:sldId id="631" r:id="rId18"/>
    <p:sldId id="632" r:id="rId19"/>
    <p:sldId id="633" r:id="rId20"/>
    <p:sldId id="634" r:id="rId21"/>
    <p:sldId id="635" r:id="rId22"/>
    <p:sldId id="636" r:id="rId23"/>
    <p:sldId id="724" r:id="rId24"/>
    <p:sldId id="637" r:id="rId25"/>
    <p:sldId id="725" r:id="rId26"/>
    <p:sldId id="726" r:id="rId27"/>
    <p:sldId id="721" r:id="rId28"/>
    <p:sldId id="723" r:id="rId29"/>
    <p:sldId id="638" r:id="rId30"/>
    <p:sldId id="639" r:id="rId31"/>
    <p:sldId id="640" r:id="rId32"/>
    <p:sldId id="641" r:id="rId33"/>
    <p:sldId id="642" r:id="rId34"/>
    <p:sldId id="717" r:id="rId35"/>
    <p:sldId id="719" r:id="rId36"/>
    <p:sldId id="743" r:id="rId37"/>
    <p:sldId id="722" r:id="rId38"/>
    <p:sldId id="708" r:id="rId39"/>
    <p:sldId id="614" r:id="rId40"/>
    <p:sldId id="615" r:id="rId41"/>
    <p:sldId id="616" r:id="rId42"/>
    <p:sldId id="617" r:id="rId43"/>
    <p:sldId id="618" r:id="rId44"/>
    <p:sldId id="619" r:id="rId45"/>
    <p:sldId id="621" r:id="rId46"/>
    <p:sldId id="622" r:id="rId47"/>
    <p:sldId id="623" r:id="rId48"/>
    <p:sldId id="624" r:id="rId49"/>
    <p:sldId id="626" r:id="rId50"/>
    <p:sldId id="625" r:id="rId51"/>
    <p:sldId id="651" r:id="rId52"/>
    <p:sldId id="653" r:id="rId53"/>
    <p:sldId id="654" r:id="rId54"/>
    <p:sldId id="727" r:id="rId55"/>
    <p:sldId id="655" r:id="rId56"/>
    <p:sldId id="668" r:id="rId57"/>
    <p:sldId id="656" r:id="rId58"/>
    <p:sldId id="728" r:id="rId59"/>
    <p:sldId id="671" r:id="rId60"/>
    <p:sldId id="674" r:id="rId61"/>
    <p:sldId id="657" r:id="rId62"/>
    <p:sldId id="740" r:id="rId63"/>
    <p:sldId id="730" r:id="rId64"/>
    <p:sldId id="731" r:id="rId65"/>
    <p:sldId id="732" r:id="rId66"/>
    <p:sldId id="733" r:id="rId67"/>
    <p:sldId id="734" r:id="rId68"/>
    <p:sldId id="735" r:id="rId69"/>
    <p:sldId id="736" r:id="rId70"/>
    <p:sldId id="658" r:id="rId71"/>
    <p:sldId id="667" r:id="rId72"/>
    <p:sldId id="652" r:id="rId73"/>
    <p:sldId id="659" r:id="rId74"/>
    <p:sldId id="737" r:id="rId75"/>
    <p:sldId id="660" r:id="rId76"/>
    <p:sldId id="661" r:id="rId77"/>
    <p:sldId id="745" r:id="rId78"/>
    <p:sldId id="662" r:id="rId79"/>
    <p:sldId id="679" r:id="rId80"/>
    <p:sldId id="680" r:id="rId81"/>
    <p:sldId id="690" r:id="rId82"/>
    <p:sldId id="691" r:id="rId83"/>
    <p:sldId id="748" r:id="rId84"/>
    <p:sldId id="663" r:id="rId85"/>
    <p:sldId id="676" r:id="rId86"/>
    <p:sldId id="675" r:id="rId87"/>
    <p:sldId id="677" r:id="rId88"/>
    <p:sldId id="750" r:id="rId89"/>
    <p:sldId id="751" r:id="rId90"/>
    <p:sldId id="692" r:id="rId91"/>
    <p:sldId id="694" r:id="rId92"/>
    <p:sldId id="693" r:id="rId93"/>
    <p:sldId id="752" r:id="rId94"/>
    <p:sldId id="753" r:id="rId95"/>
    <p:sldId id="666" r:id="rId96"/>
    <p:sldId id="682" r:id="rId97"/>
    <p:sldId id="746" r:id="rId98"/>
    <p:sldId id="683" r:id="rId99"/>
    <p:sldId id="684" r:id="rId100"/>
    <p:sldId id="685" r:id="rId101"/>
    <p:sldId id="687" r:id="rId102"/>
    <p:sldId id="688" r:id="rId103"/>
    <p:sldId id="689" r:id="rId104"/>
    <p:sldId id="754" r:id="rId105"/>
    <p:sldId id="755" r:id="rId106"/>
    <p:sldId id="701" r:id="rId107"/>
    <p:sldId id="705" r:id="rId108"/>
    <p:sldId id="702" r:id="rId109"/>
    <p:sldId id="704" r:id="rId110"/>
    <p:sldId id="643" r:id="rId111"/>
    <p:sldId id="644" r:id="rId112"/>
    <p:sldId id="756" r:id="rId113"/>
    <p:sldId id="645" r:id="rId114"/>
    <p:sldId id="757" r:id="rId115"/>
    <p:sldId id="698" r:id="rId116"/>
    <p:sldId id="758" r:id="rId117"/>
    <p:sldId id="648" r:id="rId118"/>
    <p:sldId id="759" r:id="rId119"/>
    <p:sldId id="650" r:id="rId120"/>
    <p:sldId id="760" r:id="rId1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이태훈" initials="이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95" autoAdjust="0"/>
  </p:normalViewPr>
  <p:slideViewPr>
    <p:cSldViewPr>
      <p:cViewPr varScale="1">
        <p:scale>
          <a:sx n="79" d="100"/>
          <a:sy n="79" d="100"/>
        </p:scale>
        <p:origin x="108" y="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commentAuthors" Target="commentAuthor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2ECC0-5849-4A59-942D-C761FDE0359C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47AFA-8CB7-401C-8D5C-CEC5B89691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6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47AFA-8CB7-401C-8D5C-CEC5B896912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120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9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22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8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1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6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5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36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0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99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94B8-1199-48B0-8149-7F350A6B999E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56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94B8-1199-48B0-8149-7F350A6B999E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46402-05E8-4573-A191-FFE8FF57C1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42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eoul.go.kr/dataList/OA-2218/A/1/datasetView.do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Excel_Macro-Enabled_Worksheet1.xlsm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.xlsm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emf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B947A-217C-C59E-8292-51B59C2A0C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파이썬</a:t>
            </a:r>
            <a:b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</a:br>
            <a:r>
              <a:rPr kumimoji="0" lang="ko-KR" altLang="en-US" sz="4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프로그래밍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3EC665-10F6-3A0E-A3F3-037DE13FB0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이태훈</a:t>
            </a:r>
          </a:p>
        </p:txBody>
      </p:sp>
    </p:spTree>
    <p:extLst>
      <p:ext uri="{BB962C8B-B14F-4D97-AF65-F5344CB8AC3E}">
        <p14:creationId xmlns:p14="http://schemas.microsoft.com/office/powerpoint/2010/main" val="764670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F11DF-32AC-6C35-6973-63A6ABC2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E4DAF-6FA4-DA98-82F2-2339D7409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random.normal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C2E77-5D16-26EC-8887-7640CD155279}"/>
              </a:ext>
            </a:extLst>
          </p:cNvPr>
          <p:cNvSpPr txBox="1"/>
          <p:nvPr/>
        </p:nvSpPr>
        <p:spPr>
          <a:xfrm>
            <a:off x="1475656" y="1827857"/>
            <a:ext cx="691276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평균과 표준 편차 지정</a:t>
            </a:r>
          </a:p>
          <a:p>
            <a:r>
              <a:rPr lang="ko-KR" altLang="en-US" dirty="0"/>
              <a:t>arr2 = </a:t>
            </a:r>
            <a:r>
              <a:rPr lang="ko-KR" altLang="en-US" dirty="0" err="1"/>
              <a:t>np.random.normal</a:t>
            </a:r>
            <a:r>
              <a:rPr lang="ko-KR" altLang="en-US" dirty="0"/>
              <a:t>(</a:t>
            </a:r>
            <a:r>
              <a:rPr lang="ko-KR" altLang="en-US" dirty="0" err="1"/>
              <a:t>loc</a:t>
            </a:r>
            <a:r>
              <a:rPr lang="ko-KR" altLang="en-US" dirty="0"/>
              <a:t>=1.0, </a:t>
            </a:r>
            <a:r>
              <a:rPr lang="ko-KR" altLang="en-US" dirty="0" err="1"/>
              <a:t>scale</a:t>
            </a:r>
            <a:r>
              <a:rPr lang="ko-KR" altLang="en-US" dirty="0"/>
              <a:t>=2.0, </a:t>
            </a:r>
            <a:r>
              <a:rPr lang="ko-KR" altLang="en-US" dirty="0" err="1"/>
              <a:t>size</a:t>
            </a:r>
            <a:r>
              <a:rPr lang="ko-KR" altLang="en-US" dirty="0"/>
              <a:t>=(2, 3))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(arr2)</a:t>
            </a:r>
          </a:p>
          <a:p>
            <a:r>
              <a:rPr lang="ko-KR" altLang="en-US" dirty="0"/>
              <a:t># 출력:</a:t>
            </a:r>
          </a:p>
          <a:p>
            <a:r>
              <a:rPr lang="ko-KR" altLang="en-US" dirty="0"/>
              <a:t># [[ 3.15326523  1.80904146  0.11287371]</a:t>
            </a:r>
          </a:p>
          <a:p>
            <a:r>
              <a:rPr lang="ko-KR" altLang="en-US" dirty="0"/>
              <a:t>#  [ 0.59920925 -0.47195788  0.35207441]]</a:t>
            </a:r>
          </a:p>
          <a:p>
            <a:r>
              <a:rPr lang="ko-KR" altLang="en-US" dirty="0"/>
              <a:t># 평균이 1.0이고 표준 편차가 2.0인 2x3 배열을 생성</a:t>
            </a:r>
          </a:p>
          <a:p>
            <a:endParaRPr lang="ko-KR" altLang="en-US" dirty="0"/>
          </a:p>
          <a:p>
            <a:r>
              <a:rPr lang="ko-KR" altLang="en-US" dirty="0"/>
              <a:t># 형상(</a:t>
            </a:r>
            <a:r>
              <a:rPr lang="ko-KR" altLang="en-US" dirty="0" err="1"/>
              <a:t>shape</a:t>
            </a:r>
            <a:r>
              <a:rPr lang="ko-KR" altLang="en-US" dirty="0"/>
              <a:t>) 지정</a:t>
            </a:r>
          </a:p>
          <a:p>
            <a:r>
              <a:rPr lang="ko-KR" altLang="en-US" dirty="0"/>
              <a:t>arr3 = </a:t>
            </a:r>
            <a:r>
              <a:rPr lang="ko-KR" altLang="en-US" dirty="0" err="1"/>
              <a:t>np.random.normal</a:t>
            </a:r>
            <a:r>
              <a:rPr lang="ko-KR" altLang="en-US" dirty="0"/>
              <a:t>(</a:t>
            </a:r>
            <a:r>
              <a:rPr lang="ko-KR" altLang="en-US" dirty="0" err="1"/>
              <a:t>size</a:t>
            </a:r>
            <a:r>
              <a:rPr lang="ko-KR" altLang="en-US" dirty="0"/>
              <a:t>=(4,))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(arr3)</a:t>
            </a:r>
          </a:p>
          <a:p>
            <a:r>
              <a:rPr lang="ko-KR" altLang="en-US" dirty="0"/>
              <a:t># 출력: 크기가 4인 1차원 배열</a:t>
            </a:r>
          </a:p>
        </p:txBody>
      </p:sp>
    </p:spTree>
    <p:extLst>
      <p:ext uri="{BB962C8B-B14F-4D97-AF65-F5344CB8AC3E}">
        <p14:creationId xmlns:p14="http://schemas.microsoft.com/office/powerpoint/2010/main" val="322728335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8CF9F-4B8D-C59A-ED21-10DB29B7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Pivot_table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6D4CE2-5B37-135A-E26F-28EE2E816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데이터프레임에서 특정 열을 그룹화하여 행과 열을 피벗테이블 형태로 나타낼 수 있습니다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ko-KR" sz="1600" dirty="0" err="1"/>
              <a:t>Name</a:t>
            </a:r>
            <a:r>
              <a:rPr lang="ko-KR" altLang="ko-KR" sz="1600" dirty="0"/>
              <a:t> 열과 </a:t>
            </a:r>
            <a:r>
              <a:rPr lang="ko-KR" altLang="ko-KR" sz="1600" dirty="0" err="1"/>
              <a:t>Date</a:t>
            </a:r>
            <a:r>
              <a:rPr lang="ko-KR" altLang="ko-KR" sz="1600" dirty="0"/>
              <a:t> 열을 기준으로 </a:t>
            </a:r>
            <a:r>
              <a:rPr lang="ko-KR" altLang="ko-KR" sz="1600" dirty="0" err="1"/>
              <a:t>Value</a:t>
            </a:r>
            <a:r>
              <a:rPr lang="ko-KR" altLang="ko-KR" sz="1600" dirty="0"/>
              <a:t> 열의 평균을 계산</a:t>
            </a:r>
            <a:r>
              <a:rPr lang="ko-KR" altLang="en-US" sz="1600" dirty="0"/>
              <a:t>해서</a:t>
            </a:r>
            <a:r>
              <a:rPr lang="en-US" altLang="ko-KR" sz="1600" dirty="0"/>
              <a:t> </a:t>
            </a:r>
            <a:r>
              <a:rPr lang="ko-KR" altLang="en-US" sz="1600" dirty="0"/>
              <a:t>피벗테이블로 출력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54DA08-88C1-E185-6DEB-9B4E63EAB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31" y="2183859"/>
            <a:ext cx="2678783" cy="19126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23B96C-AF0B-3389-4B4C-215A6F517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708920"/>
            <a:ext cx="2448272" cy="88307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84AE08-1900-4BE0-9153-E6DDB05034D8}"/>
              </a:ext>
            </a:extLst>
          </p:cNvPr>
          <p:cNvSpPr txBox="1"/>
          <p:nvPr/>
        </p:nvSpPr>
        <p:spPr>
          <a:xfrm>
            <a:off x="1547664" y="4365104"/>
            <a:ext cx="604867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import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pandas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pd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pd.DataFrame</a:t>
            </a:r>
            <a:r>
              <a:rPr lang="ko-KR" altLang="en-US" sz="1100" dirty="0"/>
              <a:t>({</a:t>
            </a:r>
          </a:p>
          <a:p>
            <a:r>
              <a:rPr lang="ko-KR" altLang="en-US" sz="1100" dirty="0"/>
              <a:t>    '</a:t>
            </a:r>
            <a:r>
              <a:rPr lang="ko-KR" altLang="en-US" sz="1100" dirty="0" err="1"/>
              <a:t>Name</a:t>
            </a:r>
            <a:r>
              <a:rPr lang="ko-KR" altLang="en-US" sz="1100" dirty="0"/>
              <a:t>': ['</a:t>
            </a:r>
            <a:r>
              <a:rPr lang="ko-KR" altLang="en-US" sz="1100" dirty="0" err="1"/>
              <a:t>Alice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Alice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Bob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Bob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Alice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Alice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Bob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Bob</a:t>
            </a:r>
            <a:r>
              <a:rPr lang="ko-KR" altLang="en-US" sz="1100" dirty="0"/>
              <a:t>'],</a:t>
            </a:r>
          </a:p>
          <a:p>
            <a:r>
              <a:rPr lang="ko-KR" altLang="en-US" sz="1100" dirty="0"/>
              <a:t>    '</a:t>
            </a:r>
            <a:r>
              <a:rPr lang="ko-KR" altLang="en-US" sz="1100" dirty="0" err="1"/>
              <a:t>Date</a:t>
            </a:r>
            <a:r>
              <a:rPr lang="ko-KR" altLang="en-US" sz="1100" dirty="0"/>
              <a:t>': ['</a:t>
            </a:r>
            <a:r>
              <a:rPr lang="ko-KR" altLang="en-US" sz="1100" dirty="0" err="1"/>
              <a:t>Day</a:t>
            </a:r>
            <a:r>
              <a:rPr lang="ko-KR" altLang="en-US" sz="1100" dirty="0"/>
              <a:t> 1', '</a:t>
            </a:r>
            <a:r>
              <a:rPr lang="ko-KR" altLang="en-US" sz="1100" dirty="0" err="1"/>
              <a:t>Day</a:t>
            </a:r>
            <a:r>
              <a:rPr lang="ko-KR" altLang="en-US" sz="1100" dirty="0"/>
              <a:t> 2', '</a:t>
            </a:r>
            <a:r>
              <a:rPr lang="ko-KR" altLang="en-US" sz="1100" dirty="0" err="1"/>
              <a:t>Day</a:t>
            </a:r>
            <a:r>
              <a:rPr lang="ko-KR" altLang="en-US" sz="1100" dirty="0"/>
              <a:t> 1', '</a:t>
            </a:r>
            <a:r>
              <a:rPr lang="ko-KR" altLang="en-US" sz="1100" dirty="0" err="1"/>
              <a:t>Day</a:t>
            </a:r>
            <a:r>
              <a:rPr lang="ko-KR" altLang="en-US" sz="1100" dirty="0"/>
              <a:t> 2', '</a:t>
            </a:r>
            <a:r>
              <a:rPr lang="ko-KR" altLang="en-US" sz="1100" dirty="0" err="1"/>
              <a:t>Day</a:t>
            </a:r>
            <a:r>
              <a:rPr lang="ko-KR" altLang="en-US" sz="1100" dirty="0"/>
              <a:t> 1', '</a:t>
            </a:r>
            <a:r>
              <a:rPr lang="ko-KR" altLang="en-US" sz="1100" dirty="0" err="1"/>
              <a:t>Day</a:t>
            </a:r>
            <a:r>
              <a:rPr lang="ko-KR" altLang="en-US" sz="1100" dirty="0"/>
              <a:t> 2', '</a:t>
            </a:r>
            <a:r>
              <a:rPr lang="ko-KR" altLang="en-US" sz="1100" dirty="0" err="1"/>
              <a:t>Day</a:t>
            </a:r>
            <a:r>
              <a:rPr lang="ko-KR" altLang="en-US" sz="1100" dirty="0"/>
              <a:t> 1', '</a:t>
            </a:r>
            <a:r>
              <a:rPr lang="ko-KR" altLang="en-US" sz="1100" dirty="0" err="1"/>
              <a:t>Day</a:t>
            </a:r>
            <a:r>
              <a:rPr lang="ko-KR" altLang="en-US" sz="1100" dirty="0"/>
              <a:t> 2'],</a:t>
            </a:r>
          </a:p>
          <a:p>
            <a:r>
              <a:rPr lang="ko-KR" altLang="en-US" sz="1100" dirty="0"/>
              <a:t>    '</a:t>
            </a:r>
            <a:r>
              <a:rPr lang="ko-KR" altLang="en-US" sz="1100" dirty="0" err="1"/>
              <a:t>Value</a:t>
            </a:r>
            <a:r>
              <a:rPr lang="ko-KR" altLang="en-US" sz="1100" dirty="0"/>
              <a:t>': [10, 20, 15, 25, 30, 40, 35, 45]</a:t>
            </a:r>
          </a:p>
          <a:p>
            <a:r>
              <a:rPr lang="ko-KR" altLang="en-US" sz="1100" dirty="0"/>
              <a:t>})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result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df.pivot_table</a:t>
            </a:r>
            <a:r>
              <a:rPr lang="ko-KR" altLang="en-US" sz="1100" dirty="0"/>
              <a:t>(</a:t>
            </a:r>
            <a:r>
              <a:rPr lang="en-US" altLang="ko-KR" sz="1100" dirty="0" err="1"/>
              <a:t>i</a:t>
            </a:r>
            <a:r>
              <a:rPr lang="ko-KR" altLang="en-US" sz="1100" dirty="0" err="1"/>
              <a:t>ndex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Name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columns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Date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values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Value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aggfunc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mean</a:t>
            </a:r>
            <a:r>
              <a:rPr lang="ko-KR" altLang="en-US" sz="1100" dirty="0"/>
              <a:t>')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result</a:t>
            </a:r>
            <a:r>
              <a:rPr lang="ko-KR" altLang="en-US" sz="1100" dirty="0"/>
              <a:t>)</a:t>
            </a:r>
            <a:endParaRPr lang="en-US" altLang="ko-KR" sz="1100" dirty="0"/>
          </a:p>
          <a:p>
            <a:endParaRPr lang="ko-KR" altLang="en-US" sz="11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B6F589D-7B5F-B1D0-C21B-DD0C8BAB0F1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050414" y="3140179"/>
            <a:ext cx="809618" cy="10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08082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0773D-95D9-3609-843B-ECA9ADE4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Pivot_table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1DBF14-D31C-1E2E-8339-D75EE2CBB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매출 데이터를 이용한 지역별</a:t>
            </a:r>
            <a:r>
              <a:rPr lang="en-US" altLang="ko-KR" dirty="0"/>
              <a:t>, </a:t>
            </a:r>
            <a:r>
              <a:rPr lang="ko-KR" altLang="en-US" dirty="0"/>
              <a:t>시간대별 매출 합계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4B4D7-F249-6042-DF30-3B923A760963}"/>
              </a:ext>
            </a:extLst>
          </p:cNvPr>
          <p:cNvSpPr txBox="1"/>
          <p:nvPr/>
        </p:nvSpPr>
        <p:spPr>
          <a:xfrm>
            <a:off x="1043608" y="4241333"/>
            <a:ext cx="705678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import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pandas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pd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# 매출 데이터 생성</a:t>
            </a:r>
          </a:p>
          <a:p>
            <a:r>
              <a:rPr lang="ko-KR" altLang="en-US" sz="1100" dirty="0" err="1"/>
              <a:t>data</a:t>
            </a:r>
            <a:r>
              <a:rPr lang="ko-KR" altLang="en-US" sz="1100" dirty="0"/>
              <a:t> = {'</a:t>
            </a:r>
            <a:r>
              <a:rPr lang="ko-KR" altLang="en-US" sz="1100" dirty="0" err="1"/>
              <a:t>Region</a:t>
            </a:r>
            <a:r>
              <a:rPr lang="ko-KR" altLang="en-US" sz="1100" dirty="0"/>
              <a:t>': ['</a:t>
            </a:r>
            <a:r>
              <a:rPr lang="ko-KR" altLang="en-US" sz="1100" dirty="0" err="1"/>
              <a:t>East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East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West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West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North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North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South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South</a:t>
            </a:r>
            <a:r>
              <a:rPr lang="ko-KR" altLang="en-US" sz="1100" dirty="0"/>
              <a:t>'], </a:t>
            </a:r>
          </a:p>
          <a:p>
            <a:r>
              <a:rPr lang="ko-KR" altLang="en-US" sz="1100" dirty="0"/>
              <a:t>        'Time': ['</a:t>
            </a:r>
            <a:r>
              <a:rPr lang="ko-KR" altLang="en-US" sz="1100" dirty="0" err="1"/>
              <a:t>Morning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Afternoon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Morning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Afternoon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Morning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Afternoon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Morning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Afternoon</a:t>
            </a:r>
            <a:r>
              <a:rPr lang="ko-KR" altLang="en-US" sz="1100" dirty="0"/>
              <a:t>'],</a:t>
            </a:r>
          </a:p>
          <a:p>
            <a:r>
              <a:rPr lang="ko-KR" altLang="en-US" sz="1100" dirty="0"/>
              <a:t>        '</a:t>
            </a:r>
            <a:r>
              <a:rPr lang="ko-KR" altLang="en-US" sz="1100" dirty="0" err="1"/>
              <a:t>Sales</a:t>
            </a:r>
            <a:r>
              <a:rPr lang="ko-KR" altLang="en-US" sz="1100" dirty="0"/>
              <a:t>': [100, 150, 200, 250, 300, 350, 400, 450]}</a:t>
            </a:r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pd.DataFrame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data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피벗테이블 생성</a:t>
            </a:r>
          </a:p>
          <a:p>
            <a:r>
              <a:rPr lang="ko-KR" altLang="en-US" sz="1100" dirty="0" err="1"/>
              <a:t>result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d</a:t>
            </a:r>
            <a:r>
              <a:rPr lang="en-US" altLang="ko-KR" sz="1100" dirty="0"/>
              <a:t>f</a:t>
            </a:r>
            <a:r>
              <a:rPr lang="ko-KR" altLang="en-US" sz="1100" dirty="0"/>
              <a:t>.</a:t>
            </a:r>
            <a:r>
              <a:rPr lang="ko-KR" altLang="en-US" sz="1100" dirty="0" err="1"/>
              <a:t>pivot_table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index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Region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columns</a:t>
            </a:r>
            <a:r>
              <a:rPr lang="ko-KR" altLang="en-US" sz="1100" dirty="0"/>
              <a:t>='Time', </a:t>
            </a:r>
            <a:r>
              <a:rPr lang="ko-KR" altLang="en-US" sz="1100" dirty="0" err="1"/>
              <a:t>values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Sales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aggfunc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sum</a:t>
            </a:r>
            <a:r>
              <a:rPr lang="ko-KR" altLang="en-US" sz="1100" dirty="0"/>
              <a:t>')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result</a:t>
            </a:r>
            <a:r>
              <a:rPr lang="ko-KR" altLang="en-US" sz="1100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80B718-A057-D2AE-68F9-30DE967A5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3"/>
          <a:stretch/>
        </p:blipFill>
        <p:spPr>
          <a:xfrm>
            <a:off x="755576" y="2060848"/>
            <a:ext cx="2909126" cy="17144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BF52EB-4F3D-0825-A113-122BD9D7F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737"/>
          <a:stretch/>
        </p:blipFill>
        <p:spPr>
          <a:xfrm>
            <a:off x="4355976" y="2255853"/>
            <a:ext cx="3394352" cy="132365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77A0F39-645B-4947-7E3B-DA9B1BE85C29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664702" y="2917680"/>
            <a:ext cx="691274" cy="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0058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B77A8-0DC7-D895-A573-D7341726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Pivot_table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217D7-ECB9-12D9-E1C2-17614D85F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고객 데이터를 이용한 지역별</a:t>
            </a:r>
            <a:r>
              <a:rPr lang="en-US" altLang="ko-KR" dirty="0"/>
              <a:t>, </a:t>
            </a:r>
            <a:r>
              <a:rPr lang="ko-KR" altLang="en-US" dirty="0"/>
              <a:t>연령대별 평균 소비 금액 평균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FEF178-DA3A-37EB-9162-D10E2F182705}"/>
              </a:ext>
            </a:extLst>
          </p:cNvPr>
          <p:cNvSpPr txBox="1"/>
          <p:nvPr/>
        </p:nvSpPr>
        <p:spPr>
          <a:xfrm>
            <a:off x="955726" y="4204545"/>
            <a:ext cx="741682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import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pandas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pd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# 고객 데이터 생성</a:t>
            </a:r>
          </a:p>
          <a:p>
            <a:r>
              <a:rPr lang="ko-KR" altLang="en-US" sz="1100" dirty="0" err="1"/>
              <a:t>data</a:t>
            </a:r>
            <a:r>
              <a:rPr lang="ko-KR" altLang="en-US" sz="1100" dirty="0"/>
              <a:t> = {'</a:t>
            </a:r>
            <a:r>
              <a:rPr lang="ko-KR" altLang="en-US" sz="1100" dirty="0" err="1"/>
              <a:t>Region</a:t>
            </a:r>
            <a:r>
              <a:rPr lang="ko-KR" altLang="en-US" sz="1100" dirty="0"/>
              <a:t>': ['</a:t>
            </a:r>
            <a:r>
              <a:rPr lang="ko-KR" altLang="en-US" sz="1100" dirty="0" err="1"/>
              <a:t>East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East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West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West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North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North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South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South</a:t>
            </a:r>
            <a:r>
              <a:rPr lang="ko-KR" altLang="en-US" sz="1100" dirty="0"/>
              <a:t>'], </a:t>
            </a:r>
          </a:p>
          <a:p>
            <a:r>
              <a:rPr lang="ko-KR" altLang="en-US" sz="1100" dirty="0"/>
              <a:t>        '</a:t>
            </a:r>
            <a:r>
              <a:rPr lang="ko-KR" altLang="en-US" sz="1100" dirty="0" err="1"/>
              <a:t>Age</a:t>
            </a:r>
            <a:r>
              <a:rPr lang="ko-KR" altLang="en-US" sz="1100" dirty="0"/>
              <a:t>': [20, 30, 40, 50, 30, 40, 50, 60],</a:t>
            </a:r>
          </a:p>
          <a:p>
            <a:r>
              <a:rPr lang="ko-KR" altLang="en-US" sz="1100" dirty="0"/>
              <a:t>        '</a:t>
            </a:r>
            <a:r>
              <a:rPr lang="ko-KR" altLang="en-US" sz="1100" dirty="0" err="1"/>
              <a:t>Sales</a:t>
            </a:r>
            <a:r>
              <a:rPr lang="ko-KR" altLang="en-US" sz="1100" dirty="0"/>
              <a:t>': [100, 150, 200, 250, 300, 350, 400, 450]}</a:t>
            </a:r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pd.DataFrame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data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피벗테이블 생성</a:t>
            </a:r>
          </a:p>
          <a:p>
            <a:r>
              <a:rPr lang="ko-KR" altLang="en-US" sz="1100" dirty="0" err="1"/>
              <a:t>result</a:t>
            </a:r>
            <a:r>
              <a:rPr lang="ko-KR" altLang="en-US" sz="1100" dirty="0"/>
              <a:t> = </a:t>
            </a:r>
            <a:r>
              <a:rPr lang="en-US" altLang="ko-KR" sz="1100" dirty="0" err="1"/>
              <a:t>df</a:t>
            </a:r>
            <a:r>
              <a:rPr lang="ko-KR" altLang="en-US" sz="1100" dirty="0"/>
              <a:t>.</a:t>
            </a:r>
            <a:r>
              <a:rPr lang="ko-KR" altLang="en-US" sz="1100" dirty="0" err="1"/>
              <a:t>pivot_table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index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Region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columns</a:t>
            </a:r>
            <a:r>
              <a:rPr lang="ko-KR" altLang="en-US" sz="1100" dirty="0"/>
              <a:t>=</a:t>
            </a:r>
            <a:r>
              <a:rPr lang="ko-KR" altLang="en-US" sz="1100" dirty="0" err="1"/>
              <a:t>pd.cut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df</a:t>
            </a:r>
            <a:r>
              <a:rPr lang="ko-KR" altLang="en-US" sz="1100" dirty="0"/>
              <a:t>['</a:t>
            </a:r>
            <a:r>
              <a:rPr lang="ko-KR" altLang="en-US" sz="1100" dirty="0" err="1"/>
              <a:t>Age</a:t>
            </a:r>
            <a:r>
              <a:rPr lang="ko-KR" altLang="en-US" sz="1100" dirty="0"/>
              <a:t>'], [10, 30, 50, 70]), </a:t>
            </a:r>
            <a:r>
              <a:rPr lang="ko-KR" altLang="en-US" sz="1100" dirty="0" err="1"/>
              <a:t>values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Sales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aggfunc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mean</a:t>
            </a:r>
            <a:r>
              <a:rPr lang="ko-KR" altLang="en-US" sz="1100" dirty="0"/>
              <a:t>')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result</a:t>
            </a:r>
            <a:r>
              <a:rPr lang="ko-KR" altLang="en-US" sz="1100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D8C01D-BE0C-30A7-73B1-3EA2C9055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204163"/>
            <a:ext cx="2341431" cy="179834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CB1B3BD-3A36-E725-5F5D-F850A4FC3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312" y="2587143"/>
            <a:ext cx="3528392" cy="10323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9BAC314-7EB1-DF50-B51B-C3B95462C50D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3313031" y="3103334"/>
            <a:ext cx="899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F55B5DD-2935-DB61-487E-F6206D4D5DF2}"/>
              </a:ext>
            </a:extLst>
          </p:cNvPr>
          <p:cNvSpPr txBox="1"/>
          <p:nvPr/>
        </p:nvSpPr>
        <p:spPr>
          <a:xfrm>
            <a:off x="4597525" y="2085211"/>
            <a:ext cx="1636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Age&gt;10 and Age&lt;=30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4415630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4BA03-73D0-4274-4FF6-5EE246A5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cut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187C0B-1D51-D1F1-DB1B-65862D164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주어진 데이터를 일정한 구간으로 나누어 범주형 데이터로 변환하는 함수</a:t>
            </a:r>
            <a:endParaRPr lang="en-US" altLang="ko-KR" sz="1600" dirty="0"/>
          </a:p>
          <a:p>
            <a:pPr lvl="1"/>
            <a:r>
              <a:rPr lang="ko-KR" altLang="en-US" sz="1400" dirty="0"/>
              <a:t>생성된 카테고리는 </a:t>
            </a:r>
            <a:r>
              <a:rPr lang="en-US" altLang="ko-KR" sz="1400" dirty="0" err="1"/>
              <a:t>groupby</a:t>
            </a:r>
            <a:r>
              <a:rPr lang="ko-KR" altLang="en-US" sz="1400" dirty="0"/>
              <a:t>나 </a:t>
            </a:r>
            <a:r>
              <a:rPr lang="en-US" altLang="ko-KR" sz="1400" dirty="0" err="1"/>
              <a:t>pivot_table</a:t>
            </a:r>
            <a:r>
              <a:rPr lang="ko-KR" altLang="en-US" sz="1400" dirty="0"/>
              <a:t>과 같은 함수에서 인덱스 또는 열로 사용될 수 있습니다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lvl="1"/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05028-1EE2-333E-D375-296EECBDD253}"/>
              </a:ext>
            </a:extLst>
          </p:cNvPr>
          <p:cNvSpPr txBox="1"/>
          <p:nvPr/>
        </p:nvSpPr>
        <p:spPr>
          <a:xfrm>
            <a:off x="611560" y="2276872"/>
            <a:ext cx="7056784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import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pandas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pd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# 나이 데이터 생성</a:t>
            </a:r>
          </a:p>
          <a:p>
            <a:r>
              <a:rPr lang="ko-KR" altLang="en-US" sz="1100" dirty="0" err="1"/>
              <a:t>ages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pd.DataFrame</a:t>
            </a:r>
            <a:r>
              <a:rPr lang="ko-KR" altLang="en-US" sz="1100" dirty="0"/>
              <a:t>({'</a:t>
            </a:r>
            <a:r>
              <a:rPr lang="ko-KR" altLang="en-US" sz="1100" dirty="0" err="1"/>
              <a:t>age</a:t>
            </a:r>
            <a:r>
              <a:rPr lang="ko-KR" altLang="en-US" sz="1100" dirty="0"/>
              <a:t>': [22, 44, 65, 86, 27, 19, 51, 92, 33, 35, 38, 42, 14, 50, 78]})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연령대 구간 지정</a:t>
            </a:r>
          </a:p>
          <a:p>
            <a:r>
              <a:rPr lang="ko-KR" altLang="en-US" sz="1100" dirty="0" err="1"/>
              <a:t>bins</a:t>
            </a:r>
            <a:r>
              <a:rPr lang="ko-KR" altLang="en-US" sz="1100" dirty="0"/>
              <a:t> = [0, 20, 40, 60, 80, 100]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연령대 카테고리 생성</a:t>
            </a:r>
          </a:p>
          <a:p>
            <a:r>
              <a:rPr lang="ko-KR" altLang="en-US" sz="1100" dirty="0" err="1"/>
              <a:t>age_categories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pd.cut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ages</a:t>
            </a:r>
            <a:r>
              <a:rPr lang="ko-KR" altLang="en-US" sz="1100" dirty="0"/>
              <a:t>['</a:t>
            </a:r>
            <a:r>
              <a:rPr lang="ko-KR" altLang="en-US" sz="1100" dirty="0" err="1"/>
              <a:t>age</a:t>
            </a:r>
            <a:r>
              <a:rPr lang="ko-KR" altLang="en-US" sz="1100" dirty="0"/>
              <a:t>'], </a:t>
            </a:r>
            <a:r>
              <a:rPr lang="ko-KR" altLang="en-US" sz="1100" dirty="0" err="1"/>
              <a:t>bins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데이터프레임에 새로운 카테고리 열 추가</a:t>
            </a:r>
          </a:p>
          <a:p>
            <a:r>
              <a:rPr lang="ko-KR" altLang="en-US" sz="1100" dirty="0" err="1"/>
              <a:t>ages</a:t>
            </a:r>
            <a:r>
              <a:rPr lang="ko-KR" altLang="en-US" sz="1100" dirty="0"/>
              <a:t>['</a:t>
            </a:r>
            <a:r>
              <a:rPr lang="ko-KR" altLang="en-US" sz="1100" dirty="0" err="1"/>
              <a:t>age_categories</a:t>
            </a:r>
            <a:r>
              <a:rPr lang="ko-KR" altLang="en-US" sz="1100" dirty="0"/>
              <a:t>'] = </a:t>
            </a:r>
            <a:r>
              <a:rPr lang="ko-KR" altLang="en-US" sz="1100" dirty="0" err="1"/>
              <a:t>age_categories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# 결과 확인</a:t>
            </a:r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ages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result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pd.pivot_table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ages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index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age_categories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aggfunc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count</a:t>
            </a:r>
            <a:r>
              <a:rPr lang="ko-KR" altLang="en-US" sz="1100" dirty="0"/>
              <a:t>')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result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598203-FF9E-29F2-0A21-00EAB8F3A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732" y="1700808"/>
            <a:ext cx="2242592" cy="29093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0777FEB-5EC6-2FCC-EE25-0ACFD95EA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732" y="4872778"/>
            <a:ext cx="2160492" cy="128700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57851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3540D-3777-F4CD-3E9E-5A4059E4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Pivot_table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DC3A31-C5DD-8002-5A59-0F5677838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Pivot_table</a:t>
            </a:r>
            <a:r>
              <a:rPr lang="ko-KR" altLang="en-US" dirty="0"/>
              <a:t> 결과를 이용한 그래프 그리는 예제</a:t>
            </a:r>
            <a:endParaRPr lang="en-US" altLang="ko-KR" dirty="0"/>
          </a:p>
          <a:p>
            <a:pPr lvl="1"/>
            <a:r>
              <a:rPr lang="ko-KR" altLang="en-US" dirty="0"/>
              <a:t>학년</a:t>
            </a:r>
            <a:r>
              <a:rPr lang="en-US" altLang="ko-KR" dirty="0"/>
              <a:t>/</a:t>
            </a:r>
            <a:r>
              <a:rPr lang="ko-KR" altLang="en-US" dirty="0"/>
              <a:t>과목별 점수의 평균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A9D4F7-2FC5-F4EB-69D2-89BA9ACEC2CB}"/>
              </a:ext>
            </a:extLst>
          </p:cNvPr>
          <p:cNvSpPr txBox="1"/>
          <p:nvPr/>
        </p:nvSpPr>
        <p:spPr>
          <a:xfrm>
            <a:off x="467544" y="2159776"/>
            <a:ext cx="82296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pandas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</a:t>
            </a:r>
            <a:endParaRPr lang="ko-KR" altLang="en-US" sz="1200" dirty="0"/>
          </a:p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numpy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np</a:t>
            </a:r>
            <a:endParaRPr lang="ko-KR" altLang="en-US" sz="1200" dirty="0"/>
          </a:p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matplotlib.pyplot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plt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예시 데이터프레임 생성</a:t>
            </a:r>
          </a:p>
          <a:p>
            <a:r>
              <a:rPr lang="ko-KR" altLang="en-US" sz="1200" dirty="0" err="1"/>
              <a:t>data</a:t>
            </a:r>
            <a:r>
              <a:rPr lang="ko-KR" altLang="en-US" sz="1200" dirty="0"/>
              <a:t> = {'</a:t>
            </a:r>
            <a:r>
              <a:rPr lang="ko-KR" altLang="en-US" sz="1200" dirty="0" err="1"/>
              <a:t>Grade</a:t>
            </a:r>
            <a:r>
              <a:rPr lang="ko-KR" altLang="en-US" sz="1200" dirty="0"/>
              <a:t>': </a:t>
            </a:r>
            <a:r>
              <a:rPr lang="ko-KR" altLang="en-US" sz="1200" dirty="0" err="1"/>
              <a:t>np.random.randint</a:t>
            </a:r>
            <a:r>
              <a:rPr lang="ko-KR" altLang="en-US" sz="1200" dirty="0"/>
              <a:t>(1, 4, </a:t>
            </a:r>
            <a:r>
              <a:rPr lang="ko-KR" altLang="en-US" sz="1200" dirty="0" err="1"/>
              <a:t>size</a:t>
            </a:r>
            <a:r>
              <a:rPr lang="ko-KR" altLang="en-US" sz="1200" dirty="0"/>
              <a:t>=30),</a:t>
            </a:r>
          </a:p>
          <a:p>
            <a:r>
              <a:rPr lang="ko-KR" altLang="en-US" sz="1200" dirty="0"/>
              <a:t>        '</a:t>
            </a:r>
            <a:r>
              <a:rPr lang="ko-KR" altLang="en-US" sz="1200" dirty="0" err="1"/>
              <a:t>Score</a:t>
            </a:r>
            <a:r>
              <a:rPr lang="ko-KR" altLang="en-US" sz="1200" dirty="0"/>
              <a:t>': </a:t>
            </a:r>
            <a:r>
              <a:rPr lang="ko-KR" altLang="en-US" sz="1200" dirty="0" err="1"/>
              <a:t>np.random.randint</a:t>
            </a:r>
            <a:r>
              <a:rPr lang="ko-KR" altLang="en-US" sz="1200" dirty="0"/>
              <a:t>(50, 100, </a:t>
            </a:r>
            <a:r>
              <a:rPr lang="ko-KR" altLang="en-US" sz="1200" dirty="0" err="1"/>
              <a:t>size</a:t>
            </a:r>
            <a:r>
              <a:rPr lang="ko-KR" altLang="en-US" sz="1200" dirty="0"/>
              <a:t>=30),</a:t>
            </a:r>
          </a:p>
          <a:p>
            <a:r>
              <a:rPr lang="ko-KR" altLang="en-US" sz="1200" dirty="0"/>
              <a:t>        '</a:t>
            </a:r>
            <a:r>
              <a:rPr lang="ko-KR" altLang="en-US" sz="1200" dirty="0" err="1"/>
              <a:t>Subject</a:t>
            </a:r>
            <a:r>
              <a:rPr lang="ko-KR" altLang="en-US" sz="1200" dirty="0"/>
              <a:t>': </a:t>
            </a:r>
            <a:r>
              <a:rPr lang="ko-KR" altLang="en-US" sz="1200" dirty="0" err="1"/>
              <a:t>np.random.choice</a:t>
            </a:r>
            <a:r>
              <a:rPr lang="ko-KR" altLang="en-US" sz="1200" dirty="0"/>
              <a:t>(['</a:t>
            </a:r>
            <a:r>
              <a:rPr lang="ko-KR" altLang="en-US" sz="1200" dirty="0" err="1"/>
              <a:t>Math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English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Korean</a:t>
            </a:r>
            <a:r>
              <a:rPr lang="ko-KR" altLang="en-US" sz="1200" dirty="0"/>
              <a:t>'], </a:t>
            </a:r>
            <a:r>
              <a:rPr lang="ko-KR" altLang="en-US" sz="1200" dirty="0" err="1"/>
              <a:t>size</a:t>
            </a:r>
            <a:r>
              <a:rPr lang="ko-KR" altLang="en-US" sz="1200" dirty="0"/>
              <a:t>=30)}</a:t>
            </a:r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과목별 평균 성적 계산</a:t>
            </a:r>
          </a:p>
          <a:p>
            <a:r>
              <a:rPr lang="ko-KR" altLang="en-US" sz="1200" dirty="0" err="1"/>
              <a:t>pivot_table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df.pivot_table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index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Grade</a:t>
            </a:r>
            <a:r>
              <a:rPr lang="ko-KR" altLang="en-US" sz="1200" dirty="0"/>
              <a:t>', </a:t>
            </a:r>
            <a:r>
              <a:rPr lang="ko-KR" altLang="en-US" sz="1200" dirty="0" err="1"/>
              <a:t>columns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Subject</a:t>
            </a:r>
            <a:r>
              <a:rPr lang="ko-KR" altLang="en-US" sz="1200" dirty="0"/>
              <a:t>', </a:t>
            </a:r>
            <a:r>
              <a:rPr lang="ko-KR" altLang="en-US" sz="1200" dirty="0" err="1"/>
              <a:t>values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Score</a:t>
            </a:r>
            <a:r>
              <a:rPr lang="ko-KR" altLang="en-US" sz="1200" dirty="0"/>
              <a:t>', </a:t>
            </a:r>
            <a:r>
              <a:rPr lang="ko-KR" altLang="en-US" sz="1200" dirty="0" err="1"/>
              <a:t>aggfunc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mean</a:t>
            </a:r>
            <a:r>
              <a:rPr lang="ko-KR" altLang="en-US" sz="1200" dirty="0"/>
              <a:t>')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선 그래프 그리기</a:t>
            </a:r>
          </a:p>
          <a:p>
            <a:r>
              <a:rPr lang="ko-KR" altLang="en-US" sz="1200" dirty="0" err="1">
                <a:solidFill>
                  <a:srgbClr val="FF0000"/>
                </a:solidFill>
              </a:rPr>
              <a:t>pivot_table.plot</a:t>
            </a:r>
            <a:r>
              <a:rPr lang="ko-KR" altLang="en-US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 err="1">
                <a:solidFill>
                  <a:srgbClr val="FF0000"/>
                </a:solidFill>
              </a:rPr>
              <a:t>kind</a:t>
            </a:r>
            <a:r>
              <a:rPr lang="ko-KR" altLang="en-US" sz="1200" dirty="0">
                <a:solidFill>
                  <a:srgbClr val="FF0000"/>
                </a:solidFill>
              </a:rPr>
              <a:t>='</a:t>
            </a:r>
            <a:r>
              <a:rPr lang="ko-KR" altLang="en-US" sz="1200" dirty="0" err="1">
                <a:solidFill>
                  <a:srgbClr val="FF0000"/>
                </a:solidFill>
              </a:rPr>
              <a:t>line</a:t>
            </a:r>
            <a:r>
              <a:rPr lang="ko-KR" altLang="en-US" sz="1200" dirty="0">
                <a:solidFill>
                  <a:srgbClr val="FF0000"/>
                </a:solidFill>
              </a:rPr>
              <a:t>', </a:t>
            </a:r>
            <a:r>
              <a:rPr lang="ko-KR" altLang="en-US" sz="1200" dirty="0" err="1">
                <a:solidFill>
                  <a:srgbClr val="FF0000"/>
                </a:solidFill>
              </a:rPr>
              <a:t>marker</a:t>
            </a:r>
            <a:r>
              <a:rPr lang="ko-KR" altLang="en-US" sz="1200" dirty="0">
                <a:solidFill>
                  <a:srgbClr val="FF0000"/>
                </a:solidFill>
              </a:rPr>
              <a:t>='</a:t>
            </a:r>
            <a:r>
              <a:rPr lang="ko-KR" altLang="en-US" sz="1200" dirty="0" err="1">
                <a:solidFill>
                  <a:srgbClr val="FF0000"/>
                </a:solidFill>
              </a:rPr>
              <a:t>o</a:t>
            </a:r>
            <a:r>
              <a:rPr lang="ko-KR" altLang="en-US" sz="1200" dirty="0">
                <a:solidFill>
                  <a:srgbClr val="FF0000"/>
                </a:solidFill>
              </a:rPr>
              <a:t>')</a:t>
            </a:r>
          </a:p>
          <a:p>
            <a:r>
              <a:rPr lang="ko-KR" altLang="en-US" sz="1200" dirty="0" err="1"/>
              <a:t>plt.title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Average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Score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Subject</a:t>
            </a:r>
            <a:r>
              <a:rPr lang="ko-KR" altLang="en-US" sz="1200" dirty="0"/>
              <a:t> and </a:t>
            </a:r>
            <a:r>
              <a:rPr lang="ko-KR" altLang="en-US" sz="1200" dirty="0" err="1"/>
              <a:t>Grade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plt.xlabel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Grade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plt.ylabel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Average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Score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plt.legend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title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Subject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plt.xticks</a:t>
            </a:r>
            <a:r>
              <a:rPr lang="ko-KR" altLang="en-US" sz="1200" dirty="0"/>
              <a:t>(</a:t>
            </a:r>
            <a:r>
              <a:rPr lang="ko-KR" altLang="en-US" sz="1200" dirty="0" err="1"/>
              <a:t>pivot_table.index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 err="1"/>
              <a:t>plt.show</a:t>
            </a:r>
            <a:r>
              <a:rPr lang="ko-KR" altLang="en-US" sz="1200" dirty="0"/>
              <a:t>()</a:t>
            </a:r>
          </a:p>
          <a:p>
            <a:endParaRPr lang="ko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5D2616E-E4D8-35FD-50A7-9D434A551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1628800"/>
            <a:ext cx="3057223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012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3540D-3777-F4CD-3E9E-5A4059E4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Pivot_table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DC3A31-C5DD-8002-5A59-0F5677838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Pivot_table</a:t>
            </a:r>
            <a:r>
              <a:rPr lang="ko-KR" altLang="en-US" dirty="0"/>
              <a:t> 결과를 이용한 그래프 그리는 예제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5FDBDF-2B44-BD4C-2D91-4225CA94D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166" y="1700808"/>
            <a:ext cx="2929618" cy="23124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EEA703-C432-2105-6BBB-CD874D431DB4}"/>
              </a:ext>
            </a:extLst>
          </p:cNvPr>
          <p:cNvSpPr txBox="1"/>
          <p:nvPr/>
        </p:nvSpPr>
        <p:spPr>
          <a:xfrm>
            <a:off x="899592" y="2609140"/>
            <a:ext cx="7643192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import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pandas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pd</a:t>
            </a:r>
            <a:endParaRPr lang="ko-KR" altLang="en-US" sz="1100" dirty="0"/>
          </a:p>
          <a:p>
            <a:r>
              <a:rPr lang="ko-KR" altLang="en-US" sz="1100" dirty="0" err="1"/>
              <a:t>import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numpy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np</a:t>
            </a:r>
            <a:endParaRPr lang="ko-KR" altLang="en-US" sz="1100" dirty="0"/>
          </a:p>
          <a:p>
            <a:r>
              <a:rPr lang="ko-KR" altLang="en-US" sz="1100" dirty="0" err="1"/>
              <a:t>import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matplotlib.pyplot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plt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# 예시 데이터프레임 생성</a:t>
            </a:r>
          </a:p>
          <a:p>
            <a:r>
              <a:rPr lang="ko-KR" altLang="en-US" sz="1100" dirty="0" err="1"/>
              <a:t>data</a:t>
            </a:r>
            <a:r>
              <a:rPr lang="ko-KR" altLang="en-US" sz="1100" dirty="0"/>
              <a:t> = {'</a:t>
            </a:r>
            <a:r>
              <a:rPr lang="ko-KR" altLang="en-US" sz="1100" dirty="0" err="1"/>
              <a:t>Grade</a:t>
            </a:r>
            <a:r>
              <a:rPr lang="ko-KR" altLang="en-US" sz="1100" dirty="0"/>
              <a:t>': </a:t>
            </a:r>
            <a:r>
              <a:rPr lang="ko-KR" altLang="en-US" sz="1100" dirty="0" err="1"/>
              <a:t>np.random.randint</a:t>
            </a:r>
            <a:r>
              <a:rPr lang="ko-KR" altLang="en-US" sz="1100" dirty="0"/>
              <a:t>(1, 4, </a:t>
            </a:r>
            <a:r>
              <a:rPr lang="ko-KR" altLang="en-US" sz="1100" dirty="0" err="1"/>
              <a:t>size</a:t>
            </a:r>
            <a:r>
              <a:rPr lang="ko-KR" altLang="en-US" sz="1100" dirty="0"/>
              <a:t>=30),</a:t>
            </a:r>
          </a:p>
          <a:p>
            <a:r>
              <a:rPr lang="ko-KR" altLang="en-US" sz="1100" dirty="0"/>
              <a:t>        '</a:t>
            </a:r>
            <a:r>
              <a:rPr lang="ko-KR" altLang="en-US" sz="1100" dirty="0" err="1"/>
              <a:t>Score</a:t>
            </a:r>
            <a:r>
              <a:rPr lang="ko-KR" altLang="en-US" sz="1100" dirty="0"/>
              <a:t>': </a:t>
            </a:r>
            <a:r>
              <a:rPr lang="ko-KR" altLang="en-US" sz="1100" dirty="0" err="1"/>
              <a:t>np.random.randint</a:t>
            </a:r>
            <a:r>
              <a:rPr lang="ko-KR" altLang="en-US" sz="1100" dirty="0"/>
              <a:t>(50, 100, </a:t>
            </a:r>
            <a:r>
              <a:rPr lang="ko-KR" altLang="en-US" sz="1100" dirty="0" err="1"/>
              <a:t>size</a:t>
            </a:r>
            <a:r>
              <a:rPr lang="ko-KR" altLang="en-US" sz="1100" dirty="0"/>
              <a:t>=30),</a:t>
            </a:r>
          </a:p>
          <a:p>
            <a:r>
              <a:rPr lang="ko-KR" altLang="en-US" sz="1100" dirty="0"/>
              <a:t>        '</a:t>
            </a:r>
            <a:r>
              <a:rPr lang="ko-KR" altLang="en-US" sz="1100" dirty="0" err="1"/>
              <a:t>Subject</a:t>
            </a:r>
            <a:r>
              <a:rPr lang="ko-KR" altLang="en-US" sz="1100" dirty="0"/>
              <a:t>': </a:t>
            </a:r>
            <a:r>
              <a:rPr lang="ko-KR" altLang="en-US" sz="1100" dirty="0" err="1"/>
              <a:t>np.random.choice</a:t>
            </a:r>
            <a:r>
              <a:rPr lang="ko-KR" altLang="en-US" sz="1100" dirty="0"/>
              <a:t>(['</a:t>
            </a:r>
            <a:r>
              <a:rPr lang="ko-KR" altLang="en-US" sz="1100" dirty="0" err="1"/>
              <a:t>Math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English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Korean</a:t>
            </a:r>
            <a:r>
              <a:rPr lang="ko-KR" altLang="en-US" sz="1100" dirty="0"/>
              <a:t>'], </a:t>
            </a:r>
            <a:r>
              <a:rPr lang="ko-KR" altLang="en-US" sz="1100" dirty="0" err="1"/>
              <a:t>size</a:t>
            </a:r>
            <a:r>
              <a:rPr lang="ko-KR" altLang="en-US" sz="1100" dirty="0"/>
              <a:t>=30)}</a:t>
            </a:r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pd.DataFrame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data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과목별 평균 성적 계산</a:t>
            </a:r>
          </a:p>
          <a:p>
            <a:r>
              <a:rPr lang="ko-KR" altLang="en-US" sz="1100" dirty="0" err="1"/>
              <a:t>pivot_table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df.pivot_table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index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Grade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columns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Subject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values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Score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aggfunc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mean</a:t>
            </a:r>
            <a:r>
              <a:rPr lang="ko-KR" altLang="en-US" sz="1100" dirty="0"/>
              <a:t>')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막대 그래프 그리기</a:t>
            </a:r>
          </a:p>
          <a:p>
            <a:r>
              <a:rPr lang="ko-KR" altLang="en-US" sz="1100" dirty="0" err="1">
                <a:solidFill>
                  <a:srgbClr val="FF0000"/>
                </a:solidFill>
              </a:rPr>
              <a:t>pivot_table.plot</a:t>
            </a:r>
            <a:r>
              <a:rPr lang="ko-KR" altLang="en-US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 err="1">
                <a:solidFill>
                  <a:srgbClr val="FF0000"/>
                </a:solidFill>
              </a:rPr>
              <a:t>kind</a:t>
            </a:r>
            <a:r>
              <a:rPr lang="ko-KR" altLang="en-US" sz="1100" dirty="0">
                <a:solidFill>
                  <a:srgbClr val="FF0000"/>
                </a:solidFill>
              </a:rPr>
              <a:t>='</a:t>
            </a:r>
            <a:r>
              <a:rPr lang="ko-KR" altLang="en-US" sz="1100" dirty="0" err="1">
                <a:solidFill>
                  <a:srgbClr val="FF0000"/>
                </a:solidFill>
              </a:rPr>
              <a:t>bar</a:t>
            </a:r>
            <a:r>
              <a:rPr lang="ko-KR" altLang="en-US" sz="1100" dirty="0">
                <a:solidFill>
                  <a:srgbClr val="FF0000"/>
                </a:solidFill>
              </a:rPr>
              <a:t>')</a:t>
            </a:r>
          </a:p>
          <a:p>
            <a:r>
              <a:rPr lang="ko-KR" altLang="en-US" sz="1100" dirty="0" err="1"/>
              <a:t>plt.title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Average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Score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by</a:t>
            </a:r>
            <a:r>
              <a:rPr lang="ko-KR" altLang="en-US" sz="1100" dirty="0"/>
              <a:t> </a:t>
            </a:r>
            <a:r>
              <a:rPr lang="ko-KR" altLang="en-US" sz="1100" dirty="0" err="1"/>
              <a:t>Subject</a:t>
            </a:r>
            <a:r>
              <a:rPr lang="ko-KR" altLang="en-US" sz="1100" dirty="0"/>
              <a:t> and </a:t>
            </a:r>
            <a:r>
              <a:rPr lang="ko-KR" altLang="en-US" sz="1100" dirty="0" err="1"/>
              <a:t>Grade</a:t>
            </a:r>
            <a:r>
              <a:rPr lang="ko-KR" altLang="en-US" sz="1100" dirty="0"/>
              <a:t>')</a:t>
            </a:r>
          </a:p>
          <a:p>
            <a:r>
              <a:rPr lang="ko-KR" altLang="en-US" sz="1100" dirty="0" err="1"/>
              <a:t>plt.xlabel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Grade</a:t>
            </a:r>
            <a:r>
              <a:rPr lang="ko-KR" altLang="en-US" sz="1100" dirty="0"/>
              <a:t>')</a:t>
            </a:r>
          </a:p>
          <a:p>
            <a:r>
              <a:rPr lang="ko-KR" altLang="en-US" sz="1100" dirty="0" err="1"/>
              <a:t>plt.ylabel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Average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Score</a:t>
            </a:r>
            <a:r>
              <a:rPr lang="ko-KR" altLang="en-US" sz="1100" dirty="0"/>
              <a:t>')</a:t>
            </a:r>
          </a:p>
          <a:p>
            <a:r>
              <a:rPr lang="ko-KR" altLang="en-US" sz="1100" dirty="0" err="1"/>
              <a:t>plt.legend</a:t>
            </a:r>
            <a:r>
              <a:rPr lang="ko-KR" altLang="en-US" sz="1100" dirty="0"/>
              <a:t>(</a:t>
            </a:r>
            <a:r>
              <a:rPr lang="ko-KR" altLang="en-US" sz="1100" dirty="0" err="1"/>
              <a:t>title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Subject</a:t>
            </a:r>
            <a:r>
              <a:rPr lang="ko-KR" altLang="en-US" sz="1100" dirty="0"/>
              <a:t>')</a:t>
            </a:r>
          </a:p>
          <a:p>
            <a:r>
              <a:rPr lang="ko-KR" altLang="en-US" sz="1100" dirty="0" err="1"/>
              <a:t>plt.xticks</a:t>
            </a:r>
            <a:r>
              <a:rPr lang="ko-KR" altLang="en-US" sz="1100" dirty="0"/>
              <a:t>(</a:t>
            </a:r>
            <a:r>
              <a:rPr lang="ko-KR" altLang="en-US" sz="1100" dirty="0" err="1"/>
              <a:t>rotation</a:t>
            </a:r>
            <a:r>
              <a:rPr lang="ko-KR" altLang="en-US" sz="1100" dirty="0"/>
              <a:t>=0)</a:t>
            </a:r>
          </a:p>
          <a:p>
            <a:r>
              <a:rPr lang="ko-KR" altLang="en-US" sz="1100" dirty="0" err="1"/>
              <a:t>plt.show</a:t>
            </a:r>
            <a:r>
              <a:rPr lang="ko-KR" altLang="en-US" sz="1100" dirty="0"/>
              <a:t>()</a:t>
            </a:r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7609600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874C0-65C0-24DB-43F1-1FC60739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DC8B5-D692-3ED1-453C-E80CA2C81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시계열 데이터 변환</a:t>
            </a:r>
            <a:endParaRPr lang="en-US" altLang="ko-KR" dirty="0"/>
          </a:p>
          <a:p>
            <a:pPr lvl="1"/>
            <a:r>
              <a:rPr lang="en-US" altLang="ko-KR" dirty="0" err="1"/>
              <a:t>pd.to_datetime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/>
              <a:t>문자열이나 다른 형식의 날짜와 시간 데이터를 </a:t>
            </a:r>
            <a:r>
              <a:rPr lang="en-US" altLang="ko-KR" dirty="0"/>
              <a:t>datetime </a:t>
            </a:r>
            <a:r>
              <a:rPr lang="ko-KR" altLang="en-US" dirty="0"/>
              <a:t>형식으로 변환할 때 사용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B693D-D821-19D0-7A99-E0AC02E3AC6B}"/>
              </a:ext>
            </a:extLst>
          </p:cNvPr>
          <p:cNvSpPr txBox="1"/>
          <p:nvPr/>
        </p:nvSpPr>
        <p:spPr>
          <a:xfrm>
            <a:off x="1158153" y="4847328"/>
            <a:ext cx="42484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pandas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 err="1"/>
              <a:t>data</a:t>
            </a:r>
            <a:r>
              <a:rPr lang="ko-KR" altLang="en-US" sz="1200" dirty="0"/>
              <a:t> = {'</a:t>
            </a:r>
            <a:r>
              <a:rPr lang="ko-KR" altLang="en-US" sz="1200" dirty="0" err="1"/>
              <a:t>date</a:t>
            </a:r>
            <a:r>
              <a:rPr lang="ko-KR" altLang="en-US" sz="1200" dirty="0"/>
              <a:t>': ['2021-08-15', '2021-08-16', '2021-08-17'],</a:t>
            </a:r>
          </a:p>
          <a:p>
            <a:r>
              <a:rPr lang="ko-KR" altLang="en-US" sz="1200" dirty="0"/>
              <a:t>        '</a:t>
            </a:r>
            <a:r>
              <a:rPr lang="ko-KR" altLang="en-US" sz="1200" dirty="0" err="1"/>
              <a:t>value</a:t>
            </a:r>
            <a:r>
              <a:rPr lang="ko-KR" altLang="en-US" sz="1200" dirty="0"/>
              <a:t>': [100, 200, 150]}</a:t>
            </a:r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date</a:t>
            </a:r>
            <a:r>
              <a:rPr lang="ko-KR" altLang="en-US" sz="1200" dirty="0"/>
              <a:t>'] = </a:t>
            </a:r>
            <a:r>
              <a:rPr lang="ko-KR" altLang="en-US" sz="1200" dirty="0" err="1"/>
              <a:t>pd.to_datetime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df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date</a:t>
            </a:r>
            <a:r>
              <a:rPr lang="ko-KR" altLang="en-US" sz="1200" dirty="0"/>
              <a:t>'])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df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4C137-6A4C-7CA1-00A5-A5E0E648E7A9}"/>
              </a:ext>
            </a:extLst>
          </p:cNvPr>
          <p:cNvSpPr txBox="1"/>
          <p:nvPr/>
        </p:nvSpPr>
        <p:spPr>
          <a:xfrm>
            <a:off x="2483768" y="3140597"/>
            <a:ext cx="1512168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'2021-08-15'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654F0-E506-1BF3-5818-C6C34B3B8700}"/>
              </a:ext>
            </a:extLst>
          </p:cNvPr>
          <p:cNvSpPr txBox="1"/>
          <p:nvPr/>
        </p:nvSpPr>
        <p:spPr>
          <a:xfrm>
            <a:off x="5004048" y="3140968"/>
            <a:ext cx="1421904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2021-08-15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B2FF105-0A60-884C-5129-46D062F882DD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3995936" y="3325263"/>
            <a:ext cx="1008112" cy="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AF8AE0-5C72-0252-9DF9-0ED65B94AD25}"/>
              </a:ext>
            </a:extLst>
          </p:cNvPr>
          <p:cNvSpPr txBox="1"/>
          <p:nvPr/>
        </p:nvSpPr>
        <p:spPr>
          <a:xfrm>
            <a:off x="2843808" y="27805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문자열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267E24-F17F-35CE-2E60-D9272ABF34C8}"/>
              </a:ext>
            </a:extLst>
          </p:cNvPr>
          <p:cNvSpPr txBox="1"/>
          <p:nvPr/>
        </p:nvSpPr>
        <p:spPr>
          <a:xfrm>
            <a:off x="4932040" y="2770411"/>
            <a:ext cx="165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datetime </a:t>
            </a:r>
            <a:r>
              <a:rPr lang="ko-KR" altLang="en-US" dirty="0"/>
              <a:t>형식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754F76-28FC-9DBF-A0CE-952D15B7B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3600983"/>
            <a:ext cx="4029534" cy="6554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70E5E18-CD4C-718E-A473-067E17D16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73" y="3620014"/>
            <a:ext cx="3296990" cy="68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534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874C0-65C0-24DB-43F1-1FC60739D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698976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DC8B5-D692-3ED1-453C-E80CA2C81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시계열 데이터 변환</a:t>
            </a:r>
            <a:endParaRPr lang="en-US" altLang="ko-KR" dirty="0"/>
          </a:p>
          <a:p>
            <a:pPr lvl="1"/>
            <a:r>
              <a:rPr lang="en-US" altLang="ko-KR" dirty="0" err="1"/>
              <a:t>pd.to_datetime</a:t>
            </a:r>
            <a:r>
              <a:rPr lang="en-US" altLang="ko-KR" dirty="0"/>
              <a:t>()</a:t>
            </a:r>
          </a:p>
          <a:p>
            <a:pPr lvl="2"/>
            <a:r>
              <a:rPr lang="ko-KR" altLang="ko-KR" dirty="0"/>
              <a:t>문자열이 다른 형식으로 되어 있을 경우</a:t>
            </a:r>
            <a:r>
              <a:rPr lang="en-US" altLang="ko-KR" dirty="0"/>
              <a:t> </a:t>
            </a:r>
            <a:r>
              <a:rPr lang="ko-KR" altLang="ko-KR" dirty="0"/>
              <a:t>이를 자동으로 감지하지 못할 수 있습니다. </a:t>
            </a:r>
            <a:endParaRPr lang="en-US" altLang="ko-KR" dirty="0"/>
          </a:p>
          <a:p>
            <a:pPr lvl="2"/>
            <a:r>
              <a:rPr lang="ko-KR" altLang="en-US" dirty="0"/>
              <a:t>이때는 </a:t>
            </a:r>
            <a:r>
              <a:rPr lang="en-US" altLang="ko-KR" dirty="0"/>
              <a:t>format </a:t>
            </a:r>
            <a:r>
              <a:rPr lang="ko-KR" altLang="en-US" dirty="0"/>
              <a:t>인자를 사용하여 문자열의 형식을 지정해줄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591F2E-8CCE-8957-A007-F0ADB2045219}"/>
              </a:ext>
            </a:extLst>
          </p:cNvPr>
          <p:cNvSpPr txBox="1"/>
          <p:nvPr/>
        </p:nvSpPr>
        <p:spPr>
          <a:xfrm>
            <a:off x="6132868" y="92499"/>
            <a:ext cx="29523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err="1"/>
              <a:t>to_datetime</a:t>
            </a:r>
            <a:r>
              <a:rPr lang="ko-KR" altLang="en-US" sz="900" dirty="0"/>
              <a:t>에서 자동으로 인식하는 날짜 형식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900" dirty="0"/>
              <a:t>%</a:t>
            </a:r>
            <a:r>
              <a:rPr lang="ko-KR" altLang="ko-KR" sz="900" dirty="0" err="1"/>
              <a:t>Y</a:t>
            </a:r>
            <a:r>
              <a:rPr lang="ko-KR" altLang="ko-KR" sz="900" dirty="0"/>
              <a:t>-%</a:t>
            </a:r>
            <a:r>
              <a:rPr lang="ko-KR" altLang="ko-KR" sz="900" dirty="0" err="1"/>
              <a:t>m</a:t>
            </a:r>
            <a:r>
              <a:rPr lang="ko-KR" altLang="ko-KR" sz="900" dirty="0"/>
              <a:t>-%</a:t>
            </a:r>
            <a:r>
              <a:rPr lang="ko-KR" altLang="ko-KR" sz="900" dirty="0" err="1"/>
              <a:t>d</a:t>
            </a:r>
            <a:r>
              <a:rPr lang="ko-KR" altLang="ko-KR" sz="900" dirty="0"/>
              <a:t> %</a:t>
            </a:r>
            <a:r>
              <a:rPr lang="ko-KR" altLang="ko-KR" sz="900" dirty="0" err="1"/>
              <a:t>H</a:t>
            </a:r>
            <a:r>
              <a:rPr lang="ko-KR" altLang="ko-KR" sz="900" dirty="0"/>
              <a:t>:%</a:t>
            </a:r>
            <a:r>
              <a:rPr lang="ko-KR" altLang="ko-KR" sz="900" dirty="0" err="1"/>
              <a:t>M</a:t>
            </a:r>
            <a:r>
              <a:rPr lang="ko-KR" altLang="ko-KR" sz="900" dirty="0"/>
              <a:t>:%</a:t>
            </a:r>
            <a:r>
              <a:rPr lang="ko-KR" altLang="ko-KR" sz="900" dirty="0" err="1"/>
              <a:t>S</a:t>
            </a:r>
            <a:r>
              <a:rPr lang="ko-KR" altLang="ko-KR" sz="900" dirty="0"/>
              <a:t>.%</a:t>
            </a:r>
            <a:r>
              <a:rPr lang="ko-KR" altLang="ko-KR" sz="900" dirty="0" err="1"/>
              <a:t>f</a:t>
            </a:r>
            <a:endParaRPr lang="ko-KR" altLang="ko-KR" sz="900" dirty="0"/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900" dirty="0"/>
              <a:t>%</a:t>
            </a:r>
            <a:r>
              <a:rPr lang="ko-KR" altLang="ko-KR" sz="900" dirty="0" err="1"/>
              <a:t>Y</a:t>
            </a:r>
            <a:r>
              <a:rPr lang="ko-KR" altLang="ko-KR" sz="900" dirty="0"/>
              <a:t>-%</a:t>
            </a:r>
            <a:r>
              <a:rPr lang="ko-KR" altLang="ko-KR" sz="900" dirty="0" err="1"/>
              <a:t>m</a:t>
            </a:r>
            <a:r>
              <a:rPr lang="ko-KR" altLang="ko-KR" sz="900" dirty="0"/>
              <a:t>-%</a:t>
            </a:r>
            <a:r>
              <a:rPr lang="ko-KR" altLang="ko-KR" sz="900" dirty="0" err="1"/>
              <a:t>d</a:t>
            </a:r>
            <a:r>
              <a:rPr lang="ko-KR" altLang="ko-KR" sz="900" dirty="0"/>
              <a:t> %</a:t>
            </a:r>
            <a:r>
              <a:rPr lang="ko-KR" altLang="ko-KR" sz="900" dirty="0" err="1"/>
              <a:t>H</a:t>
            </a:r>
            <a:r>
              <a:rPr lang="ko-KR" altLang="ko-KR" sz="900" dirty="0"/>
              <a:t>:%</a:t>
            </a:r>
            <a:r>
              <a:rPr lang="ko-KR" altLang="ko-KR" sz="900" dirty="0" err="1"/>
              <a:t>M</a:t>
            </a:r>
            <a:r>
              <a:rPr lang="ko-KR" altLang="ko-KR" sz="900" dirty="0"/>
              <a:t>:%</a:t>
            </a:r>
            <a:r>
              <a:rPr lang="ko-KR" altLang="ko-KR" sz="900" dirty="0" err="1"/>
              <a:t>S</a:t>
            </a:r>
            <a:endParaRPr lang="ko-KR" altLang="ko-KR" sz="900" dirty="0"/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900" dirty="0"/>
              <a:t>%</a:t>
            </a:r>
            <a:r>
              <a:rPr lang="ko-KR" altLang="ko-KR" sz="900" dirty="0" err="1"/>
              <a:t>Y</a:t>
            </a:r>
            <a:r>
              <a:rPr lang="ko-KR" altLang="ko-KR" sz="900" dirty="0"/>
              <a:t>-%</a:t>
            </a:r>
            <a:r>
              <a:rPr lang="ko-KR" altLang="ko-KR" sz="900" dirty="0" err="1"/>
              <a:t>m</a:t>
            </a:r>
            <a:r>
              <a:rPr lang="ko-KR" altLang="ko-KR" sz="900" dirty="0"/>
              <a:t>-%</a:t>
            </a:r>
            <a:r>
              <a:rPr lang="ko-KR" altLang="ko-KR" sz="900" dirty="0" err="1"/>
              <a:t>d</a:t>
            </a:r>
            <a:r>
              <a:rPr lang="ko-KR" altLang="ko-KR" sz="900" dirty="0"/>
              <a:t> %</a:t>
            </a:r>
            <a:r>
              <a:rPr lang="ko-KR" altLang="ko-KR" sz="900" dirty="0" err="1"/>
              <a:t>H</a:t>
            </a:r>
            <a:r>
              <a:rPr lang="ko-KR" altLang="ko-KR" sz="900" dirty="0"/>
              <a:t>:%</a:t>
            </a:r>
            <a:r>
              <a:rPr lang="ko-KR" altLang="ko-KR" sz="900" dirty="0" err="1"/>
              <a:t>M</a:t>
            </a:r>
            <a:endParaRPr lang="ko-KR" altLang="ko-KR" sz="900" dirty="0"/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900" dirty="0"/>
              <a:t>%</a:t>
            </a:r>
            <a:r>
              <a:rPr lang="ko-KR" altLang="ko-KR" sz="900" dirty="0" err="1"/>
              <a:t>Y</a:t>
            </a:r>
            <a:r>
              <a:rPr lang="ko-KR" altLang="ko-KR" sz="900" dirty="0"/>
              <a:t>-%</a:t>
            </a:r>
            <a:r>
              <a:rPr lang="ko-KR" altLang="ko-KR" sz="900" dirty="0" err="1"/>
              <a:t>m</a:t>
            </a:r>
            <a:r>
              <a:rPr lang="ko-KR" altLang="ko-KR" sz="900" dirty="0"/>
              <a:t>-%</a:t>
            </a:r>
            <a:r>
              <a:rPr lang="ko-KR" altLang="ko-KR" sz="900" dirty="0" err="1"/>
              <a:t>d</a:t>
            </a:r>
            <a:endParaRPr lang="ko-KR" altLang="ko-KR" sz="900" dirty="0"/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900" dirty="0"/>
              <a:t>%</a:t>
            </a:r>
            <a:r>
              <a:rPr lang="ko-KR" altLang="ko-KR" sz="900" dirty="0" err="1"/>
              <a:t>m</a:t>
            </a:r>
            <a:r>
              <a:rPr lang="ko-KR" altLang="ko-KR" sz="900" dirty="0"/>
              <a:t>/%</a:t>
            </a:r>
            <a:r>
              <a:rPr lang="ko-KR" altLang="ko-KR" sz="900" dirty="0" err="1"/>
              <a:t>d</a:t>
            </a:r>
            <a:r>
              <a:rPr lang="ko-KR" altLang="ko-KR" sz="900" dirty="0"/>
              <a:t>/%</a:t>
            </a:r>
            <a:r>
              <a:rPr lang="ko-KR" altLang="ko-KR" sz="900" dirty="0" err="1"/>
              <a:t>Y</a:t>
            </a:r>
            <a:r>
              <a:rPr lang="ko-KR" altLang="ko-KR" sz="900" dirty="0"/>
              <a:t> %</a:t>
            </a:r>
            <a:r>
              <a:rPr lang="ko-KR" altLang="ko-KR" sz="900" dirty="0" err="1"/>
              <a:t>H</a:t>
            </a:r>
            <a:r>
              <a:rPr lang="ko-KR" altLang="ko-KR" sz="900" dirty="0"/>
              <a:t>:%</a:t>
            </a:r>
            <a:r>
              <a:rPr lang="ko-KR" altLang="ko-KR" sz="900" dirty="0" err="1"/>
              <a:t>M</a:t>
            </a:r>
            <a:r>
              <a:rPr lang="ko-KR" altLang="ko-KR" sz="900" dirty="0"/>
              <a:t>:%</a:t>
            </a:r>
            <a:r>
              <a:rPr lang="ko-KR" altLang="ko-KR" sz="900" dirty="0" err="1"/>
              <a:t>S</a:t>
            </a:r>
            <a:endParaRPr lang="ko-KR" altLang="ko-KR" sz="900" dirty="0"/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900" dirty="0"/>
              <a:t>%</a:t>
            </a:r>
            <a:r>
              <a:rPr lang="ko-KR" altLang="ko-KR" sz="900" dirty="0" err="1"/>
              <a:t>m</a:t>
            </a:r>
            <a:r>
              <a:rPr lang="ko-KR" altLang="ko-KR" sz="900" dirty="0"/>
              <a:t>/%</a:t>
            </a:r>
            <a:r>
              <a:rPr lang="ko-KR" altLang="ko-KR" sz="900" dirty="0" err="1"/>
              <a:t>d</a:t>
            </a:r>
            <a:r>
              <a:rPr lang="ko-KR" altLang="ko-KR" sz="900" dirty="0"/>
              <a:t>/%</a:t>
            </a:r>
            <a:r>
              <a:rPr lang="ko-KR" altLang="ko-KR" sz="900" dirty="0" err="1"/>
              <a:t>Y</a:t>
            </a:r>
            <a:r>
              <a:rPr lang="ko-KR" altLang="ko-KR" sz="900" dirty="0"/>
              <a:t> %</a:t>
            </a:r>
            <a:r>
              <a:rPr lang="ko-KR" altLang="ko-KR" sz="900" dirty="0" err="1"/>
              <a:t>H</a:t>
            </a:r>
            <a:r>
              <a:rPr lang="ko-KR" altLang="ko-KR" sz="900" dirty="0"/>
              <a:t>:%</a:t>
            </a:r>
            <a:r>
              <a:rPr lang="ko-KR" altLang="ko-KR" sz="900" dirty="0" err="1"/>
              <a:t>M</a:t>
            </a:r>
            <a:endParaRPr lang="ko-KR" altLang="ko-KR" sz="900" dirty="0"/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900" dirty="0"/>
              <a:t>%</a:t>
            </a:r>
            <a:r>
              <a:rPr lang="ko-KR" altLang="ko-KR" sz="900" dirty="0" err="1"/>
              <a:t>m</a:t>
            </a:r>
            <a:r>
              <a:rPr lang="ko-KR" altLang="ko-KR" sz="900" dirty="0"/>
              <a:t>/%</a:t>
            </a:r>
            <a:r>
              <a:rPr lang="ko-KR" altLang="ko-KR" sz="900" dirty="0" err="1"/>
              <a:t>d</a:t>
            </a:r>
            <a:r>
              <a:rPr lang="ko-KR" altLang="ko-KR" sz="900" dirty="0"/>
              <a:t>/%</a:t>
            </a:r>
            <a:r>
              <a:rPr lang="ko-KR" altLang="ko-KR" sz="900" dirty="0" err="1"/>
              <a:t>Y</a:t>
            </a:r>
            <a:endParaRPr lang="ko-KR" altLang="ko-KR" sz="900" dirty="0"/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900" dirty="0"/>
              <a:t>%</a:t>
            </a:r>
            <a:r>
              <a:rPr lang="ko-KR" altLang="ko-KR" sz="900" dirty="0" err="1"/>
              <a:t>m</a:t>
            </a:r>
            <a:r>
              <a:rPr lang="ko-KR" altLang="ko-KR" sz="900" dirty="0"/>
              <a:t>/%</a:t>
            </a:r>
            <a:r>
              <a:rPr lang="ko-KR" altLang="ko-KR" sz="900" dirty="0" err="1"/>
              <a:t>d</a:t>
            </a:r>
            <a:r>
              <a:rPr lang="ko-KR" altLang="ko-KR" sz="900" dirty="0"/>
              <a:t>/%</a:t>
            </a:r>
            <a:r>
              <a:rPr lang="ko-KR" altLang="ko-KR" sz="900" dirty="0" err="1"/>
              <a:t>y</a:t>
            </a:r>
            <a:r>
              <a:rPr lang="ko-KR" altLang="ko-KR" sz="900" dirty="0"/>
              <a:t> %</a:t>
            </a:r>
            <a:r>
              <a:rPr lang="ko-KR" altLang="ko-KR" sz="900" dirty="0" err="1"/>
              <a:t>H</a:t>
            </a:r>
            <a:r>
              <a:rPr lang="ko-KR" altLang="ko-KR" sz="900" dirty="0"/>
              <a:t>:%</a:t>
            </a:r>
            <a:r>
              <a:rPr lang="ko-KR" altLang="ko-KR" sz="900" dirty="0" err="1"/>
              <a:t>M</a:t>
            </a:r>
            <a:r>
              <a:rPr lang="ko-KR" altLang="ko-KR" sz="900" dirty="0"/>
              <a:t>:%</a:t>
            </a:r>
            <a:r>
              <a:rPr lang="ko-KR" altLang="ko-KR" sz="900" dirty="0" err="1"/>
              <a:t>S</a:t>
            </a:r>
            <a:endParaRPr lang="ko-KR" altLang="ko-KR" sz="900" dirty="0"/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900" dirty="0"/>
              <a:t>%</a:t>
            </a:r>
            <a:r>
              <a:rPr lang="ko-KR" altLang="ko-KR" sz="900" dirty="0" err="1"/>
              <a:t>m</a:t>
            </a:r>
            <a:r>
              <a:rPr lang="ko-KR" altLang="ko-KR" sz="900" dirty="0"/>
              <a:t>/%</a:t>
            </a:r>
            <a:r>
              <a:rPr lang="ko-KR" altLang="ko-KR" sz="900" dirty="0" err="1"/>
              <a:t>d</a:t>
            </a:r>
            <a:r>
              <a:rPr lang="ko-KR" altLang="ko-KR" sz="900" dirty="0"/>
              <a:t>/%</a:t>
            </a:r>
            <a:r>
              <a:rPr lang="ko-KR" altLang="ko-KR" sz="900" dirty="0" err="1"/>
              <a:t>y</a:t>
            </a:r>
            <a:r>
              <a:rPr lang="ko-KR" altLang="ko-KR" sz="900" dirty="0"/>
              <a:t> %</a:t>
            </a:r>
            <a:r>
              <a:rPr lang="ko-KR" altLang="ko-KR" sz="900" dirty="0" err="1"/>
              <a:t>H</a:t>
            </a:r>
            <a:r>
              <a:rPr lang="ko-KR" altLang="ko-KR" sz="900" dirty="0"/>
              <a:t>:%</a:t>
            </a:r>
            <a:r>
              <a:rPr lang="ko-KR" altLang="ko-KR" sz="900" dirty="0" err="1"/>
              <a:t>M</a:t>
            </a:r>
            <a:endParaRPr lang="ko-KR" altLang="ko-KR" sz="900" dirty="0"/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900" dirty="0"/>
              <a:t>%</a:t>
            </a:r>
            <a:r>
              <a:rPr lang="ko-KR" altLang="ko-KR" sz="900" dirty="0" err="1"/>
              <a:t>m</a:t>
            </a:r>
            <a:r>
              <a:rPr lang="ko-KR" altLang="ko-KR" sz="900" dirty="0"/>
              <a:t>/%</a:t>
            </a:r>
            <a:r>
              <a:rPr lang="ko-KR" altLang="ko-KR" sz="900" dirty="0" err="1"/>
              <a:t>d</a:t>
            </a:r>
            <a:r>
              <a:rPr lang="ko-KR" altLang="ko-KR" sz="900" dirty="0"/>
              <a:t>/%</a:t>
            </a:r>
            <a:r>
              <a:rPr lang="ko-KR" altLang="ko-KR" sz="900" dirty="0" err="1"/>
              <a:t>y</a:t>
            </a:r>
            <a:endParaRPr lang="ko-KR" altLang="ko-KR" sz="900" dirty="0"/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ko-KR" altLang="ko-KR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BDA8F4-0577-9BFD-038F-9839263B70CD}"/>
              </a:ext>
            </a:extLst>
          </p:cNvPr>
          <p:cNvSpPr txBox="1"/>
          <p:nvPr/>
        </p:nvSpPr>
        <p:spPr>
          <a:xfrm>
            <a:off x="109496" y="3429000"/>
            <a:ext cx="756084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import pandas as pd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날짜 데이터 생성</a:t>
            </a:r>
          </a:p>
          <a:p>
            <a:r>
              <a:rPr lang="en-US" altLang="ko-KR" sz="1400" dirty="0" err="1"/>
              <a:t>df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pd.DataFrame</a:t>
            </a:r>
            <a:r>
              <a:rPr lang="en-US" altLang="ko-KR" sz="1400" dirty="0"/>
              <a:t>({'date': ['2022</a:t>
            </a:r>
            <a:r>
              <a:rPr lang="ko-KR" altLang="en-US" sz="1400" dirty="0"/>
              <a:t>년 </a:t>
            </a:r>
            <a:r>
              <a:rPr lang="en-US" altLang="ko-KR" sz="1400" dirty="0"/>
              <a:t>01</a:t>
            </a:r>
            <a:r>
              <a:rPr lang="ko-KR" altLang="en-US" sz="1400" dirty="0"/>
              <a:t>월 </a:t>
            </a:r>
            <a:r>
              <a:rPr lang="en-US" altLang="ko-KR" sz="1400" dirty="0"/>
              <a:t>01</a:t>
            </a:r>
            <a:r>
              <a:rPr lang="ko-KR" altLang="en-US" sz="1400" dirty="0"/>
              <a:t>일</a:t>
            </a:r>
            <a:r>
              <a:rPr lang="en-US" altLang="ko-KR" sz="1400" dirty="0"/>
              <a:t>', '2022</a:t>
            </a:r>
            <a:r>
              <a:rPr lang="ko-KR" altLang="en-US" sz="1400" dirty="0"/>
              <a:t>년 </a:t>
            </a:r>
            <a:r>
              <a:rPr lang="en-US" altLang="ko-KR" sz="1400" dirty="0"/>
              <a:t>01</a:t>
            </a:r>
            <a:r>
              <a:rPr lang="ko-KR" altLang="en-US" sz="1400" dirty="0"/>
              <a:t>월 </a:t>
            </a:r>
            <a:r>
              <a:rPr lang="en-US" altLang="ko-KR" sz="1400" dirty="0"/>
              <a:t>02</a:t>
            </a:r>
            <a:r>
              <a:rPr lang="ko-KR" altLang="en-US" sz="1400" dirty="0"/>
              <a:t>일</a:t>
            </a:r>
            <a:r>
              <a:rPr lang="en-US" altLang="ko-KR" sz="1400" dirty="0"/>
              <a:t>', '2022</a:t>
            </a:r>
            <a:r>
              <a:rPr lang="ko-KR" altLang="en-US" sz="1400" dirty="0"/>
              <a:t>년 </a:t>
            </a:r>
            <a:r>
              <a:rPr lang="en-US" altLang="ko-KR" sz="1400" dirty="0"/>
              <a:t>01</a:t>
            </a:r>
            <a:r>
              <a:rPr lang="ko-KR" altLang="en-US" sz="1400" dirty="0"/>
              <a:t>월 </a:t>
            </a:r>
            <a:r>
              <a:rPr lang="en-US" altLang="ko-KR" sz="1400" dirty="0"/>
              <a:t>03</a:t>
            </a:r>
            <a:r>
              <a:rPr lang="ko-KR" altLang="en-US" sz="1400" dirty="0"/>
              <a:t>일</a:t>
            </a:r>
            <a:r>
              <a:rPr lang="en-US" altLang="ko-KR" sz="1400" dirty="0"/>
              <a:t>']})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날짜 데이터를 </a:t>
            </a:r>
            <a:r>
              <a:rPr lang="en-US" altLang="ko-KR" sz="1400" dirty="0"/>
              <a:t>datetime </a:t>
            </a:r>
            <a:r>
              <a:rPr lang="ko-KR" altLang="en-US" sz="1400" dirty="0"/>
              <a:t>형식으로 변환</a:t>
            </a:r>
          </a:p>
          <a:p>
            <a:r>
              <a:rPr lang="en-US" altLang="ko-KR" sz="1400" dirty="0" err="1"/>
              <a:t>df</a:t>
            </a:r>
            <a:r>
              <a:rPr lang="en-US" altLang="ko-KR" sz="1400" dirty="0"/>
              <a:t>['date'] = </a:t>
            </a:r>
            <a:r>
              <a:rPr lang="en-US" altLang="ko-KR" sz="1400" dirty="0" err="1"/>
              <a:t>pd.to_datetime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df</a:t>
            </a:r>
            <a:r>
              <a:rPr lang="en-US" altLang="ko-KR" sz="1400" dirty="0"/>
              <a:t>['date'], format='%Y</a:t>
            </a:r>
            <a:r>
              <a:rPr lang="ko-KR" altLang="en-US" sz="1400" dirty="0"/>
              <a:t>년 </a:t>
            </a:r>
            <a:r>
              <a:rPr lang="en-US" altLang="ko-KR" sz="1400" dirty="0"/>
              <a:t>%m</a:t>
            </a:r>
            <a:r>
              <a:rPr lang="ko-KR" altLang="en-US" sz="1400" dirty="0"/>
              <a:t>월 </a:t>
            </a:r>
            <a:r>
              <a:rPr lang="en-US" altLang="ko-KR" sz="1400" dirty="0"/>
              <a:t>%d</a:t>
            </a:r>
            <a:r>
              <a:rPr lang="ko-KR" altLang="en-US" sz="1400" dirty="0"/>
              <a:t>일</a:t>
            </a:r>
            <a:r>
              <a:rPr lang="en-US" altLang="ko-KR" sz="1400" dirty="0"/>
              <a:t>')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년</a:t>
            </a:r>
            <a:r>
              <a:rPr lang="en-US" altLang="ko-KR" sz="1400" dirty="0"/>
              <a:t>, </a:t>
            </a:r>
            <a:r>
              <a:rPr lang="ko-KR" altLang="en-US" sz="1400" dirty="0"/>
              <a:t>월</a:t>
            </a:r>
            <a:r>
              <a:rPr lang="en-US" altLang="ko-KR" sz="1400" dirty="0"/>
              <a:t>, </a:t>
            </a:r>
            <a:r>
              <a:rPr lang="ko-KR" altLang="en-US" sz="1400" dirty="0"/>
              <a:t>일 컬럼 추출</a:t>
            </a:r>
          </a:p>
          <a:p>
            <a:r>
              <a:rPr lang="en-US" altLang="ko-KR" sz="1400" dirty="0" err="1"/>
              <a:t>df</a:t>
            </a:r>
            <a:r>
              <a:rPr lang="en-US" altLang="ko-KR" sz="1400" dirty="0"/>
              <a:t>['year'] = </a:t>
            </a:r>
            <a:r>
              <a:rPr lang="en-US" altLang="ko-KR" sz="1400" dirty="0" err="1"/>
              <a:t>df</a:t>
            </a:r>
            <a:r>
              <a:rPr lang="en-US" altLang="ko-KR" sz="1400" dirty="0"/>
              <a:t>['date'].</a:t>
            </a:r>
            <a:r>
              <a:rPr lang="en-US" altLang="ko-KR" sz="1400" dirty="0" err="1"/>
              <a:t>dt.year</a:t>
            </a:r>
            <a:endParaRPr lang="en-US" altLang="ko-KR" sz="1400" dirty="0"/>
          </a:p>
          <a:p>
            <a:r>
              <a:rPr lang="en-US" altLang="ko-KR" sz="1400" dirty="0" err="1"/>
              <a:t>df</a:t>
            </a:r>
            <a:r>
              <a:rPr lang="en-US" altLang="ko-KR" sz="1400" dirty="0"/>
              <a:t>['month'] = </a:t>
            </a:r>
            <a:r>
              <a:rPr lang="en-US" altLang="ko-KR" sz="1400" dirty="0" err="1"/>
              <a:t>df</a:t>
            </a:r>
            <a:r>
              <a:rPr lang="en-US" altLang="ko-KR" sz="1400" dirty="0"/>
              <a:t>['date'].</a:t>
            </a:r>
            <a:r>
              <a:rPr lang="en-US" altLang="ko-KR" sz="1400" dirty="0" err="1"/>
              <a:t>dt.month</a:t>
            </a:r>
            <a:endParaRPr lang="en-US" altLang="ko-KR" sz="1400" dirty="0"/>
          </a:p>
          <a:p>
            <a:r>
              <a:rPr lang="en-US" altLang="ko-KR" sz="1400" dirty="0" err="1"/>
              <a:t>df</a:t>
            </a:r>
            <a:r>
              <a:rPr lang="en-US" altLang="ko-KR" sz="1400" dirty="0"/>
              <a:t>['day'] = </a:t>
            </a:r>
            <a:r>
              <a:rPr lang="en-US" altLang="ko-KR" sz="1400" dirty="0" err="1"/>
              <a:t>df</a:t>
            </a:r>
            <a:r>
              <a:rPr lang="en-US" altLang="ko-KR" sz="1400" dirty="0"/>
              <a:t>['date'].</a:t>
            </a:r>
            <a:r>
              <a:rPr lang="en-US" altLang="ko-KR" sz="1400" dirty="0" err="1"/>
              <a:t>dt.day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df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7A89EA-3865-3D9A-F1AC-A6CE4F8E9AA7}"/>
              </a:ext>
            </a:extLst>
          </p:cNvPr>
          <p:cNvSpPr txBox="1"/>
          <p:nvPr/>
        </p:nvSpPr>
        <p:spPr>
          <a:xfrm>
            <a:off x="2858823" y="6026837"/>
            <a:ext cx="34263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dt.year</a:t>
            </a:r>
            <a:r>
              <a:rPr lang="en-US" altLang="ko-KR" sz="1400" dirty="0"/>
              <a:t>: pandas</a:t>
            </a:r>
            <a:r>
              <a:rPr lang="ko-KR" altLang="en-US" sz="1400" dirty="0"/>
              <a:t>에서 제공하는 </a:t>
            </a:r>
            <a:r>
              <a:rPr lang="en-US" altLang="ko-KR" sz="1400" dirty="0"/>
              <a:t>datetime </a:t>
            </a:r>
            <a:r>
              <a:rPr lang="ko-KR" altLang="en-US" sz="1400" dirty="0"/>
              <a:t>타입의 열에서 해당 날짜의 연도를 추출하는 속성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9D3627-0132-8A9F-3318-712D015BFDF6}"/>
              </a:ext>
            </a:extLst>
          </p:cNvPr>
          <p:cNvSpPr txBox="1"/>
          <p:nvPr/>
        </p:nvSpPr>
        <p:spPr>
          <a:xfrm>
            <a:off x="6727630" y="4604808"/>
            <a:ext cx="2286000" cy="2046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/>
              <a:t>날짜 형식 기호</a:t>
            </a:r>
          </a:p>
          <a:p>
            <a:r>
              <a:rPr lang="en-US" altLang="ko-KR" sz="700" dirty="0"/>
              <a:t>%Y: </a:t>
            </a:r>
            <a:r>
              <a:rPr lang="ko-KR" altLang="en-US" sz="700" dirty="0"/>
              <a:t>네 자리 연도 </a:t>
            </a:r>
            <a:r>
              <a:rPr lang="en-US" altLang="ko-KR" sz="700" dirty="0"/>
              <a:t>(</a:t>
            </a:r>
            <a:r>
              <a:rPr lang="ko-KR" altLang="en-US" sz="700" dirty="0"/>
              <a:t>예</a:t>
            </a:r>
            <a:r>
              <a:rPr lang="en-US" altLang="ko-KR" sz="700" dirty="0"/>
              <a:t>: 2022)</a:t>
            </a:r>
          </a:p>
          <a:p>
            <a:r>
              <a:rPr lang="en-US" altLang="ko-KR" sz="700" dirty="0"/>
              <a:t>%y: </a:t>
            </a:r>
            <a:r>
              <a:rPr lang="ko-KR" altLang="en-US" sz="700" dirty="0"/>
              <a:t>두 자리 연도 </a:t>
            </a:r>
            <a:r>
              <a:rPr lang="en-US" altLang="ko-KR" sz="700" dirty="0"/>
              <a:t>(</a:t>
            </a:r>
            <a:r>
              <a:rPr lang="ko-KR" altLang="en-US" sz="700" dirty="0"/>
              <a:t>예</a:t>
            </a:r>
            <a:r>
              <a:rPr lang="en-US" altLang="ko-KR" sz="700" dirty="0"/>
              <a:t>: 22)</a:t>
            </a:r>
          </a:p>
          <a:p>
            <a:r>
              <a:rPr lang="en-US" altLang="ko-KR" sz="700" dirty="0"/>
              <a:t>%m: </a:t>
            </a:r>
            <a:r>
              <a:rPr lang="ko-KR" altLang="en-US" sz="700" dirty="0"/>
              <a:t>두 자리 월 </a:t>
            </a:r>
            <a:r>
              <a:rPr lang="en-US" altLang="ko-KR" sz="700" dirty="0"/>
              <a:t>(01</a:t>
            </a:r>
            <a:r>
              <a:rPr lang="ko-KR" altLang="en-US" sz="700" dirty="0"/>
              <a:t>부터 </a:t>
            </a:r>
            <a:r>
              <a:rPr lang="en-US" altLang="ko-KR" sz="700" dirty="0"/>
              <a:t>12</a:t>
            </a:r>
            <a:r>
              <a:rPr lang="ko-KR" altLang="en-US" sz="700" dirty="0"/>
              <a:t>까지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%d: </a:t>
            </a:r>
            <a:r>
              <a:rPr lang="ko-KR" altLang="en-US" sz="700" dirty="0"/>
              <a:t>두 자리 일 </a:t>
            </a:r>
            <a:r>
              <a:rPr lang="en-US" altLang="ko-KR" sz="700" dirty="0"/>
              <a:t>(01</a:t>
            </a:r>
            <a:r>
              <a:rPr lang="ko-KR" altLang="en-US" sz="700" dirty="0"/>
              <a:t>부터 </a:t>
            </a:r>
            <a:r>
              <a:rPr lang="en-US" altLang="ko-KR" sz="700" dirty="0"/>
              <a:t>31</a:t>
            </a:r>
            <a:r>
              <a:rPr lang="ko-KR" altLang="en-US" sz="700" dirty="0"/>
              <a:t>까지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%H: </a:t>
            </a:r>
            <a:r>
              <a:rPr lang="ko-KR" altLang="en-US" sz="700" dirty="0"/>
              <a:t>두 자리 </a:t>
            </a:r>
            <a:r>
              <a:rPr lang="en-US" altLang="ko-KR" sz="700" dirty="0"/>
              <a:t>24</a:t>
            </a:r>
            <a:r>
              <a:rPr lang="ko-KR" altLang="en-US" sz="700" dirty="0"/>
              <a:t>시간 기준 시간 </a:t>
            </a:r>
            <a:r>
              <a:rPr lang="en-US" altLang="ko-KR" sz="700" dirty="0"/>
              <a:t>(00</a:t>
            </a:r>
            <a:r>
              <a:rPr lang="ko-KR" altLang="en-US" sz="700" dirty="0"/>
              <a:t>부터 </a:t>
            </a:r>
            <a:r>
              <a:rPr lang="en-US" altLang="ko-KR" sz="700" dirty="0"/>
              <a:t>23</a:t>
            </a:r>
            <a:r>
              <a:rPr lang="ko-KR" altLang="en-US" sz="700" dirty="0"/>
              <a:t>까지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%I: </a:t>
            </a:r>
            <a:r>
              <a:rPr lang="ko-KR" altLang="en-US" sz="700" dirty="0"/>
              <a:t>두 자리 </a:t>
            </a:r>
            <a:r>
              <a:rPr lang="en-US" altLang="ko-KR" sz="700" dirty="0"/>
              <a:t>12</a:t>
            </a:r>
            <a:r>
              <a:rPr lang="ko-KR" altLang="en-US" sz="700" dirty="0"/>
              <a:t>시간 기준 시간 </a:t>
            </a:r>
            <a:r>
              <a:rPr lang="en-US" altLang="ko-KR" sz="700" dirty="0"/>
              <a:t>(01</a:t>
            </a:r>
            <a:r>
              <a:rPr lang="ko-KR" altLang="en-US" sz="700" dirty="0"/>
              <a:t>부터 </a:t>
            </a:r>
            <a:r>
              <a:rPr lang="en-US" altLang="ko-KR" sz="700" dirty="0"/>
              <a:t>12</a:t>
            </a:r>
            <a:r>
              <a:rPr lang="ko-KR" altLang="en-US" sz="700" dirty="0"/>
              <a:t>까지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%p: AM </a:t>
            </a:r>
            <a:r>
              <a:rPr lang="ko-KR" altLang="en-US" sz="700" dirty="0"/>
              <a:t>또는 </a:t>
            </a:r>
            <a:r>
              <a:rPr lang="en-US" altLang="ko-KR" sz="700" dirty="0"/>
              <a:t>PM</a:t>
            </a:r>
          </a:p>
          <a:p>
            <a:r>
              <a:rPr lang="en-US" altLang="ko-KR" sz="700" dirty="0"/>
              <a:t>%M: </a:t>
            </a:r>
            <a:r>
              <a:rPr lang="ko-KR" altLang="en-US" sz="700" dirty="0"/>
              <a:t>두 자리 분 </a:t>
            </a:r>
            <a:r>
              <a:rPr lang="en-US" altLang="ko-KR" sz="700" dirty="0"/>
              <a:t>(00</a:t>
            </a:r>
            <a:r>
              <a:rPr lang="ko-KR" altLang="en-US" sz="700" dirty="0"/>
              <a:t>부터 </a:t>
            </a:r>
            <a:r>
              <a:rPr lang="en-US" altLang="ko-KR" sz="700" dirty="0"/>
              <a:t>59</a:t>
            </a:r>
            <a:r>
              <a:rPr lang="ko-KR" altLang="en-US" sz="700" dirty="0"/>
              <a:t>까지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%S: </a:t>
            </a:r>
            <a:r>
              <a:rPr lang="ko-KR" altLang="en-US" sz="700" dirty="0"/>
              <a:t>두 자리 초 </a:t>
            </a:r>
            <a:r>
              <a:rPr lang="en-US" altLang="ko-KR" sz="700" dirty="0"/>
              <a:t>(00</a:t>
            </a:r>
            <a:r>
              <a:rPr lang="ko-KR" altLang="en-US" sz="700" dirty="0"/>
              <a:t>부터 </a:t>
            </a:r>
            <a:r>
              <a:rPr lang="en-US" altLang="ko-KR" sz="700" dirty="0"/>
              <a:t>59</a:t>
            </a:r>
            <a:r>
              <a:rPr lang="ko-KR" altLang="en-US" sz="700" dirty="0"/>
              <a:t>까지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%f: </a:t>
            </a:r>
            <a:r>
              <a:rPr lang="ko-KR" altLang="en-US" sz="700" dirty="0" err="1"/>
              <a:t>마이크로초</a:t>
            </a:r>
            <a:r>
              <a:rPr lang="ko-KR" altLang="en-US" sz="700" dirty="0"/>
              <a:t> </a:t>
            </a:r>
            <a:r>
              <a:rPr lang="en-US" altLang="ko-KR" sz="700" dirty="0"/>
              <a:t>(000000</a:t>
            </a:r>
            <a:r>
              <a:rPr lang="ko-KR" altLang="en-US" sz="700" dirty="0"/>
              <a:t>부터 </a:t>
            </a:r>
            <a:r>
              <a:rPr lang="en-US" altLang="ko-KR" sz="700" dirty="0"/>
              <a:t>999999</a:t>
            </a:r>
            <a:r>
              <a:rPr lang="ko-KR" altLang="en-US" sz="700" dirty="0"/>
              <a:t>까지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%j: </a:t>
            </a:r>
            <a:r>
              <a:rPr lang="ko-KR" altLang="en-US" sz="700" dirty="0"/>
              <a:t>연중 일 </a:t>
            </a:r>
            <a:r>
              <a:rPr lang="en-US" altLang="ko-KR" sz="700" dirty="0"/>
              <a:t>(001</a:t>
            </a:r>
            <a:r>
              <a:rPr lang="ko-KR" altLang="en-US" sz="700" dirty="0"/>
              <a:t>부터 </a:t>
            </a:r>
            <a:r>
              <a:rPr lang="en-US" altLang="ko-KR" sz="700" dirty="0"/>
              <a:t>366</a:t>
            </a:r>
            <a:r>
              <a:rPr lang="ko-KR" altLang="en-US" sz="700" dirty="0"/>
              <a:t>까지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%U: </a:t>
            </a:r>
            <a:r>
              <a:rPr lang="ko-KR" altLang="en-US" sz="700" dirty="0"/>
              <a:t>연중 주 </a:t>
            </a:r>
            <a:r>
              <a:rPr lang="en-US" altLang="ko-KR" sz="700" dirty="0"/>
              <a:t>(</a:t>
            </a:r>
            <a:r>
              <a:rPr lang="ko-KR" altLang="en-US" sz="700" dirty="0"/>
              <a:t>일요일을 한 주의 시작으로 기준</a:t>
            </a:r>
            <a:r>
              <a:rPr lang="en-US" altLang="ko-KR" sz="700" dirty="0"/>
              <a:t>, 00</a:t>
            </a:r>
            <a:r>
              <a:rPr lang="ko-KR" altLang="en-US" sz="700" dirty="0"/>
              <a:t>부터 </a:t>
            </a:r>
            <a:r>
              <a:rPr lang="en-US" altLang="ko-KR" sz="700" dirty="0"/>
              <a:t>53</a:t>
            </a:r>
            <a:r>
              <a:rPr lang="ko-KR" altLang="en-US" sz="700" dirty="0"/>
              <a:t>까지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%W: </a:t>
            </a:r>
            <a:r>
              <a:rPr lang="ko-KR" altLang="en-US" sz="700" dirty="0"/>
              <a:t>연중 주 </a:t>
            </a:r>
            <a:r>
              <a:rPr lang="en-US" altLang="ko-KR" sz="700" dirty="0"/>
              <a:t>(</a:t>
            </a:r>
            <a:r>
              <a:rPr lang="ko-KR" altLang="en-US" sz="700" dirty="0"/>
              <a:t>월요일을 한 주의 시작으로 기준</a:t>
            </a:r>
            <a:r>
              <a:rPr lang="en-US" altLang="ko-KR" sz="700" dirty="0"/>
              <a:t>, 00</a:t>
            </a:r>
            <a:r>
              <a:rPr lang="ko-KR" altLang="en-US" sz="700" dirty="0"/>
              <a:t>부터 </a:t>
            </a:r>
            <a:r>
              <a:rPr lang="en-US" altLang="ko-KR" sz="700" dirty="0"/>
              <a:t>53</a:t>
            </a:r>
            <a:r>
              <a:rPr lang="ko-KR" altLang="en-US" sz="700" dirty="0"/>
              <a:t>까지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%Z: </a:t>
            </a:r>
            <a:r>
              <a:rPr lang="ko-KR" altLang="en-US" sz="700" dirty="0"/>
              <a:t>시간대 이름 </a:t>
            </a:r>
            <a:r>
              <a:rPr lang="en-US" altLang="ko-KR" sz="700" dirty="0"/>
              <a:t>(</a:t>
            </a:r>
            <a:r>
              <a:rPr lang="ko-KR" altLang="en-US" sz="700" dirty="0"/>
              <a:t>예</a:t>
            </a:r>
            <a:r>
              <a:rPr lang="en-US" altLang="ko-KR" sz="700" dirty="0"/>
              <a:t>: PST, EST, UTC </a:t>
            </a:r>
            <a:r>
              <a:rPr lang="ko-KR" altLang="en-US" sz="700" dirty="0"/>
              <a:t>등</a:t>
            </a:r>
            <a:r>
              <a:rPr lang="en-US" altLang="ko-KR" sz="700" dirty="0"/>
              <a:t>)</a:t>
            </a:r>
          </a:p>
          <a:p>
            <a:r>
              <a:rPr lang="en-US" altLang="ko-KR" sz="700" dirty="0"/>
              <a:t>%z: UTC </a:t>
            </a:r>
            <a:r>
              <a:rPr lang="ko-KR" altLang="en-US" sz="700" dirty="0"/>
              <a:t>오프셋 </a:t>
            </a:r>
            <a:r>
              <a:rPr lang="en-US" altLang="ko-KR" sz="700" dirty="0"/>
              <a:t>(</a:t>
            </a:r>
            <a:r>
              <a:rPr lang="ko-KR" altLang="en-US" sz="700" dirty="0"/>
              <a:t>예</a:t>
            </a:r>
            <a:r>
              <a:rPr lang="en-US" altLang="ko-KR" sz="700" dirty="0"/>
              <a:t>: +0900, -0800 </a:t>
            </a:r>
            <a:r>
              <a:rPr lang="ko-KR" altLang="en-US" sz="700" dirty="0"/>
              <a:t>등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22773387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874C0-65C0-24DB-43F1-1FC60739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DC8B5-D692-3ED1-453C-E80CA2C81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시계열 데이터 변환</a:t>
            </a:r>
            <a:endParaRPr lang="en-US" altLang="ko-KR" dirty="0"/>
          </a:p>
          <a:p>
            <a:pPr lvl="1"/>
            <a:r>
              <a:rPr lang="en-US" altLang="ko-KR" dirty="0" err="1"/>
              <a:t>pd.resample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/>
              <a:t>기존의 데이터셋을 새로운 시간 간격에 맞추어 변환해줍니다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미리 정의된 문자열로 일반적인 시간 간격에 대한 별칭을 제공</a:t>
            </a:r>
            <a:endParaRPr lang="en-US" altLang="ko-KR" dirty="0"/>
          </a:p>
          <a:p>
            <a:pPr lvl="4"/>
            <a:r>
              <a:rPr lang="en-US" altLang="ko-KR" dirty="0"/>
              <a:t>D(day), H(hour)</a:t>
            </a:r>
          </a:p>
          <a:p>
            <a:pPr lvl="3"/>
            <a:r>
              <a:rPr lang="en-US" altLang="ko-KR" dirty="0"/>
              <a:t>on </a:t>
            </a:r>
            <a:r>
              <a:rPr lang="ko-KR" altLang="en-US" dirty="0"/>
              <a:t>매개변수를 사용하여 시간 인덱스를 지정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B693D-D821-19D0-7A99-E0AC02E3AC6B}"/>
              </a:ext>
            </a:extLst>
          </p:cNvPr>
          <p:cNvSpPr txBox="1"/>
          <p:nvPr/>
        </p:nvSpPr>
        <p:spPr>
          <a:xfrm>
            <a:off x="209261" y="3284984"/>
            <a:ext cx="872547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import pandas as pd</a:t>
            </a:r>
          </a:p>
          <a:p>
            <a:endParaRPr lang="en-US" altLang="ko-KR" sz="1400" dirty="0"/>
          </a:p>
          <a:p>
            <a:r>
              <a:rPr lang="en-US" altLang="ko-KR" sz="1400" dirty="0"/>
              <a:t>data = {'date': ['2022-01-01', '2022-01-02', '2022-01-01', '2022-01-02', '2022-01-01', '2022-01-02'],</a:t>
            </a:r>
          </a:p>
          <a:p>
            <a:r>
              <a:rPr lang="en-US" altLang="ko-KR" sz="1400" dirty="0"/>
              <a:t>        'location': ['</a:t>
            </a:r>
            <a:r>
              <a:rPr lang="ko-KR" altLang="en-US" sz="1400" dirty="0"/>
              <a:t>서울</a:t>
            </a:r>
            <a:r>
              <a:rPr lang="en-US" altLang="ko-KR" sz="1400" dirty="0"/>
              <a:t>', '</a:t>
            </a:r>
            <a:r>
              <a:rPr lang="ko-KR" altLang="en-US" sz="1400" dirty="0"/>
              <a:t>서울</a:t>
            </a:r>
            <a:r>
              <a:rPr lang="en-US" altLang="ko-KR" sz="1400" dirty="0"/>
              <a:t>', '</a:t>
            </a:r>
            <a:r>
              <a:rPr lang="ko-KR" altLang="en-US" sz="1400" dirty="0"/>
              <a:t>부산</a:t>
            </a:r>
            <a:r>
              <a:rPr lang="en-US" altLang="ko-KR" sz="1400" dirty="0"/>
              <a:t>', '</a:t>
            </a:r>
            <a:r>
              <a:rPr lang="ko-KR" altLang="en-US" sz="1400" dirty="0"/>
              <a:t>부산</a:t>
            </a:r>
            <a:r>
              <a:rPr lang="en-US" altLang="ko-KR" sz="1400" dirty="0"/>
              <a:t>', '</a:t>
            </a:r>
            <a:r>
              <a:rPr lang="ko-KR" altLang="en-US" sz="1400" dirty="0"/>
              <a:t>대구</a:t>
            </a:r>
            <a:r>
              <a:rPr lang="en-US" altLang="ko-KR" sz="1400" dirty="0"/>
              <a:t>', '</a:t>
            </a:r>
            <a:r>
              <a:rPr lang="ko-KR" altLang="en-US" sz="1400" dirty="0"/>
              <a:t>대구</a:t>
            </a:r>
            <a:r>
              <a:rPr lang="en-US" altLang="ko-KR" sz="1400" dirty="0"/>
              <a:t>'],</a:t>
            </a:r>
          </a:p>
          <a:p>
            <a:r>
              <a:rPr lang="en-US" altLang="ko-KR" sz="1400" dirty="0"/>
              <a:t>        'PM10': [50, 40, 45, 55, 60, 65],</a:t>
            </a:r>
          </a:p>
          <a:p>
            <a:r>
              <a:rPr lang="en-US" altLang="ko-KR" sz="1400" dirty="0"/>
              <a:t>        'PM2.5': [25, 20, 22, 28, 30, 35]}</a:t>
            </a:r>
          </a:p>
          <a:p>
            <a:r>
              <a:rPr lang="en-US" altLang="ko-KR" sz="1400" dirty="0" err="1"/>
              <a:t>df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pd.DataFrame</a:t>
            </a:r>
            <a:r>
              <a:rPr lang="en-US" altLang="ko-KR" sz="1400" dirty="0"/>
              <a:t>(data)</a:t>
            </a:r>
          </a:p>
          <a:p>
            <a:r>
              <a:rPr lang="en-US" altLang="ko-KR" sz="1400" dirty="0" err="1"/>
              <a:t>df</a:t>
            </a:r>
            <a:r>
              <a:rPr lang="en-US" altLang="ko-KR" sz="1400" dirty="0"/>
              <a:t>['date'] = </a:t>
            </a:r>
            <a:r>
              <a:rPr lang="en-US" altLang="ko-KR" sz="1400" dirty="0" err="1"/>
              <a:t>pd.to_datetime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df</a:t>
            </a:r>
            <a:r>
              <a:rPr lang="en-US" altLang="ko-KR" sz="1400" dirty="0"/>
              <a:t>['date'])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df_monthly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df.groupby</a:t>
            </a:r>
            <a:r>
              <a:rPr lang="en-US" altLang="ko-KR" sz="1400" dirty="0"/>
              <a:t>('location').resample(‘D', on='date').mean(</a:t>
            </a:r>
            <a:r>
              <a:rPr lang="en-US" altLang="ko-KR" sz="1400" dirty="0" err="1"/>
              <a:t>numeric_only</a:t>
            </a:r>
            <a:r>
              <a:rPr lang="en-US" altLang="ko-KR" sz="1400" dirty="0"/>
              <a:t>=True)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df_monthly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2BCF7-8BA6-7A0E-99EF-41E169D7DD1A}"/>
              </a:ext>
            </a:extLst>
          </p:cNvPr>
          <p:cNvSpPr txBox="1"/>
          <p:nvPr/>
        </p:nvSpPr>
        <p:spPr>
          <a:xfrm>
            <a:off x="485693" y="5926192"/>
            <a:ext cx="83529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 err="1"/>
              <a:t>data</a:t>
            </a:r>
            <a:r>
              <a:rPr lang="ko-KR" altLang="en-US" sz="600" dirty="0"/>
              <a:t> = {'</a:t>
            </a:r>
            <a:r>
              <a:rPr lang="ko-KR" altLang="en-US" sz="600" dirty="0" err="1"/>
              <a:t>date</a:t>
            </a:r>
            <a:r>
              <a:rPr lang="ko-KR" altLang="en-US" sz="600" dirty="0"/>
              <a:t>': ['2022-01-01', '2022-01-02', '2022-02-01', '2022-02-02', '2023-01-01', '2023-01-02', '2023-02-01', '2023-02-02', '2022-01-01', '2022-01-02', '2022-02-01', '2022-02-02', '2023-01-01', '2023-01-02', '2023-02-01', '2023-02-02'],</a:t>
            </a:r>
          </a:p>
          <a:p>
            <a:r>
              <a:rPr lang="ko-KR" altLang="en-US" sz="600" dirty="0"/>
              <a:t>        '</a:t>
            </a:r>
            <a:r>
              <a:rPr lang="ko-KR" altLang="en-US" sz="600" dirty="0" err="1"/>
              <a:t>location</a:t>
            </a:r>
            <a:r>
              <a:rPr lang="ko-KR" altLang="en-US" sz="600" dirty="0"/>
              <a:t>': ['서울', '서울', '서울', '서울', '서울', '서울', '서울', '서울', '부산', '부산', '부산', '부산', '부산', '부산', '부산', '부산'],</a:t>
            </a:r>
          </a:p>
          <a:p>
            <a:r>
              <a:rPr lang="ko-KR" altLang="en-US" sz="600" dirty="0"/>
              <a:t>        'PM10': [50, 40, 45, 55, 60, 65, 70, 80, 55, 45, 50, 60, 70, 75, 80, 90],</a:t>
            </a:r>
          </a:p>
          <a:p>
            <a:r>
              <a:rPr lang="ko-KR" altLang="en-US" sz="600" dirty="0"/>
              <a:t>        'PM2.5': [25, 20, 22, 28, 30, 35, 40, 45, 30, 25, 28, 35, 40, 42, 45, 50]}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2BA85B-4BEA-5DC1-DC8F-C15AAD039EF9}"/>
              </a:ext>
            </a:extLst>
          </p:cNvPr>
          <p:cNvSpPr txBox="1"/>
          <p:nvPr/>
        </p:nvSpPr>
        <p:spPr>
          <a:xfrm>
            <a:off x="4572000" y="472514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location</a:t>
            </a:r>
            <a:r>
              <a:rPr lang="ko-KR" altLang="en-US" dirty="0"/>
              <a:t>별로 일</a:t>
            </a:r>
            <a:r>
              <a:rPr lang="en-US" altLang="ko-KR" dirty="0"/>
              <a:t>(day) </a:t>
            </a:r>
            <a:r>
              <a:rPr lang="ko-KR" altLang="en-US" dirty="0"/>
              <a:t>단위로 평균을 계산</a:t>
            </a:r>
          </a:p>
        </p:txBody>
      </p:sp>
    </p:spTree>
    <p:extLst>
      <p:ext uri="{BB962C8B-B14F-4D97-AF65-F5344CB8AC3E}">
        <p14:creationId xmlns:p14="http://schemas.microsoft.com/office/powerpoint/2010/main" val="105764647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874C0-65C0-24DB-43F1-1FC60739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DC8B5-D692-3ED1-453C-E80CA2C8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05264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시계열 데이터 변환</a:t>
            </a:r>
            <a:endParaRPr lang="en-US" altLang="ko-KR" dirty="0"/>
          </a:p>
          <a:p>
            <a:pPr lvl="1"/>
            <a:r>
              <a:rPr lang="en-US" altLang="ko-KR" dirty="0" err="1"/>
              <a:t>pd.resample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/>
              <a:t>시간 간격</a:t>
            </a:r>
            <a:r>
              <a:rPr lang="en-US" altLang="ko-KR" dirty="0"/>
              <a:t>(alias) </a:t>
            </a:r>
            <a:r>
              <a:rPr lang="ko-KR" altLang="en-US" dirty="0"/>
              <a:t>문자열</a:t>
            </a:r>
            <a:endParaRPr lang="ko-KR" altLang="ko-KR" sz="1600" dirty="0"/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B: 평일(Business </a:t>
            </a:r>
            <a:r>
              <a:rPr lang="ko-KR" altLang="ko-KR" sz="1900" dirty="0" err="1"/>
              <a:t>day</a:t>
            </a:r>
            <a:r>
              <a:rPr lang="ko-KR" altLang="ko-KR" sz="1900" dirty="0"/>
              <a:t>) 기준으로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C: 사용자 지정 시간대 내에서의 주기마다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D: 달력 일(</a:t>
            </a:r>
            <a:r>
              <a:rPr lang="ko-KR" altLang="ko-KR" sz="1900" dirty="0" err="1"/>
              <a:t>Day</a:t>
            </a:r>
            <a:r>
              <a:rPr lang="ko-KR" altLang="ko-KR" sz="1900" dirty="0"/>
              <a:t>) 기준으로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W: 주(</a:t>
            </a:r>
            <a:r>
              <a:rPr lang="ko-KR" altLang="ko-KR" sz="1900" dirty="0" err="1"/>
              <a:t>Week</a:t>
            </a:r>
            <a:r>
              <a:rPr lang="ko-KR" altLang="ko-KR" sz="1900" dirty="0"/>
              <a:t>) 기준으로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M: 달(</a:t>
            </a:r>
            <a:r>
              <a:rPr lang="ko-KR" altLang="ko-KR" sz="1900" dirty="0" err="1"/>
              <a:t>Month</a:t>
            </a:r>
            <a:r>
              <a:rPr lang="ko-KR" altLang="ko-KR" sz="1900" dirty="0"/>
              <a:t>)의 마지막 날 기준으로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SM: 반월(</a:t>
            </a:r>
            <a:r>
              <a:rPr lang="ko-KR" altLang="ko-KR" sz="1900" dirty="0" err="1"/>
              <a:t>Semi-Month</a:t>
            </a:r>
            <a:r>
              <a:rPr lang="ko-KR" altLang="ko-KR" sz="1900" dirty="0"/>
              <a:t>) 기준으로 간격 지정 (월의 15일과 말일을 기준)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BM: 평일 기준으로 한 달의 마지막 날까지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CBM: 사용자 지정 시간대 내에서 평일 기준으로 한 달의 마지막 날까지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MS: 달(</a:t>
            </a:r>
            <a:r>
              <a:rPr lang="ko-KR" altLang="ko-KR" sz="1900" dirty="0" err="1"/>
              <a:t>Month</a:t>
            </a:r>
            <a:r>
              <a:rPr lang="ko-KR" altLang="ko-KR" sz="1900" dirty="0"/>
              <a:t>)의 시작일 기준으로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SMS: 반월(</a:t>
            </a:r>
            <a:r>
              <a:rPr lang="ko-KR" altLang="ko-KR" sz="1900" dirty="0" err="1"/>
              <a:t>Semi-Month</a:t>
            </a:r>
            <a:r>
              <a:rPr lang="ko-KR" altLang="ko-KR" sz="1900" dirty="0"/>
              <a:t>) 기준으로 간격 지정 (월의 1일과 15일을 기준)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BMS: 평일 기준으로 한 달의 시작일부터 마지막 날까지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CBMS: 사용자 지정 시간대 내에서 평일 기준으로 한 달의 시작일부터 마지막 날까지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Q: 분기(</a:t>
            </a:r>
            <a:r>
              <a:rPr lang="ko-KR" altLang="ko-KR" sz="1900" dirty="0" err="1"/>
              <a:t>Quarter</a:t>
            </a:r>
            <a:r>
              <a:rPr lang="ko-KR" altLang="ko-KR" sz="1900" dirty="0"/>
              <a:t>)의 마지막 날 기준으로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BQ: 평일 기준으로 분기의 마지막 날까지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QS: 분기(</a:t>
            </a:r>
            <a:r>
              <a:rPr lang="ko-KR" altLang="ko-KR" sz="1900" dirty="0" err="1"/>
              <a:t>Quarter</a:t>
            </a:r>
            <a:r>
              <a:rPr lang="ko-KR" altLang="ko-KR" sz="1900" dirty="0"/>
              <a:t>)의 시작일 기준으로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BQS: 평일 기준으로 분기의 시작일부터 마지막 날까지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A: 해(</a:t>
            </a:r>
            <a:r>
              <a:rPr lang="ko-KR" altLang="ko-KR" sz="1900" dirty="0" err="1"/>
              <a:t>Year</a:t>
            </a:r>
            <a:r>
              <a:rPr lang="ko-KR" altLang="ko-KR" sz="1900" dirty="0"/>
              <a:t>)의 마지막 날 기준으로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BA: 평일 기준으로 해의 마지막 날까지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AS: 해(</a:t>
            </a:r>
            <a:r>
              <a:rPr lang="ko-KR" altLang="ko-KR" sz="1900" dirty="0" err="1"/>
              <a:t>Year</a:t>
            </a:r>
            <a:r>
              <a:rPr lang="ko-KR" altLang="ko-KR" sz="1900" dirty="0"/>
              <a:t>)의 시작일 기준으로 간격 지정</a:t>
            </a:r>
          </a:p>
          <a:p>
            <a:pPr lvl="3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900" dirty="0"/>
              <a:t>BAS: 평일 기준으로 해의 시작일부터 마지막 날까지 간격 지정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sz="1600" dirty="0"/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5142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E62F5-2F94-112D-4E65-E7523D37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27269-3695-0065-F8BB-4BC06393D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linspace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  <a:endParaRPr lang="en-US" altLang="ko-KR" sz="2000" dirty="0"/>
          </a:p>
          <a:p>
            <a:pPr lvl="1"/>
            <a:r>
              <a:rPr lang="ko-KR" altLang="en-US" sz="1800" dirty="0"/>
              <a:t>지정된 범위에서 균일한 간격으로 값을 생성하여 </a:t>
            </a:r>
            <a:r>
              <a:rPr lang="en-US" altLang="ko-KR" sz="1800" dirty="0"/>
              <a:t>1</a:t>
            </a:r>
            <a:r>
              <a:rPr lang="ko-KR" altLang="en-US" sz="1800" dirty="0"/>
              <a:t>차원 배열을 반환하는 함수</a:t>
            </a:r>
            <a:endParaRPr lang="en-US" altLang="ko-KR" sz="1800" dirty="0"/>
          </a:p>
          <a:p>
            <a:pPr lvl="1"/>
            <a:r>
              <a:rPr lang="ko-KR" altLang="en-US" sz="1800" dirty="0"/>
              <a:t>시작 값과 종료 값 사이에서 지정된 개수의 동일한 간격으로 값을 생성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2"/>
            <a:r>
              <a:rPr lang="en-US" altLang="ko-KR" sz="1600" dirty="0"/>
              <a:t>start: </a:t>
            </a:r>
            <a:r>
              <a:rPr lang="ko-KR" altLang="en-US" sz="1600" dirty="0"/>
              <a:t>시작 값으로</a:t>
            </a:r>
            <a:r>
              <a:rPr lang="en-US" altLang="ko-KR" sz="1600" dirty="0"/>
              <a:t>, </a:t>
            </a:r>
            <a:r>
              <a:rPr lang="ko-KR" altLang="en-US" sz="1600" dirty="0"/>
              <a:t>범위에 포함됩니다</a:t>
            </a:r>
            <a:r>
              <a:rPr lang="en-US" altLang="ko-KR" sz="1600" dirty="0"/>
              <a:t>.</a:t>
            </a:r>
          </a:p>
          <a:p>
            <a:pPr lvl="2"/>
            <a:r>
              <a:rPr lang="en-US" altLang="ko-KR" sz="1600" dirty="0"/>
              <a:t>stop: </a:t>
            </a:r>
            <a:r>
              <a:rPr lang="ko-KR" altLang="en-US" sz="1600" dirty="0"/>
              <a:t>종료 값으로</a:t>
            </a:r>
            <a:r>
              <a:rPr lang="en-US" altLang="ko-KR" sz="1600" dirty="0"/>
              <a:t>, </a:t>
            </a:r>
            <a:r>
              <a:rPr lang="ko-KR" altLang="en-US" sz="1600" dirty="0"/>
              <a:t>범위에 포함됩니다</a:t>
            </a:r>
            <a:r>
              <a:rPr lang="en-US" altLang="ko-KR" sz="1600" dirty="0"/>
              <a:t>.</a:t>
            </a:r>
          </a:p>
          <a:p>
            <a:pPr lvl="2"/>
            <a:r>
              <a:rPr lang="en-US" altLang="ko-KR" sz="1600" dirty="0"/>
              <a:t>num: </a:t>
            </a:r>
            <a:r>
              <a:rPr lang="ko-KR" altLang="en-US" sz="1600" dirty="0"/>
              <a:t>생성하려는 값의 개수입니다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기본값은 </a:t>
            </a:r>
            <a:r>
              <a:rPr lang="en-US" altLang="ko-KR" sz="1600" dirty="0"/>
              <a:t>50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pPr lvl="2"/>
            <a:r>
              <a:rPr lang="en-US" altLang="ko-KR" sz="1600" dirty="0"/>
              <a:t>endpoint: </a:t>
            </a:r>
            <a:r>
              <a:rPr lang="ko-KR" altLang="en-US" sz="1600" dirty="0"/>
              <a:t>종료 값이 결과에 포함되는지 여부를 나타내는 </a:t>
            </a:r>
            <a:r>
              <a:rPr lang="ko-KR" altLang="en-US" sz="1600" dirty="0" err="1"/>
              <a:t>부울</a:t>
            </a:r>
            <a:r>
              <a:rPr lang="ko-KR" altLang="en-US" sz="1600" dirty="0"/>
              <a:t> 값입니다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기본값은 </a:t>
            </a:r>
            <a:r>
              <a:rPr lang="en-US" altLang="ko-KR" sz="1600" dirty="0"/>
              <a:t>True</a:t>
            </a:r>
            <a:r>
              <a:rPr lang="ko-KR" altLang="en-US" sz="1600" dirty="0"/>
              <a:t>이며</a:t>
            </a:r>
            <a:r>
              <a:rPr lang="en-US" altLang="ko-KR" sz="1600" dirty="0"/>
              <a:t>, True</a:t>
            </a:r>
            <a:r>
              <a:rPr lang="ko-KR" altLang="en-US" sz="1600" dirty="0"/>
              <a:t>인 경우 종료 값이 결과에 포함됩니다</a:t>
            </a:r>
            <a:r>
              <a:rPr lang="en-US" altLang="ko-KR" sz="1600" dirty="0"/>
              <a:t>.</a:t>
            </a:r>
          </a:p>
          <a:p>
            <a:pPr lvl="2"/>
            <a:r>
              <a:rPr lang="en-US" altLang="ko-KR" sz="1600" dirty="0" err="1"/>
              <a:t>retstep</a:t>
            </a:r>
            <a:r>
              <a:rPr lang="en-US" altLang="ko-KR" sz="1600" dirty="0"/>
              <a:t>: </a:t>
            </a:r>
            <a:r>
              <a:rPr lang="ko-KR" altLang="en-US" sz="1600" dirty="0"/>
              <a:t>반환된 값 중 간격</a:t>
            </a:r>
            <a:r>
              <a:rPr lang="en-US" altLang="ko-KR" sz="1600" dirty="0"/>
              <a:t>(step) </a:t>
            </a:r>
            <a:r>
              <a:rPr lang="ko-KR" altLang="en-US" sz="1600" dirty="0"/>
              <a:t>값을 함께 반환할지 여부를 나타내는 </a:t>
            </a:r>
            <a:r>
              <a:rPr lang="ko-KR" altLang="en-US" sz="1600" dirty="0" err="1"/>
              <a:t>부울</a:t>
            </a:r>
            <a:r>
              <a:rPr lang="ko-KR" altLang="en-US" sz="1600" dirty="0"/>
              <a:t> 값입니다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기본값은 </a:t>
            </a:r>
            <a:r>
              <a:rPr lang="en-US" altLang="ko-KR" sz="1600" dirty="0"/>
              <a:t>False</a:t>
            </a:r>
            <a:r>
              <a:rPr lang="ko-KR" altLang="en-US" sz="1600" dirty="0"/>
              <a:t>이며</a:t>
            </a:r>
            <a:r>
              <a:rPr lang="en-US" altLang="ko-KR" sz="1600" dirty="0"/>
              <a:t>, True</a:t>
            </a:r>
            <a:r>
              <a:rPr lang="ko-KR" altLang="en-US" sz="1600" dirty="0"/>
              <a:t>로 설정하면 간격</a:t>
            </a:r>
            <a:r>
              <a:rPr lang="en-US" altLang="ko-KR" sz="1600" dirty="0"/>
              <a:t>(step) </a:t>
            </a:r>
            <a:r>
              <a:rPr lang="ko-KR" altLang="en-US" sz="1600" dirty="0"/>
              <a:t>값을 함께 반환합니다</a:t>
            </a:r>
            <a:r>
              <a:rPr lang="en-US" altLang="ko-KR" sz="1600" dirty="0"/>
              <a:t>.</a:t>
            </a:r>
          </a:p>
          <a:p>
            <a:pPr lvl="2"/>
            <a:r>
              <a:rPr lang="en-US" altLang="ko-KR" sz="1600" dirty="0" err="1"/>
              <a:t>dtype</a:t>
            </a:r>
            <a:r>
              <a:rPr lang="en-US" altLang="ko-KR" sz="1600" dirty="0"/>
              <a:t>: </a:t>
            </a:r>
            <a:r>
              <a:rPr lang="ko-KR" altLang="en-US" sz="1600" dirty="0"/>
              <a:t>생성된 배열의 데이터 유형을 지정합니다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기본값은 입력 값에 따라 자동으로 결정됩니다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E66D5A-8EB3-9AF7-002F-72E1725CDA30}"/>
              </a:ext>
            </a:extLst>
          </p:cNvPr>
          <p:cNvSpPr txBox="1"/>
          <p:nvPr/>
        </p:nvSpPr>
        <p:spPr>
          <a:xfrm>
            <a:off x="467544" y="2492896"/>
            <a:ext cx="8496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numpy.linspace</a:t>
            </a:r>
            <a:r>
              <a:rPr lang="ko-KR" altLang="en-US" dirty="0"/>
              <a:t>(</a:t>
            </a:r>
            <a:r>
              <a:rPr lang="ko-KR" altLang="en-US" dirty="0" err="1"/>
              <a:t>start</a:t>
            </a:r>
            <a:r>
              <a:rPr lang="ko-KR" altLang="en-US" dirty="0"/>
              <a:t>, </a:t>
            </a:r>
            <a:r>
              <a:rPr lang="ko-KR" altLang="en-US" dirty="0" err="1"/>
              <a:t>stop</a:t>
            </a:r>
            <a:r>
              <a:rPr lang="ko-KR" altLang="en-US" dirty="0"/>
              <a:t>, </a:t>
            </a:r>
            <a:r>
              <a:rPr lang="ko-KR" altLang="en-US" dirty="0" err="1"/>
              <a:t>num</a:t>
            </a:r>
            <a:r>
              <a:rPr lang="ko-KR" altLang="en-US" dirty="0"/>
              <a:t>=50, </a:t>
            </a:r>
            <a:r>
              <a:rPr lang="ko-KR" altLang="en-US" dirty="0" err="1"/>
              <a:t>endpoint</a:t>
            </a:r>
            <a:r>
              <a:rPr lang="ko-KR" altLang="en-US" dirty="0"/>
              <a:t>=</a:t>
            </a:r>
            <a:r>
              <a:rPr lang="ko-KR" altLang="en-US" dirty="0" err="1"/>
              <a:t>True</a:t>
            </a:r>
            <a:r>
              <a:rPr lang="ko-KR" altLang="en-US" dirty="0"/>
              <a:t>, </a:t>
            </a:r>
            <a:r>
              <a:rPr lang="ko-KR" altLang="en-US" dirty="0" err="1"/>
              <a:t>retstep</a:t>
            </a:r>
            <a:r>
              <a:rPr lang="ko-KR" altLang="en-US" dirty="0"/>
              <a:t>=</a:t>
            </a:r>
            <a:r>
              <a:rPr lang="ko-KR" altLang="en-US" dirty="0" err="1"/>
              <a:t>False</a:t>
            </a:r>
            <a:r>
              <a:rPr lang="ko-KR" altLang="en-US" dirty="0"/>
              <a:t>, </a:t>
            </a:r>
            <a:r>
              <a:rPr lang="ko-KR" altLang="en-US" dirty="0" err="1"/>
              <a:t>dtype</a:t>
            </a:r>
            <a:r>
              <a:rPr lang="ko-KR" altLang="en-US" dirty="0"/>
              <a:t>=</a:t>
            </a:r>
            <a:r>
              <a:rPr lang="ko-KR" altLang="en-US" dirty="0" err="1"/>
              <a:t>None</a:t>
            </a:r>
            <a:r>
              <a:rPr lang="ko-KR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868031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3FADB-7818-2AF2-1EAC-FB8880A96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123B3-D6CC-9359-0D55-E88FABC9B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0" dirty="0">
                <a:effectLst/>
                <a:latin typeface="Söhne"/>
              </a:rPr>
              <a:t>데이터 수집 및 </a:t>
            </a:r>
            <a:r>
              <a:rPr lang="ko-KR" altLang="en-US" i="0" dirty="0" err="1">
                <a:effectLst/>
                <a:latin typeface="Söhne"/>
              </a:rPr>
              <a:t>전처리</a:t>
            </a:r>
            <a:endParaRPr lang="ko-KR" altLang="en-US" i="0" dirty="0">
              <a:effectLst/>
              <a:latin typeface="Söhne"/>
            </a:endParaRPr>
          </a:p>
          <a:p>
            <a:pPr lvl="1"/>
            <a:r>
              <a:rPr lang="ko-KR" altLang="en-US" dirty="0"/>
              <a:t>이번 프로젝트에서는 공공 데이터 포털에서 제공하는 </a:t>
            </a:r>
            <a:r>
              <a:rPr lang="en-US" altLang="ko-KR" dirty="0"/>
              <a:t>'</a:t>
            </a:r>
            <a:r>
              <a:rPr lang="ko-KR" altLang="en-US" dirty="0"/>
              <a:t>서울시 일별 대기오염 정보</a:t>
            </a:r>
            <a:r>
              <a:rPr lang="en-US" altLang="ko-KR" dirty="0"/>
              <a:t>' </a:t>
            </a:r>
            <a:r>
              <a:rPr lang="ko-KR" altLang="en-US" dirty="0"/>
              <a:t>데이터를 사용합니다</a:t>
            </a:r>
            <a:r>
              <a:rPr lang="en-US" altLang="ko-KR" dirty="0"/>
              <a:t>. </a:t>
            </a:r>
            <a:r>
              <a:rPr lang="ko-KR" altLang="en-US" dirty="0"/>
              <a:t>데이터는 </a:t>
            </a:r>
            <a:r>
              <a:rPr lang="en-US" altLang="ko-KR" dirty="0"/>
              <a:t>CSV </a:t>
            </a:r>
            <a:r>
              <a:rPr lang="ko-KR" altLang="en-US" dirty="0"/>
              <a:t>형식으로 제공되며</a:t>
            </a:r>
            <a:r>
              <a:rPr lang="en-US" altLang="ko-KR" dirty="0"/>
              <a:t>, </a:t>
            </a:r>
            <a:r>
              <a:rPr lang="ko-KR" altLang="en-US" dirty="0"/>
              <a:t>다음 링크에서 다운로드할 수 있습니다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b="0" i="0" u="sng" dirty="0">
                <a:effectLst/>
                <a:latin typeface="Söhne"/>
                <a:hlinkClick r:id="rId3"/>
              </a:rPr>
              <a:t>서울시 일별 대기오염 정보</a:t>
            </a:r>
            <a:endParaRPr lang="ko-KR" altLang="en-US" dirty="0"/>
          </a:p>
          <a:p>
            <a:pPr lvl="1"/>
            <a:r>
              <a:rPr lang="ko-KR" altLang="en-US" dirty="0"/>
              <a:t>다운로드한 데이터 파일은 다음과 같은 필드를 포함합니다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측정일시</a:t>
            </a:r>
          </a:p>
          <a:p>
            <a:pPr lvl="2"/>
            <a:r>
              <a:rPr lang="ko-KR" altLang="en-US" dirty="0"/>
              <a:t>미세먼지 농도 </a:t>
            </a:r>
            <a:r>
              <a:rPr lang="en-US" altLang="ko-KR" dirty="0"/>
              <a:t>(PM10)</a:t>
            </a:r>
          </a:p>
          <a:p>
            <a:pPr lvl="2"/>
            <a:r>
              <a:rPr lang="ko-KR" altLang="en-US" dirty="0"/>
              <a:t>초미세먼지 농도 </a:t>
            </a:r>
            <a:r>
              <a:rPr lang="en-US" altLang="ko-KR" dirty="0"/>
              <a:t>(PM2.5)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이중에서 측정일시</a:t>
            </a:r>
            <a:r>
              <a:rPr lang="en-US" altLang="ko-KR" dirty="0"/>
              <a:t>, </a:t>
            </a:r>
            <a:r>
              <a:rPr lang="ko-KR" altLang="en-US" dirty="0"/>
              <a:t>미세먼지 농도</a:t>
            </a:r>
            <a:r>
              <a:rPr lang="en-US" altLang="ko-KR" dirty="0"/>
              <a:t>, </a:t>
            </a:r>
            <a:r>
              <a:rPr lang="ko-KR" altLang="en-US" dirty="0"/>
              <a:t>초미세먼지 농도에 해당하는 필드만을 추출하여 데이터를 </a:t>
            </a:r>
            <a:r>
              <a:rPr lang="ko-KR" altLang="en-US" dirty="0" err="1"/>
              <a:t>전처리합니다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06782D66-7A19-CCA8-F7C2-0036F47447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58690"/>
              </p:ext>
            </p:extLst>
          </p:nvPr>
        </p:nvGraphicFramePr>
        <p:xfrm>
          <a:off x="5940152" y="3717032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Macro-Enabled Worksheet" showAsIcon="1" r:id="rId4" imgW="914487" imgH="806515" progId="Excel.SheetMacroEnabled.12">
                  <p:embed/>
                </p:oleObj>
              </mc:Choice>
              <mc:Fallback>
                <p:oleObj name="Macro-Enabled Worksheet" showAsIcon="1" r:id="rId4" imgW="914487" imgH="806515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40152" y="3717032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943038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4553-1D7A-BB55-DF5C-E5D3605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DADBE5-706E-A6AF-7D44-67EDCBB94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68" y="2492164"/>
            <a:ext cx="5976664" cy="3833309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2F338FA-7444-6D5F-7783-C9925ED75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r>
              <a:rPr lang="ko-KR" altLang="en-US" dirty="0"/>
              <a:t>데이터 읽어오기</a:t>
            </a:r>
            <a:endParaRPr lang="en-US" altLang="ko-KR" dirty="0"/>
          </a:p>
          <a:p>
            <a:pPr lvl="1"/>
            <a:r>
              <a:rPr lang="ko-KR" altLang="en-US" b="0" i="0" dirty="0">
                <a:effectLst/>
                <a:latin typeface="Söhne"/>
              </a:rPr>
              <a:t>아래의 열들만 모아서 새로운 데이터프레임으로 만들자</a:t>
            </a:r>
            <a:r>
              <a:rPr lang="en-US" altLang="ko-KR" b="0" i="0" dirty="0">
                <a:effectLst/>
                <a:latin typeface="Söhne"/>
              </a:rPr>
              <a:t>.</a:t>
            </a:r>
            <a:endParaRPr lang="ko-KR" altLang="en-US" b="0" i="0" dirty="0">
              <a:effectLst/>
              <a:latin typeface="Söhne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85616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4553-1D7A-BB55-DF5C-E5D3605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5034A9-5A77-A06A-D1C7-B5F0EA1448D2}"/>
              </a:ext>
            </a:extLst>
          </p:cNvPr>
          <p:cNvSpPr txBox="1"/>
          <p:nvPr/>
        </p:nvSpPr>
        <p:spPr>
          <a:xfrm>
            <a:off x="611560" y="1268760"/>
            <a:ext cx="817290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pandas as pd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데이터 파일 경로</a:t>
            </a:r>
          </a:p>
          <a:p>
            <a:r>
              <a:rPr lang="en-US" altLang="ko-KR" dirty="0" err="1"/>
              <a:t>data_path</a:t>
            </a:r>
            <a:r>
              <a:rPr lang="en-US" altLang="ko-KR" dirty="0"/>
              <a:t> = '</a:t>
            </a:r>
            <a:r>
              <a:rPr lang="ko-KR" altLang="en-US" dirty="0"/>
              <a:t>일별평균대기오염도</a:t>
            </a:r>
            <a:r>
              <a:rPr lang="en-US" altLang="ko-KR" dirty="0"/>
              <a:t>_2022.csv'</a:t>
            </a:r>
          </a:p>
          <a:p>
            <a:endParaRPr lang="en-US" altLang="ko-KR" dirty="0"/>
          </a:p>
          <a:p>
            <a:r>
              <a:rPr lang="en-US" altLang="ko-KR" dirty="0"/>
              <a:t># CSV </a:t>
            </a:r>
            <a:r>
              <a:rPr lang="ko-KR" altLang="en-US" dirty="0"/>
              <a:t>파일 읽기</a:t>
            </a:r>
          </a:p>
          <a:p>
            <a:r>
              <a:rPr lang="en-US" altLang="ko-KR" dirty="0" err="1"/>
              <a:t>df</a:t>
            </a:r>
            <a:r>
              <a:rPr lang="en-US" altLang="ko-KR" dirty="0"/>
              <a:t> = </a:t>
            </a:r>
            <a:r>
              <a:rPr lang="en-US" altLang="ko-KR" dirty="0" err="1"/>
              <a:t>pd.read_csv</a:t>
            </a:r>
            <a:r>
              <a:rPr lang="en-US" altLang="ko-KR" dirty="0"/>
              <a:t>(</a:t>
            </a:r>
            <a:r>
              <a:rPr lang="en-US" altLang="ko-KR" dirty="0" err="1"/>
              <a:t>data_path</a:t>
            </a:r>
            <a:r>
              <a:rPr lang="en-US" altLang="ko-KR" dirty="0"/>
              <a:t>, encoding="cp949")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필요한 필드 추출</a:t>
            </a:r>
          </a:p>
          <a:p>
            <a:r>
              <a:rPr lang="en-US" altLang="ko-KR" dirty="0" err="1"/>
              <a:t>df</a:t>
            </a:r>
            <a:r>
              <a:rPr lang="en-US" altLang="ko-KR" dirty="0"/>
              <a:t> = </a:t>
            </a:r>
            <a:r>
              <a:rPr lang="en-US" altLang="ko-KR" dirty="0" err="1"/>
              <a:t>df</a:t>
            </a:r>
            <a:r>
              <a:rPr lang="en-US" altLang="ko-KR" dirty="0"/>
              <a:t>[['</a:t>
            </a:r>
            <a:r>
              <a:rPr lang="ko-KR" altLang="en-US" dirty="0"/>
              <a:t>측정일시</a:t>
            </a:r>
            <a:r>
              <a:rPr lang="en-US" altLang="ko-KR" dirty="0"/>
              <a:t>', '</a:t>
            </a:r>
            <a:r>
              <a:rPr lang="ko-KR" altLang="en-US" dirty="0"/>
              <a:t>측정소명</a:t>
            </a:r>
            <a:r>
              <a:rPr lang="en-US" altLang="ko-KR" dirty="0"/>
              <a:t>', '</a:t>
            </a:r>
            <a:r>
              <a:rPr lang="ko-KR" altLang="en-US" dirty="0" err="1"/>
              <a:t>미세먼지농도</a:t>
            </a:r>
            <a:r>
              <a:rPr lang="en-US" altLang="ko-KR" dirty="0"/>
              <a:t>(㎍/㎥)', '</a:t>
            </a:r>
            <a:r>
              <a:rPr lang="ko-KR" altLang="en-US" dirty="0" err="1"/>
              <a:t>초미세먼지농도</a:t>
            </a:r>
            <a:r>
              <a:rPr lang="en-US" altLang="ko-KR" dirty="0"/>
              <a:t>(㎍/㎥)']]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</a:p>
          <a:p>
            <a:r>
              <a:rPr lang="en-US" altLang="ko-KR" dirty="0" err="1"/>
              <a:t>df</a:t>
            </a:r>
            <a:r>
              <a:rPr lang="en-US" altLang="ko-KR" dirty="0"/>
              <a:t> = </a:t>
            </a:r>
            <a:r>
              <a:rPr lang="en-US" altLang="ko-KR" dirty="0" err="1"/>
              <a:t>df.dropna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측정일시 컬럼의 데이터 타입을 </a:t>
            </a:r>
            <a:r>
              <a:rPr lang="en-US" altLang="ko-KR" dirty="0"/>
              <a:t>datetime</a:t>
            </a:r>
            <a:r>
              <a:rPr lang="ko-KR" altLang="en-US" dirty="0"/>
              <a:t>으로 변경</a:t>
            </a:r>
          </a:p>
          <a:p>
            <a:r>
              <a:rPr lang="en-US" altLang="ko-KR" dirty="0" err="1"/>
              <a:t>df</a:t>
            </a:r>
            <a:r>
              <a:rPr lang="en-US" altLang="ko-KR" dirty="0"/>
              <a:t>['</a:t>
            </a:r>
            <a:r>
              <a:rPr lang="ko-KR" altLang="en-US" dirty="0"/>
              <a:t>측정일시</a:t>
            </a:r>
            <a:r>
              <a:rPr lang="en-US" altLang="ko-KR" dirty="0"/>
              <a:t>'] = </a:t>
            </a:r>
            <a:r>
              <a:rPr lang="en-US" altLang="ko-KR" dirty="0" err="1"/>
              <a:t>pd.to_datetime</a:t>
            </a:r>
            <a:r>
              <a:rPr lang="en-US" altLang="ko-KR" dirty="0"/>
              <a:t>(</a:t>
            </a:r>
            <a:r>
              <a:rPr lang="en-US" altLang="ko-KR" dirty="0" err="1"/>
              <a:t>df</a:t>
            </a:r>
            <a:r>
              <a:rPr lang="en-US" altLang="ko-KR" dirty="0"/>
              <a:t>['</a:t>
            </a:r>
            <a:r>
              <a:rPr lang="ko-KR" altLang="en-US" dirty="0"/>
              <a:t>측정일시</a:t>
            </a:r>
            <a:r>
              <a:rPr lang="en-US" altLang="ko-KR" dirty="0"/>
              <a:t>'], format='%</a:t>
            </a:r>
            <a:r>
              <a:rPr lang="en-US" altLang="ko-KR" dirty="0" err="1"/>
              <a:t>Y%m%d</a:t>
            </a:r>
            <a:r>
              <a:rPr lang="en-US" altLang="ko-KR" dirty="0"/>
              <a:t>')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df.head</a:t>
            </a:r>
            <a:r>
              <a:rPr lang="en-US" altLang="ko-KR" dirty="0"/>
              <a:t>(20))</a:t>
            </a:r>
          </a:p>
        </p:txBody>
      </p:sp>
    </p:spTree>
    <p:extLst>
      <p:ext uri="{BB962C8B-B14F-4D97-AF65-F5344CB8AC3E}">
        <p14:creationId xmlns:p14="http://schemas.microsoft.com/office/powerpoint/2010/main" val="399143760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4553-1D7A-BB55-DF5C-E5D3605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5EAB7-3734-6538-6C3F-E5A9196D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endParaRPr lang="en-US" altLang="ko-KR" dirty="0"/>
          </a:p>
          <a:p>
            <a:pPr lvl="1"/>
            <a:r>
              <a:rPr lang="ko-KR" altLang="en-US" b="0" i="0" dirty="0">
                <a:effectLst/>
                <a:latin typeface="Söhne"/>
              </a:rPr>
              <a:t>월별 대기오염 추이 그래프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C88706-E2DC-E48F-6F6B-136B19C38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420888"/>
            <a:ext cx="4355778" cy="347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8718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4553-1D7A-BB55-DF5C-E5D3605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5EAB7-3734-6538-6C3F-E5A9196D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endParaRPr lang="en-US" altLang="ko-KR" dirty="0"/>
          </a:p>
          <a:p>
            <a:pPr lvl="1"/>
            <a:r>
              <a:rPr lang="ko-KR" altLang="en-US" b="0" i="0" dirty="0">
                <a:effectLst/>
                <a:latin typeface="Söhne"/>
              </a:rPr>
              <a:t>월별 대기오염 추이 그래프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569C8-A270-443F-FB5C-CE0CFADF86E7}"/>
              </a:ext>
            </a:extLst>
          </p:cNvPr>
          <p:cNvSpPr txBox="1"/>
          <p:nvPr/>
        </p:nvSpPr>
        <p:spPr>
          <a:xfrm>
            <a:off x="395536" y="2130612"/>
            <a:ext cx="829126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import </a:t>
            </a:r>
            <a:r>
              <a:rPr lang="en-US" altLang="ko-KR" sz="1600" dirty="0" err="1"/>
              <a:t>matplotlib.pyplot</a:t>
            </a:r>
            <a:r>
              <a:rPr lang="en-US" altLang="ko-KR" sz="1600" dirty="0"/>
              <a:t> as </a:t>
            </a:r>
            <a:r>
              <a:rPr lang="en-US" altLang="ko-KR" sz="1600" dirty="0" err="1"/>
              <a:t>plt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연도별 미세먼지와 초미세먼지 농도 평균 계산</a:t>
            </a:r>
          </a:p>
          <a:p>
            <a:r>
              <a:rPr lang="en-US" altLang="ko-KR" sz="1600" dirty="0" err="1"/>
              <a:t>df_monthly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df.resample</a:t>
            </a:r>
            <a:r>
              <a:rPr lang="en-US" altLang="ko-KR" sz="1600" dirty="0"/>
              <a:t>('M', on='</a:t>
            </a:r>
            <a:r>
              <a:rPr lang="ko-KR" altLang="en-US" sz="1600" dirty="0"/>
              <a:t>측정일시</a:t>
            </a:r>
            <a:r>
              <a:rPr lang="en-US" altLang="ko-KR" sz="1600" dirty="0"/>
              <a:t>').mean(</a:t>
            </a:r>
            <a:r>
              <a:rPr lang="en-US" altLang="ko-KR" sz="1600" dirty="0" err="1"/>
              <a:t>numeric_only</a:t>
            </a:r>
            <a:r>
              <a:rPr lang="en-US" altLang="ko-KR" sz="1600" dirty="0"/>
              <a:t>=True)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그래프 그리기</a:t>
            </a:r>
          </a:p>
          <a:p>
            <a:r>
              <a:rPr lang="en-US" altLang="ko-KR" sz="1600" dirty="0" err="1"/>
              <a:t>plt.plot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df_monthly.index.month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df_monthly</a:t>
            </a:r>
            <a:r>
              <a:rPr lang="en-US" altLang="ko-KR" sz="1600" dirty="0"/>
              <a:t>['</a:t>
            </a:r>
            <a:r>
              <a:rPr lang="ko-KR" altLang="en-US" sz="1600" dirty="0" err="1"/>
              <a:t>미세먼지농도</a:t>
            </a:r>
            <a:r>
              <a:rPr lang="en-US" altLang="ko-KR" sz="1600" dirty="0"/>
              <a:t>(㎍/㎥)'], label='PM10')</a:t>
            </a:r>
          </a:p>
          <a:p>
            <a:r>
              <a:rPr lang="en-US" altLang="ko-KR" sz="1600" dirty="0" err="1"/>
              <a:t>plt.plot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df_monthly.index.month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df_monthly</a:t>
            </a:r>
            <a:r>
              <a:rPr lang="en-US" altLang="ko-KR" sz="1600" dirty="0"/>
              <a:t>['</a:t>
            </a:r>
            <a:r>
              <a:rPr lang="ko-KR" altLang="en-US" sz="1600" dirty="0" err="1"/>
              <a:t>초미세먼지농도</a:t>
            </a:r>
            <a:r>
              <a:rPr lang="en-US" altLang="ko-KR" sz="1600" dirty="0"/>
              <a:t>(㎍/㎥)'], label='PM2.5')</a:t>
            </a:r>
          </a:p>
          <a:p>
            <a:r>
              <a:rPr lang="en-US" altLang="ko-KR" sz="1600" dirty="0" err="1"/>
              <a:t>plt.legend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 err="1"/>
              <a:t>plt.xlabel</a:t>
            </a:r>
            <a:r>
              <a:rPr lang="en-US" altLang="ko-KR" sz="1600" dirty="0"/>
              <a:t>('Month')</a:t>
            </a:r>
          </a:p>
          <a:p>
            <a:r>
              <a:rPr lang="en-US" altLang="ko-KR" sz="1600" dirty="0" err="1"/>
              <a:t>plt.ylabel</a:t>
            </a:r>
            <a:r>
              <a:rPr lang="en-US" altLang="ko-KR" sz="1600" dirty="0"/>
              <a:t>('Concentration')</a:t>
            </a:r>
          </a:p>
          <a:p>
            <a:r>
              <a:rPr lang="en-US" altLang="ko-KR" sz="1600" dirty="0" err="1"/>
              <a:t>plt.title</a:t>
            </a:r>
            <a:r>
              <a:rPr lang="en-US" altLang="ko-KR" sz="1600" dirty="0"/>
              <a:t>('2022 Air Pollution Trend')</a:t>
            </a:r>
          </a:p>
          <a:p>
            <a:r>
              <a:rPr lang="en-US" altLang="ko-KR" sz="1600" dirty="0" err="1"/>
              <a:t>plt.show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B6E435-42E5-F826-500A-0CD97CB22012}"/>
              </a:ext>
            </a:extLst>
          </p:cNvPr>
          <p:cNvSpPr txBox="1"/>
          <p:nvPr/>
        </p:nvSpPr>
        <p:spPr>
          <a:xfrm>
            <a:off x="3261948" y="5543654"/>
            <a:ext cx="5424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400" dirty="0" err="1"/>
              <a:t>resample</a:t>
            </a:r>
            <a:r>
              <a:rPr lang="ko-KR" altLang="ko-KR" sz="1400" dirty="0"/>
              <a:t>() 함수를 사용하여 </a:t>
            </a:r>
            <a:r>
              <a:rPr lang="ko-KR" altLang="en-US" sz="1400" dirty="0"/>
              <a:t>월</a:t>
            </a:r>
            <a:r>
              <a:rPr lang="ko-KR" altLang="ko-KR" sz="1400" dirty="0"/>
              <a:t>별 미세먼지와 초미세먼지 농도 평균을 계산한 뒤, </a:t>
            </a:r>
            <a:r>
              <a:rPr lang="ko-KR" altLang="ko-KR" sz="1400" dirty="0" err="1"/>
              <a:t>plot</a:t>
            </a:r>
            <a:r>
              <a:rPr lang="ko-KR" altLang="ko-KR" sz="1400" dirty="0"/>
              <a:t>() 함수를 사용하여 그래프를 그렸습니다. </a:t>
            </a:r>
          </a:p>
        </p:txBody>
      </p:sp>
    </p:spTree>
    <p:extLst>
      <p:ext uri="{BB962C8B-B14F-4D97-AF65-F5344CB8AC3E}">
        <p14:creationId xmlns:p14="http://schemas.microsoft.com/office/powerpoint/2010/main" val="420551059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4553-1D7A-BB55-DF5C-E5D3605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5EAB7-3734-6538-6C3F-E5A9196D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endParaRPr lang="en-US" altLang="ko-KR" dirty="0"/>
          </a:p>
          <a:p>
            <a:pPr lvl="1"/>
            <a:r>
              <a:rPr lang="ko-KR" altLang="en-US" b="0" i="0" dirty="0">
                <a:effectLst/>
                <a:latin typeface="Söhne"/>
              </a:rPr>
              <a:t>일별 대기오염 추이 그래프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A7BD19-6497-0055-F22D-0B86970BB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2204864"/>
            <a:ext cx="8784976" cy="341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2430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4553-1D7A-BB55-DF5C-E5D3605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5EAB7-3734-6538-6C3F-E5A9196D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endParaRPr lang="en-US" altLang="ko-KR" dirty="0"/>
          </a:p>
          <a:p>
            <a:pPr lvl="1"/>
            <a:r>
              <a:rPr lang="ko-KR" altLang="en-US" b="0" i="0" dirty="0">
                <a:effectLst/>
                <a:latin typeface="Söhne"/>
              </a:rPr>
              <a:t>일별 대기오염 추이 그래프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569C8-A270-443F-FB5C-CE0CFADF86E7}"/>
              </a:ext>
            </a:extLst>
          </p:cNvPr>
          <p:cNvSpPr txBox="1"/>
          <p:nvPr/>
        </p:nvSpPr>
        <p:spPr>
          <a:xfrm>
            <a:off x="539552" y="2030134"/>
            <a:ext cx="829126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import </a:t>
            </a:r>
            <a:r>
              <a:rPr lang="en-US" altLang="ko-KR" sz="1600" dirty="0" err="1"/>
              <a:t>matplotlib.pyplot</a:t>
            </a:r>
            <a:r>
              <a:rPr lang="en-US" altLang="ko-KR" sz="1600" dirty="0"/>
              <a:t> as </a:t>
            </a:r>
            <a:r>
              <a:rPr lang="en-US" altLang="ko-KR" sz="1600" dirty="0" err="1"/>
              <a:t>plt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일별 합계 계산</a:t>
            </a:r>
          </a:p>
          <a:p>
            <a:r>
              <a:rPr lang="en-US" altLang="ko-KR" sz="1600" dirty="0" err="1"/>
              <a:t>df_daily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df.resample</a:t>
            </a:r>
            <a:r>
              <a:rPr lang="en-US" altLang="ko-KR" sz="1600" dirty="0"/>
              <a:t>('D', on='</a:t>
            </a:r>
            <a:r>
              <a:rPr lang="ko-KR" altLang="en-US" sz="1600" dirty="0"/>
              <a:t>측정일시</a:t>
            </a:r>
            <a:r>
              <a:rPr lang="en-US" altLang="ko-KR" sz="1600" dirty="0"/>
              <a:t>').sum(</a:t>
            </a:r>
            <a:r>
              <a:rPr lang="en-US" altLang="ko-KR" sz="1600" dirty="0" err="1"/>
              <a:t>numeric_only</a:t>
            </a:r>
            <a:r>
              <a:rPr lang="en-US" altLang="ko-KR" sz="1600" dirty="0"/>
              <a:t>=True)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일평균 대기오염도 계산</a:t>
            </a:r>
          </a:p>
          <a:p>
            <a:r>
              <a:rPr lang="en-US" altLang="ko-KR" sz="1600" dirty="0" err="1"/>
              <a:t>df_daily</a:t>
            </a:r>
            <a:r>
              <a:rPr lang="en-US" altLang="ko-KR" sz="1600" dirty="0"/>
              <a:t>['</a:t>
            </a:r>
            <a:r>
              <a:rPr lang="ko-KR" altLang="en-US" sz="1600" dirty="0" err="1"/>
              <a:t>미세먼지농도</a:t>
            </a:r>
            <a:r>
              <a:rPr lang="en-US" altLang="ko-KR" sz="1600" dirty="0"/>
              <a:t>(㎍/㎥)'] /= 24</a:t>
            </a:r>
          </a:p>
          <a:p>
            <a:r>
              <a:rPr lang="en-US" altLang="ko-KR" sz="1600" dirty="0" err="1"/>
              <a:t>df_daily</a:t>
            </a:r>
            <a:r>
              <a:rPr lang="en-US" altLang="ko-KR" sz="1600" dirty="0"/>
              <a:t>['</a:t>
            </a:r>
            <a:r>
              <a:rPr lang="ko-KR" altLang="en-US" sz="1600" dirty="0" err="1"/>
              <a:t>초미세먼지농도</a:t>
            </a:r>
            <a:r>
              <a:rPr lang="en-US" altLang="ko-KR" sz="1600" dirty="0"/>
              <a:t>(㎍/㎥)'] /= 24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그래프 그리기</a:t>
            </a:r>
          </a:p>
          <a:p>
            <a:r>
              <a:rPr lang="en-US" altLang="ko-KR" sz="1600" dirty="0" err="1"/>
              <a:t>plt.plot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df_daily.index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df_daily</a:t>
            </a:r>
            <a:r>
              <a:rPr lang="en-US" altLang="ko-KR" sz="1600" dirty="0"/>
              <a:t>['</a:t>
            </a:r>
            <a:r>
              <a:rPr lang="ko-KR" altLang="en-US" sz="1600" dirty="0" err="1"/>
              <a:t>미세먼지농도</a:t>
            </a:r>
            <a:r>
              <a:rPr lang="en-US" altLang="ko-KR" sz="1600" dirty="0"/>
              <a:t>(㎍/㎥)'], label='PM10')</a:t>
            </a:r>
          </a:p>
          <a:p>
            <a:r>
              <a:rPr lang="en-US" altLang="ko-KR" sz="1600" dirty="0" err="1"/>
              <a:t>plt.plot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df_daily.index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df_daily</a:t>
            </a:r>
            <a:r>
              <a:rPr lang="en-US" altLang="ko-KR" sz="1600" dirty="0"/>
              <a:t>['</a:t>
            </a:r>
            <a:r>
              <a:rPr lang="ko-KR" altLang="en-US" sz="1600" dirty="0" err="1"/>
              <a:t>초미세먼지농도</a:t>
            </a:r>
            <a:r>
              <a:rPr lang="en-US" altLang="ko-KR" sz="1600" dirty="0"/>
              <a:t>(㎍/㎥)'], label='PM2.5')</a:t>
            </a:r>
          </a:p>
          <a:p>
            <a:r>
              <a:rPr lang="en-US" altLang="ko-KR" sz="1600" dirty="0" err="1"/>
              <a:t>plt.legend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 err="1"/>
              <a:t>plt.xlabel</a:t>
            </a:r>
            <a:r>
              <a:rPr lang="en-US" altLang="ko-KR" sz="1600" dirty="0"/>
              <a:t>('Date')</a:t>
            </a:r>
          </a:p>
          <a:p>
            <a:r>
              <a:rPr lang="en-US" altLang="ko-KR" sz="1600" dirty="0" err="1"/>
              <a:t>plt.ylabel</a:t>
            </a:r>
            <a:r>
              <a:rPr lang="en-US" altLang="ko-KR" sz="1600" dirty="0"/>
              <a:t>('Concentration')</a:t>
            </a:r>
          </a:p>
          <a:p>
            <a:r>
              <a:rPr lang="en-US" altLang="ko-KR" sz="1600" dirty="0" err="1"/>
              <a:t>plt.title</a:t>
            </a:r>
            <a:r>
              <a:rPr lang="en-US" altLang="ko-KR" sz="1600" dirty="0"/>
              <a:t>('2022 Air Pollution Trend')</a:t>
            </a:r>
          </a:p>
          <a:p>
            <a:r>
              <a:rPr lang="en-US" altLang="ko-KR" sz="1600" dirty="0" err="1"/>
              <a:t>plt.show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8731741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4553-1D7A-BB55-DF5C-E5D3605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5EAB7-3734-6538-6C3F-E5A9196D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endParaRPr lang="en-US" altLang="ko-KR" dirty="0"/>
          </a:p>
          <a:p>
            <a:pPr lvl="1"/>
            <a:r>
              <a:rPr lang="ko-KR" altLang="en-US" dirty="0"/>
              <a:t>지역별 미세먼지와 초미세먼지 농도 평균 계산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5F423C-0661-7FF7-7BDD-66FBCBAF8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80328"/>
            <a:ext cx="7956376" cy="351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170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4553-1D7A-BB55-DF5C-E5D3605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5EAB7-3734-6538-6C3F-E5A9196D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endParaRPr lang="en-US" altLang="ko-KR" dirty="0"/>
          </a:p>
          <a:p>
            <a:pPr lvl="1"/>
            <a:r>
              <a:rPr lang="ko-KR" altLang="en-US" b="0" i="0" dirty="0">
                <a:effectLst/>
                <a:latin typeface="Söhne"/>
              </a:rPr>
              <a:t>지역별 대기오염 막대 그래프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569C8-A270-443F-FB5C-CE0CFADF86E7}"/>
              </a:ext>
            </a:extLst>
          </p:cNvPr>
          <p:cNvSpPr txBox="1"/>
          <p:nvPr/>
        </p:nvSpPr>
        <p:spPr>
          <a:xfrm>
            <a:off x="1043608" y="2094870"/>
            <a:ext cx="777686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ko-KR" altLang="en-US" sz="1800" dirty="0" err="1"/>
              <a:t>plt.rcParams</a:t>
            </a:r>
            <a:r>
              <a:rPr lang="ko-KR" altLang="en-US" sz="1800" dirty="0"/>
              <a:t>['</a:t>
            </a:r>
            <a:r>
              <a:rPr lang="ko-KR" altLang="en-US" sz="1800" dirty="0" err="1"/>
              <a:t>font.family</a:t>
            </a:r>
            <a:r>
              <a:rPr lang="ko-KR" altLang="en-US" sz="1800" dirty="0"/>
              <a:t>'] = '</a:t>
            </a:r>
            <a:r>
              <a:rPr lang="ko-KR" altLang="en-US" sz="1800" dirty="0" err="1"/>
              <a:t>Malgun</a:t>
            </a:r>
            <a:r>
              <a:rPr lang="ko-KR" altLang="en-US" sz="1800" dirty="0"/>
              <a:t> </a:t>
            </a:r>
            <a:r>
              <a:rPr lang="ko-KR" altLang="en-US" sz="1800" dirty="0" err="1"/>
              <a:t>Gothic</a:t>
            </a:r>
            <a:r>
              <a:rPr lang="ko-KR" altLang="en-US" sz="1800" dirty="0"/>
              <a:t>'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지역별 미세먼지와 초미세먼지 농도 평균 계산</a:t>
            </a:r>
          </a:p>
          <a:p>
            <a:r>
              <a:rPr lang="en-US" altLang="ko-KR" dirty="0" err="1"/>
              <a:t>df_area</a:t>
            </a:r>
            <a:r>
              <a:rPr lang="en-US" altLang="ko-KR" dirty="0"/>
              <a:t> = </a:t>
            </a:r>
            <a:r>
              <a:rPr lang="en-US" altLang="ko-KR" dirty="0" err="1"/>
              <a:t>df.groupby</a:t>
            </a:r>
            <a:r>
              <a:rPr lang="en-US" altLang="ko-KR" dirty="0"/>
              <a:t>('</a:t>
            </a:r>
            <a:r>
              <a:rPr lang="ko-KR" altLang="en-US" dirty="0"/>
              <a:t>측정소명</a:t>
            </a:r>
            <a:r>
              <a:rPr lang="en-US" altLang="ko-KR" dirty="0"/>
              <a:t>').mean(</a:t>
            </a:r>
            <a:r>
              <a:rPr lang="en-US" altLang="ko-KR" dirty="0" err="1"/>
              <a:t>numeric_only</a:t>
            </a:r>
            <a:r>
              <a:rPr lang="en-US" altLang="ko-KR" dirty="0"/>
              <a:t>=True).head(20)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그래프 그리기</a:t>
            </a:r>
          </a:p>
          <a:p>
            <a:r>
              <a:rPr lang="en-US" altLang="ko-KR" dirty="0" err="1"/>
              <a:t>plt.bar</a:t>
            </a:r>
            <a:r>
              <a:rPr lang="en-US" altLang="ko-KR" dirty="0"/>
              <a:t>(</a:t>
            </a:r>
            <a:r>
              <a:rPr lang="en-US" altLang="ko-KR" dirty="0" err="1"/>
              <a:t>df_area.index</a:t>
            </a:r>
            <a:r>
              <a:rPr lang="en-US" altLang="ko-KR" dirty="0"/>
              <a:t>, </a:t>
            </a:r>
            <a:r>
              <a:rPr lang="en-US" altLang="ko-KR" dirty="0" err="1"/>
              <a:t>df_area</a:t>
            </a:r>
            <a:r>
              <a:rPr lang="en-US" altLang="ko-KR" dirty="0"/>
              <a:t>['</a:t>
            </a:r>
            <a:r>
              <a:rPr lang="ko-KR" altLang="en-US" dirty="0" err="1"/>
              <a:t>미세먼지농도</a:t>
            </a:r>
            <a:r>
              <a:rPr lang="en-US" altLang="ko-KR" dirty="0"/>
              <a:t>(㎍/㎥)'], label='PM10')</a:t>
            </a:r>
          </a:p>
          <a:p>
            <a:r>
              <a:rPr lang="en-US" altLang="ko-KR" dirty="0" err="1"/>
              <a:t>plt.bar</a:t>
            </a:r>
            <a:r>
              <a:rPr lang="en-US" altLang="ko-KR" dirty="0"/>
              <a:t>(</a:t>
            </a:r>
            <a:r>
              <a:rPr lang="en-US" altLang="ko-KR" dirty="0" err="1"/>
              <a:t>df_area.index</a:t>
            </a:r>
            <a:r>
              <a:rPr lang="en-US" altLang="ko-KR" dirty="0"/>
              <a:t>, </a:t>
            </a:r>
            <a:r>
              <a:rPr lang="en-US" altLang="ko-KR" dirty="0" err="1"/>
              <a:t>df_area</a:t>
            </a:r>
            <a:r>
              <a:rPr lang="en-US" altLang="ko-KR" dirty="0"/>
              <a:t>['</a:t>
            </a:r>
            <a:r>
              <a:rPr lang="ko-KR" altLang="en-US" dirty="0" err="1"/>
              <a:t>초미세먼지농도</a:t>
            </a:r>
            <a:r>
              <a:rPr lang="en-US" altLang="ko-KR" dirty="0"/>
              <a:t>(㎍/㎥)'], label='PM2.5')</a:t>
            </a:r>
          </a:p>
          <a:p>
            <a:r>
              <a:rPr lang="en-US" altLang="ko-KR" dirty="0" err="1"/>
              <a:t>plt.legend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plt.xlabel</a:t>
            </a:r>
            <a:r>
              <a:rPr lang="en-US" altLang="ko-KR" dirty="0"/>
              <a:t>('Area')</a:t>
            </a:r>
          </a:p>
          <a:p>
            <a:r>
              <a:rPr lang="en-US" altLang="ko-KR" dirty="0" err="1"/>
              <a:t>plt.ylabel</a:t>
            </a:r>
            <a:r>
              <a:rPr lang="en-US" altLang="ko-KR" dirty="0"/>
              <a:t>('Concentration')</a:t>
            </a:r>
          </a:p>
          <a:p>
            <a:r>
              <a:rPr lang="en-US" altLang="ko-KR" dirty="0" err="1"/>
              <a:t>plt.title</a:t>
            </a:r>
            <a:r>
              <a:rPr lang="en-US" altLang="ko-KR" dirty="0"/>
              <a:t>('Air Pollution by Area')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6675052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4553-1D7A-BB55-DF5C-E5D3605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5EAB7-3734-6538-6C3F-E5A9196D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endParaRPr lang="en-US" altLang="ko-KR" dirty="0"/>
          </a:p>
          <a:p>
            <a:pPr lvl="1"/>
            <a:r>
              <a:rPr lang="ko-KR" altLang="en-US" b="0" i="0" dirty="0">
                <a:effectLst/>
                <a:latin typeface="Söhne"/>
              </a:rPr>
              <a:t>대기오염 상자그림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7514C2-6E04-F9F1-040F-EC1D4A4D4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348880"/>
            <a:ext cx="4377662" cy="335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85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2FDF9-57E6-06E8-EB27-7F59A5AA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생성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AAF6147-E8C3-EDC6-B432-CF1C9C754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1944216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linspace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EA231-6C15-91C0-F4F5-EFFDC0C23CE4}"/>
              </a:ext>
            </a:extLst>
          </p:cNvPr>
          <p:cNvSpPr txBox="1"/>
          <p:nvPr/>
        </p:nvSpPr>
        <p:spPr>
          <a:xfrm>
            <a:off x="2915816" y="1268760"/>
            <a:ext cx="496855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numpy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np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기본 사용법</a:t>
            </a:r>
          </a:p>
          <a:p>
            <a:r>
              <a:rPr lang="ko-KR" altLang="en-US" sz="1400" dirty="0"/>
              <a:t>arr1 = </a:t>
            </a:r>
            <a:r>
              <a:rPr lang="ko-KR" altLang="en-US" sz="1400" dirty="0" err="1"/>
              <a:t>np.linspace</a:t>
            </a:r>
            <a:r>
              <a:rPr lang="ko-KR" altLang="en-US" sz="1400" dirty="0"/>
              <a:t>(0, 1, </a:t>
            </a:r>
            <a:r>
              <a:rPr lang="ko-KR" altLang="en-US" sz="1400" dirty="0" err="1"/>
              <a:t>num</a:t>
            </a:r>
            <a:r>
              <a:rPr lang="ko-KR" altLang="en-US" sz="1400" dirty="0"/>
              <a:t>=5)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(arr1)</a:t>
            </a:r>
          </a:p>
          <a:p>
            <a:r>
              <a:rPr lang="ko-KR" altLang="en-US" sz="1400" dirty="0"/>
              <a:t># 출력: [0.   0.25 0.5  0.75 1.  ]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개수와 간격 확인</a:t>
            </a:r>
          </a:p>
          <a:p>
            <a:r>
              <a:rPr lang="ko-KR" altLang="en-US" sz="1400" dirty="0"/>
              <a:t>arr2, </a:t>
            </a:r>
            <a:r>
              <a:rPr lang="ko-KR" altLang="en-US" sz="1400" dirty="0" err="1"/>
              <a:t>step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np.linspace</a:t>
            </a:r>
            <a:r>
              <a:rPr lang="ko-KR" altLang="en-US" sz="1400" dirty="0"/>
              <a:t>(0, 1, </a:t>
            </a:r>
            <a:r>
              <a:rPr lang="ko-KR" altLang="en-US" sz="1400" dirty="0" err="1"/>
              <a:t>num</a:t>
            </a:r>
            <a:r>
              <a:rPr lang="ko-KR" altLang="en-US" sz="1400" dirty="0"/>
              <a:t>=5, </a:t>
            </a:r>
            <a:r>
              <a:rPr lang="ko-KR" altLang="en-US" sz="1400" dirty="0" err="1"/>
              <a:t>retstep</a:t>
            </a:r>
            <a:r>
              <a:rPr lang="ko-KR" altLang="en-US" sz="1400" dirty="0"/>
              <a:t>=</a:t>
            </a:r>
            <a:r>
              <a:rPr lang="ko-KR" altLang="en-US" sz="1400" dirty="0" err="1"/>
              <a:t>True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(arr2)</a:t>
            </a:r>
          </a:p>
          <a:p>
            <a:r>
              <a:rPr lang="ko-KR" altLang="en-US" sz="1400" dirty="0"/>
              <a:t># 출력: [0.   0.25 0.5  0.75 1.  ]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step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# 출력: 0.25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종료 값 포함하지 않음</a:t>
            </a:r>
          </a:p>
          <a:p>
            <a:r>
              <a:rPr lang="ko-KR" altLang="en-US" sz="1400" dirty="0"/>
              <a:t>arr3 = </a:t>
            </a:r>
            <a:r>
              <a:rPr lang="ko-KR" altLang="en-US" sz="1400" dirty="0" err="1"/>
              <a:t>np.linspace</a:t>
            </a:r>
            <a:r>
              <a:rPr lang="ko-KR" altLang="en-US" sz="1400" dirty="0"/>
              <a:t>(0, 10, </a:t>
            </a:r>
            <a:r>
              <a:rPr lang="ko-KR" altLang="en-US" sz="1400" dirty="0" err="1"/>
              <a:t>num</a:t>
            </a:r>
            <a:r>
              <a:rPr lang="ko-KR" altLang="en-US" sz="1400" dirty="0"/>
              <a:t>=5, </a:t>
            </a:r>
            <a:r>
              <a:rPr lang="ko-KR" altLang="en-US" sz="1400" dirty="0" err="1"/>
              <a:t>endpoint</a:t>
            </a:r>
            <a:r>
              <a:rPr lang="ko-KR" altLang="en-US" sz="1400" dirty="0"/>
              <a:t>=</a:t>
            </a:r>
            <a:r>
              <a:rPr lang="ko-KR" altLang="en-US" sz="1400" dirty="0" err="1"/>
              <a:t>False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(arr3)</a:t>
            </a:r>
          </a:p>
          <a:p>
            <a:r>
              <a:rPr lang="ko-KR" altLang="en-US" sz="1400" dirty="0"/>
              <a:t># 출력: [0. 2. 4. 6. 8.]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데이터 유형 지정</a:t>
            </a:r>
          </a:p>
          <a:p>
            <a:r>
              <a:rPr lang="ko-KR" altLang="en-US" sz="1400" dirty="0"/>
              <a:t>arr4 = </a:t>
            </a:r>
            <a:r>
              <a:rPr lang="ko-KR" altLang="en-US" sz="1400" dirty="0" err="1"/>
              <a:t>np.linspace</a:t>
            </a:r>
            <a:r>
              <a:rPr lang="ko-KR" altLang="en-US" sz="1400" dirty="0"/>
              <a:t>(1, 5, </a:t>
            </a:r>
            <a:r>
              <a:rPr lang="ko-KR" altLang="en-US" sz="1400" dirty="0" err="1"/>
              <a:t>num</a:t>
            </a:r>
            <a:r>
              <a:rPr lang="ko-KR" altLang="en-US" sz="1400" dirty="0"/>
              <a:t>=5, </a:t>
            </a:r>
            <a:r>
              <a:rPr lang="ko-KR" altLang="en-US" sz="1400" dirty="0" err="1"/>
              <a:t>dtype</a:t>
            </a:r>
            <a:r>
              <a:rPr lang="ko-KR" altLang="en-US" sz="1400" dirty="0"/>
              <a:t>=</a:t>
            </a:r>
            <a:r>
              <a:rPr lang="ko-KR" altLang="en-US" sz="1400" dirty="0" err="1"/>
              <a:t>np.int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(arr4)</a:t>
            </a:r>
          </a:p>
          <a:p>
            <a:r>
              <a:rPr lang="ko-KR" altLang="en-US" sz="1400" dirty="0"/>
              <a:t># 출력: [1 2 3 4 5]</a:t>
            </a:r>
          </a:p>
        </p:txBody>
      </p:sp>
    </p:spTree>
    <p:extLst>
      <p:ext uri="{BB962C8B-B14F-4D97-AF65-F5344CB8AC3E}">
        <p14:creationId xmlns:p14="http://schemas.microsoft.com/office/powerpoint/2010/main" val="12710956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4553-1D7A-BB55-DF5C-E5D36050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실제 데이터를 </a:t>
            </a:r>
            <a:r>
              <a:rPr lang="ko-KR" altLang="en-US" sz="3200" dirty="0" err="1"/>
              <a:t>시각화하는</a:t>
            </a:r>
            <a:r>
              <a:rPr lang="ko-KR" altLang="en-US" sz="3200" dirty="0"/>
              <a:t>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5EAB7-3734-6538-6C3F-E5A9196D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endParaRPr lang="en-US" altLang="ko-KR" dirty="0"/>
          </a:p>
          <a:p>
            <a:pPr lvl="1"/>
            <a:r>
              <a:rPr lang="ko-KR" altLang="en-US" b="0" i="0" dirty="0">
                <a:effectLst/>
                <a:latin typeface="Söhne"/>
              </a:rPr>
              <a:t>대기오염 상자그림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569C8-A270-443F-FB5C-CE0CFADF86E7}"/>
              </a:ext>
            </a:extLst>
          </p:cNvPr>
          <p:cNvSpPr txBox="1"/>
          <p:nvPr/>
        </p:nvSpPr>
        <p:spPr>
          <a:xfrm>
            <a:off x="899592" y="2296787"/>
            <a:ext cx="77872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import matplotlib.pyplot as plt</a:t>
            </a:r>
          </a:p>
          <a:p>
            <a:endParaRPr lang="en-US" altLang="ko-KR"/>
          </a:p>
          <a:p>
            <a:r>
              <a:rPr lang="en-US" altLang="ko-KR"/>
              <a:t># </a:t>
            </a:r>
            <a:r>
              <a:rPr lang="ko-KR" altLang="en-US"/>
              <a:t>그래프 그리기</a:t>
            </a:r>
          </a:p>
          <a:p>
            <a:r>
              <a:rPr lang="en-US" altLang="ko-KR"/>
              <a:t>plt.boxplot([df['</a:t>
            </a:r>
            <a:r>
              <a:rPr lang="ko-KR" altLang="en-US"/>
              <a:t>미세먼지농도</a:t>
            </a:r>
            <a:r>
              <a:rPr lang="en-US" altLang="ko-KR"/>
              <a:t>(㎍/㎥)'], df['</a:t>
            </a:r>
            <a:r>
              <a:rPr lang="ko-KR" altLang="en-US"/>
              <a:t>초미세먼지농도</a:t>
            </a:r>
            <a:r>
              <a:rPr lang="en-US" altLang="ko-KR"/>
              <a:t>(㎍/㎥)']])</a:t>
            </a:r>
          </a:p>
          <a:p>
            <a:r>
              <a:rPr lang="en-US" altLang="ko-KR"/>
              <a:t>plt.xticks([1,2],['PM10', 'PM2.5'])</a:t>
            </a:r>
          </a:p>
          <a:p>
            <a:r>
              <a:rPr lang="en-US" altLang="ko-KR"/>
              <a:t>plt.ylabel('Concentration')</a:t>
            </a:r>
          </a:p>
          <a:p>
            <a:r>
              <a:rPr lang="en-US" altLang="ko-KR"/>
              <a:t>plt.title('Air Pollution Boxplot')</a:t>
            </a:r>
          </a:p>
          <a:p>
            <a:r>
              <a:rPr lang="en-US" altLang="ko-KR"/>
              <a:t>plt.show()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1598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8E069-F440-6145-4188-E5CB9ACC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Matplotlib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9D7243-BFA6-8AC1-32EF-58AC70151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Matplotlib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Matplotlib</a:t>
            </a:r>
            <a:r>
              <a:rPr lang="ko-KR" altLang="en-US" dirty="0"/>
              <a:t>은 </a:t>
            </a:r>
            <a:r>
              <a:rPr lang="ko-KR" altLang="en-US" dirty="0" err="1"/>
              <a:t>파이썬에서</a:t>
            </a:r>
            <a:r>
              <a:rPr lang="ko-KR" altLang="en-US" dirty="0"/>
              <a:t> 데이터 시각화를 위한 가장 일반적인 라이브러리입니다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다양한 유형의 그래프를 그리는 데 사용할 수 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Matplotlib</a:t>
            </a:r>
            <a:r>
              <a:rPr lang="ko-KR" altLang="en-US" dirty="0"/>
              <a:t>은 </a:t>
            </a:r>
            <a:r>
              <a:rPr lang="ko-KR" altLang="en-US" dirty="0" err="1"/>
              <a:t>파이썬의</a:t>
            </a:r>
            <a:r>
              <a:rPr lang="ko-KR" altLang="en-US" dirty="0"/>
              <a:t> 기본 라이브러리인 </a:t>
            </a:r>
            <a:r>
              <a:rPr lang="en-US" altLang="ko-KR" dirty="0"/>
              <a:t>NumPy</a:t>
            </a:r>
            <a:r>
              <a:rPr lang="ko-KR" altLang="en-US" dirty="0"/>
              <a:t>와 함께 사용됩니다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9806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60A5D-E0C6-688D-4B2E-1C2AAB13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기본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E12F6-E521-B1BD-F9C4-6F627E1B3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 그래프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F8DF1A-D13B-504C-8817-2B5C765A44CC}"/>
              </a:ext>
            </a:extLst>
          </p:cNvPr>
          <p:cNvSpPr txBox="1"/>
          <p:nvPr/>
        </p:nvSpPr>
        <p:spPr>
          <a:xfrm>
            <a:off x="1907704" y="1700808"/>
            <a:ext cx="511256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endParaRPr lang="en-US" altLang="ko-KR" dirty="0"/>
          </a:p>
          <a:p>
            <a:r>
              <a:rPr lang="en-US" altLang="ko-KR" dirty="0"/>
              <a:t># x, y </a:t>
            </a:r>
            <a:r>
              <a:rPr lang="ko-KR" altLang="en-US" dirty="0"/>
              <a:t>데이터 생성</a:t>
            </a:r>
          </a:p>
          <a:p>
            <a:r>
              <a:rPr lang="en-US" altLang="ko-KR" dirty="0"/>
              <a:t>x = </a:t>
            </a:r>
            <a:r>
              <a:rPr lang="en-US" altLang="ko-KR" dirty="0" err="1"/>
              <a:t>np.arange</a:t>
            </a:r>
            <a:r>
              <a:rPr lang="en-US" altLang="ko-KR" dirty="0"/>
              <a:t>(0, 10, 0.1)</a:t>
            </a:r>
          </a:p>
          <a:p>
            <a:r>
              <a:rPr lang="en-US" altLang="ko-KR" dirty="0"/>
              <a:t>y = </a:t>
            </a:r>
            <a:r>
              <a:rPr lang="en-US" altLang="ko-KR" dirty="0" err="1"/>
              <a:t>np.sin</a:t>
            </a:r>
            <a:r>
              <a:rPr lang="en-US" altLang="ko-KR" dirty="0"/>
              <a:t>(x)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선 그래프 그리기</a:t>
            </a:r>
          </a:p>
          <a:p>
            <a:r>
              <a:rPr lang="en-US" altLang="ko-KR" dirty="0" err="1"/>
              <a:t>plt.plot</a:t>
            </a:r>
            <a:r>
              <a:rPr lang="en-US" altLang="ko-KR" dirty="0"/>
              <a:t>(x, y)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그래프 타이틀과 축 라벨 설정</a:t>
            </a:r>
          </a:p>
          <a:p>
            <a:r>
              <a:rPr lang="en-US" altLang="ko-KR" dirty="0" err="1"/>
              <a:t>plt.title</a:t>
            </a:r>
            <a:r>
              <a:rPr lang="en-US" altLang="ko-KR" dirty="0"/>
              <a:t>('Sine Wave')</a:t>
            </a:r>
          </a:p>
          <a:p>
            <a:r>
              <a:rPr lang="en-US" altLang="ko-KR" dirty="0" err="1"/>
              <a:t>plt.xlabel</a:t>
            </a:r>
            <a:r>
              <a:rPr lang="en-US" altLang="ko-KR" dirty="0"/>
              <a:t>('x')</a:t>
            </a:r>
          </a:p>
          <a:p>
            <a:r>
              <a:rPr lang="en-US" altLang="ko-KR" dirty="0" err="1"/>
              <a:t>plt.ylabel</a:t>
            </a:r>
            <a:r>
              <a:rPr lang="en-US" altLang="ko-KR" dirty="0"/>
              <a:t>('y')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그래프 출력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29049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60A5D-E0C6-688D-4B2E-1C2AAB13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기본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E12F6-E521-B1BD-F9C4-6F627E1B3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 그래프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dirty="0"/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color</a:t>
            </a:r>
            <a:r>
              <a:rPr lang="ko-KR" altLang="ko-KR" dirty="0"/>
              <a:t>: 그래프 색상</a:t>
            </a:r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linestyle</a:t>
            </a:r>
            <a:r>
              <a:rPr lang="ko-KR" altLang="ko-KR" dirty="0"/>
              <a:t>: 선 스타일 (</a:t>
            </a:r>
            <a:r>
              <a:rPr lang="ko-KR" altLang="ko-KR" dirty="0" err="1"/>
              <a:t>solid</a:t>
            </a:r>
            <a:r>
              <a:rPr lang="ko-KR" altLang="ko-KR" dirty="0"/>
              <a:t>, </a:t>
            </a:r>
            <a:r>
              <a:rPr lang="ko-KR" altLang="ko-KR" dirty="0" err="1"/>
              <a:t>dashed</a:t>
            </a:r>
            <a:r>
              <a:rPr lang="ko-KR" altLang="ko-KR" dirty="0"/>
              <a:t>, </a:t>
            </a:r>
            <a:r>
              <a:rPr lang="ko-KR" altLang="ko-KR" dirty="0" err="1"/>
              <a:t>dotted</a:t>
            </a:r>
            <a:r>
              <a:rPr lang="ko-KR" altLang="ko-KR" dirty="0"/>
              <a:t>, </a:t>
            </a:r>
            <a:r>
              <a:rPr lang="ko-KR" altLang="ko-KR" dirty="0" err="1"/>
              <a:t>dashdot</a:t>
            </a:r>
            <a:r>
              <a:rPr lang="ko-KR" altLang="ko-KR" dirty="0"/>
              <a:t> 등)</a:t>
            </a:r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linewidth</a:t>
            </a:r>
            <a:r>
              <a:rPr lang="ko-KR" altLang="ko-KR" dirty="0"/>
              <a:t>: 선 굵기</a:t>
            </a:r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marker</a:t>
            </a:r>
            <a:r>
              <a:rPr lang="ko-KR" altLang="ko-KR" dirty="0"/>
              <a:t>: 마커 스타일 (</a:t>
            </a:r>
            <a:r>
              <a:rPr lang="ko-KR" altLang="ko-KR" dirty="0" err="1"/>
              <a:t>circle</a:t>
            </a:r>
            <a:r>
              <a:rPr lang="ko-KR" altLang="ko-KR" dirty="0"/>
              <a:t>, </a:t>
            </a:r>
            <a:r>
              <a:rPr lang="ko-KR" altLang="ko-KR" dirty="0" err="1"/>
              <a:t>square</a:t>
            </a:r>
            <a:r>
              <a:rPr lang="ko-KR" altLang="ko-KR" dirty="0"/>
              <a:t>, </a:t>
            </a:r>
            <a:r>
              <a:rPr lang="ko-KR" altLang="ko-KR" dirty="0" err="1"/>
              <a:t>triangle</a:t>
            </a:r>
            <a:r>
              <a:rPr lang="ko-KR" altLang="ko-KR" dirty="0"/>
              <a:t> 등)</a:t>
            </a:r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markersize</a:t>
            </a:r>
            <a:r>
              <a:rPr lang="ko-KR" altLang="ko-KR" dirty="0"/>
              <a:t>: 마커 크기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B41DA-2165-859B-DC2C-27953563535F}"/>
              </a:ext>
            </a:extLst>
          </p:cNvPr>
          <p:cNvSpPr txBox="1"/>
          <p:nvPr/>
        </p:nvSpPr>
        <p:spPr>
          <a:xfrm>
            <a:off x="539552" y="1844824"/>
            <a:ext cx="8435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# 선 그래프 스타일 변경</a:t>
            </a:r>
          </a:p>
          <a:p>
            <a:r>
              <a:rPr lang="ko-KR" altLang="en-US" dirty="0" err="1"/>
              <a:t>plt.plot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, </a:t>
            </a:r>
            <a:r>
              <a:rPr lang="ko-KR" altLang="en-US" dirty="0" err="1"/>
              <a:t>y</a:t>
            </a:r>
            <a:r>
              <a:rPr lang="ko-KR" altLang="en-US" dirty="0"/>
              <a:t>, </a:t>
            </a:r>
            <a:r>
              <a:rPr lang="ko-KR" altLang="en-US" dirty="0" err="1"/>
              <a:t>color</a:t>
            </a:r>
            <a:r>
              <a:rPr lang="ko-KR" altLang="en-US" dirty="0"/>
              <a:t>='</a:t>
            </a:r>
            <a:r>
              <a:rPr lang="ko-KR" altLang="en-US" dirty="0" err="1"/>
              <a:t>red</a:t>
            </a:r>
            <a:r>
              <a:rPr lang="ko-KR" altLang="en-US" dirty="0"/>
              <a:t>', </a:t>
            </a:r>
            <a:r>
              <a:rPr lang="ko-KR" altLang="en-US" dirty="0" err="1"/>
              <a:t>linestyle</a:t>
            </a:r>
            <a:r>
              <a:rPr lang="ko-KR" altLang="en-US" dirty="0"/>
              <a:t>='--', </a:t>
            </a:r>
            <a:r>
              <a:rPr lang="ko-KR" altLang="en-US" dirty="0" err="1"/>
              <a:t>linewidth</a:t>
            </a:r>
            <a:r>
              <a:rPr lang="ko-KR" altLang="en-US" dirty="0"/>
              <a:t>=2, </a:t>
            </a:r>
            <a:r>
              <a:rPr lang="ko-KR" altLang="en-US" dirty="0" err="1"/>
              <a:t>marker</a:t>
            </a:r>
            <a:r>
              <a:rPr lang="ko-KR" altLang="en-US" dirty="0"/>
              <a:t>='</a:t>
            </a:r>
            <a:r>
              <a:rPr lang="ko-KR" altLang="en-US" dirty="0" err="1"/>
              <a:t>o</a:t>
            </a:r>
            <a:r>
              <a:rPr lang="ko-KR" altLang="en-US" dirty="0"/>
              <a:t>', </a:t>
            </a:r>
            <a:r>
              <a:rPr lang="ko-KR" altLang="en-US" dirty="0" err="1"/>
              <a:t>markersize</a:t>
            </a:r>
            <a:r>
              <a:rPr lang="ko-KR" altLang="en-US" dirty="0"/>
              <a:t>=5)</a:t>
            </a:r>
          </a:p>
        </p:txBody>
      </p:sp>
    </p:spTree>
    <p:extLst>
      <p:ext uri="{BB962C8B-B14F-4D97-AF65-F5344CB8AC3E}">
        <p14:creationId xmlns:p14="http://schemas.microsoft.com/office/powerpoint/2010/main" val="1394318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60A5D-E0C6-688D-4B2E-1C2AAB13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기본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E12F6-E521-B1BD-F9C4-6F627E1B3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산점도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F8DF1A-D13B-504C-8817-2B5C765A44CC}"/>
              </a:ext>
            </a:extLst>
          </p:cNvPr>
          <p:cNvSpPr txBox="1"/>
          <p:nvPr/>
        </p:nvSpPr>
        <p:spPr>
          <a:xfrm>
            <a:off x="1907704" y="1700808"/>
            <a:ext cx="511256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endParaRPr lang="en-US" altLang="ko-KR" dirty="0"/>
          </a:p>
          <a:p>
            <a:r>
              <a:rPr lang="en-US" altLang="ko-KR" dirty="0"/>
              <a:t># x, y </a:t>
            </a:r>
            <a:r>
              <a:rPr lang="ko-KR" altLang="en-US" dirty="0"/>
              <a:t>데이터 생성</a:t>
            </a:r>
          </a:p>
          <a:p>
            <a:r>
              <a:rPr lang="en-US" altLang="ko-KR" dirty="0"/>
              <a:t>x = </a:t>
            </a:r>
            <a:r>
              <a:rPr lang="en-US" altLang="ko-KR" dirty="0" err="1"/>
              <a:t>np.random.rand</a:t>
            </a:r>
            <a:r>
              <a:rPr lang="en-US" altLang="ko-KR" dirty="0"/>
              <a:t>(100)</a:t>
            </a:r>
          </a:p>
          <a:p>
            <a:r>
              <a:rPr lang="en-US" altLang="ko-KR" dirty="0"/>
              <a:t>y = </a:t>
            </a:r>
            <a:r>
              <a:rPr lang="en-US" altLang="ko-KR" dirty="0" err="1"/>
              <a:t>np.random.rand</a:t>
            </a:r>
            <a:r>
              <a:rPr lang="en-US" altLang="ko-KR" dirty="0"/>
              <a:t>(100)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산점도</a:t>
            </a:r>
            <a:r>
              <a:rPr lang="ko-KR" altLang="en-US" dirty="0"/>
              <a:t> 그리기</a:t>
            </a:r>
          </a:p>
          <a:p>
            <a:r>
              <a:rPr lang="en-US" altLang="ko-KR" dirty="0" err="1"/>
              <a:t>plt.scatter</a:t>
            </a:r>
            <a:r>
              <a:rPr lang="en-US" altLang="ko-KR" dirty="0"/>
              <a:t>(x, y)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그래프 타이틀과 축 라벨 설정</a:t>
            </a:r>
          </a:p>
          <a:p>
            <a:r>
              <a:rPr lang="en-US" altLang="ko-KR" dirty="0" err="1"/>
              <a:t>plt.title</a:t>
            </a:r>
            <a:r>
              <a:rPr lang="en-US" altLang="ko-KR" dirty="0"/>
              <a:t>('Scatter Plot')</a:t>
            </a:r>
          </a:p>
          <a:p>
            <a:r>
              <a:rPr lang="en-US" altLang="ko-KR" dirty="0" err="1"/>
              <a:t>plt.xlabel</a:t>
            </a:r>
            <a:r>
              <a:rPr lang="en-US" altLang="ko-KR" dirty="0"/>
              <a:t>('x')</a:t>
            </a:r>
          </a:p>
          <a:p>
            <a:r>
              <a:rPr lang="en-US" altLang="ko-KR" dirty="0" err="1"/>
              <a:t>plt.ylabel</a:t>
            </a:r>
            <a:r>
              <a:rPr lang="en-US" altLang="ko-KR" dirty="0"/>
              <a:t>('y')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그래프 출력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86190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60A5D-E0C6-688D-4B2E-1C2AAB13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기본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E12F6-E521-B1BD-F9C4-6F627E1B3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산점도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dirty="0"/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color: </a:t>
            </a:r>
            <a:r>
              <a:rPr lang="ko-KR" altLang="en-US" dirty="0"/>
              <a:t>마커 색상</a:t>
            </a:r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marker: </a:t>
            </a:r>
            <a:r>
              <a:rPr lang="ko-KR" altLang="en-US" dirty="0"/>
              <a:t>마커 스타일 </a:t>
            </a:r>
            <a:r>
              <a:rPr lang="en-US" altLang="ko-KR" dirty="0"/>
              <a:t>(circle, square, triangle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s: </a:t>
            </a:r>
            <a:r>
              <a:rPr lang="ko-KR" altLang="en-US" dirty="0"/>
              <a:t>마커 크기</a:t>
            </a:r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alpha: </a:t>
            </a:r>
            <a:r>
              <a:rPr lang="ko-KR" altLang="en-US" dirty="0"/>
              <a:t>마커 투명도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B41DA-2165-859B-DC2C-27953563535F}"/>
              </a:ext>
            </a:extLst>
          </p:cNvPr>
          <p:cNvSpPr txBox="1"/>
          <p:nvPr/>
        </p:nvSpPr>
        <p:spPr>
          <a:xfrm>
            <a:off x="1007604" y="1844824"/>
            <a:ext cx="7128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 err="1"/>
              <a:t>산점도</a:t>
            </a:r>
            <a:r>
              <a:rPr lang="ko-KR" altLang="en-US" dirty="0"/>
              <a:t> 스타일 변경</a:t>
            </a:r>
          </a:p>
          <a:p>
            <a:r>
              <a:rPr lang="en-US" altLang="ko-KR" dirty="0" err="1"/>
              <a:t>plt.scatter</a:t>
            </a:r>
            <a:r>
              <a:rPr lang="en-US" altLang="ko-KR" dirty="0"/>
              <a:t>(x, y, color='red', marker='o', s=50, alpha=0.5)</a:t>
            </a:r>
          </a:p>
        </p:txBody>
      </p:sp>
    </p:spTree>
    <p:extLst>
      <p:ext uri="{BB962C8B-B14F-4D97-AF65-F5344CB8AC3E}">
        <p14:creationId xmlns:p14="http://schemas.microsoft.com/office/powerpoint/2010/main" val="3639082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CDD98-668B-D660-DA6F-A067D16A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그래프 스타일링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FE05B-AF02-A767-4959-1A1EA212B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색상 변경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788-C231-6EF3-0494-EF2F295DD5B7}"/>
              </a:ext>
            </a:extLst>
          </p:cNvPr>
          <p:cNvSpPr txBox="1"/>
          <p:nvPr/>
        </p:nvSpPr>
        <p:spPr>
          <a:xfrm>
            <a:off x="1835696" y="1834946"/>
            <a:ext cx="457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matplotlib.pyplot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plt</a:t>
            </a:r>
            <a:endParaRPr lang="ko-KR" altLang="en-US" dirty="0"/>
          </a:p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색상 변경 예제</a:t>
            </a:r>
          </a:p>
          <a:p>
            <a:r>
              <a:rPr lang="ko-KR" altLang="en-US" dirty="0" err="1"/>
              <a:t>x</a:t>
            </a:r>
            <a:r>
              <a:rPr lang="ko-KR" altLang="en-US" dirty="0"/>
              <a:t> = </a:t>
            </a:r>
            <a:r>
              <a:rPr lang="ko-KR" altLang="en-US" dirty="0" err="1"/>
              <a:t>np.arange</a:t>
            </a:r>
            <a:r>
              <a:rPr lang="ko-KR" altLang="en-US" dirty="0"/>
              <a:t>(0, 10, 0.1)</a:t>
            </a:r>
          </a:p>
          <a:p>
            <a:r>
              <a:rPr lang="ko-KR" altLang="en-US" dirty="0"/>
              <a:t>y1 = </a:t>
            </a:r>
            <a:r>
              <a:rPr lang="ko-KR" altLang="en-US" dirty="0" err="1"/>
              <a:t>np.sin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y2 = </a:t>
            </a:r>
            <a:r>
              <a:rPr lang="ko-KR" altLang="en-US" dirty="0" err="1"/>
              <a:t>np.cos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 err="1"/>
              <a:t>plt.plot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, y1, </a:t>
            </a:r>
            <a:r>
              <a:rPr lang="ko-KR" altLang="en-US" dirty="0" err="1"/>
              <a:t>color</a:t>
            </a:r>
            <a:r>
              <a:rPr lang="ko-KR" altLang="en-US" dirty="0"/>
              <a:t>='</a:t>
            </a:r>
            <a:r>
              <a:rPr lang="ko-KR" altLang="en-US" dirty="0" err="1"/>
              <a:t>blue</a:t>
            </a:r>
            <a:r>
              <a:rPr lang="ko-KR" altLang="en-US" dirty="0"/>
              <a:t>')</a:t>
            </a:r>
          </a:p>
          <a:p>
            <a:r>
              <a:rPr lang="ko-KR" altLang="en-US" dirty="0" err="1"/>
              <a:t>plt.plot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, y2, </a:t>
            </a:r>
            <a:r>
              <a:rPr lang="ko-KR" altLang="en-US" dirty="0" err="1"/>
              <a:t>color</a:t>
            </a:r>
            <a:r>
              <a:rPr lang="ko-KR" altLang="en-US" dirty="0"/>
              <a:t>='#FF5733')</a:t>
            </a:r>
          </a:p>
          <a:p>
            <a:r>
              <a:rPr lang="ko-KR" altLang="en-US" dirty="0" err="1"/>
              <a:t>plt.title</a:t>
            </a:r>
            <a:r>
              <a:rPr lang="ko-KR" altLang="en-US" dirty="0"/>
              <a:t>('</a:t>
            </a:r>
            <a:r>
              <a:rPr lang="ko-KR" altLang="en-US" dirty="0" err="1"/>
              <a:t>Sine</a:t>
            </a:r>
            <a:r>
              <a:rPr lang="ko-KR" altLang="en-US" dirty="0"/>
              <a:t> and </a:t>
            </a:r>
            <a:r>
              <a:rPr lang="ko-KR" altLang="en-US" dirty="0" err="1"/>
              <a:t>Cosine</a:t>
            </a:r>
            <a:r>
              <a:rPr lang="ko-KR" altLang="en-US" dirty="0"/>
              <a:t> </a:t>
            </a:r>
            <a:r>
              <a:rPr lang="ko-KR" altLang="en-US" dirty="0" err="1"/>
              <a:t>Waves</a:t>
            </a:r>
            <a:r>
              <a:rPr lang="ko-KR" altLang="en-US" dirty="0"/>
              <a:t>')</a:t>
            </a:r>
          </a:p>
          <a:p>
            <a:r>
              <a:rPr lang="ko-KR" altLang="en-US" dirty="0" err="1"/>
              <a:t>plt.xlabel</a:t>
            </a:r>
            <a:r>
              <a:rPr lang="ko-KR" altLang="en-US" dirty="0"/>
              <a:t>('</a:t>
            </a:r>
            <a:r>
              <a:rPr lang="ko-KR" altLang="en-US" dirty="0" err="1"/>
              <a:t>x</a:t>
            </a:r>
            <a:r>
              <a:rPr lang="ko-KR" altLang="en-US" dirty="0"/>
              <a:t>')</a:t>
            </a:r>
          </a:p>
          <a:p>
            <a:r>
              <a:rPr lang="ko-KR" altLang="en-US" dirty="0" err="1"/>
              <a:t>plt.ylabel</a:t>
            </a:r>
            <a:r>
              <a:rPr lang="ko-KR" altLang="en-US" dirty="0"/>
              <a:t>('</a:t>
            </a:r>
            <a:r>
              <a:rPr lang="ko-KR" altLang="en-US" dirty="0" err="1"/>
              <a:t>y</a:t>
            </a:r>
            <a:r>
              <a:rPr lang="ko-KR" altLang="en-US" dirty="0"/>
              <a:t>')</a:t>
            </a:r>
          </a:p>
          <a:p>
            <a:r>
              <a:rPr lang="ko-KR" altLang="en-US" dirty="0" err="1"/>
              <a:t>plt.show</a:t>
            </a:r>
            <a:r>
              <a:rPr lang="ko-KR" altLang="en-US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67C1F4-4420-264E-0391-6BF9704985D2}"/>
              </a:ext>
            </a:extLst>
          </p:cNvPr>
          <p:cNvSpPr txBox="1"/>
          <p:nvPr/>
        </p:nvSpPr>
        <p:spPr>
          <a:xfrm>
            <a:off x="6224509" y="2348880"/>
            <a:ext cx="25922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'b': </a:t>
            </a:r>
            <a:r>
              <a:rPr lang="ko-KR" altLang="en-US" dirty="0"/>
              <a:t>파란색 </a:t>
            </a:r>
            <a:r>
              <a:rPr lang="en-US" altLang="ko-KR" dirty="0"/>
              <a:t>(blue)</a:t>
            </a:r>
          </a:p>
          <a:p>
            <a:r>
              <a:rPr lang="en-US" altLang="ko-KR" dirty="0"/>
              <a:t>'g': </a:t>
            </a:r>
            <a:r>
              <a:rPr lang="ko-KR" altLang="en-US" dirty="0"/>
              <a:t>초록색 </a:t>
            </a:r>
            <a:r>
              <a:rPr lang="en-US" altLang="ko-KR" dirty="0"/>
              <a:t>(green)</a:t>
            </a:r>
          </a:p>
          <a:p>
            <a:r>
              <a:rPr lang="en-US" altLang="ko-KR" dirty="0"/>
              <a:t>'r': </a:t>
            </a:r>
            <a:r>
              <a:rPr lang="ko-KR" altLang="en-US" dirty="0"/>
              <a:t>빨간색 </a:t>
            </a:r>
            <a:r>
              <a:rPr lang="en-US" altLang="ko-KR" dirty="0"/>
              <a:t>(red)</a:t>
            </a:r>
          </a:p>
          <a:p>
            <a:r>
              <a:rPr lang="en-US" altLang="ko-KR" dirty="0"/>
              <a:t>'c': </a:t>
            </a:r>
            <a:r>
              <a:rPr lang="ko-KR" altLang="en-US" dirty="0"/>
              <a:t>청록색 </a:t>
            </a:r>
            <a:r>
              <a:rPr lang="en-US" altLang="ko-KR" dirty="0"/>
              <a:t>(cyan)</a:t>
            </a:r>
          </a:p>
          <a:p>
            <a:r>
              <a:rPr lang="en-US" altLang="ko-KR" dirty="0"/>
              <a:t>'m': </a:t>
            </a:r>
            <a:r>
              <a:rPr lang="ko-KR" altLang="en-US" dirty="0"/>
              <a:t>자홍색 </a:t>
            </a:r>
            <a:r>
              <a:rPr lang="en-US" altLang="ko-KR" dirty="0"/>
              <a:t>(magenta)</a:t>
            </a:r>
          </a:p>
          <a:p>
            <a:r>
              <a:rPr lang="en-US" altLang="ko-KR" dirty="0"/>
              <a:t>'y': </a:t>
            </a:r>
            <a:r>
              <a:rPr lang="ko-KR" altLang="en-US" dirty="0"/>
              <a:t>노란색 </a:t>
            </a:r>
            <a:r>
              <a:rPr lang="en-US" altLang="ko-KR" dirty="0"/>
              <a:t>(yellow)</a:t>
            </a:r>
          </a:p>
          <a:p>
            <a:r>
              <a:rPr lang="en-US" altLang="ko-KR" dirty="0"/>
              <a:t>'k': </a:t>
            </a:r>
            <a:r>
              <a:rPr lang="ko-KR" altLang="en-US" dirty="0"/>
              <a:t>검정색 </a:t>
            </a:r>
            <a:r>
              <a:rPr lang="en-US" altLang="ko-KR" dirty="0"/>
              <a:t>(black)</a:t>
            </a:r>
          </a:p>
          <a:p>
            <a:r>
              <a:rPr lang="en-US" altLang="ko-KR" dirty="0"/>
              <a:t>'w': </a:t>
            </a:r>
            <a:r>
              <a:rPr lang="ko-KR" altLang="en-US" dirty="0"/>
              <a:t>흰색 </a:t>
            </a:r>
            <a:r>
              <a:rPr lang="en-US" altLang="ko-KR" dirty="0"/>
              <a:t>(white)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1190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CDD98-668B-D660-DA6F-A067D16A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그래프 스타일링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FE05B-AF02-A767-4959-1A1EA212B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라인 스타일 변경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788-C231-6EF3-0494-EF2F295DD5B7}"/>
              </a:ext>
            </a:extLst>
          </p:cNvPr>
          <p:cNvSpPr txBox="1"/>
          <p:nvPr/>
        </p:nvSpPr>
        <p:spPr>
          <a:xfrm>
            <a:off x="1331640" y="1834946"/>
            <a:ext cx="457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라인 스타일 변경 예제</a:t>
            </a:r>
          </a:p>
          <a:p>
            <a:r>
              <a:rPr lang="en-US" altLang="ko-KR" dirty="0"/>
              <a:t>x = </a:t>
            </a:r>
            <a:r>
              <a:rPr lang="en-US" altLang="ko-KR" dirty="0" err="1"/>
              <a:t>np.arange</a:t>
            </a:r>
            <a:r>
              <a:rPr lang="en-US" altLang="ko-KR" dirty="0"/>
              <a:t>(0, 10, 0.1)</a:t>
            </a:r>
          </a:p>
          <a:p>
            <a:r>
              <a:rPr lang="en-US" altLang="ko-KR" dirty="0"/>
              <a:t>y1 = </a:t>
            </a:r>
            <a:r>
              <a:rPr lang="en-US" altLang="ko-KR" dirty="0" err="1"/>
              <a:t>np.sin</a:t>
            </a:r>
            <a:r>
              <a:rPr lang="en-US" altLang="ko-KR" dirty="0"/>
              <a:t>(x)</a:t>
            </a:r>
          </a:p>
          <a:p>
            <a:r>
              <a:rPr lang="en-US" altLang="ko-KR" dirty="0"/>
              <a:t>y2 = </a:t>
            </a:r>
            <a:r>
              <a:rPr lang="en-US" altLang="ko-KR" dirty="0" err="1"/>
              <a:t>np.cos</a:t>
            </a:r>
            <a:r>
              <a:rPr lang="en-US" altLang="ko-KR" dirty="0"/>
              <a:t>(x)</a:t>
            </a:r>
          </a:p>
          <a:p>
            <a:endParaRPr lang="en-US" altLang="ko-KR" dirty="0"/>
          </a:p>
          <a:p>
            <a:r>
              <a:rPr lang="en-US" altLang="ko-KR" dirty="0" err="1"/>
              <a:t>plt.plot</a:t>
            </a:r>
            <a:r>
              <a:rPr lang="en-US" altLang="ko-KR" dirty="0"/>
              <a:t>(x, y1, </a:t>
            </a:r>
            <a:r>
              <a:rPr lang="en-US" altLang="ko-KR" dirty="0" err="1"/>
              <a:t>linestyle</a:t>
            </a:r>
            <a:r>
              <a:rPr lang="en-US" altLang="ko-KR" dirty="0"/>
              <a:t>='dashed')</a:t>
            </a:r>
          </a:p>
          <a:p>
            <a:r>
              <a:rPr lang="en-US" altLang="ko-KR" dirty="0" err="1"/>
              <a:t>plt.plot</a:t>
            </a:r>
            <a:r>
              <a:rPr lang="en-US" altLang="ko-KR" dirty="0"/>
              <a:t>(x, y2, </a:t>
            </a:r>
            <a:r>
              <a:rPr lang="en-US" altLang="ko-KR" dirty="0" err="1"/>
              <a:t>linestyle</a:t>
            </a:r>
            <a:r>
              <a:rPr lang="en-US" altLang="ko-KR" dirty="0"/>
              <a:t>='</a:t>
            </a:r>
            <a:r>
              <a:rPr lang="en-US" altLang="ko-KR" dirty="0" err="1"/>
              <a:t>dashdot</a:t>
            </a:r>
            <a:r>
              <a:rPr lang="en-US" altLang="ko-KR" dirty="0"/>
              <a:t>')</a:t>
            </a:r>
          </a:p>
          <a:p>
            <a:r>
              <a:rPr lang="en-US" altLang="ko-KR" dirty="0" err="1"/>
              <a:t>plt.title</a:t>
            </a:r>
            <a:r>
              <a:rPr lang="en-US" altLang="ko-KR" dirty="0"/>
              <a:t>('Sine and Cosine Waves')</a:t>
            </a:r>
          </a:p>
          <a:p>
            <a:r>
              <a:rPr lang="en-US" altLang="ko-KR" dirty="0" err="1"/>
              <a:t>plt.xlabel</a:t>
            </a:r>
            <a:r>
              <a:rPr lang="en-US" altLang="ko-KR" dirty="0"/>
              <a:t>('x')</a:t>
            </a:r>
          </a:p>
          <a:p>
            <a:r>
              <a:rPr lang="en-US" altLang="ko-KR" dirty="0" err="1"/>
              <a:t>plt.ylabel</a:t>
            </a:r>
            <a:r>
              <a:rPr lang="en-US" altLang="ko-KR" dirty="0"/>
              <a:t>('y')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67C1F4-4420-264E-0391-6BF9704985D2}"/>
              </a:ext>
            </a:extLst>
          </p:cNvPr>
          <p:cNvSpPr txBox="1"/>
          <p:nvPr/>
        </p:nvSpPr>
        <p:spPr>
          <a:xfrm>
            <a:off x="5364088" y="2709052"/>
            <a:ext cx="352839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/>
              <a:t>'solid': </a:t>
            </a:r>
            <a:r>
              <a:rPr lang="ko-KR" altLang="en-US" sz="1600"/>
              <a:t>실선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/>
              <a:t>'dashed': </a:t>
            </a:r>
            <a:r>
              <a:rPr lang="ko-KR" altLang="en-US" sz="1600"/>
              <a:t>파선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/>
              <a:t>'dashdot': </a:t>
            </a:r>
            <a:r>
              <a:rPr lang="ko-KR" altLang="en-US" sz="1600"/>
              <a:t>점선과 파선 번갈아가며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/>
              <a:t>'dotted': </a:t>
            </a:r>
            <a:r>
              <a:rPr lang="ko-KR" altLang="en-US" sz="1600"/>
              <a:t>점선</a:t>
            </a:r>
          </a:p>
        </p:txBody>
      </p:sp>
    </p:spTree>
    <p:extLst>
      <p:ext uri="{BB962C8B-B14F-4D97-AF65-F5344CB8AC3E}">
        <p14:creationId xmlns:p14="http://schemas.microsoft.com/office/powerpoint/2010/main" val="424475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8AF1C-ACA2-C89E-299B-4918A916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NumPy </a:t>
            </a:r>
            <a:r>
              <a:rPr lang="ko-KR" altLang="en-US" dirty="0"/>
              <a:t>소개 및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DCACA-D0EB-EEA0-EFEE-5C5EAE606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NumPy</a:t>
            </a:r>
            <a:r>
              <a:rPr lang="ko-KR" altLang="en-US" dirty="0"/>
              <a:t>는 </a:t>
            </a:r>
            <a:r>
              <a:rPr lang="en-US" altLang="ko-KR" dirty="0"/>
              <a:t>Numerical Python</a:t>
            </a:r>
            <a:r>
              <a:rPr lang="ko-KR" altLang="en-US" dirty="0"/>
              <a:t>의 약자로</a:t>
            </a:r>
            <a:r>
              <a:rPr lang="en-US" altLang="ko-KR" dirty="0"/>
              <a:t>, </a:t>
            </a:r>
            <a:r>
              <a:rPr lang="ko-KR" altLang="en-US" dirty="0" err="1"/>
              <a:t>파이썬에서</a:t>
            </a:r>
            <a:r>
              <a:rPr lang="ko-KR" altLang="en-US" dirty="0"/>
              <a:t> 다차원 배열을 처리하는 라이브러리입니다</a:t>
            </a:r>
            <a:r>
              <a:rPr lang="en-US" altLang="ko-KR" dirty="0"/>
              <a:t>. NumPy</a:t>
            </a:r>
            <a:r>
              <a:rPr lang="ko-KR" altLang="en-US" dirty="0"/>
              <a:t>는 데이터 분석</a:t>
            </a:r>
            <a:r>
              <a:rPr lang="en-US" altLang="ko-KR" dirty="0"/>
              <a:t>, </a:t>
            </a:r>
            <a:r>
              <a:rPr lang="ko-KR" altLang="en-US" dirty="0"/>
              <a:t>과학 계산</a:t>
            </a:r>
            <a:r>
              <a:rPr lang="en-US" altLang="ko-KR" dirty="0"/>
              <a:t>, </a:t>
            </a:r>
            <a:r>
              <a:rPr lang="ko-KR" altLang="en-US" dirty="0"/>
              <a:t>기계 학습 등 다양한 분야에서 사용되며</a:t>
            </a:r>
            <a:r>
              <a:rPr lang="en-US" altLang="ko-KR" dirty="0"/>
              <a:t>, </a:t>
            </a:r>
            <a:r>
              <a:rPr lang="ko-KR" altLang="en-US" dirty="0"/>
              <a:t>특히 대용량 데이터를 빠르게 처리할 수 있는 기능을 제공합니다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NumPy</a:t>
            </a:r>
            <a:r>
              <a:rPr lang="ko-KR" altLang="en-US" dirty="0"/>
              <a:t>를 설치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모듈 </a:t>
            </a:r>
            <a:r>
              <a:rPr lang="en-US" altLang="ko-KR" dirty="0"/>
              <a:t>import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44817-2743-AB14-34BB-3CA96E49F9A1}"/>
              </a:ext>
            </a:extLst>
          </p:cNvPr>
          <p:cNvSpPr txBox="1"/>
          <p:nvPr/>
        </p:nvSpPr>
        <p:spPr>
          <a:xfrm>
            <a:off x="2051720" y="407707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pip</a:t>
            </a:r>
            <a:r>
              <a:rPr lang="ko-KR" altLang="en-US" dirty="0"/>
              <a:t> </a:t>
            </a:r>
            <a:r>
              <a:rPr lang="ko-KR" altLang="en-US" dirty="0" err="1"/>
              <a:t>install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FA282-E6C2-2A50-07C4-B9322821253D}"/>
              </a:ext>
            </a:extLst>
          </p:cNvPr>
          <p:cNvSpPr txBox="1"/>
          <p:nvPr/>
        </p:nvSpPr>
        <p:spPr>
          <a:xfrm>
            <a:off x="2051720" y="542213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81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CDD98-668B-D660-DA6F-A067D16A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그래프 스타일링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FE05B-AF02-A767-4959-1A1EA212B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마커 변경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788-C231-6EF3-0494-EF2F295DD5B7}"/>
              </a:ext>
            </a:extLst>
          </p:cNvPr>
          <p:cNvSpPr txBox="1"/>
          <p:nvPr/>
        </p:nvSpPr>
        <p:spPr>
          <a:xfrm>
            <a:off x="395536" y="1988840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마커 변경 예제</a:t>
            </a:r>
          </a:p>
          <a:p>
            <a:r>
              <a:rPr lang="en-US" altLang="ko-KR" dirty="0"/>
              <a:t>x = </a:t>
            </a:r>
            <a:r>
              <a:rPr lang="en-US" altLang="ko-KR" dirty="0" err="1"/>
              <a:t>np.random.rand</a:t>
            </a:r>
            <a:r>
              <a:rPr lang="en-US" altLang="ko-KR" dirty="0"/>
              <a:t>(50)</a:t>
            </a:r>
          </a:p>
          <a:p>
            <a:r>
              <a:rPr lang="en-US" altLang="ko-KR" dirty="0"/>
              <a:t>y = </a:t>
            </a:r>
            <a:r>
              <a:rPr lang="en-US" altLang="ko-KR" dirty="0" err="1"/>
              <a:t>np.random.rand</a:t>
            </a:r>
            <a:r>
              <a:rPr lang="en-US" altLang="ko-KR" dirty="0"/>
              <a:t>(50)</a:t>
            </a:r>
          </a:p>
          <a:p>
            <a:endParaRPr lang="en-US" altLang="ko-KR" dirty="0"/>
          </a:p>
          <a:p>
            <a:r>
              <a:rPr lang="en-US" altLang="ko-KR" dirty="0" err="1"/>
              <a:t>plt.scatter</a:t>
            </a:r>
            <a:r>
              <a:rPr lang="en-US" altLang="ko-KR" dirty="0"/>
              <a:t>(x, y, marker='^')</a:t>
            </a:r>
          </a:p>
          <a:p>
            <a:r>
              <a:rPr lang="en-US" altLang="ko-KR" dirty="0" err="1"/>
              <a:t>plt.title</a:t>
            </a:r>
            <a:r>
              <a:rPr lang="en-US" altLang="ko-KR" dirty="0"/>
              <a:t>('Scatter Plot')</a:t>
            </a:r>
          </a:p>
          <a:p>
            <a:r>
              <a:rPr lang="en-US" altLang="ko-KR" dirty="0" err="1"/>
              <a:t>plt.xlabel</a:t>
            </a:r>
            <a:r>
              <a:rPr lang="en-US" altLang="ko-KR" dirty="0"/>
              <a:t>('x')</a:t>
            </a:r>
          </a:p>
          <a:p>
            <a:r>
              <a:rPr lang="en-US" altLang="ko-KR" dirty="0" err="1"/>
              <a:t>plt.ylabel</a:t>
            </a:r>
            <a:r>
              <a:rPr lang="en-US" altLang="ko-KR" dirty="0"/>
              <a:t>('y')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67C1F4-4420-264E-0391-6BF9704985D2}"/>
              </a:ext>
            </a:extLst>
          </p:cNvPr>
          <p:cNvSpPr txBox="1"/>
          <p:nvPr/>
        </p:nvSpPr>
        <p:spPr>
          <a:xfrm>
            <a:off x="5158409" y="1303861"/>
            <a:ext cx="352839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'.' : </a:t>
            </a:r>
            <a:r>
              <a:rPr lang="ko-KR" altLang="en-US" sz="1400"/>
              <a:t>작은 점 </a:t>
            </a:r>
            <a:r>
              <a:rPr lang="en-US" altLang="ko-KR" sz="1400"/>
              <a:t>(point)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',' : </a:t>
            </a:r>
            <a:r>
              <a:rPr lang="ko-KR" altLang="en-US" sz="1400"/>
              <a:t>픽셀 </a:t>
            </a:r>
            <a:r>
              <a:rPr lang="en-US" altLang="ko-KR" sz="1400"/>
              <a:t>(pixel)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'o' : </a:t>
            </a:r>
            <a:r>
              <a:rPr lang="ko-KR" altLang="en-US" sz="1400"/>
              <a:t>원 </a:t>
            </a:r>
            <a:r>
              <a:rPr lang="en-US" altLang="ko-KR" sz="1400"/>
              <a:t>(circle)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'v' : </a:t>
            </a:r>
            <a:r>
              <a:rPr lang="ko-KR" altLang="en-US" sz="1400"/>
              <a:t>역삼각형 </a:t>
            </a:r>
            <a:r>
              <a:rPr lang="en-US" altLang="ko-KR" sz="1400"/>
              <a:t>(triangle_down)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'^' : </a:t>
            </a:r>
            <a:r>
              <a:rPr lang="ko-KR" altLang="en-US" sz="1400"/>
              <a:t>삼각형 </a:t>
            </a:r>
            <a:r>
              <a:rPr lang="en-US" altLang="ko-KR" sz="1400"/>
              <a:t>(triangle_up)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'&lt;' : </a:t>
            </a:r>
            <a:r>
              <a:rPr lang="ko-KR" altLang="en-US" sz="1400"/>
              <a:t>왼쪽 화살표 </a:t>
            </a:r>
            <a:r>
              <a:rPr lang="en-US" altLang="ko-KR" sz="1400"/>
              <a:t>(triangle_left)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'&gt;' : </a:t>
            </a:r>
            <a:r>
              <a:rPr lang="ko-KR" altLang="en-US" sz="1400"/>
              <a:t>오른쪽 화살표 </a:t>
            </a:r>
            <a:r>
              <a:rPr lang="en-US" altLang="ko-KR" sz="1400"/>
              <a:t>(triangle_right)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'1' : </a:t>
            </a:r>
            <a:r>
              <a:rPr lang="ko-KR" altLang="en-US" sz="1400"/>
              <a:t>아래쪽으로 뾰족한 별 </a:t>
            </a:r>
            <a:r>
              <a:rPr lang="en-US" altLang="ko-KR" sz="1400"/>
              <a:t>(tri_down)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'2' : </a:t>
            </a:r>
            <a:r>
              <a:rPr lang="ko-KR" altLang="en-US" sz="1400"/>
              <a:t>위쪽으로 뾰족한 별 </a:t>
            </a:r>
            <a:r>
              <a:rPr lang="en-US" altLang="ko-KR" sz="1400"/>
              <a:t>(tri_up)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'3' : </a:t>
            </a:r>
            <a:r>
              <a:rPr lang="ko-KR" altLang="en-US" sz="1400"/>
              <a:t>왼쪽으로 뾰족한 별 </a:t>
            </a:r>
            <a:r>
              <a:rPr lang="en-US" altLang="ko-KR" sz="1400"/>
              <a:t>(tri_left)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'4' : </a:t>
            </a:r>
            <a:r>
              <a:rPr lang="ko-KR" altLang="en-US" sz="1400"/>
              <a:t>오른쪽으로 뾰족한 별 </a:t>
            </a:r>
            <a:r>
              <a:rPr lang="en-US" altLang="ko-KR" sz="1400"/>
              <a:t>(tri_right)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's' : </a:t>
            </a:r>
            <a:r>
              <a:rPr lang="ko-KR" altLang="en-US" sz="1400"/>
              <a:t>네모 </a:t>
            </a:r>
            <a:r>
              <a:rPr lang="en-US" altLang="ko-KR" sz="1400"/>
              <a:t>(square)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'p' : </a:t>
            </a:r>
            <a:r>
              <a:rPr lang="ko-KR" altLang="en-US" sz="1400"/>
              <a:t>오각형 </a:t>
            </a:r>
            <a:r>
              <a:rPr lang="en-US" altLang="ko-KR" sz="1400"/>
              <a:t>(pentagon)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'*' : </a:t>
            </a:r>
            <a:r>
              <a:rPr lang="ko-KR" altLang="en-US" sz="1400"/>
              <a:t>별표 </a:t>
            </a:r>
            <a:r>
              <a:rPr lang="en-US" altLang="ko-KR" sz="1400"/>
              <a:t>(star)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'h' : </a:t>
            </a:r>
            <a:r>
              <a:rPr lang="ko-KR" altLang="en-US" sz="1400"/>
              <a:t>육각형</a:t>
            </a:r>
            <a:r>
              <a:rPr lang="en-US" altLang="ko-KR" sz="1400"/>
              <a:t>1 (hexagon1)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'H' : </a:t>
            </a:r>
            <a:r>
              <a:rPr lang="ko-KR" altLang="en-US" sz="1400"/>
              <a:t>육각형</a:t>
            </a:r>
            <a:r>
              <a:rPr lang="en-US" altLang="ko-KR" sz="1400"/>
              <a:t>2 (hexagon2)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'+' : </a:t>
            </a:r>
            <a:r>
              <a:rPr lang="ko-KR" altLang="en-US" sz="1400"/>
              <a:t>플러스 </a:t>
            </a:r>
            <a:r>
              <a:rPr lang="en-US" altLang="ko-KR" sz="1400"/>
              <a:t>(plus)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'x' : </a:t>
            </a:r>
            <a:r>
              <a:rPr lang="ko-KR" altLang="en-US" sz="1400"/>
              <a:t>엑스 </a:t>
            </a:r>
            <a:r>
              <a:rPr lang="en-US" altLang="ko-KR" sz="1400"/>
              <a:t>(x)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'D' : </a:t>
            </a:r>
            <a:r>
              <a:rPr lang="ko-KR" altLang="en-US" sz="1400"/>
              <a:t>다이아몬드 </a:t>
            </a:r>
            <a:r>
              <a:rPr lang="en-US" altLang="ko-KR" sz="1400"/>
              <a:t>(diamond)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'd' : </a:t>
            </a:r>
            <a:r>
              <a:rPr lang="ko-KR" altLang="en-US" sz="1400"/>
              <a:t>작은 다이아몬드 </a:t>
            </a:r>
            <a:r>
              <a:rPr lang="en-US" altLang="ko-KR" sz="1400"/>
              <a:t>(thin_diamond)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'|' : </a:t>
            </a:r>
            <a:r>
              <a:rPr lang="ko-KR" altLang="en-US" sz="1400"/>
              <a:t>수직선 </a:t>
            </a:r>
            <a:r>
              <a:rPr lang="en-US" altLang="ko-KR" sz="1400"/>
              <a:t>(vline)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/>
              <a:t>'_' : </a:t>
            </a:r>
            <a:r>
              <a:rPr lang="ko-KR" altLang="en-US" sz="1400"/>
              <a:t>수평선 </a:t>
            </a:r>
            <a:r>
              <a:rPr lang="en-US" altLang="ko-KR" sz="1400"/>
              <a:t>(hline)</a:t>
            </a:r>
          </a:p>
        </p:txBody>
      </p:sp>
    </p:spTree>
    <p:extLst>
      <p:ext uri="{BB962C8B-B14F-4D97-AF65-F5344CB8AC3E}">
        <p14:creationId xmlns:p14="http://schemas.microsoft.com/office/powerpoint/2010/main" val="74271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CDD98-668B-D660-DA6F-A067D16A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그래프 스타일링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FE05B-AF02-A767-4959-1A1EA212B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범례 추가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788-C231-6EF3-0494-EF2F295DD5B7}"/>
              </a:ext>
            </a:extLst>
          </p:cNvPr>
          <p:cNvSpPr txBox="1"/>
          <p:nvPr/>
        </p:nvSpPr>
        <p:spPr>
          <a:xfrm>
            <a:off x="251520" y="1844824"/>
            <a:ext cx="676875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import </a:t>
            </a:r>
            <a:r>
              <a:rPr lang="en-US" altLang="ko-KR" sz="1600" dirty="0" err="1"/>
              <a:t>matplotlib.pyplot</a:t>
            </a:r>
            <a:r>
              <a:rPr lang="en-US" altLang="ko-KR" sz="1600" dirty="0"/>
              <a:t> as </a:t>
            </a:r>
            <a:r>
              <a:rPr lang="en-US" altLang="ko-KR" sz="1600" dirty="0" err="1"/>
              <a:t>plt</a:t>
            </a:r>
            <a:endParaRPr lang="en-US" altLang="ko-KR" sz="1600" dirty="0"/>
          </a:p>
          <a:p>
            <a:r>
              <a:rPr lang="en-US" altLang="ko-KR" sz="1600" dirty="0"/>
              <a:t>import </a:t>
            </a:r>
            <a:r>
              <a:rPr lang="en-US" altLang="ko-KR" sz="1600" dirty="0" err="1"/>
              <a:t>numpy</a:t>
            </a:r>
            <a:r>
              <a:rPr lang="en-US" altLang="ko-KR" sz="1600" dirty="0"/>
              <a:t> as np</a:t>
            </a:r>
          </a:p>
          <a:p>
            <a:endParaRPr lang="en-US" altLang="ko-KR" sz="1600" dirty="0"/>
          </a:p>
          <a:p>
            <a:r>
              <a:rPr lang="en-US" altLang="ko-KR" sz="1600" dirty="0"/>
              <a:t>x = </a:t>
            </a:r>
            <a:r>
              <a:rPr lang="en-US" altLang="ko-KR" sz="1600" dirty="0" err="1"/>
              <a:t>np.arange</a:t>
            </a:r>
            <a:r>
              <a:rPr lang="en-US" altLang="ko-KR" sz="1600" dirty="0"/>
              <a:t>(0, 10, 0.1)</a:t>
            </a:r>
          </a:p>
          <a:p>
            <a:r>
              <a:rPr lang="en-US" altLang="ko-KR" sz="1600" dirty="0"/>
              <a:t>y1 = </a:t>
            </a:r>
            <a:r>
              <a:rPr lang="en-US" altLang="ko-KR" sz="1600" dirty="0" err="1"/>
              <a:t>np.sin</a:t>
            </a:r>
            <a:r>
              <a:rPr lang="en-US" altLang="ko-KR" sz="1600" dirty="0"/>
              <a:t>(x)</a:t>
            </a:r>
          </a:p>
          <a:p>
            <a:r>
              <a:rPr lang="en-US" altLang="ko-KR" sz="1600" dirty="0"/>
              <a:t>y2 = </a:t>
            </a:r>
            <a:r>
              <a:rPr lang="en-US" altLang="ko-KR" sz="1600" dirty="0" err="1"/>
              <a:t>np.cos</a:t>
            </a:r>
            <a:r>
              <a:rPr lang="en-US" altLang="ko-KR" sz="1600" dirty="0"/>
              <a:t>(x)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plt.plot</a:t>
            </a:r>
            <a:r>
              <a:rPr lang="en-US" altLang="ko-KR" sz="1600" dirty="0"/>
              <a:t>(x, y1, </a:t>
            </a:r>
            <a:r>
              <a:rPr lang="en-US" altLang="ko-KR" sz="1600" dirty="0" err="1"/>
              <a:t>linestyle</a:t>
            </a:r>
            <a:r>
              <a:rPr lang="en-US" altLang="ko-KR" sz="1600" dirty="0"/>
              <a:t>='dashed', label='Sine')</a:t>
            </a:r>
          </a:p>
          <a:p>
            <a:r>
              <a:rPr lang="en-US" altLang="ko-KR" sz="1600" dirty="0" err="1"/>
              <a:t>plt.plot</a:t>
            </a:r>
            <a:r>
              <a:rPr lang="en-US" altLang="ko-KR" sz="1600" dirty="0"/>
              <a:t>(x, y2, </a:t>
            </a:r>
            <a:r>
              <a:rPr lang="en-US" altLang="ko-KR" sz="1600" dirty="0" err="1"/>
              <a:t>linestyle</a:t>
            </a:r>
            <a:r>
              <a:rPr lang="en-US" altLang="ko-KR" sz="1600" dirty="0"/>
              <a:t>='</a:t>
            </a:r>
            <a:r>
              <a:rPr lang="en-US" altLang="ko-KR" sz="1600" dirty="0" err="1"/>
              <a:t>dashdot</a:t>
            </a:r>
            <a:r>
              <a:rPr lang="en-US" altLang="ko-KR" sz="1600" dirty="0"/>
              <a:t>', label='Cosine')</a:t>
            </a:r>
          </a:p>
          <a:p>
            <a:r>
              <a:rPr lang="en-US" altLang="ko-KR" sz="1600" dirty="0" err="1"/>
              <a:t>plt.title</a:t>
            </a:r>
            <a:r>
              <a:rPr lang="en-US" altLang="ko-KR" sz="1600" dirty="0"/>
              <a:t>('Sine and Cosine Waves')</a:t>
            </a:r>
          </a:p>
          <a:p>
            <a:r>
              <a:rPr lang="en-US" altLang="ko-KR" sz="1600" dirty="0" err="1"/>
              <a:t>plt.xlabel</a:t>
            </a:r>
            <a:r>
              <a:rPr lang="en-US" altLang="ko-KR" sz="1600" dirty="0"/>
              <a:t>('x')</a:t>
            </a:r>
          </a:p>
          <a:p>
            <a:r>
              <a:rPr lang="en-US" altLang="ko-KR" sz="1600" dirty="0" err="1"/>
              <a:t>plt.ylabel</a:t>
            </a:r>
            <a:r>
              <a:rPr lang="en-US" altLang="ko-KR" sz="1600" dirty="0"/>
              <a:t>('y')</a:t>
            </a:r>
          </a:p>
          <a:p>
            <a:r>
              <a:rPr lang="en-US" altLang="ko-KR" sz="1600" dirty="0" err="1"/>
              <a:t>plt.legend</a:t>
            </a:r>
            <a:r>
              <a:rPr lang="en-US" altLang="ko-KR" sz="1600" dirty="0"/>
              <a:t>(loc='upper right', </a:t>
            </a:r>
            <a:r>
              <a:rPr lang="en-US" altLang="ko-KR" sz="1600" dirty="0" err="1"/>
              <a:t>fontsize</a:t>
            </a:r>
            <a:r>
              <a:rPr lang="en-US" altLang="ko-KR" sz="1600" dirty="0"/>
              <a:t>=12, shadow=True, title='Legend')</a:t>
            </a:r>
          </a:p>
          <a:p>
            <a:r>
              <a:rPr lang="en-US" altLang="ko-KR" sz="1600" dirty="0" err="1"/>
              <a:t>plt.show</a:t>
            </a:r>
            <a:r>
              <a:rPr lang="en-US" altLang="ko-KR" sz="1600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B6D1B-9FA3-23B8-921E-C10C904AAFC3}"/>
              </a:ext>
            </a:extLst>
          </p:cNvPr>
          <p:cNvSpPr txBox="1"/>
          <p:nvPr/>
        </p:nvSpPr>
        <p:spPr>
          <a:xfrm>
            <a:off x="5132711" y="1102915"/>
            <a:ext cx="374441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'best': </a:t>
            </a:r>
            <a:r>
              <a:rPr lang="ko-KR" altLang="en-US" sz="1400" dirty="0"/>
              <a:t>자동으로 최적의 위치를 선택합니다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'upper right': </a:t>
            </a:r>
            <a:r>
              <a:rPr lang="ko-KR" altLang="en-US" sz="1400" dirty="0"/>
              <a:t>오른쪽 상단에 위치합니다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'upper left': </a:t>
            </a:r>
            <a:r>
              <a:rPr lang="ko-KR" altLang="en-US" sz="1400" dirty="0"/>
              <a:t>왼쪽 상단에 위치합니다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'lower right': </a:t>
            </a:r>
            <a:r>
              <a:rPr lang="ko-KR" altLang="en-US" sz="1400" dirty="0"/>
              <a:t>오른쪽 하단에 위치합니다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'lower left': </a:t>
            </a:r>
            <a:r>
              <a:rPr lang="ko-KR" altLang="en-US" sz="1400" dirty="0"/>
              <a:t>왼쪽 하단에 위치합니다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'right': </a:t>
            </a:r>
            <a:r>
              <a:rPr lang="ko-KR" altLang="en-US" sz="1400" dirty="0"/>
              <a:t>오른쪽에 위치합니다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'center left': </a:t>
            </a:r>
            <a:r>
              <a:rPr lang="ko-KR" altLang="en-US" sz="1400" dirty="0"/>
              <a:t>중앙 왼쪽에 위치합니다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'center right': </a:t>
            </a:r>
            <a:r>
              <a:rPr lang="ko-KR" altLang="en-US" sz="1400" dirty="0"/>
              <a:t>중앙 오른쪽에 위치합니다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'lower center': </a:t>
            </a:r>
            <a:r>
              <a:rPr lang="ko-KR" altLang="en-US" sz="1400" dirty="0"/>
              <a:t>하단 중앙에 위치합니다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'upper center': </a:t>
            </a:r>
            <a:r>
              <a:rPr lang="ko-KR" altLang="en-US" sz="1400" dirty="0"/>
              <a:t>상단 중앙에 위치합니다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'center': </a:t>
            </a:r>
            <a:r>
              <a:rPr lang="ko-KR" altLang="en-US" sz="1400" dirty="0"/>
              <a:t>중앙에 위치합니다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9776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B4EFA-3F55-D02C-752A-423A58CB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그래프 스타일링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75354-7603-A424-EC2B-FD5597A8A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스타일 적용하기</a:t>
            </a:r>
            <a:endParaRPr lang="en-US" altLang="ko-KR" dirty="0"/>
          </a:p>
          <a:p>
            <a:pPr lvl="1"/>
            <a:r>
              <a:rPr lang="en-US" altLang="ko-KR" dirty="0" err="1"/>
              <a:t>plt.style.context</a:t>
            </a:r>
            <a:r>
              <a:rPr lang="en-US" altLang="ko-KR" dirty="0"/>
              <a:t>() </a:t>
            </a:r>
            <a:r>
              <a:rPr lang="ko-KR" altLang="en-US" dirty="0"/>
              <a:t>함수를 사용하여 각 스타일을 적용할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480AEB-A162-BCBB-4773-71B5BF8BDAAE}"/>
              </a:ext>
            </a:extLst>
          </p:cNvPr>
          <p:cNvSpPr txBox="1"/>
          <p:nvPr/>
        </p:nvSpPr>
        <p:spPr>
          <a:xfrm>
            <a:off x="755576" y="2124720"/>
            <a:ext cx="82296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import </a:t>
            </a:r>
            <a:r>
              <a:rPr lang="en-US" altLang="ko-KR" sz="1400" dirty="0" err="1"/>
              <a:t>matplotlib.pyplot</a:t>
            </a:r>
            <a:r>
              <a:rPr lang="en-US" altLang="ko-KR" sz="1400" dirty="0"/>
              <a:t> as </a:t>
            </a:r>
            <a:r>
              <a:rPr lang="en-US" altLang="ko-KR" sz="1400" dirty="0" err="1"/>
              <a:t>plt</a:t>
            </a:r>
            <a:endParaRPr lang="en-US" altLang="ko-KR" sz="1400" dirty="0"/>
          </a:p>
          <a:p>
            <a:r>
              <a:rPr lang="en-US" altLang="ko-KR" sz="1400" dirty="0"/>
              <a:t>import </a:t>
            </a:r>
            <a:r>
              <a:rPr lang="en-US" altLang="ko-KR" sz="1400" dirty="0" err="1"/>
              <a:t>numpy</a:t>
            </a:r>
            <a:r>
              <a:rPr lang="en-US" altLang="ko-KR" sz="1400" dirty="0"/>
              <a:t> as np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스타일 리스트</a:t>
            </a:r>
          </a:p>
          <a:p>
            <a:r>
              <a:rPr lang="en-US" altLang="ko-KR" sz="1400" dirty="0"/>
              <a:t>styles = ['</a:t>
            </a:r>
            <a:r>
              <a:rPr lang="en-US" altLang="ko-KR" sz="1400" dirty="0" err="1"/>
              <a:t>bmh</a:t>
            </a:r>
            <a:r>
              <a:rPr lang="en-US" altLang="ko-KR" sz="1400" dirty="0"/>
              <a:t>', 'classic', '</a:t>
            </a:r>
            <a:r>
              <a:rPr lang="en-US" altLang="ko-KR" sz="1400" dirty="0" err="1"/>
              <a:t>dark_background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fivethirtyeight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ggplot</a:t>
            </a:r>
            <a:r>
              <a:rPr lang="en-US" altLang="ko-KR" sz="1400" dirty="0"/>
              <a:t>', 'grayscale', 'Solarize_Light2', 'tableau-colorblind10']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스타일 적용 예제</a:t>
            </a:r>
          </a:p>
          <a:p>
            <a:r>
              <a:rPr lang="en-US" altLang="ko-KR" sz="1400" dirty="0"/>
              <a:t>for style in styles: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plt.style.use</a:t>
            </a:r>
            <a:r>
              <a:rPr lang="en-US" altLang="ko-KR" sz="1400" dirty="0"/>
              <a:t>(style)</a:t>
            </a:r>
          </a:p>
          <a:p>
            <a:r>
              <a:rPr lang="en-US" altLang="ko-KR" sz="1400" dirty="0"/>
              <a:t>    x = </a:t>
            </a:r>
            <a:r>
              <a:rPr lang="en-US" altLang="ko-KR" sz="1400" dirty="0" err="1"/>
              <a:t>np.arange</a:t>
            </a:r>
            <a:r>
              <a:rPr lang="en-US" altLang="ko-KR" sz="1400" dirty="0"/>
              <a:t>(0, 10, 0.1)</a:t>
            </a:r>
          </a:p>
          <a:p>
            <a:r>
              <a:rPr lang="en-US" altLang="ko-KR" sz="1400" dirty="0"/>
              <a:t>    y1 = </a:t>
            </a:r>
            <a:r>
              <a:rPr lang="en-US" altLang="ko-KR" sz="1400" dirty="0" err="1"/>
              <a:t>np.sin</a:t>
            </a:r>
            <a:r>
              <a:rPr lang="en-US" altLang="ko-KR" sz="1400" dirty="0"/>
              <a:t>(x)</a:t>
            </a:r>
          </a:p>
          <a:p>
            <a:r>
              <a:rPr lang="en-US" altLang="ko-KR" sz="1400" dirty="0"/>
              <a:t>    y2 = </a:t>
            </a:r>
            <a:r>
              <a:rPr lang="en-US" altLang="ko-KR" sz="1400" dirty="0" err="1"/>
              <a:t>np.cos</a:t>
            </a:r>
            <a:r>
              <a:rPr lang="en-US" altLang="ko-KR" sz="1400" dirty="0"/>
              <a:t>(x)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plt.plot</a:t>
            </a:r>
            <a:r>
              <a:rPr lang="en-US" altLang="ko-KR" sz="1400" dirty="0"/>
              <a:t>(x, y1, label='Sine')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plt.plot</a:t>
            </a:r>
            <a:r>
              <a:rPr lang="en-US" altLang="ko-KR" sz="1400" dirty="0"/>
              <a:t>(x, y2, label='Cosine')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plt.title</a:t>
            </a:r>
            <a:r>
              <a:rPr lang="en-US" altLang="ko-KR" sz="1400" dirty="0"/>
              <a:t>('Sine and Cosine Waves')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plt.xlabel</a:t>
            </a:r>
            <a:r>
              <a:rPr lang="en-US" altLang="ko-KR" sz="1400" dirty="0"/>
              <a:t>('x')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plt.ylabel</a:t>
            </a:r>
            <a:r>
              <a:rPr lang="en-US" altLang="ko-KR" sz="1400" dirty="0"/>
              <a:t>('y')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plt.legend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plt.show</a:t>
            </a:r>
            <a:r>
              <a:rPr lang="en-US" altLang="ko-KR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76200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DFC56-7FF4-D20E-49BB-BAB41D3C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서브플롯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FA73D-2A95-16B6-F8B3-6773CABED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363272" cy="507342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그래프 창을 격자</a:t>
            </a:r>
            <a:r>
              <a:rPr lang="en-US" altLang="ko-KR" sz="2000" dirty="0"/>
              <a:t>(grid) </a:t>
            </a:r>
            <a:r>
              <a:rPr lang="ko-KR" altLang="en-US" sz="2000" dirty="0"/>
              <a:t>형태로 나누어 각 위치에 그래프를 그리기</a:t>
            </a:r>
            <a:endParaRPr lang="en-US" altLang="ko-KR" sz="2000" dirty="0"/>
          </a:p>
          <a:p>
            <a:pPr lvl="1"/>
            <a:r>
              <a:rPr lang="en-US" altLang="ko-KR" sz="1600" dirty="0"/>
              <a:t>subplots</a:t>
            </a:r>
          </a:p>
          <a:p>
            <a:pPr lvl="1"/>
            <a:r>
              <a:rPr lang="en-US" altLang="ko-KR" sz="1600" dirty="0"/>
              <a:t>subplot</a:t>
            </a:r>
          </a:p>
          <a:p>
            <a:pPr lvl="1"/>
            <a:r>
              <a:rPr lang="en-US" altLang="ko-KR" sz="1600" dirty="0"/>
              <a:t>subplot2grid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subplots </a:t>
            </a:r>
            <a:r>
              <a:rPr lang="ko-KR" altLang="en-US" sz="2000" dirty="0"/>
              <a:t>함수</a:t>
            </a:r>
            <a:endParaRPr lang="en-US" altLang="ko-KR" sz="2000" dirty="0"/>
          </a:p>
          <a:p>
            <a:pPr lvl="1"/>
            <a:r>
              <a:rPr lang="ko-KR" altLang="en-US" sz="1600" dirty="0"/>
              <a:t>단순히 격자 형태로 동일한 크기의 </a:t>
            </a:r>
            <a:r>
              <a:rPr lang="ko-KR" altLang="en-US" sz="1600" dirty="0" err="1"/>
              <a:t>서브플롯을</a:t>
            </a:r>
            <a:r>
              <a:rPr lang="ko-KR" altLang="en-US" sz="1600" dirty="0"/>
              <a:t> 생성하기 위해 사용</a:t>
            </a:r>
            <a:endParaRPr lang="en-US" altLang="ko-KR" sz="16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/>
              <a:t>rows:</a:t>
            </a:r>
            <a:r>
              <a:rPr lang="ko-KR" altLang="en-US" sz="1800" dirty="0"/>
              <a:t> 그리드의 행</a:t>
            </a:r>
            <a:r>
              <a:rPr lang="en-US" altLang="ko-KR" sz="1800" dirty="0"/>
              <a:t>(row) </a:t>
            </a:r>
            <a:r>
              <a:rPr lang="ko-KR" altLang="en-US" sz="1800" dirty="0"/>
              <a:t>개수</a:t>
            </a:r>
            <a:endParaRPr lang="en-US" altLang="ko-KR" sz="1800" dirty="0"/>
          </a:p>
          <a:p>
            <a:pPr lvl="1"/>
            <a:r>
              <a:rPr lang="en-US" altLang="ko-KR" sz="1800" dirty="0"/>
              <a:t>cols:</a:t>
            </a:r>
            <a:r>
              <a:rPr lang="ko-KR" altLang="en-US" sz="1800" dirty="0"/>
              <a:t> 그리드의 열</a:t>
            </a:r>
            <a:r>
              <a:rPr lang="en-US" altLang="ko-KR" sz="1800" dirty="0"/>
              <a:t>(column) </a:t>
            </a:r>
            <a:r>
              <a:rPr lang="ko-KR" altLang="en-US" sz="1800" dirty="0"/>
              <a:t>개수</a:t>
            </a:r>
            <a:endParaRPr lang="en-US" altLang="ko-KR" sz="1800" dirty="0"/>
          </a:p>
          <a:p>
            <a:pPr lvl="1"/>
            <a:r>
              <a:rPr lang="en-US" altLang="ko-KR" sz="1800" dirty="0"/>
              <a:t>fig:</a:t>
            </a:r>
            <a:r>
              <a:rPr lang="ko-KR" altLang="en-US" sz="1800" dirty="0"/>
              <a:t> 그래프 창을 나타내는 </a:t>
            </a:r>
            <a:r>
              <a:rPr lang="en-US" altLang="ko-KR" sz="1800" dirty="0"/>
              <a:t>Figure </a:t>
            </a:r>
            <a:r>
              <a:rPr lang="ko-KR" altLang="en-US" sz="1800" dirty="0"/>
              <a:t>객체</a:t>
            </a:r>
            <a:endParaRPr lang="en-US" altLang="ko-KR" sz="1800" dirty="0"/>
          </a:p>
          <a:p>
            <a:pPr lvl="1"/>
            <a:r>
              <a:rPr lang="en-US" altLang="ko-KR" sz="1800" dirty="0"/>
              <a:t>axes: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서브플롯을</a:t>
            </a:r>
            <a:r>
              <a:rPr lang="ko-KR" altLang="en-US" sz="1800" dirty="0"/>
              <a:t> 나타내는 </a:t>
            </a:r>
            <a:r>
              <a:rPr lang="en-US" altLang="ko-KR" sz="1800" dirty="0"/>
              <a:t>Axes </a:t>
            </a:r>
            <a:r>
              <a:rPr lang="ko-KR" altLang="en-US" sz="1800" dirty="0"/>
              <a:t>객체</a:t>
            </a:r>
            <a:r>
              <a:rPr lang="en-US" altLang="ko-KR" sz="1800" dirty="0"/>
              <a:t>(</a:t>
            </a:r>
            <a:r>
              <a:rPr lang="ko-KR" altLang="en-US" sz="1800" dirty="0"/>
              <a:t>또는 </a:t>
            </a:r>
            <a:r>
              <a:rPr lang="en-US" altLang="ko-KR" sz="1800" dirty="0"/>
              <a:t>Axes </a:t>
            </a:r>
            <a:r>
              <a:rPr lang="ko-KR" altLang="en-US" sz="1800" dirty="0"/>
              <a:t>객체의 배열</a:t>
            </a:r>
            <a:r>
              <a:rPr lang="en-US" altLang="ko-KR" sz="1800" dirty="0"/>
              <a:t>)</a:t>
            </a:r>
          </a:p>
          <a:p>
            <a:pPr lvl="2"/>
            <a:endParaRPr lang="en-US" altLang="ko-KR" sz="1600" dirty="0"/>
          </a:p>
          <a:p>
            <a:pPr lvl="2"/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E46476-943F-F4B4-37D7-5BA1AE7A4563}"/>
              </a:ext>
            </a:extLst>
          </p:cNvPr>
          <p:cNvSpPr txBox="1"/>
          <p:nvPr/>
        </p:nvSpPr>
        <p:spPr>
          <a:xfrm>
            <a:off x="1403648" y="414908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fig</a:t>
            </a:r>
            <a:r>
              <a:rPr lang="ko-KR" altLang="en-US" dirty="0"/>
              <a:t>, </a:t>
            </a:r>
            <a:r>
              <a:rPr lang="ko-KR" altLang="en-US" dirty="0" err="1"/>
              <a:t>axes</a:t>
            </a:r>
            <a:r>
              <a:rPr lang="ko-KR" altLang="en-US" dirty="0"/>
              <a:t> = </a:t>
            </a:r>
            <a:r>
              <a:rPr lang="ko-KR" altLang="en-US" dirty="0" err="1"/>
              <a:t>plt.subplots</a:t>
            </a:r>
            <a:r>
              <a:rPr lang="ko-KR" altLang="en-US" dirty="0"/>
              <a:t>(</a:t>
            </a:r>
            <a:r>
              <a:rPr lang="ko-KR" altLang="en-US" dirty="0" err="1"/>
              <a:t>rows</a:t>
            </a:r>
            <a:r>
              <a:rPr lang="ko-KR" altLang="en-US" dirty="0"/>
              <a:t>, </a:t>
            </a:r>
            <a:r>
              <a:rPr lang="ko-KR" altLang="en-US" dirty="0" err="1"/>
              <a:t>cols</a:t>
            </a:r>
            <a:r>
              <a:rPr lang="ko-KR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0336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DFC56-7FF4-D20E-49BB-BAB41D3C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서브플롯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FA73D-2A95-16B6-F8B3-6773CABED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3970784" cy="5073427"/>
          </a:xfrm>
        </p:spPr>
        <p:txBody>
          <a:bodyPr/>
          <a:lstStyle/>
          <a:p>
            <a:r>
              <a:rPr lang="en-US" altLang="ko-KR" sz="2400" dirty="0"/>
              <a:t>subplots </a:t>
            </a:r>
            <a:r>
              <a:rPr lang="ko-KR" altLang="en-US" sz="2400" dirty="0"/>
              <a:t>함수</a:t>
            </a:r>
            <a:endParaRPr lang="en-US" altLang="ko-K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DC0DE7-E8D0-5287-98B9-10F3B884AEAC}"/>
              </a:ext>
            </a:extLst>
          </p:cNvPr>
          <p:cNvSpPr txBox="1"/>
          <p:nvPr/>
        </p:nvSpPr>
        <p:spPr>
          <a:xfrm>
            <a:off x="4716018" y="431786"/>
            <a:ext cx="4392488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matplotlib.pyplot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plt</a:t>
            </a:r>
            <a:endParaRPr lang="ko-KR" altLang="en-US" sz="1400" dirty="0"/>
          </a:p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numpy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np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2x2 </a:t>
            </a:r>
            <a:r>
              <a:rPr lang="ko-KR" altLang="en-US" sz="1400" dirty="0" err="1"/>
              <a:t>서브플롯</a:t>
            </a:r>
            <a:r>
              <a:rPr lang="ko-KR" altLang="en-US" sz="1400" dirty="0"/>
              <a:t> 예제</a:t>
            </a:r>
          </a:p>
          <a:p>
            <a:r>
              <a:rPr lang="ko-KR" altLang="en-US" sz="1400" dirty="0" err="1"/>
              <a:t>x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np.arange</a:t>
            </a:r>
            <a:r>
              <a:rPr lang="ko-KR" altLang="en-US" sz="1400" dirty="0"/>
              <a:t>(0, 10, 0.1)</a:t>
            </a:r>
          </a:p>
          <a:p>
            <a:r>
              <a:rPr lang="ko-KR" altLang="en-US" sz="1400" dirty="0"/>
              <a:t>y1 = </a:t>
            </a:r>
            <a:r>
              <a:rPr lang="ko-KR" altLang="en-US" sz="1400" dirty="0" err="1"/>
              <a:t>np.sin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x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y2 = </a:t>
            </a:r>
            <a:r>
              <a:rPr lang="ko-KR" altLang="en-US" sz="1400" dirty="0" err="1"/>
              <a:t>np.cos</a:t>
            </a:r>
            <a:r>
              <a:rPr lang="ko-KR" altLang="en-US" sz="1400" dirty="0"/>
              <a:t>(</a:t>
            </a:r>
            <a:r>
              <a:rPr lang="ko-KR" altLang="en-US" sz="1400" dirty="0" err="1"/>
              <a:t>x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2x2 </a:t>
            </a:r>
            <a:r>
              <a:rPr lang="ko-KR" altLang="en-US" sz="1400" dirty="0" err="1"/>
              <a:t>서브플롯</a:t>
            </a:r>
            <a:r>
              <a:rPr lang="ko-KR" altLang="en-US" sz="1400" dirty="0"/>
              <a:t> 생성</a:t>
            </a:r>
          </a:p>
          <a:p>
            <a:r>
              <a:rPr lang="ko-KR" altLang="en-US" sz="1400" dirty="0" err="1"/>
              <a:t>fig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axs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plt.subplots</a:t>
            </a:r>
            <a:r>
              <a:rPr lang="ko-KR" altLang="en-US" sz="1400" dirty="0"/>
              <a:t>(2, 2, </a:t>
            </a:r>
            <a:r>
              <a:rPr lang="ko-KR" altLang="en-US" sz="1400" dirty="0" err="1"/>
              <a:t>figsize</a:t>
            </a:r>
            <a:r>
              <a:rPr lang="ko-KR" altLang="en-US" sz="1400" dirty="0"/>
              <a:t>=(8, 8))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첫 번째 </a:t>
            </a:r>
            <a:r>
              <a:rPr lang="ko-KR" altLang="en-US" sz="1400" dirty="0" err="1"/>
              <a:t>서브플롯</a:t>
            </a:r>
            <a:endParaRPr lang="ko-KR" altLang="en-US" sz="1400" dirty="0"/>
          </a:p>
          <a:p>
            <a:r>
              <a:rPr lang="ko-KR" altLang="en-US" sz="1400" dirty="0" err="1"/>
              <a:t>axs</a:t>
            </a:r>
            <a:r>
              <a:rPr lang="ko-KR" altLang="en-US" sz="1400" dirty="0"/>
              <a:t>[0, 0].</a:t>
            </a:r>
            <a:r>
              <a:rPr lang="ko-KR" altLang="en-US" sz="1400" dirty="0" err="1"/>
              <a:t>plot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x</a:t>
            </a:r>
            <a:r>
              <a:rPr lang="ko-KR" altLang="en-US" sz="1400" dirty="0"/>
              <a:t>, y1)</a:t>
            </a:r>
          </a:p>
          <a:p>
            <a:r>
              <a:rPr lang="ko-KR" altLang="en-US" sz="1400" dirty="0" err="1"/>
              <a:t>axs</a:t>
            </a:r>
            <a:r>
              <a:rPr lang="ko-KR" altLang="en-US" sz="1400" dirty="0"/>
              <a:t>[0, 0].</a:t>
            </a:r>
            <a:r>
              <a:rPr lang="ko-KR" altLang="en-US" sz="1400" dirty="0" err="1"/>
              <a:t>set_title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Sine</a:t>
            </a:r>
            <a:r>
              <a:rPr lang="ko-KR" altLang="en-US" sz="1400" dirty="0"/>
              <a:t>')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두 번째 </a:t>
            </a:r>
            <a:r>
              <a:rPr lang="ko-KR" altLang="en-US" sz="1400" dirty="0" err="1"/>
              <a:t>서브플롯</a:t>
            </a:r>
            <a:endParaRPr lang="ko-KR" altLang="en-US" sz="1400" dirty="0"/>
          </a:p>
          <a:p>
            <a:r>
              <a:rPr lang="ko-KR" altLang="en-US" sz="1400" dirty="0" err="1"/>
              <a:t>axs</a:t>
            </a:r>
            <a:r>
              <a:rPr lang="ko-KR" altLang="en-US" sz="1400" dirty="0"/>
              <a:t>[0, 1].</a:t>
            </a:r>
            <a:r>
              <a:rPr lang="ko-KR" altLang="en-US" sz="1400" dirty="0" err="1"/>
              <a:t>plot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x</a:t>
            </a:r>
            <a:r>
              <a:rPr lang="ko-KR" altLang="en-US" sz="1400" dirty="0"/>
              <a:t>, y2)</a:t>
            </a:r>
          </a:p>
          <a:p>
            <a:r>
              <a:rPr lang="ko-KR" altLang="en-US" sz="1400" dirty="0" err="1"/>
              <a:t>axs</a:t>
            </a:r>
            <a:r>
              <a:rPr lang="ko-KR" altLang="en-US" sz="1400" dirty="0"/>
              <a:t>[0, 1].</a:t>
            </a:r>
            <a:r>
              <a:rPr lang="ko-KR" altLang="en-US" sz="1400" dirty="0" err="1"/>
              <a:t>set_title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Cosine</a:t>
            </a:r>
            <a:r>
              <a:rPr lang="ko-KR" altLang="en-US" sz="1400" dirty="0"/>
              <a:t>')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세 번째 </a:t>
            </a:r>
            <a:r>
              <a:rPr lang="ko-KR" altLang="en-US" sz="1400" dirty="0" err="1"/>
              <a:t>서브플롯</a:t>
            </a:r>
            <a:endParaRPr lang="ko-KR" altLang="en-US" sz="1400" dirty="0"/>
          </a:p>
          <a:p>
            <a:r>
              <a:rPr lang="ko-KR" altLang="en-US" sz="1400" dirty="0" err="1"/>
              <a:t>axs</a:t>
            </a:r>
            <a:r>
              <a:rPr lang="ko-KR" altLang="en-US" sz="1400" dirty="0"/>
              <a:t>[1, 0].</a:t>
            </a:r>
            <a:r>
              <a:rPr lang="ko-KR" altLang="en-US" sz="1400" dirty="0" err="1"/>
              <a:t>plot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x</a:t>
            </a:r>
            <a:r>
              <a:rPr lang="ko-KR" altLang="en-US" sz="1400" dirty="0"/>
              <a:t>, y1 + y2)</a:t>
            </a:r>
          </a:p>
          <a:p>
            <a:r>
              <a:rPr lang="ko-KR" altLang="en-US" sz="1400" dirty="0" err="1"/>
              <a:t>axs</a:t>
            </a:r>
            <a:r>
              <a:rPr lang="ko-KR" altLang="en-US" sz="1400" dirty="0"/>
              <a:t>[1, 0].</a:t>
            </a:r>
            <a:r>
              <a:rPr lang="ko-KR" altLang="en-US" sz="1400" dirty="0" err="1"/>
              <a:t>set_title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Sine</a:t>
            </a:r>
            <a:r>
              <a:rPr lang="ko-KR" altLang="en-US" sz="1400" dirty="0"/>
              <a:t> + </a:t>
            </a:r>
            <a:r>
              <a:rPr lang="ko-KR" altLang="en-US" sz="1400" dirty="0" err="1"/>
              <a:t>Cosine</a:t>
            </a:r>
            <a:r>
              <a:rPr lang="ko-KR" altLang="en-US" sz="1400" dirty="0"/>
              <a:t>')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네 번째 </a:t>
            </a:r>
            <a:r>
              <a:rPr lang="ko-KR" altLang="en-US" sz="1400" dirty="0" err="1"/>
              <a:t>서브플롯</a:t>
            </a:r>
            <a:endParaRPr lang="ko-KR" altLang="en-US" sz="1400" dirty="0"/>
          </a:p>
          <a:p>
            <a:r>
              <a:rPr lang="ko-KR" altLang="en-US" sz="1400" dirty="0" err="1"/>
              <a:t>axs</a:t>
            </a:r>
            <a:r>
              <a:rPr lang="ko-KR" altLang="en-US" sz="1400" dirty="0"/>
              <a:t>[1, 1].</a:t>
            </a:r>
            <a:r>
              <a:rPr lang="ko-KR" altLang="en-US" sz="1400" dirty="0" err="1"/>
              <a:t>plot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x</a:t>
            </a:r>
            <a:r>
              <a:rPr lang="ko-KR" altLang="en-US" sz="1400" dirty="0"/>
              <a:t>, y1 - y2)</a:t>
            </a:r>
          </a:p>
          <a:p>
            <a:r>
              <a:rPr lang="ko-KR" altLang="en-US" sz="1400" dirty="0" err="1"/>
              <a:t>axs</a:t>
            </a:r>
            <a:r>
              <a:rPr lang="ko-KR" altLang="en-US" sz="1400" dirty="0"/>
              <a:t>[1, 1].</a:t>
            </a:r>
            <a:r>
              <a:rPr lang="ko-KR" altLang="en-US" sz="1400" dirty="0" err="1"/>
              <a:t>set_title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Sine</a:t>
            </a:r>
            <a:r>
              <a:rPr lang="ko-KR" altLang="en-US" sz="1400" dirty="0"/>
              <a:t> - </a:t>
            </a:r>
            <a:r>
              <a:rPr lang="ko-KR" altLang="en-US" sz="1400" dirty="0" err="1"/>
              <a:t>Cosine</a:t>
            </a:r>
            <a:r>
              <a:rPr lang="ko-KR" altLang="en-US" sz="1400" dirty="0"/>
              <a:t>')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plt.show</a:t>
            </a:r>
            <a:r>
              <a:rPr lang="ko-KR" altLang="en-US" sz="1400" dirty="0"/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EEDA37-4E07-9DD4-94E5-3DFA86D9A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74949"/>
            <a:ext cx="349462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18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C1C41-DDA2-EFB1-5FCE-B0DB9AEC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서브플롯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699DDF-4F07-8299-F0F2-921099335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subplot </a:t>
            </a:r>
            <a:r>
              <a:rPr lang="ko-KR" altLang="en-US" sz="2000" dirty="0"/>
              <a:t>함수</a:t>
            </a:r>
            <a:endParaRPr lang="en-US" altLang="ko-KR" sz="2000" dirty="0"/>
          </a:p>
          <a:p>
            <a:pPr lvl="1"/>
            <a:r>
              <a:rPr lang="ko-KR" altLang="en-US" sz="1600" dirty="0"/>
              <a:t>다양한 크기의 </a:t>
            </a:r>
            <a:r>
              <a:rPr lang="ko-KR" altLang="en-US" sz="1600" dirty="0" err="1"/>
              <a:t>서브플롯을</a:t>
            </a:r>
            <a:r>
              <a:rPr lang="ko-KR" altLang="en-US" sz="1600" dirty="0"/>
              <a:t> 생성</a:t>
            </a:r>
            <a:r>
              <a:rPr lang="en-US" altLang="ko-KR" sz="1600" dirty="0"/>
              <a:t>, </a:t>
            </a:r>
            <a:r>
              <a:rPr lang="ko-KR" altLang="en-US" sz="1600" dirty="0"/>
              <a:t>생성된 </a:t>
            </a:r>
            <a:r>
              <a:rPr lang="ko-KR" altLang="en-US" sz="1600" dirty="0" err="1"/>
              <a:t>서브플롯은</a:t>
            </a:r>
            <a:r>
              <a:rPr lang="ko-KR" altLang="en-US" sz="1600" dirty="0"/>
              <a:t> </a:t>
            </a:r>
            <a:r>
              <a:rPr lang="en-US" altLang="ko-KR" sz="1600" dirty="0"/>
              <a:t>index</a:t>
            </a:r>
            <a:r>
              <a:rPr lang="ko-KR" altLang="en-US" sz="1600" dirty="0"/>
              <a:t>위치에 생성</a:t>
            </a:r>
            <a:endParaRPr lang="en-US" altLang="ko-KR" sz="16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r>
              <a:rPr lang="en-US" altLang="ko-KR" sz="1800" dirty="0"/>
              <a:t>rows:</a:t>
            </a:r>
            <a:r>
              <a:rPr lang="ko-KR" altLang="en-US" sz="1800" dirty="0"/>
              <a:t> 그리드의 행</a:t>
            </a:r>
            <a:r>
              <a:rPr lang="en-US" altLang="ko-KR" sz="1800" dirty="0"/>
              <a:t>(row) </a:t>
            </a:r>
            <a:r>
              <a:rPr lang="ko-KR" altLang="en-US" sz="1800" dirty="0"/>
              <a:t>개수</a:t>
            </a:r>
            <a:endParaRPr lang="en-US" altLang="ko-KR" sz="1800" dirty="0"/>
          </a:p>
          <a:p>
            <a:pPr lvl="1"/>
            <a:r>
              <a:rPr lang="en-US" altLang="ko-KR" sz="1800" dirty="0"/>
              <a:t>cols:</a:t>
            </a:r>
            <a:r>
              <a:rPr lang="ko-KR" altLang="en-US" sz="1800" dirty="0"/>
              <a:t> 그리드의 열</a:t>
            </a:r>
            <a:r>
              <a:rPr lang="en-US" altLang="ko-KR" sz="1800" dirty="0"/>
              <a:t>(column) </a:t>
            </a:r>
            <a:r>
              <a:rPr lang="ko-KR" altLang="en-US" sz="1800" dirty="0"/>
              <a:t>개수</a:t>
            </a:r>
            <a:endParaRPr lang="en-US" altLang="ko-KR" sz="1800" dirty="0"/>
          </a:p>
          <a:p>
            <a:pPr lvl="1"/>
            <a:r>
              <a:rPr lang="en-US" altLang="ko-KR" sz="1800" dirty="0"/>
              <a:t>index: </a:t>
            </a:r>
            <a:r>
              <a:rPr lang="ko-KR" altLang="en-US" sz="1800" dirty="0"/>
              <a:t>현재 </a:t>
            </a:r>
            <a:r>
              <a:rPr lang="ko-KR" altLang="en-US" sz="1800" dirty="0" err="1"/>
              <a:t>서브플롯의</a:t>
            </a:r>
            <a:r>
              <a:rPr lang="ko-KR" altLang="en-US" sz="1800" dirty="0"/>
              <a:t> 위치를 나타내는 숫자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 err="1"/>
              <a:t>서브플롯은</a:t>
            </a:r>
            <a:r>
              <a:rPr lang="ko-KR" altLang="en-US" sz="1800" dirty="0"/>
              <a:t> 왼쪽에서 오른쪽으로</a:t>
            </a:r>
            <a:r>
              <a:rPr lang="en-US" altLang="ko-KR" sz="1800" dirty="0"/>
              <a:t>, </a:t>
            </a:r>
            <a:r>
              <a:rPr lang="ko-KR" altLang="en-US" sz="1800" dirty="0"/>
              <a:t>위에서 아래로 순서대로 </a:t>
            </a:r>
            <a:r>
              <a:rPr lang="ko-KR" altLang="en-US" sz="1800" dirty="0" err="1"/>
              <a:t>인덱싱됩니다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예를 들어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plt.subplot</a:t>
            </a:r>
            <a:r>
              <a:rPr lang="en-US" altLang="ko-KR" sz="1800" dirty="0"/>
              <a:t>(2, 3, 1)</a:t>
            </a:r>
            <a:r>
              <a:rPr lang="ko-KR" altLang="en-US" sz="1800" dirty="0"/>
              <a:t>은 </a:t>
            </a:r>
            <a:r>
              <a:rPr lang="en-US" altLang="ko-KR" sz="1800" dirty="0"/>
              <a:t>2x3 </a:t>
            </a:r>
            <a:r>
              <a:rPr lang="ko-KR" altLang="en-US" sz="1800" dirty="0"/>
              <a:t>그리드의 첫 번째 위치에 해당하는 </a:t>
            </a:r>
            <a:r>
              <a:rPr lang="ko-KR" altLang="en-US" sz="1800" dirty="0" err="1"/>
              <a:t>서브플롯을</a:t>
            </a:r>
            <a:r>
              <a:rPr lang="ko-KR" altLang="en-US" sz="1800" dirty="0"/>
              <a:t> 생성합니다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24DCF-FC9B-0769-3E98-F22B8BC8487D}"/>
              </a:ext>
            </a:extLst>
          </p:cNvPr>
          <p:cNvSpPr txBox="1"/>
          <p:nvPr/>
        </p:nvSpPr>
        <p:spPr>
          <a:xfrm>
            <a:off x="1475656" y="191683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plt.subplot</a:t>
            </a:r>
            <a:r>
              <a:rPr lang="ko-KR" altLang="en-US" dirty="0"/>
              <a:t>(</a:t>
            </a:r>
            <a:r>
              <a:rPr lang="ko-KR" altLang="en-US" dirty="0" err="1"/>
              <a:t>rows</a:t>
            </a:r>
            <a:r>
              <a:rPr lang="ko-KR" altLang="en-US" dirty="0"/>
              <a:t>, </a:t>
            </a:r>
            <a:r>
              <a:rPr lang="ko-KR" altLang="en-US" dirty="0" err="1"/>
              <a:t>cols</a:t>
            </a:r>
            <a:r>
              <a:rPr lang="ko-KR" altLang="en-US" dirty="0"/>
              <a:t>, </a:t>
            </a:r>
            <a:r>
              <a:rPr lang="ko-KR" altLang="en-US" dirty="0" err="1"/>
              <a:t>index</a:t>
            </a:r>
            <a:r>
              <a:rPr lang="ko-KR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6829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C1C41-DDA2-EFB1-5FCE-B0DB9AEC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서브플롯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699DDF-4F07-8299-F0F2-921099335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subplot </a:t>
            </a:r>
            <a:r>
              <a:rPr lang="ko-KR" altLang="en-US" sz="2000" dirty="0"/>
              <a:t>함수</a:t>
            </a:r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E3A0CB-F23A-C2E7-94E2-6171C9045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204864"/>
            <a:ext cx="4440362" cy="31688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309E2C-4679-791D-5983-3B774712AF97}"/>
              </a:ext>
            </a:extLst>
          </p:cNvPr>
          <p:cNvSpPr txBox="1"/>
          <p:nvPr/>
        </p:nvSpPr>
        <p:spPr>
          <a:xfrm>
            <a:off x="611560" y="1696396"/>
            <a:ext cx="3528392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matplotlib.pyplot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plt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그리드 설정</a:t>
            </a:r>
          </a:p>
          <a:p>
            <a:r>
              <a:rPr lang="ko-KR" altLang="en-US" sz="1400" dirty="0" err="1"/>
              <a:t>fig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plt.figure</a:t>
            </a:r>
            <a:r>
              <a:rPr lang="ko-KR" altLang="en-US" sz="1400" dirty="0"/>
              <a:t>()</a:t>
            </a:r>
          </a:p>
          <a:p>
            <a:endParaRPr lang="ko-KR" altLang="en-US" sz="1400" dirty="0"/>
          </a:p>
          <a:p>
            <a:r>
              <a:rPr lang="ko-KR" altLang="en-US" sz="1400" dirty="0"/>
              <a:t>ax1 = </a:t>
            </a:r>
            <a:r>
              <a:rPr lang="ko-KR" altLang="en-US" sz="1400" dirty="0" err="1"/>
              <a:t>plt.subplot</a:t>
            </a:r>
            <a:r>
              <a:rPr lang="ko-KR" altLang="en-US" sz="1400" dirty="0"/>
              <a:t>(1, 3, 1)</a:t>
            </a:r>
          </a:p>
          <a:p>
            <a:r>
              <a:rPr lang="ko-KR" altLang="en-US" sz="1400" dirty="0"/>
              <a:t>ax1.plot([1, 2, 3, 4], [1, 4, 2, 3])</a:t>
            </a:r>
          </a:p>
          <a:p>
            <a:endParaRPr lang="ko-KR" altLang="en-US" sz="1400" dirty="0"/>
          </a:p>
          <a:p>
            <a:r>
              <a:rPr lang="ko-KR" altLang="en-US" sz="1400" dirty="0"/>
              <a:t>ax2 = </a:t>
            </a:r>
            <a:r>
              <a:rPr lang="ko-KR" altLang="en-US" sz="1400" dirty="0" err="1"/>
              <a:t>plt.subplot</a:t>
            </a:r>
            <a:r>
              <a:rPr lang="ko-KR" altLang="en-US" sz="1400" dirty="0"/>
              <a:t>(2, 3, 2)</a:t>
            </a:r>
          </a:p>
          <a:p>
            <a:r>
              <a:rPr lang="ko-KR" altLang="en-US" sz="1400" dirty="0"/>
              <a:t>ax2.plot([1, 2, 3, 4], [1, 4, 2, 3])</a:t>
            </a:r>
          </a:p>
          <a:p>
            <a:endParaRPr lang="ko-KR" altLang="en-US" sz="1400" dirty="0"/>
          </a:p>
          <a:p>
            <a:r>
              <a:rPr lang="ko-KR" altLang="en-US" sz="1400" dirty="0"/>
              <a:t>ax3 = </a:t>
            </a:r>
            <a:r>
              <a:rPr lang="ko-KR" altLang="en-US" sz="1400" dirty="0" err="1"/>
              <a:t>plt.subplot</a:t>
            </a:r>
            <a:r>
              <a:rPr lang="ko-KR" altLang="en-US" sz="1400" dirty="0"/>
              <a:t>(2, 3, 5)</a:t>
            </a:r>
          </a:p>
          <a:p>
            <a:r>
              <a:rPr lang="ko-KR" altLang="en-US" sz="1400" dirty="0"/>
              <a:t>ax3.plot([1, 2, 3, 4], [1, 4, 2, 3])</a:t>
            </a:r>
          </a:p>
          <a:p>
            <a:endParaRPr lang="ko-KR" altLang="en-US" sz="1400" dirty="0"/>
          </a:p>
          <a:p>
            <a:r>
              <a:rPr lang="ko-KR" altLang="en-US" sz="1400" dirty="0"/>
              <a:t>ax4 = </a:t>
            </a:r>
            <a:r>
              <a:rPr lang="ko-KR" altLang="en-US" sz="1400" dirty="0" err="1"/>
              <a:t>plt.subplot</a:t>
            </a:r>
            <a:r>
              <a:rPr lang="ko-KR" altLang="en-US" sz="1400" dirty="0"/>
              <a:t>(1, 3, 3)</a:t>
            </a:r>
          </a:p>
          <a:p>
            <a:r>
              <a:rPr lang="ko-KR" altLang="en-US" sz="1400" dirty="0"/>
              <a:t>ax4.plot([1, 2, 3, 4], [1, 4, 2, 3])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그래프 표시</a:t>
            </a:r>
          </a:p>
          <a:p>
            <a:r>
              <a:rPr lang="ko-KR" altLang="en-US" sz="1400" dirty="0" err="1"/>
              <a:t>plt.show</a:t>
            </a:r>
            <a:r>
              <a:rPr lang="ko-KR" altLang="en-US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24613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2E209-D0DD-7FF1-0154-B570FFC5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서브플롯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1BBBF-3098-C052-865E-D04E8205A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07342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Subplot2grid</a:t>
            </a:r>
          </a:p>
          <a:p>
            <a:pPr lvl="1"/>
            <a:r>
              <a:rPr lang="ko-KR" altLang="en-US" sz="1600" dirty="0"/>
              <a:t>더 세밀하게 </a:t>
            </a:r>
            <a:r>
              <a:rPr lang="ko-KR" altLang="en-US" sz="1600" dirty="0" err="1"/>
              <a:t>서브플롯을</a:t>
            </a:r>
            <a:r>
              <a:rPr lang="ko-KR" altLang="en-US" sz="1600" dirty="0"/>
              <a:t> 배치할 수 있음</a:t>
            </a:r>
            <a:endParaRPr lang="en-US" altLang="ko-KR" sz="16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r>
              <a:rPr lang="en-US" altLang="ko-KR" sz="1600" dirty="0"/>
              <a:t>shape:</a:t>
            </a:r>
            <a:r>
              <a:rPr lang="ko-KR" altLang="en-US" sz="1600" dirty="0"/>
              <a:t> 그리드의 모양을 나타내는 </a:t>
            </a:r>
            <a:r>
              <a:rPr lang="ko-KR" altLang="en-US" sz="1600" dirty="0" err="1"/>
              <a:t>튜플</a:t>
            </a:r>
            <a:r>
              <a:rPr lang="ko-KR" altLang="en-US" sz="1600" dirty="0"/>
              <a:t> </a:t>
            </a:r>
            <a:r>
              <a:rPr lang="en-US" altLang="ko-KR" sz="1600" dirty="0"/>
              <a:t>(rows, cols)</a:t>
            </a:r>
          </a:p>
          <a:p>
            <a:pPr lvl="2"/>
            <a:r>
              <a:rPr lang="en-US" altLang="ko-KR" sz="1400" dirty="0"/>
              <a:t>rows</a:t>
            </a:r>
            <a:r>
              <a:rPr lang="ko-KR" altLang="en-US" sz="1400" dirty="0"/>
              <a:t>는 그리드의 행</a:t>
            </a:r>
            <a:r>
              <a:rPr lang="en-US" altLang="ko-KR" sz="1400" dirty="0"/>
              <a:t>(row) </a:t>
            </a:r>
            <a:r>
              <a:rPr lang="ko-KR" altLang="en-US" sz="1400" dirty="0"/>
              <a:t>개수</a:t>
            </a:r>
            <a:endParaRPr lang="en-US" altLang="ko-KR" sz="1400" dirty="0"/>
          </a:p>
          <a:p>
            <a:pPr lvl="2"/>
            <a:r>
              <a:rPr lang="en-US" altLang="ko-KR" sz="1400" dirty="0"/>
              <a:t>cols</a:t>
            </a:r>
            <a:r>
              <a:rPr lang="ko-KR" altLang="en-US" sz="1400" dirty="0"/>
              <a:t>는 그리드의 열</a:t>
            </a:r>
            <a:r>
              <a:rPr lang="en-US" altLang="ko-KR" sz="1400" dirty="0"/>
              <a:t>(column) </a:t>
            </a:r>
            <a:r>
              <a:rPr lang="ko-KR" altLang="en-US" sz="1400" dirty="0"/>
              <a:t>개수</a:t>
            </a:r>
            <a:endParaRPr lang="en-US" altLang="ko-KR" sz="1400" dirty="0"/>
          </a:p>
          <a:p>
            <a:pPr lvl="1"/>
            <a:r>
              <a:rPr lang="en-US" altLang="ko-KR" sz="1600" dirty="0"/>
              <a:t>loc:</a:t>
            </a:r>
            <a:r>
              <a:rPr lang="ko-KR" altLang="en-US" sz="1600" dirty="0"/>
              <a:t> 현재 </a:t>
            </a:r>
            <a:r>
              <a:rPr lang="ko-KR" altLang="en-US" sz="1600" dirty="0" err="1"/>
              <a:t>서브플롯의</a:t>
            </a:r>
            <a:r>
              <a:rPr lang="ko-KR" altLang="en-US" sz="1600" dirty="0"/>
              <a:t> 위치를 나타내는 </a:t>
            </a:r>
            <a:r>
              <a:rPr lang="ko-KR" altLang="en-US" sz="1600" dirty="0" err="1"/>
              <a:t>튜플</a:t>
            </a:r>
            <a:r>
              <a:rPr lang="ko-KR" altLang="en-US" sz="1600" dirty="0"/>
              <a:t> </a:t>
            </a:r>
            <a:r>
              <a:rPr lang="en-US" altLang="ko-KR" sz="1600" dirty="0"/>
              <a:t>(row, col)</a:t>
            </a:r>
          </a:p>
          <a:p>
            <a:pPr lvl="2"/>
            <a:r>
              <a:rPr lang="en-US" altLang="ko-KR" sz="1400" dirty="0"/>
              <a:t>row:</a:t>
            </a:r>
            <a:r>
              <a:rPr lang="ko-KR" altLang="en-US" sz="1400" dirty="0"/>
              <a:t> 현재 </a:t>
            </a:r>
            <a:r>
              <a:rPr lang="ko-KR" altLang="en-US" sz="1400" dirty="0" err="1"/>
              <a:t>서브플롯의</a:t>
            </a:r>
            <a:r>
              <a:rPr lang="ko-KR" altLang="en-US" sz="1400" dirty="0"/>
              <a:t> 행 인덱스</a:t>
            </a:r>
            <a:endParaRPr lang="en-US" altLang="ko-KR" sz="1400" dirty="0"/>
          </a:p>
          <a:p>
            <a:pPr lvl="2"/>
            <a:r>
              <a:rPr lang="en-US" altLang="ko-KR" sz="1400" dirty="0"/>
              <a:t>col:</a:t>
            </a:r>
            <a:r>
              <a:rPr lang="ko-KR" altLang="en-US" sz="1400" dirty="0"/>
              <a:t> 현재 </a:t>
            </a:r>
            <a:r>
              <a:rPr lang="ko-KR" altLang="en-US" sz="1400" dirty="0" err="1"/>
              <a:t>서브플롯의</a:t>
            </a:r>
            <a:r>
              <a:rPr lang="ko-KR" altLang="en-US" sz="1400" dirty="0"/>
              <a:t> 열 인덱스</a:t>
            </a:r>
            <a:endParaRPr lang="en-US" altLang="ko-KR" sz="1400" dirty="0"/>
          </a:p>
          <a:p>
            <a:pPr lvl="1"/>
            <a:r>
              <a:rPr lang="en-US" altLang="ko-KR" sz="1600" dirty="0" err="1"/>
              <a:t>rowspan</a:t>
            </a:r>
            <a:r>
              <a:rPr lang="en-US" altLang="ko-KR" sz="1600" dirty="0"/>
              <a:t>:</a:t>
            </a:r>
            <a:r>
              <a:rPr lang="ko-KR" altLang="en-US" sz="1600" dirty="0"/>
              <a:t> 현재 </a:t>
            </a:r>
            <a:r>
              <a:rPr lang="ko-KR" altLang="en-US" sz="1600" dirty="0" err="1"/>
              <a:t>서브플롯이</a:t>
            </a:r>
            <a:r>
              <a:rPr lang="ko-KR" altLang="en-US" sz="1600" dirty="0"/>
              <a:t> 차지할 행</a:t>
            </a:r>
            <a:r>
              <a:rPr lang="en-US" altLang="ko-KR" sz="1600" dirty="0"/>
              <a:t>(row) </a:t>
            </a:r>
            <a:r>
              <a:rPr lang="ko-KR" altLang="en-US" sz="1600" dirty="0"/>
              <a:t>개수를 나타냅니다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기본값은 </a:t>
            </a:r>
            <a:r>
              <a:rPr lang="en-US" altLang="ko-KR" sz="1600" dirty="0"/>
              <a:t>1</a:t>
            </a:r>
          </a:p>
          <a:p>
            <a:pPr lvl="1"/>
            <a:r>
              <a:rPr lang="en-US" altLang="ko-KR" sz="1600" dirty="0" err="1"/>
              <a:t>colspan</a:t>
            </a:r>
            <a:r>
              <a:rPr lang="en-US" altLang="ko-KR" sz="1600" dirty="0"/>
              <a:t>:</a:t>
            </a:r>
            <a:r>
              <a:rPr lang="ko-KR" altLang="en-US" sz="1600" dirty="0"/>
              <a:t> 현재 </a:t>
            </a:r>
            <a:r>
              <a:rPr lang="ko-KR" altLang="en-US" sz="1600" dirty="0" err="1"/>
              <a:t>서브플롯이</a:t>
            </a:r>
            <a:r>
              <a:rPr lang="ko-KR" altLang="en-US" sz="1600" dirty="0"/>
              <a:t> 차지할 열</a:t>
            </a:r>
            <a:r>
              <a:rPr lang="en-US" altLang="ko-KR" sz="1600" dirty="0"/>
              <a:t>(column) </a:t>
            </a:r>
            <a:r>
              <a:rPr lang="ko-KR" altLang="en-US" sz="1600" dirty="0"/>
              <a:t>개수를 나타냅니다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기본값은 </a:t>
            </a:r>
            <a:r>
              <a:rPr lang="en-US" altLang="ko-KR" sz="1600" dirty="0"/>
              <a:t>1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249D67-023F-3718-68ED-4688E65C4CD7}"/>
              </a:ext>
            </a:extLst>
          </p:cNvPr>
          <p:cNvSpPr txBox="1"/>
          <p:nvPr/>
        </p:nvSpPr>
        <p:spPr>
          <a:xfrm>
            <a:off x="1434480" y="1844824"/>
            <a:ext cx="6480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plt.subplot2grid(</a:t>
            </a:r>
            <a:r>
              <a:rPr lang="ko-KR" altLang="en-US" dirty="0" err="1"/>
              <a:t>shape</a:t>
            </a:r>
            <a:r>
              <a:rPr lang="ko-KR" altLang="en-US" dirty="0"/>
              <a:t>, </a:t>
            </a:r>
            <a:r>
              <a:rPr lang="ko-KR" altLang="en-US" dirty="0" err="1"/>
              <a:t>loc</a:t>
            </a:r>
            <a:r>
              <a:rPr lang="ko-KR" altLang="en-US" dirty="0"/>
              <a:t>, </a:t>
            </a:r>
            <a:r>
              <a:rPr lang="ko-KR" altLang="en-US" dirty="0" err="1"/>
              <a:t>rowspan</a:t>
            </a:r>
            <a:r>
              <a:rPr lang="ko-KR" altLang="en-US" dirty="0"/>
              <a:t>=1, </a:t>
            </a:r>
            <a:r>
              <a:rPr lang="ko-KR" altLang="en-US" dirty="0" err="1"/>
              <a:t>colspan</a:t>
            </a:r>
            <a:r>
              <a:rPr lang="ko-KR" altLang="en-US" dirty="0"/>
              <a:t>=1)</a:t>
            </a:r>
          </a:p>
        </p:txBody>
      </p:sp>
    </p:spTree>
    <p:extLst>
      <p:ext uri="{BB962C8B-B14F-4D97-AF65-F5344CB8AC3E}">
        <p14:creationId xmlns:p14="http://schemas.microsoft.com/office/powerpoint/2010/main" val="774494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2E209-D0DD-7FF1-0154-B570FFC5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서브플롯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1BBBF-3098-C052-865E-D04E8205A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07342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subplot2grid</a:t>
            </a:r>
          </a:p>
          <a:p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02787F-CB10-B6A0-B19A-2A8D64979434}"/>
              </a:ext>
            </a:extLst>
          </p:cNvPr>
          <p:cNvSpPr txBox="1"/>
          <p:nvPr/>
        </p:nvSpPr>
        <p:spPr>
          <a:xfrm>
            <a:off x="457200" y="1628800"/>
            <a:ext cx="447484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matplotlib.pyplot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plt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그리드 설정</a:t>
            </a:r>
          </a:p>
          <a:p>
            <a:r>
              <a:rPr lang="ko-KR" altLang="en-US" sz="1200" dirty="0" err="1"/>
              <a:t>fig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plt.figure</a:t>
            </a:r>
            <a:r>
              <a:rPr lang="ko-KR" altLang="en-US" sz="1200" dirty="0"/>
              <a:t>()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첫 번째 </a:t>
            </a:r>
            <a:r>
              <a:rPr lang="ko-KR" altLang="en-US" sz="1200" dirty="0" err="1"/>
              <a:t>서브플롯</a:t>
            </a:r>
            <a:r>
              <a:rPr lang="ko-KR" altLang="en-US" sz="1200" dirty="0"/>
              <a:t> (3x3 그리드의 (0, 0) 위치, 열 3칸 차지)</a:t>
            </a:r>
          </a:p>
          <a:p>
            <a:r>
              <a:rPr lang="ko-KR" altLang="en-US" sz="1200" dirty="0"/>
              <a:t>ax1 = plt.subplot2grid((3, 3), (0, 0), 1, 3)</a:t>
            </a:r>
          </a:p>
          <a:p>
            <a:r>
              <a:rPr lang="ko-KR" altLang="en-US" sz="1200" dirty="0"/>
              <a:t>ax1.plot([1, 2, 3, 4], [1, 4, 2, 3])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두 번째 </a:t>
            </a:r>
            <a:r>
              <a:rPr lang="ko-KR" altLang="en-US" sz="1200" dirty="0" err="1"/>
              <a:t>서브플롯</a:t>
            </a:r>
            <a:r>
              <a:rPr lang="ko-KR" altLang="en-US" sz="1200" dirty="0"/>
              <a:t> (3x3 그리드의 (1, 0) 위치, 열 2칸 차지)</a:t>
            </a:r>
          </a:p>
          <a:p>
            <a:r>
              <a:rPr lang="ko-KR" altLang="en-US" sz="1200" dirty="0"/>
              <a:t>ax2 = plt.subplot2grid((3, 3), (1, 0), 1,2)</a:t>
            </a:r>
          </a:p>
          <a:p>
            <a:r>
              <a:rPr lang="ko-KR" altLang="en-US" sz="1200" dirty="0"/>
              <a:t>ax2.plot([1, 2, 3, 4], [1, 4, 2, 3])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세 번째 </a:t>
            </a:r>
            <a:r>
              <a:rPr lang="ko-KR" altLang="en-US" sz="1200" dirty="0" err="1"/>
              <a:t>서브플롯</a:t>
            </a:r>
            <a:r>
              <a:rPr lang="ko-KR" altLang="en-US" sz="1200" dirty="0"/>
              <a:t> (3x3 그리드의 (1, 2) 위치, 행 2 칸 차지)</a:t>
            </a:r>
          </a:p>
          <a:p>
            <a:r>
              <a:rPr lang="ko-KR" altLang="en-US" sz="1200" dirty="0"/>
              <a:t>ax3 = plt.subplot2grid((3, 3), (1, 2), 2, 1)</a:t>
            </a:r>
          </a:p>
          <a:p>
            <a:r>
              <a:rPr lang="ko-KR" altLang="en-US" sz="1200" dirty="0"/>
              <a:t>ax3.plot([1, 2, 3, 4], [1, 4, 2, 3])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네 번째 </a:t>
            </a:r>
            <a:r>
              <a:rPr lang="ko-KR" altLang="en-US" sz="1200" dirty="0" err="1"/>
              <a:t>서브플롯</a:t>
            </a:r>
            <a:r>
              <a:rPr lang="ko-KR" altLang="en-US" sz="1200" dirty="0"/>
              <a:t> (3x3 그리드의 (2, 0) 위치, 열 2 칸 차지)</a:t>
            </a:r>
          </a:p>
          <a:p>
            <a:r>
              <a:rPr lang="ko-KR" altLang="en-US" sz="1200" dirty="0"/>
              <a:t>ax4 = plt.subplot2grid((3, 3), (2, 0), 1, 2)</a:t>
            </a:r>
          </a:p>
          <a:p>
            <a:r>
              <a:rPr lang="ko-KR" altLang="en-US" sz="1200" dirty="0"/>
              <a:t>ax4.plot([1, 2, 3, 4], [1, 4, 2, 3])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그래프 간격 조정</a:t>
            </a:r>
          </a:p>
          <a:p>
            <a:r>
              <a:rPr lang="ko-KR" altLang="en-US" sz="1200" dirty="0" err="1"/>
              <a:t>plt.tight_layout</a:t>
            </a:r>
            <a:r>
              <a:rPr lang="ko-KR" altLang="en-US" sz="1200" dirty="0"/>
              <a:t>()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그래프 표시</a:t>
            </a:r>
          </a:p>
          <a:p>
            <a:r>
              <a:rPr lang="ko-KR" altLang="en-US" sz="1200" dirty="0" err="1"/>
              <a:t>plt.show</a:t>
            </a:r>
            <a:r>
              <a:rPr lang="ko-KR" altLang="en-US" sz="1200" dirty="0"/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CFAA1B-0540-5F7B-9B49-F80DE1BB0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547" y="2175591"/>
            <a:ext cx="3851544" cy="282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39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646AB-EA43-B03C-F6B5-4E705BE7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다양한 그래프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C1EDB-2650-8077-813D-C6F2CA397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Söhne"/>
              </a:rPr>
              <a:t>막대 그래프 </a:t>
            </a:r>
            <a:r>
              <a:rPr lang="en-US" altLang="ko-KR" b="1" i="0" dirty="0">
                <a:effectLst/>
                <a:latin typeface="Söhne"/>
              </a:rPr>
              <a:t>(Bar plot)</a:t>
            </a:r>
          </a:p>
          <a:p>
            <a:pPr lvl="1"/>
            <a:r>
              <a:rPr lang="ko-KR" altLang="en-US" dirty="0"/>
              <a:t>막대 그래프는 범주형 데이터를 </a:t>
            </a:r>
            <a:r>
              <a:rPr lang="ko-KR" altLang="en-US" dirty="0" err="1"/>
              <a:t>시각화하는</a:t>
            </a:r>
            <a:r>
              <a:rPr lang="ko-KR" altLang="en-US" dirty="0"/>
              <a:t> 데 자주 사용됩니다</a:t>
            </a:r>
            <a:r>
              <a:rPr lang="en-US" altLang="ko-KR" dirty="0"/>
              <a:t>. x</a:t>
            </a:r>
            <a:r>
              <a:rPr lang="ko-KR" altLang="en-US" dirty="0"/>
              <a:t>축에는 범주형 변수</a:t>
            </a:r>
            <a:r>
              <a:rPr lang="en-US" altLang="ko-KR" dirty="0"/>
              <a:t>, y</a:t>
            </a:r>
            <a:r>
              <a:rPr lang="ko-KR" altLang="en-US" dirty="0"/>
              <a:t>축에는 연속형 변수를 사용하여 표시합니다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73471-BDB7-3CF7-4CD3-0847CD682C97}"/>
              </a:ext>
            </a:extLst>
          </p:cNvPr>
          <p:cNvSpPr txBox="1"/>
          <p:nvPr/>
        </p:nvSpPr>
        <p:spPr>
          <a:xfrm>
            <a:off x="1763688" y="2924944"/>
            <a:ext cx="66247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matplotlib.pyplot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plt</a:t>
            </a:r>
            <a:endParaRPr lang="ko-KR" altLang="en-US" dirty="0"/>
          </a:p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labels</a:t>
            </a:r>
            <a:r>
              <a:rPr lang="ko-KR" altLang="en-US" dirty="0"/>
              <a:t> = ['</a:t>
            </a:r>
            <a:r>
              <a:rPr lang="ko-KR" altLang="en-US" dirty="0" err="1"/>
              <a:t>apple</a:t>
            </a:r>
            <a:r>
              <a:rPr lang="ko-KR" altLang="en-US" dirty="0"/>
              <a:t>', '</a:t>
            </a:r>
            <a:r>
              <a:rPr lang="ko-KR" altLang="en-US" dirty="0" err="1"/>
              <a:t>banana</a:t>
            </a:r>
            <a:r>
              <a:rPr lang="ko-KR" altLang="en-US" dirty="0"/>
              <a:t>', '</a:t>
            </a:r>
            <a:r>
              <a:rPr lang="ko-KR" altLang="en-US" dirty="0" err="1"/>
              <a:t>orange</a:t>
            </a:r>
            <a:r>
              <a:rPr lang="ko-KR" altLang="en-US" dirty="0"/>
              <a:t>', '</a:t>
            </a:r>
            <a:r>
              <a:rPr lang="ko-KR" altLang="en-US" dirty="0" err="1"/>
              <a:t>grape</a:t>
            </a:r>
            <a:r>
              <a:rPr lang="ko-KR" altLang="en-US" dirty="0"/>
              <a:t>', '</a:t>
            </a:r>
            <a:r>
              <a:rPr lang="ko-KR" altLang="en-US" dirty="0" err="1"/>
              <a:t>kiwi</a:t>
            </a:r>
            <a:r>
              <a:rPr lang="ko-KR" altLang="en-US" dirty="0"/>
              <a:t>']</a:t>
            </a:r>
          </a:p>
          <a:p>
            <a:r>
              <a:rPr lang="ko-KR" altLang="en-US" dirty="0" err="1"/>
              <a:t>values</a:t>
            </a:r>
            <a:r>
              <a:rPr lang="ko-KR" altLang="en-US" dirty="0"/>
              <a:t> = [20, 10, 15, 25, 30]</a:t>
            </a:r>
          </a:p>
          <a:p>
            <a:endParaRPr lang="ko-KR" altLang="en-US" dirty="0"/>
          </a:p>
          <a:p>
            <a:r>
              <a:rPr lang="ko-KR" altLang="en-US" dirty="0" err="1"/>
              <a:t>plt.bar</a:t>
            </a:r>
            <a:r>
              <a:rPr lang="ko-KR" altLang="en-US" dirty="0"/>
              <a:t>(</a:t>
            </a:r>
            <a:r>
              <a:rPr lang="ko-KR" altLang="en-US" dirty="0" err="1"/>
              <a:t>labels</a:t>
            </a:r>
            <a:r>
              <a:rPr lang="ko-KR" altLang="en-US" dirty="0"/>
              <a:t>, </a:t>
            </a:r>
            <a:r>
              <a:rPr lang="ko-KR" altLang="en-US" dirty="0" err="1"/>
              <a:t>values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plt.show</a:t>
            </a:r>
            <a:r>
              <a:rPr lang="ko-KR" alt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8019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1249A-3640-A7D2-178B-7ED3C5DD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i="0" dirty="0">
                <a:effectLst/>
                <a:latin typeface="Söhne"/>
              </a:rPr>
              <a:t>배열 생성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5D0E5B-0FDC-6C29-84A6-EA8D07425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배열</a:t>
            </a:r>
            <a:r>
              <a:rPr lang="en-US" altLang="ko-KR" sz="1800" dirty="0"/>
              <a:t>(Array)</a:t>
            </a:r>
            <a:r>
              <a:rPr lang="ko-KR" altLang="en-US" sz="1800" dirty="0"/>
              <a:t>은 동일한 데이터 타입의 요소들이 </a:t>
            </a:r>
            <a:r>
              <a:rPr lang="ko-KR" altLang="en-US" sz="1800" dirty="0" err="1"/>
              <a:t>격자판</a:t>
            </a:r>
            <a:r>
              <a:rPr lang="ko-KR" altLang="en-US" sz="1800" dirty="0"/>
              <a:t> 형태로 존재하는 것을 의미합니다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배열은 파이썬 리스트</a:t>
            </a:r>
            <a:r>
              <a:rPr lang="en-US" altLang="ko-KR" sz="1800" dirty="0"/>
              <a:t>(List)</a:t>
            </a:r>
            <a:r>
              <a:rPr lang="ko-KR" altLang="en-US" sz="1800" dirty="0"/>
              <a:t>와 달리 메모리에 연속적으로 할당되어 있어서 빠른 계산이 가능합니다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9F7827-164E-3DE5-BF86-1D796EC2D8B6}"/>
              </a:ext>
            </a:extLst>
          </p:cNvPr>
          <p:cNvSpPr txBox="1"/>
          <p:nvPr/>
        </p:nvSpPr>
        <p:spPr>
          <a:xfrm>
            <a:off x="457200" y="2132856"/>
            <a:ext cx="457200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import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numpy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np</a:t>
            </a:r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/>
              <a:t># 1차원 배열 생성</a:t>
            </a:r>
          </a:p>
          <a:p>
            <a:r>
              <a:rPr lang="ko-KR" altLang="en-US" sz="1600" dirty="0"/>
              <a:t>arr1 = </a:t>
            </a:r>
            <a:r>
              <a:rPr lang="ko-KR" altLang="en-US" sz="1600" dirty="0" err="1"/>
              <a:t>np.array</a:t>
            </a:r>
            <a:r>
              <a:rPr lang="ko-KR" altLang="en-US" sz="1600" dirty="0"/>
              <a:t>([1, 2, 3, 4, 5])</a:t>
            </a:r>
          </a:p>
          <a:p>
            <a:r>
              <a:rPr lang="ko-KR" altLang="en-US" sz="1600" dirty="0" err="1"/>
              <a:t>print</a:t>
            </a:r>
            <a:r>
              <a:rPr lang="ko-KR" altLang="en-US" sz="1600" dirty="0"/>
              <a:t>(arr1)  # [1 2 3 4 5]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2차원 배열 생성</a:t>
            </a:r>
          </a:p>
          <a:p>
            <a:r>
              <a:rPr lang="ko-KR" altLang="en-US" sz="1600" dirty="0"/>
              <a:t>arr2 = </a:t>
            </a:r>
            <a:r>
              <a:rPr lang="ko-KR" altLang="en-US" sz="1600" dirty="0" err="1"/>
              <a:t>np.array</a:t>
            </a:r>
            <a:r>
              <a:rPr lang="ko-KR" altLang="en-US" sz="1600" dirty="0"/>
              <a:t>([[1, 2, 3], [4, 5, 6], [7, 8, 9]])</a:t>
            </a:r>
          </a:p>
          <a:p>
            <a:r>
              <a:rPr lang="ko-KR" altLang="en-US" sz="1600" dirty="0" err="1"/>
              <a:t>print</a:t>
            </a:r>
            <a:r>
              <a:rPr lang="ko-KR" altLang="en-US" sz="1600" dirty="0"/>
              <a:t>(arr2)</a:t>
            </a:r>
          </a:p>
          <a:p>
            <a:r>
              <a:rPr lang="ko-KR" altLang="en-US" sz="1600" dirty="0"/>
              <a:t>'''</a:t>
            </a:r>
          </a:p>
          <a:p>
            <a:r>
              <a:rPr lang="ko-KR" altLang="en-US" sz="1600" dirty="0"/>
              <a:t>[[1 2 3]</a:t>
            </a:r>
          </a:p>
          <a:p>
            <a:r>
              <a:rPr lang="ko-KR" altLang="en-US" sz="1600" dirty="0"/>
              <a:t> [4 5 6]</a:t>
            </a:r>
          </a:p>
          <a:p>
            <a:r>
              <a:rPr lang="ko-KR" altLang="en-US" sz="1600" dirty="0"/>
              <a:t> [7 8 9]]</a:t>
            </a:r>
          </a:p>
          <a:p>
            <a:r>
              <a:rPr lang="ko-KR" altLang="en-US" sz="1600" dirty="0"/>
              <a:t>'''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배열 데이터 타입 지정</a:t>
            </a:r>
          </a:p>
          <a:p>
            <a:r>
              <a:rPr lang="ko-KR" altLang="en-US" sz="1600" dirty="0"/>
              <a:t>arr3 = </a:t>
            </a:r>
            <a:r>
              <a:rPr lang="ko-KR" altLang="en-US" sz="1600" dirty="0" err="1"/>
              <a:t>np.array</a:t>
            </a:r>
            <a:r>
              <a:rPr lang="ko-KR" altLang="en-US" sz="1600" dirty="0"/>
              <a:t>([1, 2, 3], </a:t>
            </a:r>
            <a:r>
              <a:rPr lang="ko-KR" altLang="en-US" sz="1600" dirty="0" err="1"/>
              <a:t>dtype</a:t>
            </a:r>
            <a:r>
              <a:rPr lang="ko-KR" altLang="en-US" sz="1600" dirty="0"/>
              <a:t>=</a:t>
            </a:r>
            <a:r>
              <a:rPr lang="ko-KR" altLang="en-US" sz="1600" dirty="0" err="1"/>
              <a:t>float</a:t>
            </a:r>
            <a:r>
              <a:rPr lang="ko-KR" altLang="en-US" sz="1600" dirty="0"/>
              <a:t>)</a:t>
            </a:r>
          </a:p>
          <a:p>
            <a:r>
              <a:rPr lang="ko-KR" altLang="en-US" sz="1600" dirty="0" err="1"/>
              <a:t>print</a:t>
            </a:r>
            <a:r>
              <a:rPr lang="ko-KR" altLang="en-US" sz="1600" dirty="0"/>
              <a:t>(arr3)  # [1. 2. 3.]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FA2740-C1E6-4E13-71CF-0FE40447A8CB}"/>
              </a:ext>
            </a:extLst>
          </p:cNvPr>
          <p:cNvSpPr txBox="1"/>
          <p:nvPr/>
        </p:nvSpPr>
        <p:spPr>
          <a:xfrm>
            <a:off x="5364088" y="3773939"/>
            <a:ext cx="31683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NumPy</a:t>
            </a:r>
            <a:r>
              <a:rPr lang="ko-KR" altLang="en-US" dirty="0"/>
              <a:t>에서는 배열을 다양한 방식으로 생성할 수 있습니다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배열의 데이터 타입</a:t>
            </a:r>
            <a:r>
              <a:rPr lang="en-US" altLang="ko-KR" dirty="0"/>
              <a:t>(</a:t>
            </a:r>
            <a:r>
              <a:rPr lang="en-US" altLang="ko-KR" dirty="0" err="1"/>
              <a:t>dtype</a:t>
            </a:r>
            <a:r>
              <a:rPr lang="en-US" altLang="ko-KR" dirty="0"/>
              <a:t>)</a:t>
            </a:r>
            <a:r>
              <a:rPr lang="ko-KR" altLang="en-US" dirty="0"/>
              <a:t>을 지정하여 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, </a:t>
            </a:r>
            <a:r>
              <a:rPr lang="ko-KR" altLang="en-US" dirty="0"/>
              <a:t>복소수 등 다양한 데이터 타입으로 배열을 생성할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100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646AB-EA43-B03C-F6B5-4E705BE7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다양한 그래프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C1EDB-2650-8077-813D-C6F2CA397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0" dirty="0">
                <a:effectLst/>
                <a:latin typeface="Söhne"/>
              </a:rPr>
              <a:t>히스토그램 </a:t>
            </a:r>
            <a:r>
              <a:rPr lang="en-US" altLang="ko-KR" i="0" dirty="0">
                <a:effectLst/>
                <a:latin typeface="Söhne"/>
              </a:rPr>
              <a:t>(Histogram)</a:t>
            </a:r>
          </a:p>
          <a:p>
            <a:pPr lvl="1"/>
            <a:r>
              <a:rPr lang="ko-KR" altLang="en-US" i="0" dirty="0">
                <a:effectLst/>
                <a:latin typeface="Söhne"/>
              </a:rPr>
              <a:t>히스토그램은 데이터의 분포를 나타내는 데 자주 사용됩니다</a:t>
            </a:r>
            <a:r>
              <a:rPr lang="en-US" altLang="ko-KR" i="0" dirty="0">
                <a:effectLst/>
                <a:latin typeface="Söhne"/>
              </a:rPr>
              <a:t>. </a:t>
            </a:r>
            <a:r>
              <a:rPr lang="ko-KR" altLang="en-US" i="0" dirty="0">
                <a:effectLst/>
                <a:latin typeface="Söhne"/>
              </a:rPr>
              <a:t>데이터를 구간으로 나누고</a:t>
            </a:r>
            <a:r>
              <a:rPr lang="en-US" altLang="ko-KR" i="0" dirty="0">
                <a:effectLst/>
                <a:latin typeface="Söhne"/>
              </a:rPr>
              <a:t>, </a:t>
            </a:r>
            <a:r>
              <a:rPr lang="ko-KR" altLang="en-US" i="0" dirty="0">
                <a:effectLst/>
                <a:latin typeface="Söhne"/>
              </a:rPr>
              <a:t>각 구간에 속하는 데이터의 개수를 세어서 표시합니다</a:t>
            </a:r>
            <a:r>
              <a:rPr lang="en-US" altLang="ko-KR" i="0" dirty="0"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73471-BDB7-3CF7-4CD3-0847CD682C97}"/>
              </a:ext>
            </a:extLst>
          </p:cNvPr>
          <p:cNvSpPr txBox="1"/>
          <p:nvPr/>
        </p:nvSpPr>
        <p:spPr>
          <a:xfrm>
            <a:off x="1763688" y="2924944"/>
            <a:ext cx="66247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endParaRPr lang="en-US" altLang="ko-KR" dirty="0"/>
          </a:p>
          <a:p>
            <a:r>
              <a:rPr lang="en-US" altLang="ko-KR" dirty="0"/>
              <a:t>data = np .</a:t>
            </a:r>
            <a:r>
              <a:rPr lang="en-US" altLang="ko-KR" dirty="0" err="1"/>
              <a:t>random.normal</a:t>
            </a:r>
            <a:r>
              <a:rPr lang="en-US" altLang="ko-KR" dirty="0"/>
              <a:t>(0, 1, 1000)</a:t>
            </a:r>
          </a:p>
          <a:p>
            <a:endParaRPr lang="en-US" altLang="ko-KR" dirty="0"/>
          </a:p>
          <a:p>
            <a:r>
              <a:rPr lang="en-US" altLang="ko-KR" dirty="0" err="1"/>
              <a:t>plt.hist</a:t>
            </a:r>
            <a:r>
              <a:rPr lang="en-US" altLang="ko-KR" dirty="0"/>
              <a:t>(data)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87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646AB-EA43-B03C-F6B5-4E705BE7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다양한 그래프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C1EDB-2650-8077-813D-C6F2CA397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0" dirty="0" err="1">
                <a:effectLst/>
                <a:latin typeface="Söhne"/>
              </a:rPr>
              <a:t>히트맵</a:t>
            </a:r>
            <a:r>
              <a:rPr lang="ko-KR" altLang="en-US" i="0" dirty="0">
                <a:effectLst/>
                <a:latin typeface="Söhne"/>
              </a:rPr>
              <a:t> </a:t>
            </a:r>
            <a:r>
              <a:rPr lang="en-US" altLang="ko-KR" i="0" dirty="0">
                <a:effectLst/>
                <a:latin typeface="Söhne"/>
              </a:rPr>
              <a:t>(Heatmap)</a:t>
            </a:r>
          </a:p>
          <a:p>
            <a:pPr lvl="1"/>
            <a:r>
              <a:rPr lang="ko-KR" altLang="en-US" i="0" dirty="0" err="1">
                <a:effectLst/>
                <a:latin typeface="Söhne"/>
              </a:rPr>
              <a:t>히트맵은</a:t>
            </a:r>
            <a:r>
              <a:rPr lang="ko-KR" altLang="en-US" i="0" dirty="0">
                <a:effectLst/>
                <a:latin typeface="Söhne"/>
              </a:rPr>
              <a:t> 데이터의 상관 관계를 나타내는 데 자주 사용됩니다</a:t>
            </a:r>
            <a:r>
              <a:rPr lang="en-US" altLang="ko-KR" i="0" dirty="0">
                <a:effectLst/>
                <a:latin typeface="Söhne"/>
              </a:rPr>
              <a:t>. </a:t>
            </a:r>
            <a:r>
              <a:rPr lang="ko-KR" altLang="en-US" i="0" dirty="0">
                <a:effectLst/>
                <a:latin typeface="Söhne"/>
              </a:rPr>
              <a:t>색상을 사용하여 데이터 값의 크기를 나타냅니다</a:t>
            </a:r>
            <a:r>
              <a:rPr lang="en-US" altLang="ko-KR" i="0" dirty="0"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73471-BDB7-3CF7-4CD3-0847CD682C97}"/>
              </a:ext>
            </a:extLst>
          </p:cNvPr>
          <p:cNvSpPr txBox="1"/>
          <p:nvPr/>
        </p:nvSpPr>
        <p:spPr>
          <a:xfrm>
            <a:off x="1619672" y="2573786"/>
            <a:ext cx="66247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endParaRPr lang="en-US" altLang="ko-KR" dirty="0"/>
          </a:p>
          <a:p>
            <a:r>
              <a:rPr lang="en-US" altLang="ko-KR" dirty="0"/>
              <a:t>data = </a:t>
            </a:r>
            <a:r>
              <a:rPr lang="en-US" altLang="ko-KR" dirty="0" err="1"/>
              <a:t>np.random.rand</a:t>
            </a:r>
            <a:r>
              <a:rPr lang="en-US" altLang="ko-KR" dirty="0"/>
              <a:t>(10, 10)</a:t>
            </a:r>
          </a:p>
          <a:p>
            <a:endParaRPr lang="en-US" altLang="ko-KR" dirty="0"/>
          </a:p>
          <a:p>
            <a:r>
              <a:rPr lang="en-US" altLang="ko-KR" dirty="0" err="1"/>
              <a:t>plt.imshow</a:t>
            </a:r>
            <a:r>
              <a:rPr lang="en-US" altLang="ko-KR" dirty="0"/>
              <a:t>(data, </a:t>
            </a:r>
            <a:r>
              <a:rPr lang="en-US" altLang="ko-KR" dirty="0" err="1"/>
              <a:t>cmap</a:t>
            </a:r>
            <a:r>
              <a:rPr lang="en-US" altLang="ko-KR" dirty="0"/>
              <a:t>='hot', interpolation='nearest')</a:t>
            </a:r>
          </a:p>
          <a:p>
            <a:r>
              <a:rPr lang="en-US" altLang="ko-KR" dirty="0" err="1"/>
              <a:t>plt.colorbar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02FD3-C3E5-E22E-AF87-5A9547D29D1F}"/>
              </a:ext>
            </a:extLst>
          </p:cNvPr>
          <p:cNvSpPr txBox="1"/>
          <p:nvPr/>
        </p:nvSpPr>
        <p:spPr>
          <a:xfrm>
            <a:off x="2771800" y="5181356"/>
            <a:ext cx="53680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imshow</a:t>
            </a:r>
            <a:r>
              <a:rPr lang="en-US" altLang="ko-KR" dirty="0"/>
              <a:t>():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차원 배열을 이미지로 변환하여 표시</a:t>
            </a:r>
            <a:endParaRPr lang="en-US" altLang="ko-KR" dirty="0"/>
          </a:p>
          <a:p>
            <a:r>
              <a:rPr lang="en-US" altLang="ko-KR" dirty="0" err="1"/>
              <a:t>cmap</a:t>
            </a:r>
            <a:r>
              <a:rPr lang="en-US" altLang="ko-KR" dirty="0"/>
              <a:t>: </a:t>
            </a:r>
            <a:r>
              <a:rPr lang="ko-KR" altLang="en-US" dirty="0"/>
              <a:t>매개변수를 사용하여 색상 </a:t>
            </a:r>
            <a:r>
              <a:rPr lang="ko-KR" altLang="en-US" dirty="0" err="1"/>
              <a:t>맵을</a:t>
            </a:r>
            <a:r>
              <a:rPr lang="ko-KR" altLang="en-US" dirty="0"/>
              <a:t> 지정</a:t>
            </a:r>
            <a:endParaRPr lang="en-US" altLang="ko-KR" dirty="0"/>
          </a:p>
          <a:p>
            <a:r>
              <a:rPr lang="en-US" altLang="ko-KR" dirty="0" err="1"/>
              <a:t>colorbar</a:t>
            </a:r>
            <a:r>
              <a:rPr lang="en-US" altLang="ko-KR" dirty="0"/>
              <a:t>(): </a:t>
            </a:r>
            <a:r>
              <a:rPr lang="ko-KR" altLang="en-US" dirty="0"/>
              <a:t>색상 막대기를 추가</a:t>
            </a:r>
          </a:p>
        </p:txBody>
      </p:sp>
    </p:spTree>
    <p:extLst>
      <p:ext uri="{BB962C8B-B14F-4D97-AF65-F5344CB8AC3E}">
        <p14:creationId xmlns:p14="http://schemas.microsoft.com/office/powerpoint/2010/main" val="3414055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646AB-EA43-B03C-F6B5-4E705BE7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다양한 그래프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C1EDB-2650-8077-813D-C6F2CA397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0" dirty="0">
                <a:effectLst/>
                <a:latin typeface="Söhne"/>
              </a:rPr>
              <a:t>등고선 그래프 </a:t>
            </a:r>
            <a:r>
              <a:rPr lang="en-US" altLang="ko-KR" i="0" dirty="0">
                <a:effectLst/>
                <a:latin typeface="Söhne"/>
              </a:rPr>
              <a:t>(Contour plot)</a:t>
            </a:r>
          </a:p>
          <a:p>
            <a:pPr lvl="1"/>
            <a:r>
              <a:rPr lang="ko-KR" altLang="en-US" i="0" dirty="0">
                <a:effectLst/>
                <a:latin typeface="Söhne"/>
              </a:rPr>
              <a:t>등고선 그래프는 </a:t>
            </a:r>
            <a:r>
              <a:rPr lang="en-US" altLang="ko-KR" i="0" dirty="0">
                <a:effectLst/>
                <a:latin typeface="Söhne"/>
              </a:rPr>
              <a:t>2</a:t>
            </a:r>
            <a:r>
              <a:rPr lang="ko-KR" altLang="en-US" i="0" dirty="0">
                <a:effectLst/>
                <a:latin typeface="Söhne"/>
              </a:rPr>
              <a:t>차원 함수의 등고선을 나타내는 데 자주 사용됩니다</a:t>
            </a:r>
            <a:r>
              <a:rPr lang="en-US" altLang="ko-KR" i="0" dirty="0"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73471-BDB7-3CF7-4CD3-0847CD682C97}"/>
              </a:ext>
            </a:extLst>
          </p:cNvPr>
          <p:cNvSpPr txBox="1"/>
          <p:nvPr/>
        </p:nvSpPr>
        <p:spPr>
          <a:xfrm>
            <a:off x="1691680" y="2447534"/>
            <a:ext cx="662473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endParaRPr lang="en-US" altLang="ko-KR" dirty="0"/>
          </a:p>
          <a:p>
            <a:r>
              <a:rPr lang="en-US" altLang="ko-KR" dirty="0"/>
              <a:t>def f(x, y):</a:t>
            </a:r>
          </a:p>
          <a:p>
            <a:r>
              <a:rPr lang="en-US" altLang="ko-KR" dirty="0"/>
              <a:t>    return </a:t>
            </a:r>
            <a:r>
              <a:rPr lang="en-US" altLang="ko-KR" dirty="0" err="1"/>
              <a:t>np.sin</a:t>
            </a:r>
            <a:r>
              <a:rPr lang="en-US" altLang="ko-KR" dirty="0"/>
              <a:t>(x) + </a:t>
            </a:r>
            <a:r>
              <a:rPr lang="en-US" altLang="ko-KR" dirty="0" err="1"/>
              <a:t>np.cos</a:t>
            </a:r>
            <a:r>
              <a:rPr lang="en-US" altLang="ko-KR" dirty="0"/>
              <a:t>(y)</a:t>
            </a:r>
          </a:p>
          <a:p>
            <a:endParaRPr lang="en-US" altLang="ko-KR" dirty="0"/>
          </a:p>
          <a:p>
            <a:r>
              <a:rPr lang="en-US" altLang="ko-KR" dirty="0"/>
              <a:t>x = </a:t>
            </a:r>
            <a:r>
              <a:rPr lang="en-US" altLang="ko-KR" dirty="0" err="1"/>
              <a:t>np.linspace</a:t>
            </a:r>
            <a:r>
              <a:rPr lang="en-US" altLang="ko-KR" dirty="0"/>
              <a:t>(0, 2*</a:t>
            </a:r>
            <a:r>
              <a:rPr lang="en-US" altLang="ko-KR" dirty="0" err="1"/>
              <a:t>np.pi</a:t>
            </a:r>
            <a:r>
              <a:rPr lang="en-US" altLang="ko-KR" dirty="0"/>
              <a:t>, 100)</a:t>
            </a:r>
          </a:p>
          <a:p>
            <a:r>
              <a:rPr lang="en-US" altLang="ko-KR" dirty="0"/>
              <a:t>y = </a:t>
            </a:r>
            <a:r>
              <a:rPr lang="en-US" altLang="ko-KR" dirty="0" err="1"/>
              <a:t>np.linspace</a:t>
            </a:r>
            <a:r>
              <a:rPr lang="en-US" altLang="ko-KR" dirty="0"/>
              <a:t>(0, 2*</a:t>
            </a:r>
            <a:r>
              <a:rPr lang="en-US" altLang="ko-KR" dirty="0" err="1"/>
              <a:t>np.pi</a:t>
            </a:r>
            <a:r>
              <a:rPr lang="en-US" altLang="ko-KR" dirty="0"/>
              <a:t>, 100)</a:t>
            </a:r>
          </a:p>
          <a:p>
            <a:r>
              <a:rPr lang="en-US" altLang="ko-KR" dirty="0"/>
              <a:t>X, Y = </a:t>
            </a:r>
            <a:r>
              <a:rPr lang="en-US" altLang="ko-KR" dirty="0" err="1"/>
              <a:t>np.meshgrid</a:t>
            </a:r>
            <a:r>
              <a:rPr lang="en-US" altLang="ko-KR" dirty="0"/>
              <a:t>(x, y)</a:t>
            </a:r>
          </a:p>
          <a:p>
            <a:r>
              <a:rPr lang="en-US" altLang="ko-KR" dirty="0"/>
              <a:t>Z = f(X, Y)</a:t>
            </a:r>
          </a:p>
          <a:p>
            <a:endParaRPr lang="en-US" altLang="ko-KR" dirty="0"/>
          </a:p>
          <a:p>
            <a:r>
              <a:rPr lang="en-US" altLang="ko-KR" dirty="0" err="1"/>
              <a:t>plt.contour</a:t>
            </a:r>
            <a:r>
              <a:rPr lang="en-US" altLang="ko-KR" dirty="0"/>
              <a:t>(X, Y, Z)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46992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646AB-EA43-B03C-F6B5-4E705BE7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다양한 그래프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C1EDB-2650-8077-813D-C6F2CA397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0" dirty="0">
                <a:effectLst/>
                <a:latin typeface="Söhne"/>
              </a:rPr>
              <a:t>히스토그램 </a:t>
            </a:r>
            <a:r>
              <a:rPr lang="en-US" altLang="ko-KR" i="0" dirty="0">
                <a:effectLst/>
                <a:latin typeface="Söhne"/>
              </a:rPr>
              <a:t>(Histogram)</a:t>
            </a:r>
          </a:p>
          <a:p>
            <a:pPr lvl="1"/>
            <a:r>
              <a:rPr lang="ko-KR" altLang="en-US" i="0" dirty="0">
                <a:effectLst/>
                <a:latin typeface="Söhne"/>
              </a:rPr>
              <a:t>히스토그램은 데이터의 분포를 나타내는 데 자주 사용됩니다</a:t>
            </a:r>
            <a:r>
              <a:rPr lang="en-US" altLang="ko-KR" i="0" dirty="0">
                <a:effectLst/>
                <a:latin typeface="Söhne"/>
              </a:rPr>
              <a:t>. </a:t>
            </a:r>
            <a:r>
              <a:rPr lang="ko-KR" altLang="en-US" i="0" dirty="0">
                <a:effectLst/>
                <a:latin typeface="Söhne"/>
              </a:rPr>
              <a:t>데이터를 구간으로 나누고</a:t>
            </a:r>
            <a:r>
              <a:rPr lang="en-US" altLang="ko-KR" i="0" dirty="0">
                <a:effectLst/>
                <a:latin typeface="Söhne"/>
              </a:rPr>
              <a:t>, </a:t>
            </a:r>
            <a:r>
              <a:rPr lang="ko-KR" altLang="en-US" i="0" dirty="0">
                <a:effectLst/>
                <a:latin typeface="Söhne"/>
              </a:rPr>
              <a:t>각 구간에 속하는 데이터의 개수를 세어서 표시합니다</a:t>
            </a:r>
            <a:r>
              <a:rPr lang="en-US" altLang="ko-KR" i="0" dirty="0"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73471-BDB7-3CF7-4CD3-0847CD682C97}"/>
              </a:ext>
            </a:extLst>
          </p:cNvPr>
          <p:cNvSpPr txBox="1"/>
          <p:nvPr/>
        </p:nvSpPr>
        <p:spPr>
          <a:xfrm>
            <a:off x="1763688" y="2924944"/>
            <a:ext cx="66247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endParaRPr lang="en-US" altLang="ko-KR" dirty="0"/>
          </a:p>
          <a:p>
            <a:r>
              <a:rPr lang="en-US" altLang="ko-KR" dirty="0"/>
              <a:t>data = </a:t>
            </a:r>
            <a:r>
              <a:rPr lang="en-US" altLang="ko-KR" dirty="0" err="1"/>
              <a:t>np.random.normal</a:t>
            </a:r>
            <a:r>
              <a:rPr lang="en-US" altLang="ko-KR" dirty="0"/>
              <a:t>(0, 1, 1000)</a:t>
            </a:r>
          </a:p>
          <a:p>
            <a:endParaRPr lang="en-US" altLang="ko-KR" dirty="0"/>
          </a:p>
          <a:p>
            <a:r>
              <a:rPr lang="en-US" altLang="ko-KR" dirty="0" err="1"/>
              <a:t>plt.hist</a:t>
            </a:r>
            <a:r>
              <a:rPr lang="en-US" altLang="ko-KR" dirty="0"/>
              <a:t>(data)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42608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743B4-A71D-7E9E-A183-23CAEFA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그래프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C5C54-E27A-628F-14D6-F3BAE4D73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임의의 판매 실적 데이터를 생성하고</a:t>
            </a:r>
            <a:r>
              <a:rPr lang="en-US" altLang="ko-KR" dirty="0"/>
              <a:t>, </a:t>
            </a:r>
            <a:r>
              <a:rPr lang="ko-KR" altLang="en-US" dirty="0"/>
              <a:t>이를 이용하여 그래프를 그리는 예제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511E76-C931-EC96-4156-CFAFA0321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924944"/>
            <a:ext cx="4320480" cy="33511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38DF63-D78A-C4E8-2902-84109F956E9F}"/>
              </a:ext>
            </a:extLst>
          </p:cNvPr>
          <p:cNvSpPr txBox="1"/>
          <p:nvPr/>
        </p:nvSpPr>
        <p:spPr>
          <a:xfrm>
            <a:off x="539552" y="2202256"/>
            <a:ext cx="81472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months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np.arange</a:t>
            </a:r>
            <a:r>
              <a:rPr lang="ko-KR" altLang="en-US" sz="1400" dirty="0"/>
              <a:t>(1, 13)  # 월별 데이터</a:t>
            </a:r>
          </a:p>
          <a:p>
            <a:r>
              <a:rPr lang="ko-KR" altLang="en-US" sz="1400" dirty="0" err="1"/>
              <a:t>sales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np.array</a:t>
            </a:r>
            <a:r>
              <a:rPr lang="ko-KR" altLang="en-US" sz="1400" dirty="0"/>
              <a:t>([120, 145, 98, 156, 104, 176, 155, 140, 135, 120, 148, 170])  # 월별 판매량</a:t>
            </a:r>
          </a:p>
        </p:txBody>
      </p:sp>
    </p:spTree>
    <p:extLst>
      <p:ext uri="{BB962C8B-B14F-4D97-AF65-F5344CB8AC3E}">
        <p14:creationId xmlns:p14="http://schemas.microsoft.com/office/powerpoint/2010/main" val="2632952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743B4-A71D-7E9E-A183-23CAEFA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그래프 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C5C54-E27A-628F-14D6-F3BAE4D73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가지 판매 물건의 실적 데이터를 생성하고</a:t>
            </a:r>
            <a:r>
              <a:rPr lang="en-US" altLang="ko-KR" dirty="0"/>
              <a:t>, </a:t>
            </a:r>
            <a:r>
              <a:rPr lang="ko-KR" altLang="en-US" dirty="0"/>
              <a:t>이를 이용하여 그래프를 그리는 예제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0356DD-D0C2-F984-8C89-FF0F975D0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924944"/>
            <a:ext cx="4176464" cy="33097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F8EFFB-CD78-1A5B-186C-39BA14D8CD19}"/>
              </a:ext>
            </a:extLst>
          </p:cNvPr>
          <p:cNvSpPr txBox="1"/>
          <p:nvPr/>
        </p:nvSpPr>
        <p:spPr>
          <a:xfrm>
            <a:off x="683568" y="2131532"/>
            <a:ext cx="7848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months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np.arange</a:t>
            </a:r>
            <a:r>
              <a:rPr lang="ko-KR" altLang="en-US" sz="1200" dirty="0"/>
              <a:t>(1, 13)  # 월별 데이터</a:t>
            </a:r>
          </a:p>
          <a:p>
            <a:r>
              <a:rPr lang="ko-KR" altLang="en-US" sz="1200" dirty="0"/>
              <a:t>product1_sales = </a:t>
            </a:r>
            <a:r>
              <a:rPr lang="ko-KR" altLang="en-US" sz="1200" dirty="0" err="1"/>
              <a:t>np.array</a:t>
            </a:r>
            <a:r>
              <a:rPr lang="ko-KR" altLang="en-US" sz="1200" dirty="0"/>
              <a:t>([120, 145, 98, 156, 104, 176, 155, 140, 135, 120, 148, 170])  # 물건 1 월별 판매량</a:t>
            </a:r>
          </a:p>
          <a:p>
            <a:r>
              <a:rPr lang="ko-KR" altLang="en-US" sz="1200" dirty="0"/>
              <a:t>product2_sales = </a:t>
            </a:r>
            <a:r>
              <a:rPr lang="ko-KR" altLang="en-US" sz="1200" dirty="0" err="1"/>
              <a:t>np.array</a:t>
            </a:r>
            <a:r>
              <a:rPr lang="ko-KR" altLang="en-US" sz="1200" dirty="0"/>
              <a:t>([90, 110, 80, 120, 105, 140, 130, 125, 115, 100, 130, 150])  # 물건 2 월별 판매량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65677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F342E-CA93-F86D-0248-8A79ECE04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그래프 예제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C78ED9-422E-6D9C-430A-52E321D1E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나라별 </a:t>
            </a:r>
            <a:r>
              <a:rPr lang="en-US" altLang="ko-KR" dirty="0"/>
              <a:t>GDP </a:t>
            </a:r>
            <a:r>
              <a:rPr lang="ko-KR" altLang="en-US" dirty="0"/>
              <a:t>비교 그래프를 그리는 예제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402E72-DB99-2065-704C-0663481FF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850697"/>
            <a:ext cx="4032448" cy="3179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897214-FF1C-D030-3B16-7FFA6E9B7EAB}"/>
              </a:ext>
            </a:extLst>
          </p:cNvPr>
          <p:cNvSpPr txBox="1"/>
          <p:nvPr/>
        </p:nvSpPr>
        <p:spPr>
          <a:xfrm>
            <a:off x="539552" y="1772816"/>
            <a:ext cx="78488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years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np.arange</a:t>
            </a:r>
            <a:r>
              <a:rPr lang="ko-KR" altLang="en-US" sz="1200" dirty="0"/>
              <a:t>(2010, 2021)  # 연도 데이터</a:t>
            </a:r>
          </a:p>
          <a:p>
            <a:r>
              <a:rPr lang="ko-KR" altLang="en-US" sz="1200" dirty="0" err="1"/>
              <a:t>gdp_a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np.array</a:t>
            </a:r>
            <a:r>
              <a:rPr lang="ko-KR" altLang="en-US" sz="1200" dirty="0"/>
              <a:t>([100, 120, 150, 160, 180, 200, 220, 240, 260, 280, 300])  # 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나라의 연도별 GDP</a:t>
            </a:r>
          </a:p>
          <a:p>
            <a:r>
              <a:rPr lang="ko-KR" altLang="en-US" sz="1200" dirty="0" err="1"/>
              <a:t>gdp_b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np.array</a:t>
            </a:r>
            <a:r>
              <a:rPr lang="ko-KR" altLang="en-US" sz="1200" dirty="0"/>
              <a:t>([80, 90, 100, 110, 120, 130, 140, 150, 160, 170, 180])  # </a:t>
            </a:r>
            <a:r>
              <a:rPr lang="ko-KR" altLang="en-US" sz="1200" dirty="0" err="1"/>
              <a:t>B</a:t>
            </a:r>
            <a:r>
              <a:rPr lang="ko-KR" altLang="en-US" sz="1200" dirty="0"/>
              <a:t> 나라의 연도별 GDP</a:t>
            </a:r>
          </a:p>
          <a:p>
            <a:r>
              <a:rPr lang="ko-KR" altLang="en-US" sz="1200" dirty="0" err="1"/>
              <a:t>gdp_c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np.array</a:t>
            </a:r>
            <a:r>
              <a:rPr lang="ko-KR" altLang="en-US" sz="1200" dirty="0"/>
              <a:t>([200, 220, 240, 250, 260, 270, 280, 290, 300, 310, 320])  # C 나라의 연도별 GDP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50737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9429B-3829-ACF9-EC71-2F49BE77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474840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그래프 예제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3982B0-EBD3-CBDA-CCFE-0EE48887B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073427"/>
          </a:xfrm>
        </p:spPr>
        <p:txBody>
          <a:bodyPr/>
          <a:lstStyle/>
          <a:p>
            <a:r>
              <a:rPr lang="ko-KR" altLang="en-US" dirty="0"/>
              <a:t>그래프 창을 다양한 크기로 구성하여 그래프 그리는 예제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8968B4-E209-C203-EC74-5E930D8144B9}"/>
              </a:ext>
            </a:extLst>
          </p:cNvPr>
          <p:cNvSpPr txBox="1"/>
          <p:nvPr/>
        </p:nvSpPr>
        <p:spPr>
          <a:xfrm>
            <a:off x="1835696" y="1700808"/>
            <a:ext cx="532859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years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np.arange</a:t>
            </a:r>
            <a:r>
              <a:rPr lang="ko-KR" altLang="en-US" sz="1100" dirty="0"/>
              <a:t>(2010, 2021)</a:t>
            </a:r>
          </a:p>
          <a:p>
            <a:r>
              <a:rPr lang="ko-KR" altLang="en-US" sz="1100" dirty="0" err="1"/>
              <a:t>gdp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np.array</a:t>
            </a:r>
            <a:r>
              <a:rPr lang="ko-KR" altLang="en-US" sz="1100" dirty="0"/>
              <a:t>([100, 120, 150, 160, 180, 200, 220, 240, 260, 280, 300])</a:t>
            </a:r>
          </a:p>
          <a:p>
            <a:r>
              <a:rPr lang="ko-KR" altLang="en-US" sz="1100" dirty="0" err="1"/>
              <a:t>sales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np.array</a:t>
            </a:r>
            <a:r>
              <a:rPr lang="ko-KR" altLang="en-US" sz="1100" dirty="0"/>
              <a:t>([50, 70, 30, 45, 60, 80, 70, 90, 110, 100, 120])</a:t>
            </a:r>
          </a:p>
          <a:p>
            <a:r>
              <a:rPr lang="ko-KR" altLang="en-US" sz="1100" dirty="0" err="1"/>
              <a:t>prices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np.array</a:t>
            </a:r>
            <a:r>
              <a:rPr lang="ko-KR" altLang="en-US" sz="1100" dirty="0"/>
              <a:t>([10, 12, 15, 16, 18, 20, 22, 24, 26, 28, 30])</a:t>
            </a:r>
          </a:p>
          <a:p>
            <a:endParaRPr lang="ko-KR" altLang="en-US" sz="11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B9383B-0023-6A2E-2653-7FCAED2BF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833993"/>
            <a:ext cx="4233604" cy="3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093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399EFE-062D-141D-D84F-1EF5243760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ko-KR" sz="2800" dirty="0" err="1">
                <a:solidFill>
                  <a:schemeClr val="tx1"/>
                </a:solidFill>
              </a:rPr>
              <a:t>Numpy</a:t>
            </a:r>
            <a:r>
              <a:rPr lang="en-US" altLang="ko-KR" sz="2800" dirty="0">
                <a:solidFill>
                  <a:schemeClr val="tx1"/>
                </a:solidFill>
              </a:rPr>
              <a:t> (</a:t>
            </a:r>
            <a:r>
              <a:rPr lang="ko-KR" altLang="en-US" sz="2800" dirty="0">
                <a:solidFill>
                  <a:schemeClr val="tx1"/>
                </a:solidFill>
              </a:rPr>
              <a:t>계속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78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59C62-E3BE-ED02-E7A8-E1D61C5C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인덱싱 및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672F34-3A5E-F50A-37F6-C9EC86B8B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Söhne"/>
              </a:rPr>
              <a:t>배열 인덱싱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BC3FA-0A79-B527-A021-3BD719B33789}"/>
              </a:ext>
            </a:extLst>
          </p:cNvPr>
          <p:cNvSpPr txBox="1"/>
          <p:nvPr/>
        </p:nvSpPr>
        <p:spPr>
          <a:xfrm>
            <a:off x="1331640" y="1834946"/>
            <a:ext cx="727280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arr</a:t>
            </a:r>
            <a:r>
              <a:rPr lang="ko-KR" altLang="en-US" dirty="0"/>
              <a:t> = </a:t>
            </a:r>
            <a:r>
              <a:rPr lang="ko-KR" altLang="en-US" dirty="0" err="1"/>
              <a:t>np.array</a:t>
            </a:r>
            <a:r>
              <a:rPr lang="ko-KR" altLang="en-US" dirty="0"/>
              <a:t>([1, 2, 3, 4, 5])</a:t>
            </a:r>
          </a:p>
          <a:p>
            <a:endParaRPr lang="ko-KR" altLang="en-US" dirty="0"/>
          </a:p>
          <a:p>
            <a:r>
              <a:rPr lang="ko-KR" altLang="en-US" dirty="0"/>
              <a:t># 인덱스가 0부터 시작하므로 </a:t>
            </a:r>
            <a:r>
              <a:rPr lang="ko-KR" altLang="en-US" dirty="0" err="1"/>
              <a:t>arr</a:t>
            </a:r>
            <a:r>
              <a:rPr lang="ko-KR" altLang="en-US" dirty="0"/>
              <a:t>[0]은 첫번째 요소를 의미함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arr</a:t>
            </a:r>
            <a:r>
              <a:rPr lang="ko-KR" altLang="en-US" dirty="0"/>
              <a:t>[0])  # 1</a:t>
            </a:r>
          </a:p>
          <a:p>
            <a:endParaRPr lang="ko-KR" altLang="en-US" dirty="0"/>
          </a:p>
          <a:p>
            <a:r>
              <a:rPr lang="ko-KR" altLang="en-US" dirty="0"/>
              <a:t># 음수 인덱스를 사용하면 배열의 끝부터 요소를 선택할 수 있음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arr</a:t>
            </a:r>
            <a:r>
              <a:rPr lang="ko-KR" altLang="en-US" dirty="0"/>
              <a:t>[-1])  # 5</a:t>
            </a:r>
          </a:p>
          <a:p>
            <a:endParaRPr lang="ko-KR" altLang="en-US" dirty="0"/>
          </a:p>
          <a:p>
            <a:r>
              <a:rPr lang="ko-KR" altLang="en-US" dirty="0"/>
              <a:t># 다차원 배열의 인덱싱</a:t>
            </a:r>
          </a:p>
          <a:p>
            <a:r>
              <a:rPr lang="ko-KR" altLang="en-US" dirty="0"/>
              <a:t>arr2d = </a:t>
            </a:r>
            <a:r>
              <a:rPr lang="ko-KR" altLang="en-US" dirty="0" err="1"/>
              <a:t>np.array</a:t>
            </a:r>
            <a:r>
              <a:rPr lang="ko-KR" altLang="en-US" dirty="0"/>
              <a:t>([[1, 2, 3], [4, 5, 6], [7, 8, 9]])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(arr2d[0, 0])  # 1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(arr2d[1, 1])  # 5</a:t>
            </a:r>
          </a:p>
        </p:txBody>
      </p:sp>
    </p:spTree>
    <p:extLst>
      <p:ext uri="{BB962C8B-B14F-4D97-AF65-F5344CB8AC3E}">
        <p14:creationId xmlns:p14="http://schemas.microsoft.com/office/powerpoint/2010/main" val="70599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2699A-2E54-62DA-7F56-DE7338FB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i="0" dirty="0">
                <a:effectLst/>
                <a:latin typeface="Söhne"/>
              </a:rPr>
              <a:t>배열 생성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05895-5755-1901-1E98-781F017AEF58}"/>
              </a:ext>
            </a:extLst>
          </p:cNvPr>
          <p:cNvSpPr txBox="1"/>
          <p:nvPr/>
        </p:nvSpPr>
        <p:spPr>
          <a:xfrm>
            <a:off x="359024" y="1700808"/>
            <a:ext cx="8461448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import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numpy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np</a:t>
            </a:r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/>
              <a:t># 3차원 배열 생성</a:t>
            </a:r>
          </a:p>
          <a:p>
            <a:r>
              <a:rPr lang="ko-KR" altLang="en-US" sz="1600" dirty="0"/>
              <a:t>arr3d = </a:t>
            </a:r>
            <a:r>
              <a:rPr lang="ko-KR" altLang="en-US" sz="1600" dirty="0" err="1"/>
              <a:t>np.array</a:t>
            </a:r>
            <a:r>
              <a:rPr lang="ko-KR" altLang="en-US" sz="1600" dirty="0"/>
              <a:t>([[[1, 2], [3, 4]], [[5, 6], [7, 8]]])</a:t>
            </a:r>
          </a:p>
          <a:p>
            <a:r>
              <a:rPr lang="ko-KR" altLang="en-US" sz="1600" dirty="0" err="1"/>
              <a:t>print</a:t>
            </a:r>
            <a:r>
              <a:rPr lang="ko-KR" altLang="en-US" sz="1600" dirty="0"/>
              <a:t>(arr3d)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4차원 배열 생성</a:t>
            </a:r>
          </a:p>
          <a:p>
            <a:r>
              <a:rPr lang="ko-KR" altLang="en-US" sz="1600" dirty="0"/>
              <a:t>arr4d = </a:t>
            </a:r>
            <a:r>
              <a:rPr lang="ko-KR" altLang="en-US" sz="1600" dirty="0" err="1"/>
              <a:t>np.array</a:t>
            </a:r>
            <a:r>
              <a:rPr lang="ko-KR" altLang="en-US" sz="1600" dirty="0"/>
              <a:t>([[[[1, 2], [3, 4]], [[5, 6], [7, 8]]], [[[9, 10], [11, 12]], [[13, 14], [15, 16]]]])</a:t>
            </a:r>
          </a:p>
          <a:p>
            <a:r>
              <a:rPr lang="ko-KR" altLang="en-US" sz="1600" dirty="0" err="1"/>
              <a:t>print</a:t>
            </a:r>
            <a:r>
              <a:rPr lang="ko-KR" altLang="en-US" sz="1600" dirty="0"/>
              <a:t>(arr4d)</a:t>
            </a:r>
          </a:p>
        </p:txBody>
      </p:sp>
    </p:spTree>
    <p:extLst>
      <p:ext uri="{BB962C8B-B14F-4D97-AF65-F5344CB8AC3E}">
        <p14:creationId xmlns:p14="http://schemas.microsoft.com/office/powerpoint/2010/main" val="4079742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59C62-E3BE-ED02-E7A8-E1D61C5C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인덱싱 및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672F34-3A5E-F50A-37F6-C9EC86B8B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b="1" i="0" dirty="0">
                <a:effectLst/>
                <a:latin typeface="Söhne"/>
              </a:rPr>
              <a:t>배열 </a:t>
            </a:r>
            <a:r>
              <a:rPr lang="ko-KR" altLang="en-US" b="1" i="0" dirty="0" err="1">
                <a:effectLst/>
                <a:latin typeface="Söhne"/>
              </a:rPr>
              <a:t>슬라이싱</a:t>
            </a:r>
            <a:endParaRPr lang="ko-KR" altLang="en-US" b="1" i="0" dirty="0">
              <a:effectLst/>
              <a:latin typeface="Söhne"/>
            </a:endParaRP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BC3FA-0A79-B527-A021-3BD719B33789}"/>
              </a:ext>
            </a:extLst>
          </p:cNvPr>
          <p:cNvSpPr txBox="1"/>
          <p:nvPr/>
        </p:nvSpPr>
        <p:spPr>
          <a:xfrm>
            <a:off x="1043608" y="1628800"/>
            <a:ext cx="727280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/>
              <a:t>import numpy as np</a:t>
            </a:r>
          </a:p>
          <a:p>
            <a:endParaRPr lang="en-US" altLang="ko-KR" sz="1600"/>
          </a:p>
          <a:p>
            <a:r>
              <a:rPr lang="en-US" altLang="ko-KR" sz="1600"/>
              <a:t>arr = np.array([1, 2, 3, 4, 5])</a:t>
            </a:r>
          </a:p>
          <a:p>
            <a:endParaRPr lang="en-US" altLang="ko-KR" sz="1600"/>
          </a:p>
          <a:p>
            <a:r>
              <a:rPr lang="en-US" altLang="ko-KR" sz="1600"/>
              <a:t># </a:t>
            </a:r>
            <a:r>
              <a:rPr lang="ko-KR" altLang="en-US" sz="1600"/>
              <a:t>슬라이싱은 </a:t>
            </a:r>
            <a:r>
              <a:rPr lang="en-US" altLang="ko-KR" sz="1600"/>
              <a:t>[</a:t>
            </a:r>
            <a:r>
              <a:rPr lang="ko-KR" altLang="en-US" sz="1600"/>
              <a:t>시작</a:t>
            </a:r>
            <a:r>
              <a:rPr lang="en-US" altLang="ko-KR" sz="1600"/>
              <a:t>:</a:t>
            </a:r>
            <a:r>
              <a:rPr lang="ko-KR" altLang="en-US" sz="1600"/>
              <a:t>끝</a:t>
            </a:r>
            <a:r>
              <a:rPr lang="en-US" altLang="ko-KR" sz="1600"/>
              <a:t>:</a:t>
            </a:r>
            <a:r>
              <a:rPr lang="ko-KR" altLang="en-US" sz="1600"/>
              <a:t>간격</a:t>
            </a:r>
            <a:r>
              <a:rPr lang="en-US" altLang="ko-KR" sz="1600"/>
              <a:t>] </a:t>
            </a:r>
            <a:r>
              <a:rPr lang="ko-KR" altLang="en-US" sz="1600"/>
              <a:t>형식으로 사용</a:t>
            </a:r>
          </a:p>
          <a:p>
            <a:r>
              <a:rPr lang="en-US" altLang="ko-KR" sz="1600"/>
              <a:t>print(arr[1:4])  # [2 3 4]</a:t>
            </a:r>
          </a:p>
          <a:p>
            <a:endParaRPr lang="en-US" altLang="ko-KR" sz="1600"/>
          </a:p>
          <a:p>
            <a:r>
              <a:rPr lang="en-US" altLang="ko-KR" sz="1600"/>
              <a:t># </a:t>
            </a:r>
            <a:r>
              <a:rPr lang="ko-KR" altLang="en-US" sz="1600"/>
              <a:t>다차원 배열의 슬라이싱</a:t>
            </a:r>
          </a:p>
          <a:p>
            <a:r>
              <a:rPr lang="en-US" altLang="ko-KR" sz="1600"/>
              <a:t>arr2d = np.array([[1, 2, 3], [4, 5, 6], [7, 8, 9]])</a:t>
            </a:r>
          </a:p>
          <a:p>
            <a:r>
              <a:rPr lang="en-US" altLang="ko-KR" sz="1600"/>
              <a:t>print(arr2d[0:2, 1:3])</a:t>
            </a:r>
          </a:p>
          <a:p>
            <a:r>
              <a:rPr lang="en-US" altLang="ko-KR" sz="1600"/>
              <a:t>'''</a:t>
            </a:r>
          </a:p>
          <a:p>
            <a:r>
              <a:rPr lang="en-US" altLang="ko-KR" sz="1600"/>
              <a:t>[[2 3]</a:t>
            </a:r>
          </a:p>
          <a:p>
            <a:r>
              <a:rPr lang="en-US" altLang="ko-KR" sz="1600"/>
              <a:t> [5 6]]</a:t>
            </a:r>
          </a:p>
          <a:p>
            <a:r>
              <a:rPr lang="en-US" altLang="ko-KR" sz="1600"/>
              <a:t>'''</a:t>
            </a:r>
          </a:p>
          <a:p>
            <a:endParaRPr lang="en-US" altLang="ko-KR" sz="1600"/>
          </a:p>
          <a:p>
            <a:r>
              <a:rPr lang="en-US" altLang="ko-KR" sz="1600"/>
              <a:t># </a:t>
            </a:r>
            <a:r>
              <a:rPr lang="ko-KR" altLang="en-US" sz="1600"/>
              <a:t>모든 행을 선택할 때는 </a:t>
            </a:r>
            <a:r>
              <a:rPr lang="en-US" altLang="ko-KR" sz="1600"/>
              <a:t>':'</a:t>
            </a:r>
            <a:r>
              <a:rPr lang="ko-KR" altLang="en-US" sz="1600"/>
              <a:t>만 사용 가능</a:t>
            </a:r>
          </a:p>
          <a:p>
            <a:r>
              <a:rPr lang="en-US" altLang="ko-KR" sz="1600"/>
              <a:t>print(arr2d[:, 1])</a:t>
            </a:r>
          </a:p>
          <a:p>
            <a:r>
              <a:rPr lang="en-US" altLang="ko-KR" sz="1600"/>
              <a:t>'''</a:t>
            </a:r>
          </a:p>
          <a:p>
            <a:r>
              <a:rPr lang="en-US" altLang="ko-KR" sz="1600"/>
              <a:t>[2 5 8]</a:t>
            </a:r>
          </a:p>
          <a:p>
            <a:r>
              <a:rPr lang="en-US" altLang="ko-KR" sz="1600"/>
              <a:t>'''</a:t>
            </a:r>
            <a:endParaRPr lang="en-US" altLang="ko-KR" sz="1600" dirty="0" err="1"/>
          </a:p>
        </p:txBody>
      </p:sp>
    </p:spTree>
    <p:extLst>
      <p:ext uri="{BB962C8B-B14F-4D97-AF65-F5344CB8AC3E}">
        <p14:creationId xmlns:p14="http://schemas.microsoft.com/office/powerpoint/2010/main" val="39130654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59C62-E3BE-ED02-E7A8-E1D61C5C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인덱싱 및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672F34-3A5E-F50A-37F6-C9EC86B8B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3970784" cy="5073427"/>
          </a:xfrm>
        </p:spPr>
        <p:txBody>
          <a:bodyPr/>
          <a:lstStyle/>
          <a:p>
            <a:pPr algn="l"/>
            <a:r>
              <a:rPr lang="ko-KR" altLang="en-US" b="1" i="0" dirty="0" err="1">
                <a:effectLst/>
                <a:latin typeface="Söhne"/>
              </a:rPr>
              <a:t>부울린</a:t>
            </a:r>
            <a:r>
              <a:rPr lang="ko-KR" altLang="en-US" b="1" i="0" dirty="0">
                <a:effectLst/>
                <a:latin typeface="Söhne"/>
              </a:rPr>
              <a:t> 인덱싱</a:t>
            </a:r>
            <a:endParaRPr lang="en-US" altLang="ko-KR" b="1" i="0" dirty="0">
              <a:effectLst/>
              <a:latin typeface="Söhne"/>
            </a:endParaRPr>
          </a:p>
          <a:p>
            <a:pPr algn="l"/>
            <a:endParaRPr lang="en-US" altLang="ko-KR" b="1" dirty="0">
              <a:latin typeface="Söhne"/>
            </a:endParaRPr>
          </a:p>
          <a:p>
            <a:pPr algn="l"/>
            <a:endParaRPr lang="en-US" altLang="ko-KR" b="1" i="0" dirty="0">
              <a:effectLst/>
              <a:latin typeface="Söhne"/>
            </a:endParaRPr>
          </a:p>
          <a:p>
            <a:pPr algn="l"/>
            <a:endParaRPr lang="en-US" altLang="ko-KR" b="1" dirty="0">
              <a:latin typeface="Söhne"/>
            </a:endParaRPr>
          </a:p>
          <a:p>
            <a:pPr algn="l"/>
            <a:endParaRPr lang="en-US" altLang="ko-KR" b="1" dirty="0">
              <a:latin typeface="Söhne"/>
            </a:endParaRPr>
          </a:p>
          <a:p>
            <a:r>
              <a:rPr lang="ko-KR" altLang="en-US" b="1" i="0" dirty="0" err="1">
                <a:effectLst/>
                <a:latin typeface="Söhne"/>
              </a:rPr>
              <a:t>팬시</a:t>
            </a:r>
            <a:r>
              <a:rPr lang="ko-KR" altLang="en-US" b="1" i="0" dirty="0">
                <a:effectLst/>
                <a:latin typeface="Söhne"/>
              </a:rPr>
              <a:t> 인덱싱</a:t>
            </a:r>
            <a:endParaRPr lang="en-US" altLang="ko-KR" b="1" i="0" dirty="0">
              <a:effectLst/>
              <a:latin typeface="Söhne"/>
            </a:endParaRPr>
          </a:p>
          <a:p>
            <a:pPr lvl="1"/>
            <a:r>
              <a:rPr lang="ko-KR" altLang="en-US" sz="1600" i="0" dirty="0">
                <a:effectLst/>
                <a:latin typeface="Söhne"/>
              </a:rPr>
              <a:t>배열에 인덱스 배열을 전달하여 배열의 원하는 요소를 선택하는 방법</a:t>
            </a:r>
          </a:p>
          <a:p>
            <a:pPr algn="l"/>
            <a:endParaRPr lang="ko-KR" altLang="en-US" b="1" i="0" dirty="0">
              <a:effectLst/>
              <a:latin typeface="Söhne"/>
            </a:endParaRP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BC3FA-0A79-B527-A021-3BD719B33789}"/>
              </a:ext>
            </a:extLst>
          </p:cNvPr>
          <p:cNvSpPr txBox="1"/>
          <p:nvPr/>
        </p:nvSpPr>
        <p:spPr>
          <a:xfrm>
            <a:off x="3203848" y="1014894"/>
            <a:ext cx="54006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import </a:t>
            </a:r>
            <a:r>
              <a:rPr lang="en-US" altLang="ko-KR" sz="1600" dirty="0" err="1"/>
              <a:t>numpy</a:t>
            </a:r>
            <a:r>
              <a:rPr lang="en-US" altLang="ko-KR" sz="1600" dirty="0"/>
              <a:t> as np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arr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np.array</a:t>
            </a:r>
            <a:r>
              <a:rPr lang="en-US" altLang="ko-KR" sz="1600" dirty="0"/>
              <a:t>([1, 2, 3, 4, 5])</a:t>
            </a:r>
          </a:p>
          <a:p>
            <a:r>
              <a:rPr lang="en-US" altLang="ko-KR" sz="1600" dirty="0"/>
              <a:t>mask = </a:t>
            </a:r>
            <a:r>
              <a:rPr lang="en-US" altLang="ko-KR" sz="1600" dirty="0" err="1"/>
              <a:t>np.array</a:t>
            </a:r>
            <a:r>
              <a:rPr lang="en-US" altLang="ko-KR" sz="1600" dirty="0"/>
              <a:t>([True, False, True, False, True])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mask </a:t>
            </a:r>
            <a:r>
              <a:rPr lang="ko-KR" altLang="en-US" sz="1600" dirty="0"/>
              <a:t>배열에 </a:t>
            </a:r>
            <a:r>
              <a:rPr lang="en-US" altLang="ko-KR" sz="1600" dirty="0"/>
              <a:t>True</a:t>
            </a:r>
            <a:r>
              <a:rPr lang="ko-KR" altLang="en-US" sz="1600" dirty="0"/>
              <a:t>에 해당하는 인덱스의 요소만 선택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arr</a:t>
            </a:r>
            <a:r>
              <a:rPr lang="en-US" altLang="ko-KR" sz="1600" dirty="0"/>
              <a:t>[mask])  # [1 3 5]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C37820-B80B-94D3-1A69-DF69CC750560}"/>
              </a:ext>
            </a:extLst>
          </p:cNvPr>
          <p:cNvSpPr txBox="1"/>
          <p:nvPr/>
        </p:nvSpPr>
        <p:spPr>
          <a:xfrm>
            <a:off x="4644008" y="3284984"/>
            <a:ext cx="439248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numpy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np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arr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np.array</a:t>
            </a:r>
            <a:r>
              <a:rPr lang="ko-KR" altLang="en-US" sz="1400" dirty="0"/>
              <a:t>([1, 2, 3, 4, 5])</a:t>
            </a:r>
          </a:p>
          <a:p>
            <a:r>
              <a:rPr lang="ko-KR" altLang="en-US" sz="1400" dirty="0" err="1"/>
              <a:t>idx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np.array</a:t>
            </a:r>
            <a:r>
              <a:rPr lang="ko-KR" altLang="en-US" sz="1400" dirty="0"/>
              <a:t>([0, 2, 4])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인덱스 배열에 해당하는 요소만 선택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arr</a:t>
            </a:r>
            <a:r>
              <a:rPr lang="ko-KR" altLang="en-US" sz="1400" dirty="0"/>
              <a:t>[</a:t>
            </a:r>
            <a:r>
              <a:rPr lang="ko-KR" altLang="en-US" sz="1400" dirty="0" err="1"/>
              <a:t>idx</a:t>
            </a:r>
            <a:r>
              <a:rPr lang="ko-KR" altLang="en-US" sz="1400" dirty="0"/>
              <a:t>])  # [1 3 5]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다차원 배열에서의 </a:t>
            </a:r>
            <a:r>
              <a:rPr lang="ko-KR" altLang="en-US" sz="1400" dirty="0" err="1"/>
              <a:t>팬시</a:t>
            </a:r>
            <a:r>
              <a:rPr lang="ko-KR" altLang="en-US" sz="1400" dirty="0"/>
              <a:t> 인덱싱</a:t>
            </a:r>
          </a:p>
          <a:p>
            <a:r>
              <a:rPr lang="en-US" altLang="ko-KR" sz="1400" dirty="0"/>
              <a:t>arr2d = 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([[1, 2, 3], [4, 5, 6], [7, 8, 9]])</a:t>
            </a:r>
          </a:p>
          <a:p>
            <a:r>
              <a:rPr lang="en-US" altLang="ko-KR" sz="1400" dirty="0" err="1"/>
              <a:t>row_idx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([0, 2])</a:t>
            </a:r>
          </a:p>
          <a:p>
            <a:r>
              <a:rPr lang="en-US" altLang="ko-KR" sz="1400" dirty="0" err="1"/>
              <a:t>col_idx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([1, 2])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인덱스 배열로 선택된 요소만 선택</a:t>
            </a:r>
          </a:p>
          <a:p>
            <a:r>
              <a:rPr lang="en-US" altLang="ko-KR" sz="1400" dirty="0"/>
              <a:t>print(arr2d[</a:t>
            </a:r>
            <a:r>
              <a:rPr lang="en-US" altLang="ko-KR" sz="1400" dirty="0" err="1"/>
              <a:t>row_idx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col_idx</a:t>
            </a:r>
            <a:r>
              <a:rPr lang="en-US" altLang="ko-KR" sz="1400" dirty="0"/>
              <a:t>])  # [2 9]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502270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66D29-DFDB-3DA6-F466-5C2E35303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4CC9D-26D3-349F-4F30-CBFBA2903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NumPy </a:t>
            </a:r>
            <a:r>
              <a:rPr lang="ko-KR" altLang="en-US" dirty="0"/>
              <a:t>배열은 다양한 수학 연산을 지원합니다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59862A-688E-F3F8-0DD3-797D1346F59C}"/>
              </a:ext>
            </a:extLst>
          </p:cNvPr>
          <p:cNvSpPr txBox="1"/>
          <p:nvPr/>
        </p:nvSpPr>
        <p:spPr>
          <a:xfrm>
            <a:off x="2123728" y="1634123"/>
            <a:ext cx="457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arr1 = </a:t>
            </a:r>
            <a:r>
              <a:rPr lang="ko-KR" altLang="en-US" dirty="0" err="1"/>
              <a:t>np.array</a:t>
            </a:r>
            <a:r>
              <a:rPr lang="ko-KR" altLang="en-US" dirty="0"/>
              <a:t>([1, 2, 3])</a:t>
            </a:r>
          </a:p>
          <a:p>
            <a:r>
              <a:rPr lang="ko-KR" altLang="en-US" dirty="0"/>
              <a:t>arr2 = </a:t>
            </a:r>
            <a:r>
              <a:rPr lang="ko-KR" altLang="en-US" dirty="0" err="1"/>
              <a:t>np.array</a:t>
            </a:r>
            <a:r>
              <a:rPr lang="ko-KR" altLang="en-US" dirty="0"/>
              <a:t>([4, 5, 6])</a:t>
            </a:r>
          </a:p>
          <a:p>
            <a:endParaRPr lang="ko-KR" altLang="en-US" dirty="0"/>
          </a:p>
          <a:p>
            <a:r>
              <a:rPr lang="ko-KR" altLang="en-US" dirty="0"/>
              <a:t># 덧셈 연산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(arr1 + arr2)  # [5 7 9]</a:t>
            </a:r>
          </a:p>
          <a:p>
            <a:endParaRPr lang="ko-KR" altLang="en-US" dirty="0"/>
          </a:p>
          <a:p>
            <a:r>
              <a:rPr lang="ko-KR" altLang="en-US" dirty="0"/>
              <a:t># 뺄셈 연산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(arr1 - arr2)  # [-3 -3 -3]</a:t>
            </a:r>
          </a:p>
          <a:p>
            <a:endParaRPr lang="ko-KR" altLang="en-US" dirty="0"/>
          </a:p>
          <a:p>
            <a:r>
              <a:rPr lang="ko-KR" altLang="en-US" dirty="0"/>
              <a:t># 곱셈 연산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(arr1 * arr2)  # [ 4 10 18]</a:t>
            </a:r>
          </a:p>
          <a:p>
            <a:endParaRPr lang="ko-KR" altLang="en-US" dirty="0"/>
          </a:p>
          <a:p>
            <a:r>
              <a:rPr lang="ko-KR" altLang="en-US" dirty="0"/>
              <a:t># 나눗셈 연산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(arr1 / arr2)  # [0.25 0.4  0.5]</a:t>
            </a:r>
          </a:p>
        </p:txBody>
      </p:sp>
    </p:spTree>
    <p:extLst>
      <p:ext uri="{BB962C8B-B14F-4D97-AF65-F5344CB8AC3E}">
        <p14:creationId xmlns:p14="http://schemas.microsoft.com/office/powerpoint/2010/main" val="26324818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66D29-DFDB-3DA6-F466-5C2E35303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4CC9D-26D3-349F-4F30-CBFBA2903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브로드캐스팅</a:t>
            </a:r>
            <a:endParaRPr lang="en-US" altLang="ko-KR" dirty="0"/>
          </a:p>
          <a:p>
            <a:pPr lvl="1"/>
            <a:r>
              <a:rPr lang="ko-KR" altLang="en-US" dirty="0" err="1"/>
              <a:t>브로드캐스팅은</a:t>
            </a:r>
            <a:r>
              <a:rPr lang="ko-KR" altLang="en-US" dirty="0"/>
              <a:t> </a:t>
            </a:r>
            <a:r>
              <a:rPr lang="en-US" altLang="ko-KR" dirty="0"/>
              <a:t>NumPy</a:t>
            </a:r>
            <a:r>
              <a:rPr lang="ko-KR" altLang="en-US" dirty="0"/>
              <a:t>에서 크기가 다른 배열 간의 연산을 가능하게 해주는 기능입니다</a:t>
            </a:r>
            <a:r>
              <a:rPr lang="en-US" altLang="ko-KR" dirty="0"/>
              <a:t>. </a:t>
            </a:r>
            <a:r>
              <a:rPr lang="ko-KR" altLang="en-US" dirty="0" err="1"/>
              <a:t>브로드캐스팅은</a:t>
            </a:r>
            <a:r>
              <a:rPr lang="ko-KR" altLang="en-US" dirty="0"/>
              <a:t> 작은 배열을 자동으로 확장하여 큰 배열에 맞추어 연산을 수행합니다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C746C-0CED-4038-C426-EA62704344BB}"/>
              </a:ext>
            </a:extLst>
          </p:cNvPr>
          <p:cNvSpPr txBox="1"/>
          <p:nvPr/>
        </p:nvSpPr>
        <p:spPr>
          <a:xfrm>
            <a:off x="1331640" y="2979400"/>
            <a:ext cx="670708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endParaRPr lang="en-US" altLang="ko-KR" dirty="0"/>
          </a:p>
          <a:p>
            <a:r>
              <a:rPr lang="en-US" altLang="ko-KR" dirty="0"/>
              <a:t>arr1 = </a:t>
            </a:r>
            <a:r>
              <a:rPr lang="en-US" altLang="ko-KR" dirty="0" err="1"/>
              <a:t>np.array</a:t>
            </a:r>
            <a:r>
              <a:rPr lang="en-US" altLang="ko-KR" dirty="0"/>
              <a:t>([1, 2, 3])</a:t>
            </a:r>
          </a:p>
          <a:p>
            <a:r>
              <a:rPr lang="en-US" altLang="ko-KR" dirty="0"/>
              <a:t>arr2 = </a:t>
            </a:r>
            <a:r>
              <a:rPr lang="en-US" altLang="ko-KR" dirty="0" err="1"/>
              <a:t>np.array</a:t>
            </a:r>
            <a:r>
              <a:rPr lang="en-US" altLang="ko-KR" dirty="0"/>
              <a:t>([1])</a:t>
            </a:r>
          </a:p>
          <a:p>
            <a:r>
              <a:rPr lang="en-US" altLang="ko-KR" dirty="0"/>
              <a:t>arr3 = </a:t>
            </a:r>
            <a:r>
              <a:rPr lang="en-US" altLang="ko-KR" dirty="0" err="1"/>
              <a:t>np.array</a:t>
            </a:r>
            <a:r>
              <a:rPr lang="en-US" altLang="ko-KR" dirty="0"/>
              <a:t>([[1],[2],[3]])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 err="1"/>
              <a:t>브로드캐스팅을</a:t>
            </a:r>
            <a:r>
              <a:rPr lang="ko-KR" altLang="en-US" dirty="0"/>
              <a:t> 통해 크기가 다른 배열 간 연산이 가능</a:t>
            </a:r>
          </a:p>
          <a:p>
            <a:r>
              <a:rPr lang="en-US" altLang="ko-KR" dirty="0"/>
              <a:t>print(arr1 + arr2)</a:t>
            </a:r>
          </a:p>
          <a:p>
            <a:r>
              <a:rPr lang="en-US" altLang="ko-KR" dirty="0"/>
              <a:t>print(arr1 + arr3)</a:t>
            </a:r>
          </a:p>
          <a:p>
            <a:endParaRPr lang="en-US" altLang="ko-KR" dirty="0" err="1"/>
          </a:p>
        </p:txBody>
      </p:sp>
    </p:spTree>
    <p:extLst>
      <p:ext uri="{BB962C8B-B14F-4D97-AF65-F5344CB8AC3E}">
        <p14:creationId xmlns:p14="http://schemas.microsoft.com/office/powerpoint/2010/main" val="25115947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E41D0-9EB3-F23B-E99B-9A69C8BD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유니버설 함수 </a:t>
            </a:r>
            <a:r>
              <a:rPr lang="en-US" altLang="ko-KR" sz="3200" dirty="0"/>
              <a:t>(Universal Functions)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A5E21-A0B9-74FB-8943-09FF9CF0D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유니버설 함수는 배열의 요소</a:t>
            </a:r>
            <a:r>
              <a:rPr lang="en-US" altLang="ko-KR" sz="2000" dirty="0"/>
              <a:t>(element)</a:t>
            </a:r>
            <a:r>
              <a:rPr lang="ko-KR" altLang="en-US" sz="2000" dirty="0"/>
              <a:t>에 대해 적용되는 함수를 말하며</a:t>
            </a:r>
            <a:r>
              <a:rPr lang="en-US" altLang="ko-KR" sz="2000" dirty="0"/>
              <a:t>, </a:t>
            </a:r>
            <a:r>
              <a:rPr lang="ko-KR" altLang="en-US" sz="2000" dirty="0"/>
              <a:t>배열의 각 요소에 대해 한 번에 계산이 가능합니다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32712-F40D-D687-9272-78E43E10E913}"/>
              </a:ext>
            </a:extLst>
          </p:cNvPr>
          <p:cNvSpPr txBox="1"/>
          <p:nvPr/>
        </p:nvSpPr>
        <p:spPr>
          <a:xfrm>
            <a:off x="1979712" y="1987042"/>
            <a:ext cx="684076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numpy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np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arr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np.array</a:t>
            </a:r>
            <a:r>
              <a:rPr lang="ko-KR" altLang="en-US" sz="1400" dirty="0"/>
              <a:t>([0, 1, 2, 3, 4])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np.sqrt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arr</a:t>
            </a:r>
            <a:r>
              <a:rPr lang="ko-KR" altLang="en-US" sz="1400" dirty="0"/>
              <a:t>))  # [0.         1.         1.41421356 1.73205081 2.        ]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np.exp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arr</a:t>
            </a:r>
            <a:r>
              <a:rPr lang="ko-KR" altLang="en-US" sz="1400" dirty="0"/>
              <a:t>))  # [ 1.          2.71828183  7.3890561  20.08553692 54.59815003]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np.log</a:t>
            </a:r>
            <a:r>
              <a:rPr lang="ko-KR" altLang="en-US" sz="1400" dirty="0"/>
              <a:t>(arr+1))  # [0.         0.69314718 1.09861229 1.38629436 1.60943791]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6AB54-1CF4-B7B6-5B6E-760D7EB0218E}"/>
              </a:ext>
            </a:extLst>
          </p:cNvPr>
          <p:cNvSpPr txBox="1"/>
          <p:nvPr/>
        </p:nvSpPr>
        <p:spPr>
          <a:xfrm>
            <a:off x="438276" y="3747032"/>
            <a:ext cx="38884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import </a:t>
            </a:r>
            <a:r>
              <a:rPr lang="en-US" altLang="ko-KR" sz="1400" dirty="0" err="1"/>
              <a:t>numpy</a:t>
            </a:r>
            <a:r>
              <a:rPr lang="en-US" altLang="ko-KR" sz="1400" dirty="0"/>
              <a:t> as np</a:t>
            </a:r>
          </a:p>
          <a:p>
            <a:endParaRPr lang="en-US" altLang="ko-KR" sz="1400" dirty="0"/>
          </a:p>
          <a:p>
            <a:r>
              <a:rPr lang="en-US" altLang="ko-KR" sz="1400" dirty="0"/>
              <a:t>arr1 = 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([1, 2, 3])</a:t>
            </a:r>
          </a:p>
          <a:p>
            <a:r>
              <a:rPr lang="en-US" altLang="ko-KR" sz="1400" dirty="0"/>
              <a:t>arr2 = </a:t>
            </a:r>
            <a:r>
              <a:rPr lang="en-US" altLang="ko-KR" sz="1400" dirty="0" err="1"/>
              <a:t>np.array</a:t>
            </a:r>
            <a:r>
              <a:rPr lang="en-US" altLang="ko-KR" sz="1400" dirty="0"/>
              <a:t>([4, 5, 6])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배열의 요소에 대해 적용되는 함수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np.add</a:t>
            </a:r>
            <a:r>
              <a:rPr lang="en-US" altLang="ko-KR" sz="1400" dirty="0"/>
              <a:t>(arr1, arr2))  # [5 7 9]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np.multiply</a:t>
            </a:r>
            <a:r>
              <a:rPr lang="en-US" altLang="ko-KR" sz="1400" dirty="0"/>
              <a:t>(arr1, arr2))  # [ 4 10 18]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np.power</a:t>
            </a:r>
            <a:r>
              <a:rPr lang="en-US" altLang="ko-KR" sz="1400" dirty="0"/>
              <a:t>(arr1, arr2))  # [   1   32  729]</a:t>
            </a:r>
          </a:p>
        </p:txBody>
      </p:sp>
    </p:spTree>
    <p:extLst>
      <p:ext uri="{BB962C8B-B14F-4D97-AF65-F5344CB8AC3E}">
        <p14:creationId xmlns:p14="http://schemas.microsoft.com/office/powerpoint/2010/main" val="11066083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D4320-7FE7-241D-B6A5-933B1729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변형 및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30A79-30C8-157B-BB34-C8DE4F0A6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0" dirty="0">
                <a:effectLst/>
                <a:latin typeface="Söhne"/>
              </a:rPr>
              <a:t>배열 형태</a:t>
            </a:r>
            <a:r>
              <a:rPr lang="en-US" altLang="ko-KR" i="0" dirty="0">
                <a:effectLst/>
                <a:latin typeface="Söhne"/>
              </a:rPr>
              <a:t>, </a:t>
            </a:r>
            <a:r>
              <a:rPr lang="ko-KR" altLang="en-US" i="0" dirty="0">
                <a:effectLst/>
                <a:latin typeface="Söhne"/>
              </a:rPr>
              <a:t>구조 변경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1DE94-7FC9-10EF-C35C-1444B960F522}"/>
              </a:ext>
            </a:extLst>
          </p:cNvPr>
          <p:cNvSpPr txBox="1"/>
          <p:nvPr/>
        </p:nvSpPr>
        <p:spPr>
          <a:xfrm>
            <a:off x="2286000" y="1772816"/>
            <a:ext cx="4572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arr</a:t>
            </a:r>
            <a:r>
              <a:rPr lang="ko-KR" altLang="en-US" dirty="0"/>
              <a:t> = </a:t>
            </a:r>
            <a:r>
              <a:rPr lang="ko-KR" altLang="en-US" dirty="0" err="1"/>
              <a:t>np.array</a:t>
            </a:r>
            <a:r>
              <a:rPr lang="ko-KR" altLang="en-US" dirty="0"/>
              <a:t>([1, 2, 3, 4, 5, 6, 7, 8])</a:t>
            </a:r>
          </a:p>
          <a:p>
            <a:endParaRPr lang="ko-KR" altLang="en-US" dirty="0"/>
          </a:p>
          <a:p>
            <a:r>
              <a:rPr lang="ko-KR" altLang="en-US" dirty="0"/>
              <a:t># 배열 형태 변경</a:t>
            </a:r>
          </a:p>
          <a:p>
            <a:r>
              <a:rPr lang="ko-KR" altLang="en-US" dirty="0"/>
              <a:t>arr2d = </a:t>
            </a:r>
            <a:r>
              <a:rPr lang="ko-KR" altLang="en-US" dirty="0" err="1"/>
              <a:t>arr.reshape</a:t>
            </a:r>
            <a:r>
              <a:rPr lang="ko-KR" altLang="en-US" dirty="0"/>
              <a:t>((2, 4))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(arr2d)</a:t>
            </a:r>
          </a:p>
          <a:p>
            <a:endParaRPr lang="ko-KR" altLang="en-US" dirty="0"/>
          </a:p>
          <a:p>
            <a:r>
              <a:rPr lang="ko-KR" altLang="en-US" dirty="0"/>
              <a:t># 배열 구조 변경</a:t>
            </a:r>
          </a:p>
          <a:p>
            <a:r>
              <a:rPr lang="ko-KR" altLang="en-US" dirty="0"/>
              <a:t>arr2d_reshape = arr2d.reshape(4, 2)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(arr2d_reshape)</a:t>
            </a:r>
          </a:p>
          <a:p>
            <a:endParaRPr lang="ko-KR" altLang="en-US" dirty="0"/>
          </a:p>
          <a:p>
            <a:r>
              <a:rPr lang="ko-KR" altLang="en-US" dirty="0"/>
              <a:t># 배열 전치(</a:t>
            </a:r>
            <a:r>
              <a:rPr lang="ko-KR" altLang="en-US" dirty="0" err="1"/>
              <a:t>Transpose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arr2d_transpose = arr2d.T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(arr2d_transpose)</a:t>
            </a:r>
          </a:p>
        </p:txBody>
      </p:sp>
    </p:spTree>
    <p:extLst>
      <p:ext uri="{BB962C8B-B14F-4D97-AF65-F5344CB8AC3E}">
        <p14:creationId xmlns:p14="http://schemas.microsoft.com/office/powerpoint/2010/main" val="36943017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D4320-7FE7-241D-B6A5-933B1729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변형 및 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30A79-30C8-157B-BB34-C8DE4F0A6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i="0" dirty="0">
                <a:effectLst/>
                <a:latin typeface="Söhne"/>
              </a:rPr>
              <a:t>배열 합치기</a:t>
            </a:r>
            <a:r>
              <a:rPr lang="en-US" altLang="ko-KR" i="0" dirty="0">
                <a:effectLst/>
                <a:latin typeface="Söhne"/>
              </a:rPr>
              <a:t>, </a:t>
            </a:r>
            <a:r>
              <a:rPr lang="ko-KR" altLang="en-US" i="0" dirty="0">
                <a:effectLst/>
                <a:latin typeface="Söhne"/>
              </a:rPr>
              <a:t>분할하기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1DE94-7FC9-10EF-C35C-1444B960F522}"/>
              </a:ext>
            </a:extLst>
          </p:cNvPr>
          <p:cNvSpPr txBox="1"/>
          <p:nvPr/>
        </p:nvSpPr>
        <p:spPr>
          <a:xfrm>
            <a:off x="439724" y="1502688"/>
            <a:ext cx="4572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endParaRPr lang="en-US" altLang="ko-KR" dirty="0"/>
          </a:p>
          <a:p>
            <a:r>
              <a:rPr lang="en-US" altLang="ko-KR" dirty="0"/>
              <a:t>arr1 = </a:t>
            </a:r>
            <a:r>
              <a:rPr lang="en-US" altLang="ko-KR" dirty="0" err="1"/>
              <a:t>np.array</a:t>
            </a:r>
            <a:r>
              <a:rPr lang="en-US" altLang="ko-KR" dirty="0"/>
              <a:t>([[1, 2], [3, 4]])</a:t>
            </a:r>
          </a:p>
          <a:p>
            <a:r>
              <a:rPr lang="en-US" altLang="ko-KR" dirty="0"/>
              <a:t>arr2 = </a:t>
            </a:r>
            <a:r>
              <a:rPr lang="en-US" altLang="ko-KR" dirty="0" err="1"/>
              <a:t>np.array</a:t>
            </a:r>
            <a:r>
              <a:rPr lang="en-US" altLang="ko-KR" dirty="0"/>
              <a:t>([[5, 6], [7, 8]])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수직 합치기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np.vstack</a:t>
            </a:r>
            <a:r>
              <a:rPr lang="en-US" altLang="ko-KR" dirty="0"/>
              <a:t>((arr1, arr2)))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수평 합치기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np.hstack</a:t>
            </a:r>
            <a:r>
              <a:rPr lang="en-US" altLang="ko-KR" dirty="0"/>
              <a:t>((arr1, arr2)))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배열 분할하기</a:t>
            </a:r>
          </a:p>
          <a:p>
            <a:r>
              <a:rPr lang="en-US" altLang="ko-KR" dirty="0"/>
              <a:t>arr3 = </a:t>
            </a:r>
            <a:r>
              <a:rPr lang="en-US" altLang="ko-KR" dirty="0" err="1"/>
              <a:t>np.array</a:t>
            </a:r>
            <a:r>
              <a:rPr lang="en-US" altLang="ko-KR" dirty="0"/>
              <a:t>([1, 2, 3, 4, 5, 6])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np.split</a:t>
            </a:r>
            <a:r>
              <a:rPr lang="en-US" altLang="ko-KR" dirty="0"/>
              <a:t>(arr3, 3))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다차원 배열 분할하기</a:t>
            </a:r>
          </a:p>
          <a:p>
            <a:r>
              <a:rPr lang="en-US" altLang="ko-KR" dirty="0"/>
              <a:t>arr4 = </a:t>
            </a:r>
            <a:r>
              <a:rPr lang="en-US" altLang="ko-KR" dirty="0" err="1"/>
              <a:t>np.array</a:t>
            </a:r>
            <a:r>
              <a:rPr lang="en-US" altLang="ko-KR" dirty="0"/>
              <a:t>([[1, 2, 3], [4, 5, 6], [7, 8, 9]])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np.vsplit</a:t>
            </a:r>
            <a:r>
              <a:rPr lang="en-US" altLang="ko-KR" dirty="0"/>
              <a:t>(arr4, 3))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F3F78C-5192-90A0-B7E0-D5A6BBD92E26}"/>
              </a:ext>
            </a:extLst>
          </p:cNvPr>
          <p:cNvSpPr txBox="1"/>
          <p:nvPr/>
        </p:nvSpPr>
        <p:spPr>
          <a:xfrm>
            <a:off x="5364088" y="2598296"/>
            <a:ext cx="3600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'''</a:t>
            </a:r>
          </a:p>
          <a:p>
            <a:r>
              <a:rPr lang="en-US" altLang="ko-KR" sz="1200" dirty="0"/>
              <a:t>[[1 2]</a:t>
            </a:r>
          </a:p>
          <a:p>
            <a:r>
              <a:rPr lang="en-US" altLang="ko-KR" sz="1200" dirty="0"/>
              <a:t> [3 4]</a:t>
            </a:r>
          </a:p>
          <a:p>
            <a:r>
              <a:rPr lang="en-US" altLang="ko-KR" sz="1200" dirty="0"/>
              <a:t> [5 6]</a:t>
            </a:r>
          </a:p>
          <a:p>
            <a:r>
              <a:rPr lang="en-US" altLang="ko-KR" sz="1200" dirty="0"/>
              <a:t> [7 8]]</a:t>
            </a:r>
          </a:p>
          <a:p>
            <a:r>
              <a:rPr lang="en-US" altLang="ko-KR" sz="1200" dirty="0"/>
              <a:t>'‘’</a:t>
            </a:r>
          </a:p>
          <a:p>
            <a:r>
              <a:rPr lang="en-US" altLang="ko-KR" sz="1200" dirty="0"/>
              <a:t>'''</a:t>
            </a:r>
          </a:p>
          <a:p>
            <a:r>
              <a:rPr lang="en-US" altLang="ko-KR" sz="1200" dirty="0"/>
              <a:t>[[1 2 5 6]</a:t>
            </a:r>
          </a:p>
          <a:p>
            <a:r>
              <a:rPr lang="en-US" altLang="ko-KR" sz="1200" dirty="0"/>
              <a:t> [3 4 7 8]]</a:t>
            </a:r>
          </a:p>
          <a:p>
            <a:r>
              <a:rPr lang="en-US" altLang="ko-KR" sz="1200" dirty="0"/>
              <a:t>'‘’</a:t>
            </a:r>
          </a:p>
          <a:p>
            <a:r>
              <a:rPr lang="en-US" altLang="ko-KR" sz="1200" dirty="0"/>
              <a:t>'''</a:t>
            </a:r>
          </a:p>
          <a:p>
            <a:r>
              <a:rPr lang="en-US" altLang="ko-KR" sz="1200" dirty="0"/>
              <a:t>[array([1, 2]), array([3, 4]), array([5, 6])]</a:t>
            </a:r>
          </a:p>
          <a:p>
            <a:r>
              <a:rPr lang="en-US" altLang="ko-KR" sz="1200" dirty="0"/>
              <a:t>'‘’</a:t>
            </a:r>
          </a:p>
          <a:p>
            <a:r>
              <a:rPr lang="en-US" altLang="ko-KR" sz="1200" dirty="0"/>
              <a:t>'''</a:t>
            </a:r>
          </a:p>
          <a:p>
            <a:r>
              <a:rPr lang="en-US" altLang="ko-KR" sz="1200" dirty="0"/>
              <a:t>[array([[1, 2, 3]]), array([[4, 5, 6]]), array([[7, 8, 9]])]</a:t>
            </a:r>
          </a:p>
          <a:p>
            <a:r>
              <a:rPr lang="en-US" altLang="ko-KR" sz="1200" dirty="0"/>
              <a:t>'''</a:t>
            </a:r>
          </a:p>
          <a:p>
            <a:endParaRPr lang="en-US" altLang="ko-KR" sz="12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214670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2EE8E-B6E6-062E-6B13-E70672895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02AA61-3FF9-1510-9736-0AD60604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0" dirty="0">
                <a:effectLst/>
                <a:latin typeface="Söhne"/>
              </a:rPr>
              <a:t>NumPy </a:t>
            </a:r>
            <a:r>
              <a:rPr lang="ko-KR" altLang="en-US" i="0" dirty="0">
                <a:effectLst/>
                <a:latin typeface="Söhne"/>
              </a:rPr>
              <a:t>배열을 파일로 저장하고 읽어오기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7C2CD-7D26-8B81-DE54-1EBDCE191006}"/>
              </a:ext>
            </a:extLst>
          </p:cNvPr>
          <p:cNvSpPr txBox="1"/>
          <p:nvPr/>
        </p:nvSpPr>
        <p:spPr>
          <a:xfrm>
            <a:off x="611560" y="1839349"/>
            <a:ext cx="561662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단일 배열 저장</a:t>
            </a:r>
          </a:p>
          <a:p>
            <a:r>
              <a:rPr lang="ko-KR" altLang="en-US" dirty="0"/>
              <a:t>arr1 = </a:t>
            </a:r>
            <a:r>
              <a:rPr lang="ko-KR" altLang="en-US" dirty="0" err="1"/>
              <a:t>np.array</a:t>
            </a:r>
            <a:r>
              <a:rPr lang="ko-KR" altLang="en-US" dirty="0"/>
              <a:t>([1, 2, 3, 4, 5])</a:t>
            </a:r>
          </a:p>
          <a:p>
            <a:r>
              <a:rPr lang="ko-KR" altLang="en-US" dirty="0" err="1"/>
              <a:t>np.save</a:t>
            </a:r>
            <a:r>
              <a:rPr lang="ko-KR" altLang="en-US" dirty="0"/>
              <a:t>('arr1.npy', arr1)</a:t>
            </a:r>
          </a:p>
          <a:p>
            <a:endParaRPr lang="ko-KR" altLang="en-US" dirty="0"/>
          </a:p>
          <a:p>
            <a:r>
              <a:rPr lang="ko-KR" altLang="en-US" dirty="0"/>
              <a:t># 다중 배열 저장</a:t>
            </a:r>
          </a:p>
          <a:p>
            <a:r>
              <a:rPr lang="ko-KR" altLang="en-US" dirty="0"/>
              <a:t>arr2 = </a:t>
            </a:r>
            <a:r>
              <a:rPr lang="ko-KR" altLang="en-US" dirty="0" err="1"/>
              <a:t>np.array</a:t>
            </a:r>
            <a:r>
              <a:rPr lang="ko-KR" altLang="en-US" dirty="0"/>
              <a:t>([1, 2, 3, 4, 5])</a:t>
            </a:r>
          </a:p>
          <a:p>
            <a:r>
              <a:rPr lang="ko-KR" altLang="en-US" dirty="0"/>
              <a:t>arr3 = </a:t>
            </a:r>
            <a:r>
              <a:rPr lang="ko-KR" altLang="en-US" dirty="0" err="1"/>
              <a:t>np.array</a:t>
            </a:r>
            <a:r>
              <a:rPr lang="ko-KR" altLang="en-US" dirty="0"/>
              <a:t>([10, 20, 30, 40, 50])</a:t>
            </a:r>
          </a:p>
          <a:p>
            <a:r>
              <a:rPr lang="ko-KR" altLang="en-US" dirty="0" err="1"/>
              <a:t>np.savez</a:t>
            </a:r>
            <a:r>
              <a:rPr lang="ko-KR" altLang="en-US" dirty="0"/>
              <a:t>('</a:t>
            </a:r>
            <a:r>
              <a:rPr lang="ko-KR" altLang="en-US" dirty="0" err="1"/>
              <a:t>arr.npz</a:t>
            </a:r>
            <a:r>
              <a:rPr lang="ko-KR" altLang="en-US" dirty="0"/>
              <a:t>', arr2=arr2, arr3=arr3)</a:t>
            </a:r>
          </a:p>
          <a:p>
            <a:endParaRPr lang="ko-KR" altLang="en-US" dirty="0"/>
          </a:p>
          <a:p>
            <a:r>
              <a:rPr lang="ko-KR" altLang="en-US" dirty="0"/>
              <a:t># 배열 불러오기</a:t>
            </a:r>
          </a:p>
          <a:p>
            <a:r>
              <a:rPr lang="ko-KR" altLang="en-US" dirty="0"/>
              <a:t>loaded_arr1 = </a:t>
            </a:r>
            <a:r>
              <a:rPr lang="ko-KR" altLang="en-US" dirty="0" err="1"/>
              <a:t>np.load</a:t>
            </a:r>
            <a:r>
              <a:rPr lang="ko-KR" altLang="en-US" dirty="0"/>
              <a:t>('arr1.npy')</a:t>
            </a:r>
          </a:p>
          <a:p>
            <a:r>
              <a:rPr lang="ko-KR" altLang="en-US" dirty="0" err="1"/>
              <a:t>loaded_data</a:t>
            </a:r>
            <a:r>
              <a:rPr lang="ko-KR" altLang="en-US" dirty="0"/>
              <a:t> = </a:t>
            </a:r>
            <a:r>
              <a:rPr lang="ko-KR" altLang="en-US" dirty="0" err="1"/>
              <a:t>np.load</a:t>
            </a:r>
            <a:r>
              <a:rPr lang="ko-KR" altLang="en-US" dirty="0"/>
              <a:t>('</a:t>
            </a:r>
            <a:r>
              <a:rPr lang="ko-KR" altLang="en-US" dirty="0" err="1"/>
              <a:t>arr.npz</a:t>
            </a:r>
            <a:r>
              <a:rPr lang="ko-KR" altLang="en-US" dirty="0"/>
              <a:t>')</a:t>
            </a:r>
          </a:p>
          <a:p>
            <a:r>
              <a:rPr lang="ko-KR" altLang="en-US" dirty="0"/>
              <a:t>loaded_arr2 = </a:t>
            </a:r>
            <a:r>
              <a:rPr lang="ko-KR" altLang="en-US" dirty="0" err="1"/>
              <a:t>loaded_data</a:t>
            </a:r>
            <a:r>
              <a:rPr lang="ko-KR" altLang="en-US" dirty="0"/>
              <a:t>['arr2']</a:t>
            </a:r>
          </a:p>
          <a:p>
            <a:r>
              <a:rPr lang="ko-KR" altLang="en-US" dirty="0"/>
              <a:t>loaded_arr3 = </a:t>
            </a:r>
            <a:r>
              <a:rPr lang="ko-KR" altLang="en-US" dirty="0" err="1"/>
              <a:t>loaded_data</a:t>
            </a:r>
            <a:r>
              <a:rPr lang="ko-KR" altLang="en-US" dirty="0"/>
              <a:t>['arr3']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91216A-7ED8-A4AC-A782-F0C940EFF32B}"/>
              </a:ext>
            </a:extLst>
          </p:cNvPr>
          <p:cNvSpPr txBox="1"/>
          <p:nvPr/>
        </p:nvSpPr>
        <p:spPr>
          <a:xfrm>
            <a:off x="5670594" y="2852936"/>
            <a:ext cx="31786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np.save</a:t>
            </a:r>
            <a:r>
              <a:rPr lang="en-US" altLang="ko-KR" sz="1400" dirty="0"/>
              <a:t>()</a:t>
            </a:r>
            <a:r>
              <a:rPr lang="ko-KR" altLang="en-US" sz="1400" dirty="0"/>
              <a:t>는 하나의 </a:t>
            </a:r>
            <a:r>
              <a:rPr lang="en-US" altLang="ko-KR" sz="1400" dirty="0"/>
              <a:t>NumPy </a:t>
            </a:r>
            <a:r>
              <a:rPr lang="ko-KR" altLang="en-US" sz="1400" dirty="0"/>
              <a:t>배열을 하나의 파일로 저장</a:t>
            </a:r>
            <a:endParaRPr lang="en-US" altLang="ko-KR" sz="1400" dirty="0"/>
          </a:p>
          <a:p>
            <a:r>
              <a:rPr lang="en-US" altLang="ko-KR" sz="1400" dirty="0" err="1"/>
              <a:t>np.savez</a:t>
            </a:r>
            <a:r>
              <a:rPr lang="en-US" altLang="ko-KR" sz="1400" dirty="0"/>
              <a:t>()</a:t>
            </a:r>
            <a:r>
              <a:rPr lang="ko-KR" altLang="en-US" sz="1400" dirty="0"/>
              <a:t>는 여러 개의 </a:t>
            </a:r>
            <a:r>
              <a:rPr lang="en-US" altLang="ko-KR" sz="1400" dirty="0"/>
              <a:t>NumPy </a:t>
            </a:r>
            <a:r>
              <a:rPr lang="ko-KR" altLang="en-US" sz="1400" dirty="0"/>
              <a:t>배열을 하나의 압축 파일</a:t>
            </a:r>
            <a:r>
              <a:rPr lang="en-US" altLang="ko-KR" sz="1400" dirty="0"/>
              <a:t>(.</a:t>
            </a:r>
            <a:r>
              <a:rPr lang="en-US" altLang="ko-KR" sz="1400" dirty="0" err="1"/>
              <a:t>npz</a:t>
            </a:r>
            <a:r>
              <a:rPr lang="en-US" altLang="ko-KR" sz="1400" dirty="0"/>
              <a:t>)</a:t>
            </a:r>
            <a:r>
              <a:rPr lang="ko-KR" altLang="en-US" sz="1400" dirty="0"/>
              <a:t>로 저장</a:t>
            </a:r>
          </a:p>
        </p:txBody>
      </p:sp>
    </p:spTree>
    <p:extLst>
      <p:ext uri="{BB962C8B-B14F-4D97-AF65-F5344CB8AC3E}">
        <p14:creationId xmlns:p14="http://schemas.microsoft.com/office/powerpoint/2010/main" val="1846576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9AF33-8EF7-D548-5ED1-C06A2E79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통계 및 수학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E5FA4E-A5F0-D4D2-DD1E-ABF7495AD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NumPy</a:t>
            </a:r>
            <a:r>
              <a:rPr lang="ko-KR" altLang="en-US" sz="2000" dirty="0"/>
              <a:t>에서는 다양한 통계 함수와 수학 함수를 제공합니다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이를 이용하면 데이터 분석 및 머신 러닝에서 자주 사용되는 다양한 연산을 수행할 수 있습니다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통계 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7B2E6-9994-A9B2-63BF-6420A38F6CFC}"/>
              </a:ext>
            </a:extLst>
          </p:cNvPr>
          <p:cNvSpPr txBox="1"/>
          <p:nvPr/>
        </p:nvSpPr>
        <p:spPr>
          <a:xfrm>
            <a:off x="2591780" y="2204864"/>
            <a:ext cx="396044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numpy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np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1차원 배열 생성</a:t>
            </a:r>
          </a:p>
          <a:p>
            <a:r>
              <a:rPr lang="ko-KR" altLang="en-US" sz="1400" dirty="0" err="1"/>
              <a:t>arr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np.array</a:t>
            </a:r>
            <a:r>
              <a:rPr lang="ko-KR" altLang="en-US" sz="1400" dirty="0"/>
              <a:t>([1, 2, 3, 4, 5])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평균 계산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np.mean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arr</a:t>
            </a:r>
            <a:r>
              <a:rPr lang="ko-KR" altLang="en-US" sz="1400" dirty="0"/>
              <a:t>))  # 3.0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중앙값 계산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np.median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arr</a:t>
            </a:r>
            <a:r>
              <a:rPr lang="ko-KR" altLang="en-US" sz="1400" dirty="0"/>
              <a:t>))  # 3.0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표준편차 계산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np.std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arr</a:t>
            </a:r>
            <a:r>
              <a:rPr lang="ko-KR" altLang="en-US" sz="1400" dirty="0"/>
              <a:t>))  # 1.4142135623730951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분산 계산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np.var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arr</a:t>
            </a:r>
            <a:r>
              <a:rPr lang="ko-KR" altLang="en-US" sz="1400" dirty="0"/>
              <a:t>))  # 2.0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최대값, 최소값 계산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np.max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arr</a:t>
            </a:r>
            <a:r>
              <a:rPr lang="ko-KR" altLang="en-US" sz="1400" dirty="0"/>
              <a:t>))  # 5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np.min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arr</a:t>
            </a:r>
            <a:r>
              <a:rPr lang="ko-KR" altLang="en-US" sz="1400" dirty="0"/>
              <a:t>))  # 1</a:t>
            </a:r>
          </a:p>
        </p:txBody>
      </p:sp>
    </p:spTree>
    <p:extLst>
      <p:ext uri="{BB962C8B-B14F-4D97-AF65-F5344CB8AC3E}">
        <p14:creationId xmlns:p14="http://schemas.microsoft.com/office/powerpoint/2010/main" val="3759046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6A9CA-A903-76DD-2ACE-08D9EA80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통계 및 수학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1AF48-8F88-D74C-5137-1E499A313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/>
              <a:t>정규분포</a:t>
            </a:r>
            <a:endParaRPr lang="en-US" altLang="ko-KR" sz="2000" dirty="0"/>
          </a:p>
          <a:p>
            <a:endParaRPr lang="en-US" altLang="ko-KR" sz="2000" dirty="0"/>
          </a:p>
          <a:p>
            <a:pPr lvl="1"/>
            <a:r>
              <a:rPr lang="en-US" altLang="ko-KR" sz="1800" dirty="0"/>
              <a:t>loc:</a:t>
            </a:r>
            <a:r>
              <a:rPr lang="ko-KR" altLang="en-US" sz="1800" dirty="0"/>
              <a:t> 정규 분포의 평균값</a:t>
            </a:r>
            <a:r>
              <a:rPr lang="en-US" altLang="ko-KR" sz="1800" dirty="0"/>
              <a:t>, scale:</a:t>
            </a:r>
            <a:r>
              <a:rPr lang="ko-KR" altLang="en-US" sz="1800" dirty="0"/>
              <a:t> 표준편차</a:t>
            </a:r>
            <a:r>
              <a:rPr lang="en-US" altLang="ko-KR" sz="1800" dirty="0"/>
              <a:t>, size:</a:t>
            </a:r>
            <a:r>
              <a:rPr lang="ko-KR" altLang="en-US" sz="1800" dirty="0"/>
              <a:t> 생성할 난수의 개수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균등분포</a:t>
            </a:r>
            <a:endParaRPr lang="en-US" altLang="ko-KR" sz="2000" dirty="0"/>
          </a:p>
          <a:p>
            <a:endParaRPr lang="en-US" altLang="ko-KR" sz="2000" dirty="0"/>
          </a:p>
          <a:p>
            <a:pPr lvl="1"/>
            <a:r>
              <a:rPr lang="en-US" altLang="ko-KR" sz="1800" dirty="0"/>
              <a:t>low</a:t>
            </a:r>
            <a:r>
              <a:rPr lang="ko-KR" altLang="en-US" sz="1800" dirty="0"/>
              <a:t>와 </a:t>
            </a:r>
            <a:r>
              <a:rPr lang="en-US" altLang="ko-KR" sz="1800" dirty="0"/>
              <a:t>high:</a:t>
            </a:r>
            <a:r>
              <a:rPr lang="ko-KR" altLang="en-US" sz="1800" dirty="0"/>
              <a:t> 균등 분포의 최솟값과 최댓값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size:</a:t>
            </a:r>
            <a:r>
              <a:rPr lang="ko-KR" altLang="en-US" sz="1800" dirty="0"/>
              <a:t> 생성할 난수의 개수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이항분포</a:t>
            </a:r>
            <a:endParaRPr lang="en-US" altLang="ko-KR" sz="2000" dirty="0"/>
          </a:p>
          <a:p>
            <a:endParaRPr lang="en-US" altLang="ko-KR" sz="2000" dirty="0"/>
          </a:p>
          <a:p>
            <a:pPr lvl="1"/>
            <a:r>
              <a:rPr lang="en-US" altLang="ko-KR" sz="1800" dirty="0"/>
              <a:t>n: </a:t>
            </a:r>
            <a:r>
              <a:rPr lang="ko-KR" altLang="en-US" sz="1800" dirty="0"/>
              <a:t>베르누이 시행을 반복하는 횟수</a:t>
            </a:r>
            <a:r>
              <a:rPr lang="en-US" altLang="ko-KR" sz="1800" dirty="0"/>
              <a:t>, p: </a:t>
            </a:r>
            <a:r>
              <a:rPr lang="ko-KR" altLang="en-US" sz="1800" dirty="0"/>
              <a:t>각 시행에서의 성공 확률</a:t>
            </a:r>
            <a:r>
              <a:rPr lang="en-US" altLang="ko-KR" sz="1800" dirty="0"/>
              <a:t>, size</a:t>
            </a:r>
            <a:r>
              <a:rPr lang="ko-KR" altLang="en-US" sz="1800" dirty="0"/>
              <a:t>는 생성할 난수의 개수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 err="1"/>
              <a:t>포아송</a:t>
            </a:r>
            <a:r>
              <a:rPr lang="ko-KR" altLang="en-US" sz="2000" dirty="0"/>
              <a:t> 분포</a:t>
            </a:r>
            <a:endParaRPr lang="en-US" altLang="ko-KR" sz="2000" dirty="0"/>
          </a:p>
          <a:p>
            <a:endParaRPr lang="en-US" altLang="ko-KR" sz="2000" dirty="0"/>
          </a:p>
          <a:p>
            <a:pPr lvl="1"/>
            <a:r>
              <a:rPr lang="en-US" altLang="ko-KR" sz="1800" dirty="0"/>
              <a:t>lam:</a:t>
            </a:r>
            <a:r>
              <a:rPr lang="ko-KR" altLang="en-US" sz="1800" dirty="0"/>
              <a:t> 단위 시간 또는 공간에서 발생하는 사건의 평균 개수</a:t>
            </a:r>
            <a:r>
              <a:rPr lang="en-US" altLang="ko-KR" sz="1800" dirty="0"/>
              <a:t>, size:</a:t>
            </a:r>
            <a:r>
              <a:rPr lang="ko-KR" altLang="en-US" sz="1800" dirty="0"/>
              <a:t> 생성할 난수의 개수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endParaRPr lang="en-US" altLang="ko-KR" sz="2000" dirty="0"/>
          </a:p>
          <a:p>
            <a:pPr lvl="1"/>
            <a:endParaRPr lang="ko-KR" alt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B706D-7FE1-3048-70A9-B11C09EF1FAF}"/>
              </a:ext>
            </a:extLst>
          </p:cNvPr>
          <p:cNvSpPr txBox="1"/>
          <p:nvPr/>
        </p:nvSpPr>
        <p:spPr>
          <a:xfrm>
            <a:off x="1619672" y="1356765"/>
            <a:ext cx="6480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numpy.random.normal</a:t>
            </a:r>
            <a:r>
              <a:rPr lang="ko-KR" altLang="en-US" dirty="0"/>
              <a:t>(</a:t>
            </a:r>
            <a:r>
              <a:rPr lang="ko-KR" altLang="en-US" dirty="0" err="1"/>
              <a:t>loc</a:t>
            </a:r>
            <a:r>
              <a:rPr lang="ko-KR" altLang="en-US" dirty="0"/>
              <a:t>=0.0, </a:t>
            </a:r>
            <a:r>
              <a:rPr lang="ko-KR" altLang="en-US" dirty="0" err="1"/>
              <a:t>scale</a:t>
            </a:r>
            <a:r>
              <a:rPr lang="ko-KR" altLang="en-US" dirty="0"/>
              <a:t>=1.0, </a:t>
            </a:r>
            <a:r>
              <a:rPr lang="ko-KR" altLang="en-US" dirty="0" err="1"/>
              <a:t>size</a:t>
            </a:r>
            <a:r>
              <a:rPr lang="ko-KR" altLang="en-US" dirty="0"/>
              <a:t>=</a:t>
            </a:r>
            <a:r>
              <a:rPr lang="ko-KR" altLang="en-US" dirty="0" err="1"/>
              <a:t>None</a:t>
            </a:r>
            <a:r>
              <a:rPr lang="ko-KR" alt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BD2687-6D14-5707-FF40-C811C5793D03}"/>
              </a:ext>
            </a:extLst>
          </p:cNvPr>
          <p:cNvSpPr txBox="1"/>
          <p:nvPr/>
        </p:nvSpPr>
        <p:spPr>
          <a:xfrm>
            <a:off x="1575002" y="2579349"/>
            <a:ext cx="6552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numpy.random.uniform</a:t>
            </a:r>
            <a:r>
              <a:rPr lang="ko-KR" altLang="en-US" dirty="0"/>
              <a:t>(</a:t>
            </a:r>
            <a:r>
              <a:rPr lang="ko-KR" altLang="en-US" dirty="0" err="1"/>
              <a:t>low</a:t>
            </a:r>
            <a:r>
              <a:rPr lang="ko-KR" altLang="en-US" dirty="0"/>
              <a:t>=0.0, </a:t>
            </a:r>
            <a:r>
              <a:rPr lang="ko-KR" altLang="en-US" dirty="0" err="1"/>
              <a:t>high</a:t>
            </a:r>
            <a:r>
              <a:rPr lang="ko-KR" altLang="en-US" dirty="0"/>
              <a:t>=1.0, </a:t>
            </a:r>
            <a:r>
              <a:rPr lang="ko-KR" altLang="en-US" dirty="0" err="1"/>
              <a:t>size</a:t>
            </a:r>
            <a:r>
              <a:rPr lang="ko-KR" altLang="en-US" dirty="0"/>
              <a:t>=</a:t>
            </a:r>
            <a:r>
              <a:rPr lang="ko-KR" altLang="en-US" dirty="0" err="1"/>
              <a:t>None</a:t>
            </a:r>
            <a:r>
              <a:rPr lang="ko-KR" altLang="en-US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FD49DF-8467-5678-A378-5595F0EE48B9}"/>
              </a:ext>
            </a:extLst>
          </p:cNvPr>
          <p:cNvSpPr txBox="1"/>
          <p:nvPr/>
        </p:nvSpPr>
        <p:spPr>
          <a:xfrm>
            <a:off x="1942284" y="386757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numpy.random.binomial</a:t>
            </a:r>
            <a:r>
              <a:rPr lang="ko-KR" altLang="en-US" dirty="0"/>
              <a:t>(</a:t>
            </a:r>
            <a:r>
              <a:rPr lang="ko-KR" altLang="en-US" dirty="0" err="1"/>
              <a:t>n</a:t>
            </a:r>
            <a:r>
              <a:rPr lang="ko-KR" altLang="en-US" dirty="0"/>
              <a:t>, </a:t>
            </a:r>
            <a:r>
              <a:rPr lang="ko-KR" altLang="en-US" dirty="0" err="1"/>
              <a:t>p</a:t>
            </a:r>
            <a:r>
              <a:rPr lang="ko-KR" altLang="en-US" dirty="0"/>
              <a:t>, </a:t>
            </a:r>
            <a:r>
              <a:rPr lang="ko-KR" altLang="en-US" dirty="0" err="1"/>
              <a:t>size</a:t>
            </a:r>
            <a:r>
              <a:rPr lang="ko-KR" altLang="en-US" dirty="0"/>
              <a:t>=</a:t>
            </a:r>
            <a:r>
              <a:rPr lang="ko-KR" altLang="en-US" dirty="0" err="1"/>
              <a:t>None</a:t>
            </a:r>
            <a:r>
              <a:rPr lang="ko-KR" altLang="en-US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60C2E5-7CEE-32A1-5242-36A750BE2EAB}"/>
              </a:ext>
            </a:extLst>
          </p:cNvPr>
          <p:cNvSpPr txBox="1"/>
          <p:nvPr/>
        </p:nvSpPr>
        <p:spPr>
          <a:xfrm>
            <a:off x="2123728" y="5373216"/>
            <a:ext cx="6336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numpy.random.poisson</a:t>
            </a:r>
            <a:r>
              <a:rPr lang="ko-KR" altLang="en-US" dirty="0"/>
              <a:t>(</a:t>
            </a:r>
            <a:r>
              <a:rPr lang="ko-KR" altLang="en-US" dirty="0" err="1"/>
              <a:t>lam</a:t>
            </a:r>
            <a:r>
              <a:rPr lang="ko-KR" altLang="en-US" dirty="0"/>
              <a:t>=1.0, </a:t>
            </a:r>
            <a:r>
              <a:rPr lang="ko-KR" altLang="en-US" dirty="0" err="1"/>
              <a:t>size</a:t>
            </a:r>
            <a:r>
              <a:rPr lang="ko-KR" altLang="en-US" dirty="0"/>
              <a:t>=</a:t>
            </a:r>
            <a:r>
              <a:rPr lang="ko-KR" altLang="en-US" dirty="0" err="1"/>
              <a:t>None</a:t>
            </a:r>
            <a:r>
              <a:rPr lang="ko-KR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97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D5F44-BB9E-A7DF-941F-3A7C58C9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FEC7AB-4B3C-8B2C-874C-1E033FF0E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073427"/>
          </a:xfrm>
        </p:spPr>
        <p:txBody>
          <a:bodyPr/>
          <a:lstStyle/>
          <a:p>
            <a:r>
              <a:rPr lang="en-US" altLang="ko-KR" dirty="0" err="1"/>
              <a:t>arange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지정된 범위 내에서 균일한 간격으로 값을 생성하여 </a:t>
            </a:r>
            <a:r>
              <a:rPr lang="en-US" altLang="ko-KR" dirty="0"/>
              <a:t>1</a:t>
            </a:r>
            <a:r>
              <a:rPr lang="ko-KR" altLang="en-US" dirty="0"/>
              <a:t>차원 배열을 반환하는 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sz="1600" dirty="0"/>
              <a:t>start: </a:t>
            </a:r>
            <a:r>
              <a:rPr lang="ko-KR" altLang="en-US" sz="1600" dirty="0"/>
              <a:t>시작 값으로</a:t>
            </a:r>
            <a:r>
              <a:rPr lang="en-US" altLang="ko-KR" sz="1600" dirty="0"/>
              <a:t>, </a:t>
            </a:r>
            <a:r>
              <a:rPr lang="ko-KR" altLang="en-US" sz="1600" dirty="0"/>
              <a:t>범위에 포함됩니다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기본값은 </a:t>
            </a:r>
            <a:r>
              <a:rPr lang="en-US" altLang="ko-KR" sz="1600" dirty="0"/>
              <a:t>0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pPr lvl="2"/>
            <a:r>
              <a:rPr lang="en-US" altLang="ko-KR" sz="1600" dirty="0"/>
              <a:t>stop: </a:t>
            </a:r>
            <a:r>
              <a:rPr lang="ko-KR" altLang="en-US" sz="1600" dirty="0"/>
              <a:t>종료 값으로</a:t>
            </a:r>
            <a:r>
              <a:rPr lang="en-US" altLang="ko-KR" sz="1600" dirty="0"/>
              <a:t>, </a:t>
            </a:r>
            <a:r>
              <a:rPr lang="ko-KR" altLang="en-US" sz="1600" dirty="0"/>
              <a:t>범위에 포함되지 않습니다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값을 생성하지 않습니다</a:t>
            </a:r>
            <a:r>
              <a:rPr lang="en-US" altLang="ko-KR" sz="1600" dirty="0"/>
              <a:t>.</a:t>
            </a:r>
          </a:p>
          <a:p>
            <a:pPr lvl="2"/>
            <a:r>
              <a:rPr lang="en-US" altLang="ko-KR" sz="1600" dirty="0"/>
              <a:t>step: </a:t>
            </a:r>
            <a:r>
              <a:rPr lang="ko-KR" altLang="en-US" sz="1600" dirty="0"/>
              <a:t>값 사이의 간격을 나타내며</a:t>
            </a:r>
            <a:r>
              <a:rPr lang="en-US" altLang="ko-KR" sz="1600" dirty="0"/>
              <a:t>, </a:t>
            </a:r>
            <a:r>
              <a:rPr lang="ko-KR" altLang="en-US" sz="1600" dirty="0"/>
              <a:t>기본값은 </a:t>
            </a:r>
            <a:r>
              <a:rPr lang="en-US" altLang="ko-KR" sz="1600" dirty="0"/>
              <a:t>1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pPr lvl="2"/>
            <a:r>
              <a:rPr lang="en-US" altLang="ko-KR" sz="1600" dirty="0" err="1"/>
              <a:t>dtype</a:t>
            </a:r>
            <a:r>
              <a:rPr lang="en-US" altLang="ko-KR" sz="1600" dirty="0"/>
              <a:t>: </a:t>
            </a:r>
            <a:r>
              <a:rPr lang="ko-KR" altLang="en-US" sz="1600" dirty="0"/>
              <a:t>생성된 배열의 데이터 유형을 지정합니다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기본값은 입력 값에 따라 자동으로 결정됩니다</a:t>
            </a:r>
            <a:r>
              <a:rPr lang="en-US" altLang="ko-KR" sz="1600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BE9CEF-0CC8-E17B-CEF2-50F7C614F33F}"/>
              </a:ext>
            </a:extLst>
          </p:cNvPr>
          <p:cNvSpPr txBox="1"/>
          <p:nvPr/>
        </p:nvSpPr>
        <p:spPr>
          <a:xfrm>
            <a:off x="1799692" y="2335847"/>
            <a:ext cx="5544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numpy.arange</a:t>
            </a:r>
            <a:r>
              <a:rPr lang="ko-KR" altLang="en-US" dirty="0"/>
              <a:t>(</a:t>
            </a:r>
            <a:r>
              <a:rPr lang="ko-KR" altLang="en-US" dirty="0" err="1"/>
              <a:t>start</a:t>
            </a:r>
            <a:r>
              <a:rPr lang="ko-KR" altLang="en-US" dirty="0"/>
              <a:t>, </a:t>
            </a:r>
            <a:r>
              <a:rPr lang="ko-KR" altLang="en-US" dirty="0" err="1"/>
              <a:t>stop</a:t>
            </a:r>
            <a:r>
              <a:rPr lang="ko-KR" altLang="en-US" dirty="0"/>
              <a:t>, </a:t>
            </a:r>
            <a:r>
              <a:rPr lang="ko-KR" altLang="en-US" dirty="0" err="1"/>
              <a:t>step</a:t>
            </a:r>
            <a:r>
              <a:rPr lang="ko-KR" altLang="en-US" dirty="0"/>
              <a:t>, </a:t>
            </a:r>
            <a:r>
              <a:rPr lang="ko-KR" altLang="en-US" dirty="0" err="1"/>
              <a:t>dtype</a:t>
            </a:r>
            <a:r>
              <a:rPr lang="ko-KR" altLang="en-US" dirty="0"/>
              <a:t>=</a:t>
            </a:r>
            <a:r>
              <a:rPr lang="ko-KR" altLang="en-US" dirty="0" err="1"/>
              <a:t>None</a:t>
            </a:r>
            <a:r>
              <a:rPr lang="ko-KR" alt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15EB08-47E5-7BC5-6B54-7CE487313BDD}"/>
              </a:ext>
            </a:extLst>
          </p:cNvPr>
          <p:cNvSpPr txBox="1"/>
          <p:nvPr/>
        </p:nvSpPr>
        <p:spPr>
          <a:xfrm>
            <a:off x="2286000" y="4509120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기본 사용법</a:t>
            </a:r>
          </a:p>
          <a:p>
            <a:r>
              <a:rPr lang="ko-KR" altLang="en-US" dirty="0"/>
              <a:t>arr1 = </a:t>
            </a:r>
            <a:r>
              <a:rPr lang="ko-KR" altLang="en-US" dirty="0" err="1"/>
              <a:t>np.arange</a:t>
            </a:r>
            <a:r>
              <a:rPr lang="ko-KR" altLang="en-US" dirty="0"/>
              <a:t>(5)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(arr1)</a:t>
            </a:r>
          </a:p>
          <a:p>
            <a:r>
              <a:rPr lang="ko-KR" altLang="en-US" dirty="0"/>
              <a:t># 출력: [0 1 2 3 4]</a:t>
            </a:r>
          </a:p>
        </p:txBody>
      </p:sp>
    </p:spTree>
    <p:extLst>
      <p:ext uri="{BB962C8B-B14F-4D97-AF65-F5344CB8AC3E}">
        <p14:creationId xmlns:p14="http://schemas.microsoft.com/office/powerpoint/2010/main" val="39550143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8A58D-DD91-2A3D-FCCC-81693A6C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통계 및 수학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FA7CC-F1B2-FAA9-76C1-28E0ADBC4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3394720" cy="5073427"/>
          </a:xfrm>
        </p:spPr>
        <p:txBody>
          <a:bodyPr/>
          <a:lstStyle/>
          <a:p>
            <a:r>
              <a:rPr lang="ko-KR" altLang="en-US" dirty="0"/>
              <a:t>확률 분포 및 난수 생성 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E1A54-7E08-530B-51AE-B131FC9E1CBB}"/>
              </a:ext>
            </a:extLst>
          </p:cNvPr>
          <p:cNvSpPr txBox="1"/>
          <p:nvPr/>
        </p:nvSpPr>
        <p:spPr>
          <a:xfrm>
            <a:off x="4076401" y="1041023"/>
            <a:ext cx="504056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numpy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np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정규 분포</a:t>
            </a:r>
          </a:p>
          <a:p>
            <a:r>
              <a:rPr lang="ko-KR" altLang="en-US" sz="1200" dirty="0"/>
              <a:t>arr1 = </a:t>
            </a:r>
            <a:r>
              <a:rPr lang="ko-KR" altLang="en-US" sz="1200" dirty="0" err="1"/>
              <a:t>np.random.normal</a:t>
            </a:r>
            <a:r>
              <a:rPr lang="ko-KR" altLang="en-US" sz="1200" dirty="0"/>
              <a:t>(0, 1, </a:t>
            </a:r>
            <a:r>
              <a:rPr lang="ko-KR" altLang="en-US" sz="1200" dirty="0" err="1"/>
              <a:t>size</a:t>
            </a:r>
            <a:r>
              <a:rPr lang="ko-KR" altLang="en-US" sz="1200" dirty="0"/>
              <a:t>=10)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(arr1)</a:t>
            </a:r>
          </a:p>
          <a:p>
            <a:r>
              <a:rPr lang="ko-KR" altLang="en-US" sz="1200" dirty="0"/>
              <a:t>'''</a:t>
            </a:r>
          </a:p>
          <a:p>
            <a:r>
              <a:rPr lang="ko-KR" altLang="en-US" sz="1200" dirty="0"/>
              <a:t>[-1.03175853 -0.26330108  0.50114289  0.43128428  1.52632134</a:t>
            </a:r>
          </a:p>
          <a:p>
            <a:r>
              <a:rPr lang="ko-KR" altLang="en-US" sz="1200" dirty="0"/>
              <a:t> -0.11669154 -0.38778772 -0.58322862  0.1852227  -1.12919514]</a:t>
            </a:r>
          </a:p>
          <a:p>
            <a:r>
              <a:rPr lang="ko-KR" altLang="en-US" sz="1200" dirty="0"/>
              <a:t>'''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균등 분포</a:t>
            </a:r>
          </a:p>
          <a:p>
            <a:r>
              <a:rPr lang="ko-KR" altLang="en-US" sz="1200" dirty="0"/>
              <a:t>arr2 = </a:t>
            </a:r>
            <a:r>
              <a:rPr lang="ko-KR" altLang="en-US" sz="1200" dirty="0" err="1"/>
              <a:t>np.random.uniform</a:t>
            </a:r>
            <a:r>
              <a:rPr lang="ko-KR" altLang="en-US" sz="1200" dirty="0"/>
              <a:t>(0, 1, </a:t>
            </a:r>
            <a:r>
              <a:rPr lang="ko-KR" altLang="en-US" sz="1200" dirty="0" err="1"/>
              <a:t>size</a:t>
            </a:r>
            <a:r>
              <a:rPr lang="ko-KR" altLang="en-US" sz="1200" dirty="0"/>
              <a:t>=10)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(arr2)</a:t>
            </a:r>
          </a:p>
          <a:p>
            <a:r>
              <a:rPr lang="ko-KR" altLang="en-US" sz="1200" dirty="0"/>
              <a:t>'''</a:t>
            </a:r>
          </a:p>
          <a:p>
            <a:r>
              <a:rPr lang="ko-KR" altLang="en-US" sz="1200" dirty="0"/>
              <a:t>[0.3082703  0.59827088 0.61679035 0.3049514  0.10465949</a:t>
            </a:r>
          </a:p>
          <a:p>
            <a:r>
              <a:rPr lang="ko-KR" altLang="en-US" sz="1200" dirty="0"/>
              <a:t> 0.95647913 0.52484807 0.62345654 0.36863133 0.66491068]</a:t>
            </a:r>
          </a:p>
          <a:p>
            <a:r>
              <a:rPr lang="ko-KR" altLang="en-US" sz="1200" dirty="0"/>
              <a:t>'''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이항 분포</a:t>
            </a:r>
          </a:p>
          <a:p>
            <a:r>
              <a:rPr lang="ko-KR" altLang="en-US" sz="1200" dirty="0"/>
              <a:t>arr3 = </a:t>
            </a:r>
            <a:r>
              <a:rPr lang="ko-KR" altLang="en-US" sz="1200" dirty="0" err="1"/>
              <a:t>np.random.binomial</a:t>
            </a:r>
            <a:r>
              <a:rPr lang="ko-KR" altLang="en-US" sz="1200" dirty="0"/>
              <a:t>(10, 0.5, </a:t>
            </a:r>
            <a:r>
              <a:rPr lang="ko-KR" altLang="en-US" sz="1200" dirty="0" err="1"/>
              <a:t>size</a:t>
            </a:r>
            <a:r>
              <a:rPr lang="ko-KR" altLang="en-US" sz="1200" dirty="0"/>
              <a:t>=10)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(arr3)</a:t>
            </a:r>
          </a:p>
          <a:p>
            <a:r>
              <a:rPr lang="ko-KR" altLang="en-US" sz="1200" dirty="0"/>
              <a:t>'''</a:t>
            </a:r>
          </a:p>
          <a:p>
            <a:r>
              <a:rPr lang="ko-KR" altLang="en-US" sz="1200" dirty="0"/>
              <a:t>[6 7 6 3 7 3 6 3 7 3]</a:t>
            </a:r>
          </a:p>
          <a:p>
            <a:r>
              <a:rPr lang="ko-KR" altLang="en-US" sz="1200" dirty="0"/>
              <a:t>'''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포아송</a:t>
            </a:r>
            <a:r>
              <a:rPr lang="ko-KR" altLang="en-US" sz="1200" dirty="0"/>
              <a:t> 분포</a:t>
            </a:r>
          </a:p>
          <a:p>
            <a:r>
              <a:rPr lang="ko-KR" altLang="en-US" sz="1200" dirty="0"/>
              <a:t>arr4 = </a:t>
            </a:r>
            <a:r>
              <a:rPr lang="ko-KR" altLang="en-US" sz="1200" dirty="0" err="1"/>
              <a:t>np.random.poisson</a:t>
            </a:r>
            <a:r>
              <a:rPr lang="ko-KR" altLang="en-US" sz="1200" dirty="0"/>
              <a:t>(3, </a:t>
            </a:r>
            <a:r>
              <a:rPr lang="ko-KR" altLang="en-US" sz="1200" dirty="0" err="1"/>
              <a:t>size</a:t>
            </a:r>
            <a:r>
              <a:rPr lang="ko-KR" altLang="en-US" sz="1200" dirty="0"/>
              <a:t>=10)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(arr4)</a:t>
            </a:r>
          </a:p>
          <a:p>
            <a:r>
              <a:rPr lang="ko-KR" altLang="en-US" sz="1200" dirty="0"/>
              <a:t>'''</a:t>
            </a:r>
          </a:p>
          <a:p>
            <a:r>
              <a:rPr lang="ko-KR" altLang="en-US" sz="1200" dirty="0"/>
              <a:t>[2 2 2 6 2 1 1 1 1 6]</a:t>
            </a:r>
          </a:p>
          <a:p>
            <a:r>
              <a:rPr lang="ko-KR" altLang="en-US" sz="1200" dirty="0"/>
              <a:t>'''</a:t>
            </a:r>
          </a:p>
        </p:txBody>
      </p:sp>
    </p:spTree>
    <p:extLst>
      <p:ext uri="{BB962C8B-B14F-4D97-AF65-F5344CB8AC3E}">
        <p14:creationId xmlns:p14="http://schemas.microsoft.com/office/powerpoint/2010/main" val="28052519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5A8EC-278E-76E5-ACED-8F42014E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pandas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B19092-6621-BE7E-AB34-37BE39DEE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pandas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파이썬에서</a:t>
            </a:r>
            <a:r>
              <a:rPr lang="ko-KR" altLang="en-US" sz="2000" dirty="0"/>
              <a:t> 데이터 분석을 위한 라이브러리입니다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표 형태의 데이터를 다루는 데 특화되어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데이터프레임</a:t>
            </a:r>
            <a:r>
              <a:rPr lang="en-US" altLang="ko-KR" sz="2000" dirty="0"/>
              <a:t>(</a:t>
            </a:r>
            <a:r>
              <a:rPr lang="en-US" altLang="ko-KR" sz="2000" dirty="0" err="1"/>
              <a:t>DataFrame</a:t>
            </a:r>
            <a:r>
              <a:rPr lang="en-US" altLang="ko-KR" sz="2000" dirty="0"/>
              <a:t>)</a:t>
            </a:r>
            <a:r>
              <a:rPr lang="ko-KR" altLang="en-US" sz="2000" dirty="0"/>
              <a:t>이라는 자료구조를 제공합니다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pandas</a:t>
            </a:r>
            <a:r>
              <a:rPr lang="ko-KR" altLang="en-US" sz="2000" dirty="0"/>
              <a:t>는 </a:t>
            </a:r>
            <a:r>
              <a:rPr lang="en-US" altLang="ko-KR" sz="2000" dirty="0"/>
              <a:t>NumPy</a:t>
            </a:r>
            <a:r>
              <a:rPr lang="ko-KR" altLang="en-US" sz="2000" dirty="0"/>
              <a:t>와 함께 사용되어 효율적인 데이터 처리가 가능합니다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pandas </a:t>
            </a:r>
            <a:r>
              <a:rPr lang="ko-KR" altLang="en-US" sz="2000" dirty="0"/>
              <a:t>설치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BE2C0B-9A61-DBDD-8B88-CEC605E5DE9C}"/>
              </a:ext>
            </a:extLst>
          </p:cNvPr>
          <p:cNvSpPr txBox="1"/>
          <p:nvPr/>
        </p:nvSpPr>
        <p:spPr>
          <a:xfrm>
            <a:off x="2286000" y="371703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pip</a:t>
            </a:r>
            <a:r>
              <a:rPr lang="ko-KR" altLang="en-US" dirty="0"/>
              <a:t> </a:t>
            </a:r>
            <a:r>
              <a:rPr lang="ko-KR" altLang="en-US" dirty="0" err="1"/>
              <a:t>install</a:t>
            </a:r>
            <a:r>
              <a:rPr lang="ko-KR" altLang="en-US" dirty="0"/>
              <a:t> </a:t>
            </a:r>
            <a:r>
              <a:rPr lang="ko-KR" altLang="en-US" dirty="0" err="1"/>
              <a:t>pandas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7601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C931D-1319-FD34-1F08-CE0FCA4C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Series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E113A-5C78-92E0-1CA0-0DE9AB741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차원 배열 형태의 자료구조</a:t>
            </a:r>
          </a:p>
          <a:p>
            <a:r>
              <a:rPr lang="ko-KR" altLang="en-US" dirty="0"/>
              <a:t>각 요소는 인덱스와 값으로 구성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652F6-FCBF-055F-2383-B6D00A60B1B1}"/>
              </a:ext>
            </a:extLst>
          </p:cNvPr>
          <p:cNvSpPr txBox="1"/>
          <p:nvPr/>
        </p:nvSpPr>
        <p:spPr>
          <a:xfrm>
            <a:off x="323528" y="2428378"/>
            <a:ext cx="49502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pandas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pd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</a:t>
            </a:r>
            <a:r>
              <a:rPr lang="ko-KR" altLang="en-US" dirty="0" err="1"/>
              <a:t>Series</a:t>
            </a:r>
            <a:r>
              <a:rPr lang="ko-KR" altLang="en-US" dirty="0"/>
              <a:t> 생성</a:t>
            </a:r>
            <a:endParaRPr lang="en-US" altLang="ko-KR" dirty="0"/>
          </a:p>
          <a:p>
            <a:r>
              <a:rPr lang="ko-KR" altLang="en-US" dirty="0"/>
              <a:t># 리스트 사용</a:t>
            </a:r>
          </a:p>
          <a:p>
            <a:r>
              <a:rPr lang="ko-KR" altLang="en-US" dirty="0" err="1"/>
              <a:t>data</a:t>
            </a:r>
            <a:r>
              <a:rPr lang="ko-KR" altLang="en-US" dirty="0"/>
              <a:t> = </a:t>
            </a:r>
            <a:r>
              <a:rPr lang="ko-KR" altLang="en-US" dirty="0" err="1"/>
              <a:t>pd.Series</a:t>
            </a:r>
            <a:r>
              <a:rPr lang="ko-KR" altLang="en-US" dirty="0"/>
              <a:t>([1, 2, 3, 4])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data</a:t>
            </a:r>
            <a:r>
              <a:rPr lang="ko-KR" alt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68D21-DCE8-B8F2-362E-493E6815A03F}"/>
              </a:ext>
            </a:extLst>
          </p:cNvPr>
          <p:cNvSpPr txBox="1"/>
          <p:nvPr/>
        </p:nvSpPr>
        <p:spPr>
          <a:xfrm>
            <a:off x="3707904" y="2204864"/>
            <a:ext cx="536408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문자열 인덱스 사용</a:t>
            </a:r>
          </a:p>
          <a:p>
            <a:r>
              <a:rPr lang="en-US" altLang="ko-KR" dirty="0"/>
              <a:t>data = </a:t>
            </a:r>
            <a:r>
              <a:rPr lang="en-US" altLang="ko-KR" dirty="0" err="1"/>
              <a:t>pd.Series</a:t>
            </a:r>
            <a:r>
              <a:rPr lang="en-US" altLang="ko-KR" dirty="0"/>
              <a:t>([1, 2, 3, 4], index=['a', 'b', 'c', 'd'])</a:t>
            </a:r>
          </a:p>
          <a:p>
            <a:r>
              <a:rPr lang="en-US" altLang="ko-KR" dirty="0"/>
              <a:t>print(data)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딕셔너리 사용</a:t>
            </a:r>
          </a:p>
          <a:p>
            <a:r>
              <a:rPr lang="en-US" altLang="ko-KR" dirty="0"/>
              <a:t>data1 = {'a': 1, 'b': 2, 'c': 3 , ‘d’: 4}</a:t>
            </a:r>
          </a:p>
          <a:p>
            <a:r>
              <a:rPr lang="en-US" altLang="ko-KR" dirty="0"/>
              <a:t>s1 = </a:t>
            </a:r>
            <a:r>
              <a:rPr lang="en-US" altLang="ko-KR" dirty="0" err="1"/>
              <a:t>pd.Series</a:t>
            </a:r>
            <a:r>
              <a:rPr lang="en-US" altLang="ko-KR" dirty="0"/>
              <a:t>(data1)</a:t>
            </a:r>
          </a:p>
          <a:p>
            <a:r>
              <a:rPr lang="en-US" altLang="ko-KR" dirty="0"/>
              <a:t>print(s1)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A32750-1CFF-F415-CCB6-BA00021F9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307202"/>
            <a:ext cx="1296144" cy="16964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850A96-7851-7FA0-A9A5-5CB3E2A8D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4653252"/>
            <a:ext cx="1252209" cy="169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461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C931D-1319-FD34-1F08-CE0FCA4C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Series </a:t>
            </a:r>
            <a:r>
              <a:rPr lang="ko-KR" altLang="en-US" dirty="0"/>
              <a:t>인덱싱 및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E113A-5C78-92E0-1CA0-0DE9AB741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7211144" cy="5073427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정수형</a:t>
            </a:r>
            <a:r>
              <a:rPr lang="en-US" altLang="ko-KR" sz="1800" dirty="0"/>
              <a:t>, </a:t>
            </a:r>
            <a:r>
              <a:rPr lang="ko-KR" altLang="en-US" sz="1800" dirty="0"/>
              <a:t>문자열 등 다양한 인덱스 사용 가능</a:t>
            </a:r>
          </a:p>
          <a:p>
            <a:r>
              <a:rPr lang="ko-KR" altLang="en-US" sz="1800" dirty="0" err="1"/>
              <a:t>슬라이싱을</a:t>
            </a:r>
            <a:r>
              <a:rPr lang="ko-KR" altLang="en-US" sz="1800" dirty="0"/>
              <a:t> 통한 부분 데이터 선택 가능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EA863-4F85-C79F-7E3A-276BFEC88016}"/>
              </a:ext>
            </a:extLst>
          </p:cNvPr>
          <p:cNvSpPr txBox="1"/>
          <p:nvPr/>
        </p:nvSpPr>
        <p:spPr>
          <a:xfrm>
            <a:off x="1403648" y="2276872"/>
            <a:ext cx="692311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pandas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pd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시리즈 생성</a:t>
            </a:r>
          </a:p>
          <a:p>
            <a:r>
              <a:rPr lang="ko-KR" altLang="en-US" dirty="0" err="1"/>
              <a:t>data</a:t>
            </a:r>
            <a:r>
              <a:rPr lang="ko-KR" altLang="en-US" dirty="0"/>
              <a:t> = [10, 20, 30, 40, 50]</a:t>
            </a:r>
          </a:p>
          <a:p>
            <a:r>
              <a:rPr lang="ko-KR" altLang="en-US" dirty="0" err="1"/>
              <a:t>index</a:t>
            </a:r>
            <a:r>
              <a:rPr lang="ko-KR" altLang="en-US" dirty="0"/>
              <a:t> = ['</a:t>
            </a:r>
            <a:r>
              <a:rPr lang="ko-KR" altLang="en-US" dirty="0" err="1"/>
              <a:t>a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', 'c', '</a:t>
            </a:r>
            <a:r>
              <a:rPr lang="ko-KR" altLang="en-US" dirty="0" err="1"/>
              <a:t>d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']</a:t>
            </a:r>
          </a:p>
          <a:p>
            <a:r>
              <a:rPr lang="ko-KR" altLang="en-US" dirty="0" err="1"/>
              <a:t>s</a:t>
            </a:r>
            <a:r>
              <a:rPr lang="ko-KR" altLang="en-US" dirty="0"/>
              <a:t> = </a:t>
            </a:r>
            <a:r>
              <a:rPr lang="ko-KR" altLang="en-US" dirty="0" err="1"/>
              <a:t>pd.Series</a:t>
            </a:r>
            <a:r>
              <a:rPr lang="ko-KR" altLang="en-US" dirty="0"/>
              <a:t>(</a:t>
            </a:r>
            <a:r>
              <a:rPr lang="ko-KR" altLang="en-US" dirty="0" err="1"/>
              <a:t>data</a:t>
            </a:r>
            <a:r>
              <a:rPr lang="ko-KR" altLang="en-US" dirty="0"/>
              <a:t>, </a:t>
            </a:r>
            <a:r>
              <a:rPr lang="ko-KR" altLang="en-US" dirty="0" err="1"/>
              <a:t>index</a:t>
            </a:r>
            <a:r>
              <a:rPr lang="ko-KR" altLang="en-US" dirty="0"/>
              <a:t>=</a:t>
            </a:r>
            <a:r>
              <a:rPr lang="ko-KR" altLang="en-US" dirty="0" err="1"/>
              <a:t>index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/>
              <a:t># 시리즈 인덱싱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s</a:t>
            </a:r>
            <a:r>
              <a:rPr lang="ko-KR" altLang="en-US" dirty="0"/>
              <a:t>['</a:t>
            </a:r>
            <a:r>
              <a:rPr lang="ko-KR" altLang="en-US" dirty="0" err="1"/>
              <a:t>a</a:t>
            </a:r>
            <a:r>
              <a:rPr lang="ko-KR" altLang="en-US" dirty="0"/>
              <a:t>'])  # 10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s</a:t>
            </a:r>
            <a:r>
              <a:rPr lang="ko-KR" altLang="en-US" dirty="0"/>
              <a:t>[['</a:t>
            </a:r>
            <a:r>
              <a:rPr lang="ko-KR" altLang="en-US" dirty="0" err="1"/>
              <a:t>a</a:t>
            </a:r>
            <a:r>
              <a:rPr lang="ko-KR" altLang="en-US" dirty="0"/>
              <a:t>', 'c', '</a:t>
            </a:r>
            <a:r>
              <a:rPr lang="ko-KR" altLang="en-US" dirty="0" err="1"/>
              <a:t>e</a:t>
            </a:r>
            <a:r>
              <a:rPr lang="ko-KR" altLang="en-US" dirty="0"/>
              <a:t>']])  # </a:t>
            </a:r>
            <a:r>
              <a:rPr lang="ko-KR" altLang="en-US" dirty="0" err="1"/>
              <a:t>a</a:t>
            </a:r>
            <a:r>
              <a:rPr lang="ko-KR" altLang="en-US" dirty="0"/>
              <a:t>    10, c    30, </a:t>
            </a:r>
            <a:r>
              <a:rPr lang="ko-KR" altLang="en-US" dirty="0" err="1"/>
              <a:t>e</a:t>
            </a:r>
            <a:r>
              <a:rPr lang="ko-KR" altLang="en-US" dirty="0"/>
              <a:t>    50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s</a:t>
            </a:r>
            <a:r>
              <a:rPr lang="ko-KR" altLang="en-US" dirty="0"/>
              <a:t>[:3])  # </a:t>
            </a:r>
            <a:r>
              <a:rPr lang="ko-KR" altLang="en-US" dirty="0" err="1"/>
              <a:t>a</a:t>
            </a:r>
            <a:r>
              <a:rPr lang="ko-KR" altLang="en-US" dirty="0"/>
              <a:t>    10, </a:t>
            </a:r>
            <a:r>
              <a:rPr lang="ko-KR" altLang="en-US" dirty="0" err="1"/>
              <a:t>b</a:t>
            </a:r>
            <a:r>
              <a:rPr lang="ko-KR" altLang="en-US" dirty="0"/>
              <a:t>    20, c    30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s</a:t>
            </a:r>
            <a:r>
              <a:rPr lang="ko-KR" altLang="en-US" dirty="0"/>
              <a:t>[</a:t>
            </a:r>
            <a:r>
              <a:rPr lang="ko-KR" altLang="en-US" dirty="0" err="1"/>
              <a:t>s</a:t>
            </a:r>
            <a:r>
              <a:rPr lang="ko-KR" altLang="en-US" dirty="0"/>
              <a:t> &gt; 30])  # </a:t>
            </a:r>
            <a:r>
              <a:rPr lang="ko-KR" altLang="en-US" dirty="0" err="1"/>
              <a:t>d</a:t>
            </a:r>
            <a:r>
              <a:rPr lang="ko-KR" altLang="en-US" dirty="0"/>
              <a:t>    40, </a:t>
            </a:r>
            <a:r>
              <a:rPr lang="ko-KR" altLang="en-US" dirty="0" err="1"/>
              <a:t>e</a:t>
            </a:r>
            <a:r>
              <a:rPr lang="ko-KR" altLang="en-US" dirty="0"/>
              <a:t>    50</a:t>
            </a:r>
          </a:p>
        </p:txBody>
      </p:sp>
    </p:spTree>
    <p:extLst>
      <p:ext uri="{BB962C8B-B14F-4D97-AF65-F5344CB8AC3E}">
        <p14:creationId xmlns:p14="http://schemas.microsoft.com/office/powerpoint/2010/main" val="12821791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A9AC2-4F44-FF9C-5F98-0EB70554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Series </a:t>
            </a:r>
            <a:r>
              <a:rPr lang="ko-KR" altLang="en-US" sz="2800" dirty="0"/>
              <a:t>데이터를 이용한 그래프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DDDDED-49CF-CB35-A3A0-33ED2F6E6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인덱스와 값을 포함한 </a:t>
            </a:r>
            <a:r>
              <a:rPr lang="en-US" altLang="ko-KR" dirty="0"/>
              <a:t>Pandas Series </a:t>
            </a:r>
            <a:r>
              <a:rPr lang="ko-KR" altLang="en-US" dirty="0"/>
              <a:t>데이터를 사용하여 그래프를 그리는 예제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4AB6E-1043-C948-E8E3-8CF5CFB740A0}"/>
              </a:ext>
            </a:extLst>
          </p:cNvPr>
          <p:cNvSpPr txBox="1"/>
          <p:nvPr/>
        </p:nvSpPr>
        <p:spPr>
          <a:xfrm>
            <a:off x="1151620" y="2060848"/>
            <a:ext cx="684076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matplotlib.pyplot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plt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시리즈 데이터 생성</a:t>
            </a:r>
          </a:p>
          <a:p>
            <a:r>
              <a:rPr lang="ko-KR" altLang="en-US" sz="1400" dirty="0" err="1"/>
              <a:t>sales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pd.Series</a:t>
            </a:r>
            <a:r>
              <a:rPr lang="ko-KR" altLang="en-US" sz="1400" dirty="0"/>
              <a:t>([100, 120, 150, 160, 180], </a:t>
            </a:r>
            <a:r>
              <a:rPr lang="ko-KR" altLang="en-US" sz="1400" dirty="0" err="1"/>
              <a:t>index</a:t>
            </a:r>
            <a:r>
              <a:rPr lang="ko-KR" altLang="en-US" sz="1400" dirty="0"/>
              <a:t>=['</a:t>
            </a:r>
            <a:r>
              <a:rPr lang="ko-KR" altLang="en-US" sz="1400" dirty="0" err="1"/>
              <a:t>Jan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Feb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Mar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Apr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May</a:t>
            </a:r>
            <a:r>
              <a:rPr lang="ko-KR" altLang="en-US" sz="1400" dirty="0"/>
              <a:t>'])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막대 그래프 그리기</a:t>
            </a:r>
          </a:p>
          <a:p>
            <a:r>
              <a:rPr lang="ko-KR" altLang="en-US" sz="1400" dirty="0" err="1"/>
              <a:t>plt.bar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sales.index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sales.values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축과 제목 설정</a:t>
            </a:r>
          </a:p>
          <a:p>
            <a:r>
              <a:rPr lang="ko-KR" altLang="en-US" sz="1400" dirty="0" err="1"/>
              <a:t>plt.xlabel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Month</a:t>
            </a:r>
            <a:r>
              <a:rPr lang="ko-KR" altLang="en-US" sz="1400" dirty="0"/>
              <a:t>')</a:t>
            </a:r>
          </a:p>
          <a:p>
            <a:r>
              <a:rPr lang="ko-KR" altLang="en-US" sz="1400" dirty="0" err="1"/>
              <a:t>plt.ylabel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Sales</a:t>
            </a:r>
            <a:r>
              <a:rPr lang="ko-KR" altLang="en-US" sz="1400" dirty="0"/>
              <a:t>')</a:t>
            </a:r>
          </a:p>
          <a:p>
            <a:r>
              <a:rPr lang="ko-KR" altLang="en-US" sz="1400" dirty="0" err="1"/>
              <a:t>plt.title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Monthly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Sales</a:t>
            </a:r>
            <a:r>
              <a:rPr lang="ko-KR" altLang="en-US" sz="1400" dirty="0"/>
              <a:t>')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그래프 표시</a:t>
            </a:r>
          </a:p>
          <a:p>
            <a:r>
              <a:rPr lang="ko-KR" altLang="en-US" sz="1400" dirty="0" err="1"/>
              <a:t>plt.show</a:t>
            </a:r>
            <a:r>
              <a:rPr lang="ko-KR" altLang="en-US" sz="1400" dirty="0"/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0F6817-87E6-6E88-E439-ABF6A1248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3585914"/>
            <a:ext cx="3938108" cy="302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276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1988B-CE89-B033-091A-66D51D59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Series </a:t>
            </a:r>
            <a:r>
              <a:rPr lang="ko-KR" altLang="en-US" dirty="0"/>
              <a:t>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68E24F-4594-35E1-D0B8-10192869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산술 연산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096134-AFE9-FB7C-914B-BD950F0C6B0F}"/>
              </a:ext>
            </a:extLst>
          </p:cNvPr>
          <p:cNvSpPr txBox="1"/>
          <p:nvPr/>
        </p:nvSpPr>
        <p:spPr>
          <a:xfrm>
            <a:off x="3203848" y="920199"/>
            <a:ext cx="489654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시리즈 생성</a:t>
            </a:r>
          </a:p>
          <a:p>
            <a:r>
              <a:rPr lang="ko-KR" altLang="en-US" sz="1400" dirty="0"/>
              <a:t>data1 = {'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': 1, '</a:t>
            </a:r>
            <a:r>
              <a:rPr lang="ko-KR" altLang="en-US" sz="1400" dirty="0" err="1"/>
              <a:t>b</a:t>
            </a:r>
            <a:r>
              <a:rPr lang="ko-KR" altLang="en-US" sz="1400" dirty="0"/>
              <a:t>': 2, 'c': 3}</a:t>
            </a:r>
          </a:p>
          <a:p>
            <a:r>
              <a:rPr lang="ko-KR" altLang="en-US" sz="1400" dirty="0"/>
              <a:t>data2 = {'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': 10, 'c': 30, '</a:t>
            </a:r>
            <a:r>
              <a:rPr lang="ko-KR" altLang="en-US" sz="1400" dirty="0" err="1"/>
              <a:t>d</a:t>
            </a:r>
            <a:r>
              <a:rPr lang="ko-KR" altLang="en-US" sz="1400" dirty="0"/>
              <a:t>': 40}</a:t>
            </a:r>
          </a:p>
          <a:p>
            <a:r>
              <a:rPr lang="ko-KR" altLang="en-US" sz="1400" dirty="0"/>
              <a:t>s1 = </a:t>
            </a:r>
            <a:r>
              <a:rPr lang="ko-KR" altLang="en-US" sz="1400" dirty="0" err="1"/>
              <a:t>pd.Series</a:t>
            </a:r>
            <a:r>
              <a:rPr lang="ko-KR" altLang="en-US" sz="1400" dirty="0"/>
              <a:t>(data1)</a:t>
            </a:r>
          </a:p>
          <a:p>
            <a:r>
              <a:rPr lang="ko-KR" altLang="en-US" sz="1400" dirty="0"/>
              <a:t>s2 = </a:t>
            </a:r>
            <a:r>
              <a:rPr lang="ko-KR" altLang="en-US" sz="1400" dirty="0" err="1"/>
              <a:t>pd.Series</a:t>
            </a:r>
            <a:r>
              <a:rPr lang="ko-KR" altLang="en-US" sz="1400" dirty="0"/>
              <a:t>(data2)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덧셈 연산</a:t>
            </a:r>
          </a:p>
          <a:p>
            <a:r>
              <a:rPr lang="ko-KR" altLang="en-US" sz="1400" dirty="0" err="1"/>
              <a:t>s</a:t>
            </a:r>
            <a:r>
              <a:rPr lang="ko-KR" altLang="en-US" sz="1400" dirty="0"/>
              <a:t> = s1 + s2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</a:t>
            </a:r>
            <a:r>
              <a:rPr lang="ko-KR" altLang="en-US" sz="1400" dirty="0"/>
              <a:t>)  # 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   11.0, </a:t>
            </a:r>
            <a:r>
              <a:rPr lang="ko-KR" altLang="en-US" sz="1400" dirty="0" err="1"/>
              <a:t>b</a:t>
            </a:r>
            <a:r>
              <a:rPr lang="ko-KR" altLang="en-US" sz="1400" dirty="0"/>
              <a:t>     </a:t>
            </a:r>
            <a:r>
              <a:rPr lang="ko-KR" altLang="en-US" sz="1400" dirty="0" err="1"/>
              <a:t>NaN</a:t>
            </a:r>
            <a:r>
              <a:rPr lang="ko-KR" altLang="en-US" sz="1400" dirty="0"/>
              <a:t>, c    33.0, </a:t>
            </a:r>
            <a:r>
              <a:rPr lang="ko-KR" altLang="en-US" sz="1400" dirty="0" err="1"/>
              <a:t>d</a:t>
            </a:r>
            <a:r>
              <a:rPr lang="ko-KR" altLang="en-US" sz="1400" dirty="0"/>
              <a:t>     </a:t>
            </a:r>
            <a:r>
              <a:rPr lang="ko-KR" altLang="en-US" sz="1400" dirty="0" err="1"/>
              <a:t>NaN</a:t>
            </a:r>
            <a:endParaRPr lang="ko-KR" altLang="en-US" sz="1400" dirty="0"/>
          </a:p>
          <a:p>
            <a:r>
              <a:rPr lang="ko-KR" altLang="en-US" sz="1400" dirty="0"/>
              <a:t>           # </a:t>
            </a:r>
            <a:r>
              <a:rPr lang="ko-KR" altLang="en-US" sz="1400" dirty="0" err="1"/>
              <a:t>dtype</a:t>
            </a:r>
            <a:r>
              <a:rPr lang="ko-KR" altLang="en-US" sz="1400" dirty="0"/>
              <a:t>: float64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뺄셈 연산</a:t>
            </a:r>
          </a:p>
          <a:p>
            <a:r>
              <a:rPr lang="ko-KR" altLang="en-US" sz="1400" dirty="0" err="1"/>
              <a:t>s</a:t>
            </a:r>
            <a:r>
              <a:rPr lang="ko-KR" altLang="en-US" sz="1400" dirty="0"/>
              <a:t> = s1 - s2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</a:t>
            </a:r>
            <a:r>
              <a:rPr lang="ko-KR" altLang="en-US" sz="1400" dirty="0"/>
              <a:t>)  # 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   -9.0, </a:t>
            </a:r>
            <a:r>
              <a:rPr lang="ko-KR" altLang="en-US" sz="1400" dirty="0" err="1"/>
              <a:t>b</a:t>
            </a:r>
            <a:r>
              <a:rPr lang="ko-KR" altLang="en-US" sz="1400" dirty="0"/>
              <a:t>     </a:t>
            </a:r>
            <a:r>
              <a:rPr lang="ko-KR" altLang="en-US" sz="1400" dirty="0" err="1"/>
              <a:t>NaN</a:t>
            </a:r>
            <a:r>
              <a:rPr lang="ko-KR" altLang="en-US" sz="1400" dirty="0"/>
              <a:t>, c   -27.0, </a:t>
            </a:r>
            <a:r>
              <a:rPr lang="ko-KR" altLang="en-US" sz="1400" dirty="0" err="1"/>
              <a:t>d</a:t>
            </a:r>
            <a:r>
              <a:rPr lang="ko-KR" altLang="en-US" sz="1400" dirty="0"/>
              <a:t>     </a:t>
            </a:r>
            <a:r>
              <a:rPr lang="ko-KR" altLang="en-US" sz="1400" dirty="0" err="1"/>
              <a:t>NaN</a:t>
            </a:r>
            <a:endParaRPr lang="ko-KR" altLang="en-US" sz="1400" dirty="0"/>
          </a:p>
          <a:p>
            <a:r>
              <a:rPr lang="ko-KR" altLang="en-US" sz="1400" dirty="0"/>
              <a:t>           # </a:t>
            </a:r>
            <a:r>
              <a:rPr lang="ko-KR" altLang="en-US" sz="1400" dirty="0" err="1"/>
              <a:t>dtype</a:t>
            </a:r>
            <a:r>
              <a:rPr lang="ko-KR" altLang="en-US" sz="1400" dirty="0"/>
              <a:t>: float64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곱셈 연산</a:t>
            </a:r>
          </a:p>
          <a:p>
            <a:r>
              <a:rPr lang="ko-KR" altLang="en-US" sz="1400" dirty="0" err="1"/>
              <a:t>s</a:t>
            </a:r>
            <a:r>
              <a:rPr lang="ko-KR" altLang="en-US" sz="1400" dirty="0"/>
              <a:t> = s1 * s2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</a:t>
            </a:r>
            <a:r>
              <a:rPr lang="ko-KR" altLang="en-US" sz="1400" dirty="0"/>
              <a:t>)  # 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   10.0, </a:t>
            </a:r>
            <a:r>
              <a:rPr lang="ko-KR" altLang="en-US" sz="1400" dirty="0" err="1"/>
              <a:t>b</a:t>
            </a:r>
            <a:r>
              <a:rPr lang="ko-KR" altLang="en-US" sz="1400" dirty="0"/>
              <a:t>     </a:t>
            </a:r>
            <a:r>
              <a:rPr lang="ko-KR" altLang="en-US" sz="1400" dirty="0" err="1"/>
              <a:t>NaN</a:t>
            </a:r>
            <a:r>
              <a:rPr lang="ko-KR" altLang="en-US" sz="1400" dirty="0"/>
              <a:t>, c    90.0, </a:t>
            </a:r>
            <a:r>
              <a:rPr lang="ko-KR" altLang="en-US" sz="1400" dirty="0" err="1"/>
              <a:t>d</a:t>
            </a:r>
            <a:r>
              <a:rPr lang="ko-KR" altLang="en-US" sz="1400" dirty="0"/>
              <a:t>     </a:t>
            </a:r>
            <a:r>
              <a:rPr lang="ko-KR" altLang="en-US" sz="1400" dirty="0" err="1"/>
              <a:t>NaN</a:t>
            </a:r>
            <a:endParaRPr lang="ko-KR" altLang="en-US" sz="1400" dirty="0"/>
          </a:p>
          <a:p>
            <a:r>
              <a:rPr lang="ko-KR" altLang="en-US" sz="1400" dirty="0"/>
              <a:t>           # </a:t>
            </a:r>
            <a:r>
              <a:rPr lang="ko-KR" altLang="en-US" sz="1400" dirty="0" err="1"/>
              <a:t>dtype</a:t>
            </a:r>
            <a:r>
              <a:rPr lang="ko-KR" altLang="en-US" sz="1400" dirty="0"/>
              <a:t>: float64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나눗셈 연산</a:t>
            </a:r>
          </a:p>
          <a:p>
            <a:r>
              <a:rPr lang="ko-KR" altLang="en-US" sz="1400" dirty="0" err="1"/>
              <a:t>s</a:t>
            </a:r>
            <a:r>
              <a:rPr lang="ko-KR" altLang="en-US" sz="1400" dirty="0"/>
              <a:t> = s1 / s2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</a:t>
            </a:r>
            <a:r>
              <a:rPr lang="ko-KR" altLang="en-US" sz="1400" dirty="0"/>
              <a:t>)  # 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   0.1 , </a:t>
            </a:r>
            <a:r>
              <a:rPr lang="ko-KR" altLang="en-US" sz="1400" dirty="0" err="1"/>
              <a:t>b</a:t>
            </a:r>
            <a:r>
              <a:rPr lang="ko-KR" altLang="en-US" sz="1400" dirty="0"/>
              <a:t>     </a:t>
            </a:r>
            <a:r>
              <a:rPr lang="ko-KR" altLang="en-US" sz="1400" dirty="0" err="1"/>
              <a:t>NaN</a:t>
            </a:r>
            <a:r>
              <a:rPr lang="ko-KR" altLang="en-US" sz="1400" dirty="0"/>
              <a:t>, c    0.1 , </a:t>
            </a:r>
            <a:r>
              <a:rPr lang="ko-KR" altLang="en-US" sz="1400" dirty="0" err="1"/>
              <a:t>d</a:t>
            </a:r>
            <a:r>
              <a:rPr lang="ko-KR" altLang="en-US" sz="1400" dirty="0"/>
              <a:t>     </a:t>
            </a:r>
            <a:r>
              <a:rPr lang="ko-KR" altLang="en-US" sz="1400" dirty="0" err="1"/>
              <a:t>NaN</a:t>
            </a:r>
            <a:endParaRPr lang="ko-KR" altLang="en-US" sz="1400" dirty="0"/>
          </a:p>
          <a:p>
            <a:r>
              <a:rPr lang="ko-KR" altLang="en-US" sz="1400" dirty="0"/>
              <a:t>           # </a:t>
            </a:r>
            <a:r>
              <a:rPr lang="ko-KR" altLang="en-US" sz="1400" dirty="0" err="1"/>
              <a:t>dtype</a:t>
            </a:r>
            <a:r>
              <a:rPr lang="ko-KR" altLang="en-US" sz="1400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22712465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1988B-CE89-B033-091A-66D51D59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Series </a:t>
            </a:r>
            <a:r>
              <a:rPr lang="ko-KR" altLang="en-US" dirty="0"/>
              <a:t>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68E24F-4594-35E1-D0B8-10192869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집계 함수 사용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D735AA-D233-51A1-777E-B7F9A59E35E6}"/>
              </a:ext>
            </a:extLst>
          </p:cNvPr>
          <p:cNvSpPr txBox="1"/>
          <p:nvPr/>
        </p:nvSpPr>
        <p:spPr>
          <a:xfrm>
            <a:off x="2123728" y="2111945"/>
            <a:ext cx="4572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pandas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pd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시리즈 생성</a:t>
            </a:r>
          </a:p>
          <a:p>
            <a:r>
              <a:rPr lang="ko-KR" altLang="en-US" dirty="0" err="1"/>
              <a:t>data</a:t>
            </a:r>
            <a:r>
              <a:rPr lang="ko-KR" altLang="en-US" dirty="0"/>
              <a:t> = [10, 20, 30, 40, 50]</a:t>
            </a:r>
          </a:p>
          <a:p>
            <a:r>
              <a:rPr lang="ko-KR" altLang="en-US" dirty="0" err="1"/>
              <a:t>index</a:t>
            </a:r>
            <a:r>
              <a:rPr lang="ko-KR" altLang="en-US" dirty="0"/>
              <a:t> = ['</a:t>
            </a:r>
            <a:r>
              <a:rPr lang="ko-KR" altLang="en-US" dirty="0" err="1"/>
              <a:t>a</a:t>
            </a:r>
            <a:r>
              <a:rPr lang="ko-KR" altLang="en-US" dirty="0"/>
              <a:t>', '</a:t>
            </a:r>
            <a:r>
              <a:rPr lang="ko-KR" altLang="en-US" dirty="0" err="1"/>
              <a:t>b</a:t>
            </a:r>
            <a:r>
              <a:rPr lang="ko-KR" altLang="en-US" dirty="0"/>
              <a:t>', 'c', '</a:t>
            </a:r>
            <a:r>
              <a:rPr lang="ko-KR" altLang="en-US" dirty="0" err="1"/>
              <a:t>d</a:t>
            </a:r>
            <a:r>
              <a:rPr lang="ko-KR" altLang="en-US" dirty="0"/>
              <a:t>', '</a:t>
            </a:r>
            <a:r>
              <a:rPr lang="ko-KR" altLang="en-US" dirty="0" err="1"/>
              <a:t>e</a:t>
            </a:r>
            <a:r>
              <a:rPr lang="ko-KR" altLang="en-US" dirty="0"/>
              <a:t>']</a:t>
            </a:r>
          </a:p>
          <a:p>
            <a:r>
              <a:rPr lang="ko-KR" altLang="en-US" dirty="0" err="1"/>
              <a:t>s</a:t>
            </a:r>
            <a:r>
              <a:rPr lang="ko-KR" altLang="en-US" dirty="0"/>
              <a:t> = </a:t>
            </a:r>
            <a:r>
              <a:rPr lang="ko-KR" altLang="en-US" dirty="0" err="1"/>
              <a:t>pd.Series</a:t>
            </a:r>
            <a:r>
              <a:rPr lang="ko-KR" altLang="en-US" dirty="0"/>
              <a:t>(</a:t>
            </a:r>
            <a:r>
              <a:rPr lang="ko-KR" altLang="en-US" dirty="0" err="1"/>
              <a:t>data</a:t>
            </a:r>
            <a:r>
              <a:rPr lang="ko-KR" altLang="en-US" dirty="0"/>
              <a:t>, </a:t>
            </a:r>
            <a:r>
              <a:rPr lang="ko-KR" altLang="en-US" dirty="0" err="1"/>
              <a:t>index</a:t>
            </a:r>
            <a:r>
              <a:rPr lang="ko-KR" altLang="en-US" dirty="0"/>
              <a:t>=</a:t>
            </a:r>
            <a:r>
              <a:rPr lang="ko-KR" altLang="en-US" dirty="0" err="1"/>
              <a:t>index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/>
              <a:t># 집계 함수 예시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s.sum</a:t>
            </a:r>
            <a:r>
              <a:rPr lang="ko-KR" altLang="en-US" dirty="0"/>
              <a:t>())  # 150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s.mean</a:t>
            </a:r>
            <a:r>
              <a:rPr lang="ko-KR" altLang="en-US" dirty="0"/>
              <a:t>())  # 30.0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s.std</a:t>
            </a:r>
            <a:r>
              <a:rPr lang="ko-KR" altLang="en-US" dirty="0"/>
              <a:t>())  # 15.811388300841896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s.max</a:t>
            </a:r>
            <a:r>
              <a:rPr lang="ko-KR" altLang="en-US" dirty="0"/>
              <a:t>())  # 50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s.min</a:t>
            </a:r>
            <a:r>
              <a:rPr lang="ko-KR" altLang="en-US" dirty="0"/>
              <a:t>())  # 10</a:t>
            </a:r>
          </a:p>
        </p:txBody>
      </p:sp>
    </p:spTree>
    <p:extLst>
      <p:ext uri="{BB962C8B-B14F-4D97-AF65-F5344CB8AC3E}">
        <p14:creationId xmlns:p14="http://schemas.microsoft.com/office/powerpoint/2010/main" val="20844684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33927-686B-E0F1-B5C5-70C7DF242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2976D6-234F-CE7B-E6EE-E438548F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2</a:t>
            </a:r>
            <a:r>
              <a:rPr lang="ko-KR" altLang="en-US" sz="2000" dirty="0"/>
              <a:t>차원 테이블 형태의 자료구조</a:t>
            </a:r>
          </a:p>
          <a:p>
            <a:r>
              <a:rPr lang="ko-KR" altLang="en-US" sz="2000" dirty="0"/>
              <a:t>인덱스와 열</a:t>
            </a:r>
            <a:r>
              <a:rPr lang="en-US" altLang="ko-KR" sz="2000" dirty="0"/>
              <a:t>(column)</a:t>
            </a:r>
            <a:r>
              <a:rPr lang="ko-KR" altLang="en-US" sz="2000" dirty="0"/>
              <a:t>로 구성된 데이터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BE2EF-33E5-B47E-00EE-97873BAB4482}"/>
              </a:ext>
            </a:extLst>
          </p:cNvPr>
          <p:cNvSpPr txBox="1"/>
          <p:nvPr/>
        </p:nvSpPr>
        <p:spPr>
          <a:xfrm>
            <a:off x="2483768" y="1772816"/>
            <a:ext cx="597666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pandas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</a:t>
            </a:r>
            <a:endParaRPr lang="ko-KR" altLang="en-US" sz="1200" dirty="0"/>
          </a:p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numpy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np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데이터프레임 생성 방법 1: </a:t>
            </a:r>
            <a:r>
              <a:rPr lang="ko-KR" altLang="en-US" sz="1200" dirty="0" err="1"/>
              <a:t>딕셔너리를</a:t>
            </a:r>
            <a:r>
              <a:rPr lang="ko-KR" altLang="en-US" sz="1200" dirty="0"/>
              <a:t> 이용한 데이터프레임 생성</a:t>
            </a:r>
          </a:p>
          <a:p>
            <a:r>
              <a:rPr lang="ko-KR" altLang="en-US" sz="1200" dirty="0"/>
              <a:t>df1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({'</a:t>
            </a:r>
            <a:r>
              <a:rPr lang="ko-KR" altLang="en-US" sz="1200" dirty="0" err="1"/>
              <a:t>A</a:t>
            </a:r>
            <a:r>
              <a:rPr lang="ko-KR" altLang="en-US" sz="1200" dirty="0"/>
              <a:t>': [1, 2, 3], '</a:t>
            </a:r>
            <a:r>
              <a:rPr lang="ko-KR" altLang="en-US" sz="1200" dirty="0" err="1"/>
              <a:t>B</a:t>
            </a:r>
            <a:r>
              <a:rPr lang="ko-KR" altLang="en-US" sz="1200" dirty="0"/>
              <a:t>': [4, 5, 6], 'C': [7, 8, 9]})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(df1)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데이터프레임 생성 방법 2: 리스트를 이용한 데이터프레임 생성</a:t>
            </a:r>
          </a:p>
          <a:p>
            <a:r>
              <a:rPr lang="ko-KR" altLang="en-US" sz="1200" dirty="0" err="1"/>
              <a:t>data</a:t>
            </a:r>
            <a:r>
              <a:rPr lang="ko-KR" altLang="en-US" sz="1200" dirty="0"/>
              <a:t> = [[1, 4, 7], [2, 5, 8], [3, 6, 9]]</a:t>
            </a:r>
          </a:p>
          <a:p>
            <a:r>
              <a:rPr lang="ko-KR" altLang="en-US" sz="1200" dirty="0"/>
              <a:t>df2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columns</a:t>
            </a:r>
            <a:r>
              <a:rPr lang="ko-KR" altLang="en-US" sz="1200" dirty="0"/>
              <a:t>=['</a:t>
            </a:r>
            <a:r>
              <a:rPr lang="ko-KR" altLang="en-US" sz="1200" dirty="0" err="1"/>
              <a:t>A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B</a:t>
            </a:r>
            <a:r>
              <a:rPr lang="ko-KR" altLang="en-US" sz="1200" dirty="0"/>
              <a:t>', 'C'])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(df2)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데이터프레임 생성 방법 3: </a:t>
            </a:r>
            <a:r>
              <a:rPr lang="ko-KR" altLang="en-US" sz="1200" dirty="0" err="1"/>
              <a:t>Numpy</a:t>
            </a:r>
            <a:r>
              <a:rPr lang="ko-KR" altLang="en-US" sz="1200" dirty="0"/>
              <a:t> 배열을 이용한 데이터프레임 생성</a:t>
            </a:r>
          </a:p>
          <a:p>
            <a:r>
              <a:rPr lang="ko-KR" altLang="en-US" sz="1200" dirty="0" err="1"/>
              <a:t>arr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np.array</a:t>
            </a:r>
            <a:r>
              <a:rPr lang="ko-KR" altLang="en-US" sz="1200" dirty="0"/>
              <a:t>([[1, 4, 7], [2, 5, 8], [3, 6, 9]])</a:t>
            </a:r>
          </a:p>
          <a:p>
            <a:r>
              <a:rPr lang="ko-KR" altLang="en-US" sz="1200" dirty="0"/>
              <a:t>df3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arr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columns</a:t>
            </a:r>
            <a:r>
              <a:rPr lang="ko-KR" altLang="en-US" sz="1200" dirty="0"/>
              <a:t>=['</a:t>
            </a:r>
            <a:r>
              <a:rPr lang="ko-KR" altLang="en-US" sz="1200" dirty="0" err="1"/>
              <a:t>A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B</a:t>
            </a:r>
            <a:r>
              <a:rPr lang="ko-KR" altLang="en-US" sz="1200" dirty="0"/>
              <a:t>', 'C'])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(df3)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데이터프레임 생성 방법 4: 시리즈를 이용한 데이터프레임 생성</a:t>
            </a:r>
          </a:p>
          <a:p>
            <a:r>
              <a:rPr lang="ko-KR" altLang="en-US" sz="1200" dirty="0"/>
              <a:t>s1 = </a:t>
            </a:r>
            <a:r>
              <a:rPr lang="ko-KR" altLang="en-US" sz="1200" dirty="0" err="1"/>
              <a:t>pd.Series</a:t>
            </a:r>
            <a:r>
              <a:rPr lang="ko-KR" altLang="en-US" sz="1200" dirty="0"/>
              <a:t>([1, 2, 3])</a:t>
            </a:r>
          </a:p>
          <a:p>
            <a:r>
              <a:rPr lang="ko-KR" altLang="en-US" sz="1200" dirty="0"/>
              <a:t>s2 = </a:t>
            </a:r>
            <a:r>
              <a:rPr lang="ko-KR" altLang="en-US" sz="1200" dirty="0" err="1"/>
              <a:t>pd.Series</a:t>
            </a:r>
            <a:r>
              <a:rPr lang="ko-KR" altLang="en-US" sz="1200" dirty="0"/>
              <a:t>([4, 5, 6])</a:t>
            </a:r>
          </a:p>
          <a:p>
            <a:r>
              <a:rPr lang="ko-KR" altLang="en-US" sz="1200" dirty="0"/>
              <a:t>s3 = </a:t>
            </a:r>
            <a:r>
              <a:rPr lang="ko-KR" altLang="en-US" sz="1200" dirty="0" err="1"/>
              <a:t>pd.Series</a:t>
            </a:r>
            <a:r>
              <a:rPr lang="ko-KR" altLang="en-US" sz="1200" dirty="0"/>
              <a:t>([7, 8, 9])</a:t>
            </a:r>
          </a:p>
          <a:p>
            <a:r>
              <a:rPr lang="ko-KR" altLang="en-US" sz="1200" dirty="0"/>
              <a:t>df4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({'</a:t>
            </a:r>
            <a:r>
              <a:rPr lang="ko-KR" altLang="en-US" sz="1200" dirty="0" err="1"/>
              <a:t>A</a:t>
            </a:r>
            <a:r>
              <a:rPr lang="ko-KR" altLang="en-US" sz="1200" dirty="0"/>
              <a:t>': s1, '</a:t>
            </a:r>
            <a:r>
              <a:rPr lang="ko-KR" altLang="en-US" sz="1200" dirty="0" err="1"/>
              <a:t>B</a:t>
            </a:r>
            <a:r>
              <a:rPr lang="ko-KR" altLang="en-US" sz="1200" dirty="0"/>
              <a:t>': s2, 'C': s3})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(df4)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데이터프레임 생성 방법 5: 외부 데이터 파일을 이용한 데이터프레임 생성</a:t>
            </a:r>
          </a:p>
          <a:p>
            <a:r>
              <a:rPr lang="ko-KR" altLang="en-US" sz="1200" dirty="0"/>
              <a:t>df5 = </a:t>
            </a:r>
            <a:r>
              <a:rPr lang="ko-KR" altLang="en-US" sz="1200" dirty="0" err="1"/>
              <a:t>pd.read_csv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data.csv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(df5)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56B606-ED2C-17CD-B6B1-DE54C737F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" y="2862228"/>
            <a:ext cx="2016224" cy="16978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7B8497-FC43-7D02-7440-35AF2AFF48B2}"/>
              </a:ext>
            </a:extLst>
          </p:cNvPr>
          <p:cNvSpPr txBox="1"/>
          <p:nvPr/>
        </p:nvSpPr>
        <p:spPr>
          <a:xfrm>
            <a:off x="755576" y="24928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열인덱스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566135-A920-96F9-A6A5-CF11C466270A}"/>
              </a:ext>
            </a:extLst>
          </p:cNvPr>
          <p:cNvSpPr txBox="1"/>
          <p:nvPr/>
        </p:nvSpPr>
        <p:spPr>
          <a:xfrm>
            <a:off x="35496" y="45821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행인덱스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084C4B-EF0D-8A0A-8715-E134481C7B7D}"/>
              </a:ext>
            </a:extLst>
          </p:cNvPr>
          <p:cNvSpPr/>
          <p:nvPr/>
        </p:nvSpPr>
        <p:spPr>
          <a:xfrm>
            <a:off x="755576" y="2924944"/>
            <a:ext cx="12241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8B78AD-447D-6489-1CC9-C683665858E6}"/>
              </a:ext>
            </a:extLst>
          </p:cNvPr>
          <p:cNvSpPr/>
          <p:nvPr/>
        </p:nvSpPr>
        <p:spPr>
          <a:xfrm>
            <a:off x="256692" y="3253626"/>
            <a:ext cx="354868" cy="11834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3866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EEA11-B9B6-3869-02FB-EF6DDEF5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 err="1"/>
              <a:t>DataFrame</a:t>
            </a:r>
            <a:r>
              <a:rPr lang="en-US" altLang="ko-KR" sz="2400" dirty="0"/>
              <a:t> </a:t>
            </a:r>
            <a:r>
              <a:rPr lang="ko-KR" altLang="en-US" sz="2400" dirty="0"/>
              <a:t>데이터를 이용한 그래프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E94339-A039-3750-1C48-6E2D2D9BB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데이터프레임 데이터를 사용하여 그래프를 그리는 예제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1C53E6-EF54-AC55-BA61-AF6EED971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2060848"/>
            <a:ext cx="3744416" cy="38142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5CE3C7-C295-8BAE-3DEF-ED18E391316E}"/>
              </a:ext>
            </a:extLst>
          </p:cNvPr>
          <p:cNvSpPr txBox="1"/>
          <p:nvPr/>
        </p:nvSpPr>
        <p:spPr>
          <a:xfrm>
            <a:off x="539552" y="1721597"/>
            <a:ext cx="403244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import pandas as pd</a:t>
            </a:r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matplotlib.pyplot</a:t>
            </a:r>
            <a:r>
              <a:rPr lang="en-US" altLang="ko-KR" sz="1200" dirty="0"/>
              <a:t> as </a:t>
            </a:r>
            <a:r>
              <a:rPr lang="en-US" altLang="ko-KR" sz="1200" dirty="0" err="1"/>
              <a:t>plt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데이터프레임 생성</a:t>
            </a:r>
          </a:p>
          <a:p>
            <a:r>
              <a:rPr lang="en-US" altLang="ko-KR" sz="1200" dirty="0"/>
              <a:t>data = {</a:t>
            </a:r>
          </a:p>
          <a:p>
            <a:r>
              <a:rPr lang="en-US" altLang="ko-KR" sz="1200" dirty="0"/>
              <a:t>    'year': [2010, 2011, 2012, 2013, 2014],</a:t>
            </a:r>
          </a:p>
          <a:p>
            <a:r>
              <a:rPr lang="en-US" altLang="ko-KR" sz="1200" dirty="0"/>
              <a:t>    'sales': [100, 120, 150, 160, 180],</a:t>
            </a:r>
          </a:p>
          <a:p>
            <a:r>
              <a:rPr lang="en-US" altLang="ko-KR" sz="1200" dirty="0"/>
              <a:t>    'expenses': [80, 90, 100, 110, 120]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df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(data)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선 그래프 그리기</a:t>
            </a:r>
          </a:p>
          <a:p>
            <a:r>
              <a:rPr lang="en-US" altLang="ko-KR" sz="1200" dirty="0" err="1"/>
              <a:t>plt.plot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['year'], 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[['sales', 'expenses']])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축과 제목 설정</a:t>
            </a:r>
          </a:p>
          <a:p>
            <a:r>
              <a:rPr lang="en-US" altLang="ko-KR" sz="1200" dirty="0" err="1"/>
              <a:t>plt.xlabel</a:t>
            </a:r>
            <a:r>
              <a:rPr lang="en-US" altLang="ko-KR" sz="1200" dirty="0"/>
              <a:t>('Year')</a:t>
            </a:r>
          </a:p>
          <a:p>
            <a:r>
              <a:rPr lang="en-US" altLang="ko-KR" sz="1200" dirty="0" err="1"/>
              <a:t>plt.ylabel</a:t>
            </a:r>
            <a:r>
              <a:rPr lang="en-US" altLang="ko-KR" sz="1200" dirty="0"/>
              <a:t>('Amount')</a:t>
            </a:r>
          </a:p>
          <a:p>
            <a:r>
              <a:rPr lang="en-US" altLang="ko-KR" sz="1200" dirty="0" err="1"/>
              <a:t>plt.title</a:t>
            </a:r>
            <a:r>
              <a:rPr lang="en-US" altLang="ko-KR" sz="1200" dirty="0"/>
              <a:t>('Sales vs Expenses')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범례 추가</a:t>
            </a:r>
          </a:p>
          <a:p>
            <a:r>
              <a:rPr lang="en-US" altLang="ko-KR" sz="1200" dirty="0" err="1"/>
              <a:t>plt.legend</a:t>
            </a:r>
            <a:r>
              <a:rPr lang="en-US" altLang="ko-KR" sz="1200" dirty="0"/>
              <a:t>(['Sales', 'Expenses'])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그래프 표시</a:t>
            </a:r>
          </a:p>
          <a:p>
            <a:r>
              <a:rPr lang="en-US" altLang="ko-KR" sz="1200" dirty="0" err="1"/>
              <a:t>plt.show</a:t>
            </a:r>
            <a:r>
              <a:rPr lang="en-US" altLang="ko-KR" sz="1200" dirty="0"/>
              <a:t>()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12306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730DC-27D1-437A-2EDF-CEC8835F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정보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ED0F4-BE65-9E2B-7D86-26D52F8ED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head(): </a:t>
            </a:r>
            <a:r>
              <a:rPr lang="ko-KR" altLang="en-US" sz="2000" dirty="0"/>
              <a:t>데이터프레임에서 상위 </a:t>
            </a:r>
            <a:r>
              <a:rPr lang="en-US" altLang="ko-KR" sz="2000" dirty="0"/>
              <a:t>5</a:t>
            </a:r>
            <a:r>
              <a:rPr lang="ko-KR" altLang="en-US" sz="2000" dirty="0"/>
              <a:t>개 데이터를 출력합니다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tail(): </a:t>
            </a:r>
            <a:r>
              <a:rPr lang="ko-KR" altLang="en-US" sz="2000" dirty="0"/>
              <a:t>데이터프레임에서 하위 </a:t>
            </a:r>
            <a:r>
              <a:rPr lang="en-US" altLang="ko-KR" sz="2000" dirty="0"/>
              <a:t>5</a:t>
            </a:r>
            <a:r>
              <a:rPr lang="ko-KR" altLang="en-US" sz="2000" dirty="0"/>
              <a:t>개 데이터를 출력합니다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info(): </a:t>
            </a:r>
            <a:r>
              <a:rPr lang="ko-KR" altLang="en-US" sz="2000" dirty="0"/>
              <a:t>데이터프레임의 정보를 출력합니다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열 이름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타입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결측치</a:t>
            </a:r>
            <a:r>
              <a:rPr lang="ko-KR" altLang="en-US" sz="2000" dirty="0"/>
              <a:t> 개수 등을 확인할 수 있습니다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describe(): </a:t>
            </a:r>
            <a:r>
              <a:rPr lang="ko-KR" altLang="en-US" sz="2000" dirty="0"/>
              <a:t>데이터프레임에서 수치형 열의 기술 통계 정보를 출력합니다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columns: </a:t>
            </a:r>
            <a:r>
              <a:rPr lang="ko-KR" altLang="en-US" sz="2000" dirty="0"/>
              <a:t>데이터프레임의 열 이름을 출력합니다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index: </a:t>
            </a:r>
            <a:r>
              <a:rPr lang="ko-KR" altLang="en-US" sz="2000" dirty="0"/>
              <a:t>데이터프레임의 행 인덱스를 출력합니다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dtypes</a:t>
            </a:r>
            <a:r>
              <a:rPr lang="en-US" altLang="ko-KR" sz="2000" dirty="0"/>
              <a:t>: </a:t>
            </a:r>
            <a:r>
              <a:rPr lang="ko-KR" altLang="en-US" sz="2000" dirty="0"/>
              <a:t>데이터프레임의 열의 데이터 타입을 출력합니다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shape: </a:t>
            </a:r>
            <a:r>
              <a:rPr lang="ko-KR" altLang="en-US" sz="2000" dirty="0"/>
              <a:t>데이터프레임의 크기를 출력합니다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isnull</a:t>
            </a:r>
            <a:r>
              <a:rPr lang="en-US" altLang="ko-KR" sz="2000" dirty="0"/>
              <a:t>().sum(): </a:t>
            </a:r>
            <a:r>
              <a:rPr lang="ko-KR" altLang="en-US" sz="2000" dirty="0"/>
              <a:t>데이터프레임에서 </a:t>
            </a:r>
            <a:r>
              <a:rPr lang="ko-KR" altLang="en-US" sz="2000" dirty="0" err="1"/>
              <a:t>결측치의</a:t>
            </a:r>
            <a:r>
              <a:rPr lang="ko-KR" altLang="en-US" sz="2000" dirty="0"/>
              <a:t> 개수를 출력합니다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6364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D5F44-BB9E-A7DF-941F-3A7C58C9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FEC7AB-4B3C-8B2C-874C-1E033FF0E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073427"/>
          </a:xfrm>
        </p:spPr>
        <p:txBody>
          <a:bodyPr/>
          <a:lstStyle/>
          <a:p>
            <a:r>
              <a:rPr lang="en-US" altLang="ko-KR" dirty="0" err="1"/>
              <a:t>arange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15EB08-47E5-7BC5-6B54-7CE487313BDD}"/>
              </a:ext>
            </a:extLst>
          </p:cNvPr>
          <p:cNvSpPr txBox="1"/>
          <p:nvPr/>
        </p:nvSpPr>
        <p:spPr>
          <a:xfrm>
            <a:off x="3131840" y="1196752"/>
            <a:ext cx="4572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</a:t>
            </a:r>
            <a:r>
              <a:rPr lang="ko-KR" altLang="en-US" dirty="0" err="1"/>
              <a:t>start</a:t>
            </a:r>
            <a:r>
              <a:rPr lang="ko-KR" altLang="en-US" dirty="0"/>
              <a:t>, </a:t>
            </a:r>
            <a:r>
              <a:rPr lang="ko-KR" altLang="en-US" dirty="0" err="1"/>
              <a:t>stop</a:t>
            </a:r>
            <a:r>
              <a:rPr lang="ko-KR" altLang="en-US" dirty="0"/>
              <a:t>, </a:t>
            </a:r>
            <a:r>
              <a:rPr lang="ko-KR" altLang="en-US" dirty="0" err="1"/>
              <a:t>step</a:t>
            </a:r>
            <a:r>
              <a:rPr lang="ko-KR" altLang="en-US" dirty="0"/>
              <a:t> 지정</a:t>
            </a:r>
          </a:p>
          <a:p>
            <a:r>
              <a:rPr lang="ko-KR" altLang="en-US" dirty="0"/>
              <a:t>arr2 = </a:t>
            </a:r>
            <a:r>
              <a:rPr lang="ko-KR" altLang="en-US" dirty="0" err="1"/>
              <a:t>np.arange</a:t>
            </a:r>
            <a:r>
              <a:rPr lang="ko-KR" altLang="en-US" dirty="0"/>
              <a:t>(2, 10, 2)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(arr2)</a:t>
            </a:r>
          </a:p>
          <a:p>
            <a:r>
              <a:rPr lang="ko-KR" altLang="en-US" dirty="0"/>
              <a:t># 출력: [2 4 6 8]</a:t>
            </a:r>
          </a:p>
          <a:p>
            <a:endParaRPr lang="ko-KR" altLang="en-US" dirty="0"/>
          </a:p>
          <a:p>
            <a:r>
              <a:rPr lang="ko-KR" altLang="en-US" dirty="0"/>
              <a:t># 부동 소수점 사용</a:t>
            </a:r>
          </a:p>
          <a:p>
            <a:r>
              <a:rPr lang="ko-KR" altLang="en-US" dirty="0"/>
              <a:t>arr3 = </a:t>
            </a:r>
            <a:r>
              <a:rPr lang="ko-KR" altLang="en-US" dirty="0" err="1"/>
              <a:t>np.arange</a:t>
            </a:r>
            <a:r>
              <a:rPr lang="ko-KR" altLang="en-US" dirty="0"/>
              <a:t>(0, 1, 0.1)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(arr3)</a:t>
            </a:r>
          </a:p>
          <a:p>
            <a:r>
              <a:rPr lang="ko-KR" altLang="en-US" dirty="0"/>
              <a:t># 출력: [0.  0.1 0.2 0.3 0.4 0.5 0.6 0.7 0.8 0.9]</a:t>
            </a:r>
          </a:p>
          <a:p>
            <a:endParaRPr lang="ko-KR" altLang="en-US" dirty="0"/>
          </a:p>
          <a:p>
            <a:r>
              <a:rPr lang="ko-KR" altLang="en-US" dirty="0"/>
              <a:t># </a:t>
            </a:r>
            <a:r>
              <a:rPr lang="ko-KR" altLang="en-US" dirty="0" err="1"/>
              <a:t>dtype</a:t>
            </a:r>
            <a:r>
              <a:rPr lang="ko-KR" altLang="en-US" dirty="0"/>
              <a:t> 지정</a:t>
            </a:r>
          </a:p>
          <a:p>
            <a:r>
              <a:rPr lang="ko-KR" altLang="en-US" dirty="0"/>
              <a:t>arr4 = </a:t>
            </a:r>
            <a:r>
              <a:rPr lang="ko-KR" altLang="en-US" dirty="0" err="1"/>
              <a:t>np.arange</a:t>
            </a:r>
            <a:r>
              <a:rPr lang="ko-KR" altLang="en-US" dirty="0"/>
              <a:t>(1, 6, </a:t>
            </a:r>
            <a:r>
              <a:rPr lang="ko-KR" altLang="en-US" dirty="0" err="1"/>
              <a:t>dtype</a:t>
            </a:r>
            <a:r>
              <a:rPr lang="ko-KR" altLang="en-US" dirty="0"/>
              <a:t>=</a:t>
            </a:r>
            <a:r>
              <a:rPr lang="ko-KR" altLang="en-US" dirty="0" err="1"/>
              <a:t>np.float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(arr4)</a:t>
            </a:r>
          </a:p>
          <a:p>
            <a:r>
              <a:rPr lang="ko-KR" altLang="en-US" dirty="0"/>
              <a:t># 출력: [1. 2. 3. 4. 5.]</a:t>
            </a:r>
          </a:p>
        </p:txBody>
      </p:sp>
    </p:spTree>
    <p:extLst>
      <p:ext uri="{BB962C8B-B14F-4D97-AF65-F5344CB8AC3E}">
        <p14:creationId xmlns:p14="http://schemas.microsoft.com/office/powerpoint/2010/main" val="30103288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730DC-27D1-437A-2EDF-CEC8835F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정보 확인 예제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9073D-2476-E450-97CD-D84D48D6D9ED}"/>
              </a:ext>
            </a:extLst>
          </p:cNvPr>
          <p:cNvSpPr txBox="1"/>
          <p:nvPr/>
        </p:nvSpPr>
        <p:spPr>
          <a:xfrm>
            <a:off x="683232" y="1196752"/>
            <a:ext cx="797463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pandas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pd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데이터프레임 생성</a:t>
            </a:r>
          </a:p>
          <a:p>
            <a:r>
              <a:rPr lang="ko-KR" altLang="en-US" dirty="0" err="1"/>
              <a:t>data</a:t>
            </a:r>
            <a:r>
              <a:rPr lang="ko-KR" altLang="en-US" dirty="0"/>
              <a:t> = {'</a:t>
            </a:r>
            <a:r>
              <a:rPr lang="ko-KR" altLang="en-US" dirty="0" err="1"/>
              <a:t>name</a:t>
            </a:r>
            <a:r>
              <a:rPr lang="ko-KR" altLang="en-US" dirty="0"/>
              <a:t>': ['</a:t>
            </a:r>
            <a:r>
              <a:rPr lang="ko-KR" altLang="en-US" dirty="0" err="1"/>
              <a:t>Alice</a:t>
            </a:r>
            <a:r>
              <a:rPr lang="ko-KR" altLang="en-US" dirty="0"/>
              <a:t>', '</a:t>
            </a:r>
            <a:r>
              <a:rPr lang="ko-KR" altLang="en-US" dirty="0" err="1"/>
              <a:t>Bob</a:t>
            </a:r>
            <a:r>
              <a:rPr lang="ko-KR" altLang="en-US" dirty="0"/>
              <a:t>', '</a:t>
            </a:r>
            <a:r>
              <a:rPr lang="ko-KR" altLang="en-US" dirty="0" err="1"/>
              <a:t>Charlie</a:t>
            </a:r>
            <a:r>
              <a:rPr lang="ko-KR" altLang="en-US" dirty="0"/>
              <a:t>', '</a:t>
            </a:r>
            <a:r>
              <a:rPr lang="ko-KR" altLang="en-US" dirty="0" err="1"/>
              <a:t>David</a:t>
            </a:r>
            <a:r>
              <a:rPr lang="ko-KR" altLang="en-US" dirty="0"/>
              <a:t>', '</a:t>
            </a:r>
            <a:r>
              <a:rPr lang="ko-KR" altLang="en-US" dirty="0" err="1"/>
              <a:t>Eva</a:t>
            </a:r>
            <a:r>
              <a:rPr lang="ko-KR" altLang="en-US" dirty="0"/>
              <a:t>'],</a:t>
            </a:r>
          </a:p>
          <a:p>
            <a:r>
              <a:rPr lang="ko-KR" altLang="en-US" dirty="0"/>
              <a:t>        '</a:t>
            </a:r>
            <a:r>
              <a:rPr lang="ko-KR" altLang="en-US" dirty="0" err="1"/>
              <a:t>age</a:t>
            </a:r>
            <a:r>
              <a:rPr lang="ko-KR" altLang="en-US" dirty="0"/>
              <a:t>': [25, 30, 35, 40, 45],</a:t>
            </a:r>
          </a:p>
          <a:p>
            <a:r>
              <a:rPr lang="ko-KR" altLang="en-US" dirty="0"/>
              <a:t>        '</a:t>
            </a:r>
            <a:r>
              <a:rPr lang="ko-KR" altLang="en-US" dirty="0" err="1"/>
              <a:t>city</a:t>
            </a:r>
            <a:r>
              <a:rPr lang="ko-KR" altLang="en-US" dirty="0"/>
              <a:t>': ['New York', '</a:t>
            </a:r>
            <a:r>
              <a:rPr lang="ko-KR" altLang="en-US" dirty="0" err="1"/>
              <a:t>Paris</a:t>
            </a:r>
            <a:r>
              <a:rPr lang="ko-KR" altLang="en-US" dirty="0"/>
              <a:t>', '</a:t>
            </a:r>
            <a:r>
              <a:rPr lang="ko-KR" altLang="en-US" dirty="0" err="1"/>
              <a:t>London</a:t>
            </a:r>
            <a:r>
              <a:rPr lang="ko-KR" altLang="en-US" dirty="0"/>
              <a:t>', '</a:t>
            </a:r>
            <a:r>
              <a:rPr lang="ko-KR" altLang="en-US" dirty="0" err="1"/>
              <a:t>Berlin</a:t>
            </a:r>
            <a:r>
              <a:rPr lang="ko-KR" altLang="en-US" dirty="0"/>
              <a:t>', '</a:t>
            </a:r>
            <a:r>
              <a:rPr lang="ko-KR" altLang="en-US" dirty="0" err="1"/>
              <a:t>Tokyo</a:t>
            </a:r>
            <a:r>
              <a:rPr lang="ko-KR" altLang="en-US" dirty="0"/>
              <a:t>']}</a:t>
            </a:r>
          </a:p>
          <a:p>
            <a:r>
              <a:rPr lang="ko-KR" altLang="en-US" dirty="0" err="1"/>
              <a:t>df</a:t>
            </a:r>
            <a:r>
              <a:rPr lang="ko-KR" altLang="en-US" dirty="0"/>
              <a:t> = </a:t>
            </a:r>
            <a:r>
              <a:rPr lang="ko-KR" altLang="en-US" dirty="0" err="1"/>
              <a:t>pd.DataFrame</a:t>
            </a:r>
            <a:r>
              <a:rPr lang="ko-KR" altLang="en-US" dirty="0"/>
              <a:t>(</a:t>
            </a:r>
            <a:r>
              <a:rPr lang="ko-KR" altLang="en-US" dirty="0" err="1"/>
              <a:t>data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/>
              <a:t># 데이터프레임 정보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df.head</a:t>
            </a:r>
            <a:r>
              <a:rPr lang="ko-KR" altLang="en-US" dirty="0"/>
              <a:t>())            # 상위 5개 데이터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df.tail</a:t>
            </a:r>
            <a:r>
              <a:rPr lang="ko-KR" altLang="en-US" dirty="0"/>
              <a:t>())            # 하위 5개 데이터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df.info</a:t>
            </a:r>
            <a:r>
              <a:rPr lang="ko-KR" altLang="en-US" dirty="0"/>
              <a:t>())            # 데이터프레임 정보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df.describe</a:t>
            </a:r>
            <a:r>
              <a:rPr lang="ko-KR" altLang="en-US" dirty="0"/>
              <a:t>())        # 수치형 열의 기술 통계 정보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df.columns</a:t>
            </a:r>
            <a:r>
              <a:rPr lang="ko-KR" altLang="en-US" dirty="0"/>
              <a:t>)           # 열 이름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df.index</a:t>
            </a:r>
            <a:r>
              <a:rPr lang="ko-KR" altLang="en-US" dirty="0"/>
              <a:t>)             # 행 인덱스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df.dtypes</a:t>
            </a:r>
            <a:r>
              <a:rPr lang="ko-KR" altLang="en-US" dirty="0"/>
              <a:t>)            # 열의 데이터 타입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df.shape</a:t>
            </a:r>
            <a:r>
              <a:rPr lang="ko-KR" altLang="en-US" dirty="0"/>
              <a:t>)             # 데이터프레임의 크기 출력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df.isnull</a:t>
            </a:r>
            <a:r>
              <a:rPr lang="ko-KR" altLang="en-US" dirty="0"/>
              <a:t>().</a:t>
            </a:r>
            <a:r>
              <a:rPr lang="ko-KR" altLang="en-US" dirty="0" err="1"/>
              <a:t>sum</a:t>
            </a:r>
            <a:r>
              <a:rPr lang="ko-KR" altLang="en-US" dirty="0"/>
              <a:t>())    # </a:t>
            </a:r>
            <a:r>
              <a:rPr lang="ko-KR" altLang="en-US" dirty="0" err="1"/>
              <a:t>결측치</a:t>
            </a:r>
            <a:r>
              <a:rPr lang="ko-KR" altLang="en-US" dirty="0"/>
              <a:t> 개수 출력</a:t>
            </a:r>
          </a:p>
        </p:txBody>
      </p:sp>
    </p:spTree>
    <p:extLst>
      <p:ext uri="{BB962C8B-B14F-4D97-AF65-F5344CB8AC3E}">
        <p14:creationId xmlns:p14="http://schemas.microsoft.com/office/powerpoint/2010/main" val="5525375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01F10-93F7-6B19-F4A3-BE15A70D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546848" cy="562074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DataFrame</a:t>
            </a:r>
            <a:r>
              <a:rPr lang="en-US" altLang="ko-KR" sz="2400" dirty="0"/>
              <a:t> </a:t>
            </a:r>
            <a:r>
              <a:rPr lang="ko-KR" altLang="en-US" sz="2400" dirty="0"/>
              <a:t>인덱싱 및 </a:t>
            </a:r>
            <a:r>
              <a:rPr lang="ko-KR" altLang="en-US" sz="2400" dirty="0" err="1"/>
              <a:t>슬라이싱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02510-85D2-82E3-1315-4E9B2D9D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3826768" cy="507342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열</a:t>
            </a:r>
            <a:r>
              <a:rPr lang="en-US" altLang="ko-KR" sz="2000" dirty="0"/>
              <a:t>(column) </a:t>
            </a:r>
            <a:r>
              <a:rPr lang="ko-KR" altLang="en-US" sz="2000" dirty="0"/>
              <a:t>선택 방법</a:t>
            </a:r>
            <a:endParaRPr lang="en-US" altLang="ko-KR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800" dirty="0" err="1"/>
              <a:t>df</a:t>
            </a:r>
            <a:r>
              <a:rPr lang="en-US" altLang="ko-KR" sz="1800" dirty="0"/>
              <a:t>[‘</a:t>
            </a:r>
            <a:r>
              <a:rPr lang="ko-KR" altLang="en-US" sz="1800" dirty="0" err="1"/>
              <a:t>열인덱스</a:t>
            </a:r>
            <a:r>
              <a:rPr lang="en-US" altLang="ko-KR" sz="1800" dirty="0"/>
              <a:t>’]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800" dirty="0" err="1"/>
              <a:t>df</a:t>
            </a:r>
            <a:r>
              <a:rPr lang="en-US" altLang="ko-KR" sz="1800" dirty="0"/>
              <a:t>.</a:t>
            </a:r>
            <a:r>
              <a:rPr lang="ko-KR" altLang="en-US" sz="1800" dirty="0" err="1"/>
              <a:t>열인덱스</a:t>
            </a:r>
            <a:endParaRPr lang="en-US" altLang="ko-KR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800" dirty="0" err="1"/>
              <a:t>df.loc</a:t>
            </a:r>
            <a:r>
              <a:rPr lang="en-US" altLang="ko-KR" sz="1800" dirty="0"/>
              <a:t>[ ]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800" dirty="0" err="1"/>
              <a:t>df.iloc</a:t>
            </a:r>
            <a:r>
              <a:rPr lang="en-US" altLang="ko-KR" sz="1800" dirty="0"/>
              <a:t>[ ]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400" dirty="0" err="1"/>
              <a:t>df.loc</a:t>
            </a:r>
            <a:r>
              <a:rPr lang="en-US" altLang="ko-KR" sz="1400" dirty="0"/>
              <a:t>[ ]</a:t>
            </a:r>
          </a:p>
          <a:p>
            <a:pPr lvl="2"/>
            <a:r>
              <a:rPr lang="ko-KR" altLang="en-US" sz="1200" dirty="0" err="1"/>
              <a:t>열인덱스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열이름</a:t>
            </a:r>
            <a:r>
              <a:rPr lang="en-US" altLang="ko-KR" sz="1200" dirty="0"/>
              <a:t>)</a:t>
            </a:r>
            <a:r>
              <a:rPr lang="ko-KR" altLang="en-US" sz="1200" dirty="0"/>
              <a:t>를 사용</a:t>
            </a:r>
          </a:p>
          <a:p>
            <a:pPr lvl="1"/>
            <a:r>
              <a:rPr lang="en-US" altLang="ko-KR" sz="1400" dirty="0" err="1"/>
              <a:t>df.iloc</a:t>
            </a:r>
            <a:r>
              <a:rPr lang="en-US" altLang="ko-KR" sz="1400" dirty="0"/>
              <a:t>[ ]</a:t>
            </a:r>
          </a:p>
          <a:p>
            <a:pPr lvl="2"/>
            <a:r>
              <a:rPr lang="ko-KR" altLang="en-US" sz="1200" dirty="0"/>
              <a:t>위치 인덱스 사용</a:t>
            </a:r>
            <a:endParaRPr lang="en-US" altLang="ko-KR" sz="1200" dirty="0"/>
          </a:p>
          <a:p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257404-C270-725C-CFC0-7F8F3253EF53}"/>
              </a:ext>
            </a:extLst>
          </p:cNvPr>
          <p:cNvSpPr txBox="1"/>
          <p:nvPr/>
        </p:nvSpPr>
        <p:spPr>
          <a:xfrm>
            <a:off x="4283968" y="688622"/>
            <a:ext cx="4798368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데이터프레임 생성</a:t>
            </a:r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{'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': ['</a:t>
            </a:r>
            <a:r>
              <a:rPr lang="ko-KR" altLang="en-US" sz="1400" dirty="0" err="1"/>
              <a:t>Alice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Bob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Charlie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David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Eva</a:t>
            </a:r>
            <a:r>
              <a:rPr lang="ko-KR" altLang="en-US" sz="1400" dirty="0"/>
              <a:t>'],</a:t>
            </a:r>
          </a:p>
          <a:p>
            <a:r>
              <a:rPr lang="ko-KR" altLang="en-US" sz="1400" dirty="0"/>
              <a:t>        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': [25, 30, 35, 40, 45],</a:t>
            </a:r>
          </a:p>
          <a:p>
            <a:r>
              <a:rPr lang="ko-KR" altLang="en-US" sz="1400" dirty="0"/>
              <a:t>        '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': ['New York', '</a:t>
            </a:r>
            <a:r>
              <a:rPr lang="ko-KR" altLang="en-US" sz="1400" dirty="0" err="1"/>
              <a:t>Paris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London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Berlin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Tokyo</a:t>
            </a:r>
            <a:r>
              <a:rPr lang="ko-KR" altLang="en-US" sz="1400" dirty="0"/>
              <a:t>']}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열 선택 방법 1: 대괄호([])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이용한 단일 열 선택</a:t>
            </a:r>
          </a:p>
          <a:p>
            <a:r>
              <a:rPr lang="ko-KR" altLang="en-US" sz="1400" dirty="0" err="1"/>
              <a:t>name_col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']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name_col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열 선택 방법 2: 점(.)을 이용한 단일 열 선택</a:t>
            </a:r>
          </a:p>
          <a:p>
            <a:r>
              <a:rPr lang="ko-KR" altLang="en-US" sz="1400" dirty="0" err="1"/>
              <a:t>age_col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df.age</a:t>
            </a:r>
            <a:endParaRPr lang="ko-KR" altLang="en-US" sz="1400" dirty="0"/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age_col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열 선택 방법 3: 대괄호([])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이용한 복수 열 선택</a:t>
            </a:r>
          </a:p>
          <a:p>
            <a:r>
              <a:rPr lang="ko-KR" altLang="en-US" sz="1400" dirty="0" err="1"/>
              <a:t>name_age_col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[['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']]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name_age_col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열 선택 방법 4: </a:t>
            </a:r>
            <a:r>
              <a:rPr lang="ko-KR" altLang="en-US" sz="1400" dirty="0" err="1"/>
              <a:t>loc</a:t>
            </a:r>
            <a:r>
              <a:rPr lang="ko-KR" altLang="en-US" sz="1400" dirty="0"/>
              <a:t>[]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이용한 열 선택</a:t>
            </a:r>
          </a:p>
          <a:p>
            <a:r>
              <a:rPr lang="ko-KR" altLang="en-US" sz="1400" dirty="0" err="1"/>
              <a:t>name_col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df.loc</a:t>
            </a:r>
            <a:r>
              <a:rPr lang="ko-KR" altLang="en-US" sz="1400" dirty="0"/>
              <a:t>[:, 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']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name_col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열 선택 방법 5: </a:t>
            </a:r>
            <a:r>
              <a:rPr lang="ko-KR" altLang="en-US" sz="1400" dirty="0" err="1"/>
              <a:t>iloc</a:t>
            </a:r>
            <a:r>
              <a:rPr lang="ko-KR" altLang="en-US" sz="1400" dirty="0"/>
              <a:t>[]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이용한 열 선택</a:t>
            </a:r>
          </a:p>
          <a:p>
            <a:r>
              <a:rPr lang="ko-KR" altLang="en-US" sz="1400" dirty="0" err="1"/>
              <a:t>name_age_col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df.iloc</a:t>
            </a:r>
            <a:r>
              <a:rPr lang="ko-KR" altLang="en-US" sz="1400" dirty="0"/>
              <a:t>[:, [0, 1]]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name_age_col</a:t>
            </a:r>
            <a:r>
              <a:rPr lang="ko-KR" alt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73129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41D19-6B6B-FBE7-5676-8952F1F5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열 선택 그래프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F0C0D-E7C0-6533-2C08-0423FE7ED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열 선택을 사용한 그래프 예제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673332-4631-AE91-11F7-7055D9614B56}"/>
              </a:ext>
            </a:extLst>
          </p:cNvPr>
          <p:cNvSpPr txBox="1"/>
          <p:nvPr/>
        </p:nvSpPr>
        <p:spPr>
          <a:xfrm>
            <a:off x="611560" y="1844824"/>
            <a:ext cx="457200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pandas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</a:t>
            </a:r>
            <a:endParaRPr lang="ko-KR" altLang="en-US" sz="1200" dirty="0"/>
          </a:p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matplotlib.pyplot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plt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데이터프레임 생성</a:t>
            </a:r>
          </a:p>
          <a:p>
            <a:r>
              <a:rPr lang="ko-KR" altLang="en-US" sz="1200" dirty="0" err="1"/>
              <a:t>data</a:t>
            </a:r>
            <a:r>
              <a:rPr lang="ko-KR" altLang="en-US" sz="1200" dirty="0"/>
              <a:t> = {</a:t>
            </a:r>
          </a:p>
          <a:p>
            <a:r>
              <a:rPr lang="ko-KR" altLang="en-US" sz="1200" dirty="0"/>
              <a:t>    '</a:t>
            </a:r>
            <a:r>
              <a:rPr lang="ko-KR" altLang="en-US" sz="1200" dirty="0" err="1"/>
              <a:t>year</a:t>
            </a:r>
            <a:r>
              <a:rPr lang="ko-KR" altLang="en-US" sz="1200" dirty="0"/>
              <a:t>': [2017, 2018, 2019, 2020, 2021],</a:t>
            </a:r>
          </a:p>
          <a:p>
            <a:r>
              <a:rPr lang="ko-KR" altLang="en-US" sz="1200" dirty="0"/>
              <a:t>    '</a:t>
            </a:r>
            <a:r>
              <a:rPr lang="ko-KR" altLang="en-US" sz="1200" dirty="0" err="1"/>
              <a:t>A_product_sales</a:t>
            </a:r>
            <a:r>
              <a:rPr lang="ko-KR" altLang="en-US" sz="1200" dirty="0"/>
              <a:t>': [6, 7, 8, 9, 10],</a:t>
            </a:r>
          </a:p>
          <a:p>
            <a:r>
              <a:rPr lang="ko-KR" altLang="en-US" sz="1200" dirty="0"/>
              <a:t>    '</a:t>
            </a:r>
            <a:r>
              <a:rPr lang="ko-KR" altLang="en-US" sz="1200" dirty="0" err="1"/>
              <a:t>B_product_sales</a:t>
            </a:r>
            <a:r>
              <a:rPr lang="ko-KR" altLang="en-US" sz="1200" dirty="0"/>
              <a:t>': [11, 12, 13, 14, 15]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특정 열 선택하여 연산 수행 후 결과를 새로운 열로 추가</a:t>
            </a:r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total</a:t>
            </a:r>
            <a:r>
              <a:rPr lang="ko-KR" altLang="en-US" sz="1200" dirty="0"/>
              <a:t>'] = </a:t>
            </a:r>
            <a:r>
              <a:rPr lang="ko-KR" altLang="en-US" sz="1200" dirty="0" err="1"/>
              <a:t>df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A_product_sales</a:t>
            </a:r>
            <a:r>
              <a:rPr lang="ko-KR" altLang="en-US" sz="1200" dirty="0"/>
              <a:t>'] + </a:t>
            </a:r>
            <a:r>
              <a:rPr lang="ko-KR" altLang="en-US" sz="1200" dirty="0" err="1"/>
              <a:t>df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B_product_sales</a:t>
            </a:r>
            <a:r>
              <a:rPr lang="ko-KR" altLang="en-US" sz="1200" dirty="0"/>
              <a:t>’]</a:t>
            </a:r>
          </a:p>
          <a:p>
            <a:endParaRPr lang="en-US" altLang="ko-KR" sz="1200" dirty="0"/>
          </a:p>
          <a:p>
            <a:r>
              <a:rPr lang="en-US" altLang="ko-KR" sz="1200" dirty="0"/>
              <a:t>#</a:t>
            </a:r>
            <a:r>
              <a:rPr lang="ko-KR" altLang="en-US" sz="1200" dirty="0"/>
              <a:t> 새로 추가한 열을 이용해서 그래프 그리기</a:t>
            </a:r>
          </a:p>
          <a:p>
            <a:r>
              <a:rPr lang="ko-KR" altLang="en-US" sz="1200" dirty="0" err="1"/>
              <a:t>plt.bar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df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year</a:t>
            </a:r>
            <a:r>
              <a:rPr lang="ko-KR" altLang="en-US" sz="1200" dirty="0"/>
              <a:t>'], </a:t>
            </a:r>
            <a:r>
              <a:rPr lang="ko-KR" altLang="en-US" sz="1200" dirty="0" err="1"/>
              <a:t>df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total</a:t>
            </a:r>
            <a:r>
              <a:rPr lang="ko-KR" altLang="en-US" sz="1200" dirty="0"/>
              <a:t>'])  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plt.xlabel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Year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plt.ylabel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Total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Sales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plt.title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Total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Sales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Year</a:t>
            </a:r>
            <a:r>
              <a:rPr lang="ko-KR" altLang="en-US" sz="1200" dirty="0"/>
              <a:t>')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plt.show</a:t>
            </a:r>
            <a:r>
              <a:rPr lang="ko-KR" altLang="en-US" sz="1200" dirty="0"/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192890-B338-0000-B4AD-BE4F575F0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779" y="2169269"/>
            <a:ext cx="3592717" cy="28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639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01F10-93F7-6B19-F4A3-BE15A70D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DataFrame</a:t>
            </a:r>
            <a:r>
              <a:rPr lang="en-US" altLang="ko-KR" sz="2400" dirty="0"/>
              <a:t> </a:t>
            </a:r>
            <a:r>
              <a:rPr lang="ko-KR" altLang="en-US" sz="2400" dirty="0"/>
              <a:t>인덱싱 및 </a:t>
            </a:r>
            <a:r>
              <a:rPr lang="ko-KR" altLang="en-US" sz="2400" dirty="0" err="1"/>
              <a:t>슬라이싱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02510-85D2-82E3-1315-4E9B2D9D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5"/>
            <a:ext cx="7931224" cy="507342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행</a:t>
            </a:r>
            <a:r>
              <a:rPr lang="en-US" altLang="ko-KR" sz="2000" dirty="0"/>
              <a:t>(row) </a:t>
            </a:r>
            <a:r>
              <a:rPr lang="ko-KR" altLang="en-US" sz="2000" dirty="0"/>
              <a:t>선택 방법</a:t>
            </a:r>
            <a:endParaRPr lang="en-US" altLang="ko-KR" sz="20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인덱싱 </a:t>
            </a:r>
            <a:r>
              <a:rPr lang="en-US" altLang="ko-KR" sz="1600" dirty="0"/>
              <a:t>(.loc </a:t>
            </a:r>
            <a:r>
              <a:rPr lang="ko-KR" altLang="en-US" sz="1600" dirty="0"/>
              <a:t>또는 </a:t>
            </a:r>
            <a:r>
              <a:rPr lang="en-US" altLang="ko-KR" sz="1600" dirty="0"/>
              <a:t>.</a:t>
            </a:r>
            <a:r>
              <a:rPr lang="en-US" altLang="ko-KR" sz="1600" dirty="0" err="1"/>
              <a:t>iloc</a:t>
            </a:r>
            <a:r>
              <a:rPr lang="en-US" altLang="ko-KR" sz="1600" dirty="0"/>
              <a:t> </a:t>
            </a:r>
            <a:r>
              <a:rPr lang="ko-KR" altLang="en-US" sz="1600" dirty="0"/>
              <a:t>사용</a:t>
            </a:r>
            <a:r>
              <a:rPr lang="en-US" altLang="ko-KR" sz="1600" dirty="0"/>
              <a:t>):</a:t>
            </a:r>
          </a:p>
          <a:p>
            <a:pPr lvl="2"/>
            <a:r>
              <a:rPr lang="ko-KR" altLang="en-US" sz="1400" dirty="0"/>
              <a:t>단일 행 선택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df.loc</a:t>
            </a:r>
            <a:r>
              <a:rPr lang="en-US" altLang="ko-KR" sz="1400" dirty="0"/>
              <a:t>[</a:t>
            </a:r>
            <a:r>
              <a:rPr lang="en-US" altLang="ko-KR" sz="1400" dirty="0" err="1"/>
              <a:t>row_label</a:t>
            </a:r>
            <a:r>
              <a:rPr lang="en-US" altLang="ko-KR" sz="1400" dirty="0"/>
              <a:t>] </a:t>
            </a:r>
            <a:r>
              <a:rPr lang="ko-KR" altLang="en-US" sz="1400" dirty="0"/>
              <a:t>또는 </a:t>
            </a:r>
            <a:r>
              <a:rPr lang="en-US" altLang="ko-KR" sz="1400" dirty="0" err="1"/>
              <a:t>df.iloc</a:t>
            </a:r>
            <a:r>
              <a:rPr lang="en-US" altLang="ko-KR" sz="1400" dirty="0"/>
              <a:t>[</a:t>
            </a:r>
            <a:r>
              <a:rPr lang="en-US" altLang="ko-KR" sz="1400" dirty="0" err="1"/>
              <a:t>row_index</a:t>
            </a:r>
            <a:r>
              <a:rPr lang="en-US" altLang="ko-KR" sz="1400" dirty="0"/>
              <a:t>]</a:t>
            </a:r>
          </a:p>
          <a:p>
            <a:pPr lvl="2"/>
            <a:r>
              <a:rPr lang="ko-KR" altLang="en-US" sz="1400" dirty="0"/>
              <a:t>여러 행 선택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df.loc</a:t>
            </a:r>
            <a:r>
              <a:rPr lang="en-US" altLang="ko-KR" sz="1400" dirty="0"/>
              <a:t>[</a:t>
            </a:r>
            <a:r>
              <a:rPr lang="en-US" altLang="ko-KR" sz="1400" dirty="0" err="1"/>
              <a:t>start_label:end_label</a:t>
            </a:r>
            <a:r>
              <a:rPr lang="en-US" altLang="ko-KR" sz="1400" dirty="0"/>
              <a:t>] </a:t>
            </a:r>
            <a:r>
              <a:rPr lang="ko-KR" altLang="en-US" sz="1400" dirty="0"/>
              <a:t>또는 </a:t>
            </a:r>
            <a:r>
              <a:rPr lang="en-US" altLang="ko-KR" sz="1400" dirty="0" err="1"/>
              <a:t>df.iloc</a:t>
            </a:r>
            <a:r>
              <a:rPr lang="en-US" altLang="ko-KR" sz="1400" dirty="0"/>
              <a:t>[</a:t>
            </a:r>
            <a:r>
              <a:rPr lang="en-US" altLang="ko-KR" sz="1400" dirty="0" err="1"/>
              <a:t>start_index:end_index</a:t>
            </a:r>
            <a:r>
              <a:rPr lang="en-US" altLang="ko-KR" sz="1400" dirty="0"/>
              <a:t>]</a:t>
            </a:r>
          </a:p>
          <a:p>
            <a:pPr lvl="2"/>
            <a:r>
              <a:rPr lang="ko-KR" altLang="en-US" sz="1400" dirty="0"/>
              <a:t>특정 조건에 맞는 행 선택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df.loc</a:t>
            </a:r>
            <a:r>
              <a:rPr lang="en-US" altLang="ko-KR" sz="1400" dirty="0"/>
              <a:t>[condition]</a:t>
            </a:r>
          </a:p>
          <a:p>
            <a:pPr lvl="2"/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err="1"/>
              <a:t>불리언</a:t>
            </a:r>
            <a:r>
              <a:rPr lang="ko-KR" altLang="en-US" sz="1600" dirty="0"/>
              <a:t> 인덱싱 </a:t>
            </a:r>
            <a:r>
              <a:rPr lang="en-US" altLang="ko-KR" sz="1600" dirty="0"/>
              <a:t>(</a:t>
            </a:r>
            <a:r>
              <a:rPr lang="ko-KR" altLang="en-US" sz="1600" dirty="0"/>
              <a:t>특정 조건에 맞는 행 선택</a:t>
            </a:r>
            <a:r>
              <a:rPr lang="en-US" altLang="ko-KR" sz="1600" dirty="0"/>
              <a:t>):</a:t>
            </a:r>
          </a:p>
          <a:p>
            <a:pPr lvl="2"/>
            <a:r>
              <a:rPr lang="en-US" altLang="ko-KR" sz="1400" dirty="0" err="1"/>
              <a:t>df</a:t>
            </a:r>
            <a:r>
              <a:rPr lang="en-US" altLang="ko-KR" sz="1400" dirty="0"/>
              <a:t>[condition]</a:t>
            </a:r>
          </a:p>
          <a:p>
            <a:pPr lvl="2"/>
            <a:endParaRPr lang="en-US" altLang="ko-KR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/>
              <a:t>query() </a:t>
            </a:r>
            <a:r>
              <a:rPr lang="ko-KR" altLang="en-US" sz="1600" dirty="0"/>
              <a:t>메서드를 사용한 조건식을 이용한 행 선택</a:t>
            </a:r>
            <a:r>
              <a:rPr lang="en-US" altLang="ko-KR" sz="1600" dirty="0"/>
              <a:t>:</a:t>
            </a:r>
          </a:p>
          <a:p>
            <a:pPr lvl="2"/>
            <a:r>
              <a:rPr lang="en-US" altLang="ko-KR" sz="1400" dirty="0" err="1"/>
              <a:t>df.query</a:t>
            </a:r>
            <a:r>
              <a:rPr lang="en-US" altLang="ko-KR" sz="1400" dirty="0"/>
              <a:t>(condition)</a:t>
            </a:r>
          </a:p>
          <a:p>
            <a:pPr lvl="2"/>
            <a:endParaRPr lang="en-US" altLang="ko-KR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 err="1"/>
              <a:t>isin</a:t>
            </a:r>
            <a:r>
              <a:rPr lang="en-US" altLang="ko-KR" sz="1600" dirty="0"/>
              <a:t>() </a:t>
            </a:r>
            <a:r>
              <a:rPr lang="ko-KR" altLang="en-US" sz="1600" dirty="0"/>
              <a:t>메서드를 사용하여 여러 값에 해당하는 행 선택</a:t>
            </a:r>
            <a:r>
              <a:rPr lang="en-US" altLang="ko-KR" sz="1600" dirty="0"/>
              <a:t>:</a:t>
            </a:r>
          </a:p>
          <a:p>
            <a:pPr lvl="2"/>
            <a:r>
              <a:rPr lang="en-US" altLang="ko-KR" sz="1400" dirty="0" err="1"/>
              <a:t>df</a:t>
            </a:r>
            <a:r>
              <a:rPr lang="en-US" altLang="ko-KR" sz="1400" dirty="0"/>
              <a:t>[</a:t>
            </a:r>
            <a:r>
              <a:rPr lang="en-US" altLang="ko-KR" sz="1400" dirty="0" err="1"/>
              <a:t>df</a:t>
            </a:r>
            <a:r>
              <a:rPr lang="en-US" altLang="ko-KR" sz="1400" dirty="0"/>
              <a:t>['column'].</a:t>
            </a:r>
            <a:r>
              <a:rPr lang="en-US" altLang="ko-KR" sz="1400" dirty="0" err="1"/>
              <a:t>isin</a:t>
            </a:r>
            <a:r>
              <a:rPr lang="en-US" altLang="ko-KR" sz="1400" dirty="0"/>
              <a:t>([value1, value2, ...])]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6969034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01F10-93F7-6B19-F4A3-BE15A70D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DataFrame</a:t>
            </a:r>
            <a:r>
              <a:rPr lang="en-US" altLang="ko-KR" sz="2400" dirty="0"/>
              <a:t> </a:t>
            </a:r>
            <a:r>
              <a:rPr lang="ko-KR" altLang="en-US" sz="2400" dirty="0"/>
              <a:t>인덱싱 및 </a:t>
            </a:r>
            <a:r>
              <a:rPr lang="ko-KR" altLang="en-US" sz="2400" dirty="0" err="1"/>
              <a:t>슬라이싱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02510-85D2-82E3-1315-4E9B2D9D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052735"/>
            <a:ext cx="4536504" cy="507342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행</a:t>
            </a:r>
            <a:r>
              <a:rPr lang="en-US" altLang="ko-KR" sz="2000" dirty="0"/>
              <a:t>(row) </a:t>
            </a:r>
            <a:r>
              <a:rPr lang="ko-KR" altLang="en-US" sz="2000" dirty="0"/>
              <a:t>선택 방법</a:t>
            </a:r>
            <a:endParaRPr lang="en-US" altLang="ko-KR" sz="2000" dirty="0"/>
          </a:p>
          <a:p>
            <a:pPr lvl="1"/>
            <a:r>
              <a:rPr lang="ko-KR" altLang="en-US" sz="1600" dirty="0"/>
              <a:t>인덱싱 </a:t>
            </a:r>
            <a:r>
              <a:rPr lang="en-US" altLang="ko-KR" sz="1600" dirty="0"/>
              <a:t>(.loc </a:t>
            </a:r>
            <a:r>
              <a:rPr lang="ko-KR" altLang="en-US" sz="1600" dirty="0"/>
              <a:t>또는 </a:t>
            </a:r>
            <a:r>
              <a:rPr lang="en-US" altLang="ko-KR" sz="1600" dirty="0"/>
              <a:t>.</a:t>
            </a:r>
            <a:r>
              <a:rPr lang="en-US" altLang="ko-KR" sz="1600" dirty="0" err="1"/>
              <a:t>iloc</a:t>
            </a:r>
            <a:r>
              <a:rPr lang="en-US" altLang="ko-KR" sz="1600" dirty="0"/>
              <a:t> </a:t>
            </a:r>
            <a:r>
              <a:rPr lang="ko-KR" altLang="en-US" sz="1600" dirty="0"/>
              <a:t>사용</a:t>
            </a:r>
            <a:r>
              <a:rPr lang="en-US" altLang="ko-KR" sz="1600" dirty="0"/>
              <a:t>):</a:t>
            </a:r>
          </a:p>
          <a:p>
            <a:pPr lvl="2"/>
            <a:r>
              <a:rPr lang="ko-KR" altLang="en-US" sz="1400" dirty="0"/>
              <a:t>단일 행 선택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df.loc</a:t>
            </a:r>
            <a:r>
              <a:rPr lang="en-US" altLang="ko-KR" sz="1400" dirty="0"/>
              <a:t>[</a:t>
            </a:r>
            <a:r>
              <a:rPr lang="en-US" altLang="ko-KR" sz="1400" dirty="0" err="1"/>
              <a:t>row_label</a:t>
            </a:r>
            <a:r>
              <a:rPr lang="en-US" altLang="ko-KR" sz="1400" dirty="0"/>
              <a:t>] </a:t>
            </a:r>
            <a:r>
              <a:rPr lang="ko-KR" altLang="en-US" sz="1400" dirty="0"/>
              <a:t>또는 </a:t>
            </a:r>
            <a:r>
              <a:rPr lang="en-US" altLang="ko-KR" sz="1400" dirty="0" err="1"/>
              <a:t>df.iloc</a:t>
            </a:r>
            <a:r>
              <a:rPr lang="en-US" altLang="ko-KR" sz="1400" dirty="0"/>
              <a:t>[</a:t>
            </a:r>
            <a:r>
              <a:rPr lang="en-US" altLang="ko-KR" sz="1400" dirty="0" err="1"/>
              <a:t>row_index</a:t>
            </a:r>
            <a:r>
              <a:rPr lang="en-US" altLang="ko-KR" sz="1400" dirty="0"/>
              <a:t>]</a:t>
            </a:r>
          </a:p>
          <a:p>
            <a:pPr lvl="2"/>
            <a:endParaRPr lang="en-US" altLang="ko-KR" sz="1400" dirty="0"/>
          </a:p>
          <a:p>
            <a:pPr lvl="2"/>
            <a:r>
              <a:rPr lang="ko-KR" altLang="en-US" sz="1400" dirty="0"/>
              <a:t>여러 행 선택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df.loc</a:t>
            </a:r>
            <a:r>
              <a:rPr lang="en-US" altLang="ko-KR" sz="1400" dirty="0"/>
              <a:t>[</a:t>
            </a:r>
            <a:r>
              <a:rPr lang="en-US" altLang="ko-KR" sz="1400" dirty="0" err="1"/>
              <a:t>start_label:end_label</a:t>
            </a:r>
            <a:r>
              <a:rPr lang="en-US" altLang="ko-KR" sz="1400" dirty="0"/>
              <a:t>] </a:t>
            </a:r>
            <a:r>
              <a:rPr lang="ko-KR" altLang="en-US" sz="1400" dirty="0"/>
              <a:t>또는 </a:t>
            </a:r>
            <a:r>
              <a:rPr lang="en-US" altLang="ko-KR" sz="1400" dirty="0" err="1"/>
              <a:t>df.iloc</a:t>
            </a:r>
            <a:r>
              <a:rPr lang="en-US" altLang="ko-KR" sz="1400" dirty="0"/>
              <a:t>[</a:t>
            </a:r>
            <a:r>
              <a:rPr lang="en-US" altLang="ko-KR" sz="1400" dirty="0" err="1"/>
              <a:t>start_index:end_index</a:t>
            </a:r>
            <a:r>
              <a:rPr lang="en-US" altLang="ko-KR" sz="1400" dirty="0"/>
              <a:t>]</a:t>
            </a:r>
          </a:p>
          <a:p>
            <a:pPr lvl="2"/>
            <a:endParaRPr lang="en-US" altLang="ko-KR" sz="1400" dirty="0"/>
          </a:p>
          <a:p>
            <a:pPr lvl="2"/>
            <a:r>
              <a:rPr lang="ko-KR" altLang="en-US" sz="1400" dirty="0"/>
              <a:t>특정 조건에 맞는 행 선택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df.loc</a:t>
            </a:r>
            <a:r>
              <a:rPr lang="en-US" altLang="ko-KR" sz="1400" dirty="0"/>
              <a:t>[condition]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F3DE45-AAE5-ADA2-469A-6E9470E9409E}"/>
              </a:ext>
            </a:extLst>
          </p:cNvPr>
          <p:cNvSpPr txBox="1"/>
          <p:nvPr/>
        </p:nvSpPr>
        <p:spPr>
          <a:xfrm>
            <a:off x="4647535" y="980728"/>
            <a:ext cx="431695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pandas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데이터프레임 생성</a:t>
            </a:r>
          </a:p>
          <a:p>
            <a:r>
              <a:rPr lang="ko-KR" altLang="en-US" sz="1200" dirty="0" err="1"/>
              <a:t>data</a:t>
            </a:r>
            <a:r>
              <a:rPr lang="ko-KR" altLang="en-US" sz="1200" dirty="0"/>
              <a:t> = {'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': ['</a:t>
            </a:r>
            <a:r>
              <a:rPr lang="ko-KR" altLang="en-US" sz="1200" dirty="0" err="1"/>
              <a:t>Alice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Bob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Charlie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David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Eva</a:t>
            </a:r>
            <a:r>
              <a:rPr lang="ko-KR" altLang="en-US" sz="1200" dirty="0"/>
              <a:t>'],</a:t>
            </a:r>
          </a:p>
          <a:p>
            <a:r>
              <a:rPr lang="ko-KR" altLang="en-US" sz="1200" dirty="0"/>
              <a:t>        '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': [25, 30, 35, 40, 45],</a:t>
            </a:r>
          </a:p>
          <a:p>
            <a:r>
              <a:rPr lang="ko-KR" altLang="en-US" sz="1200" dirty="0"/>
              <a:t>        '</a:t>
            </a:r>
            <a:r>
              <a:rPr lang="ko-KR" altLang="en-US" sz="1200" dirty="0" err="1"/>
              <a:t>city</a:t>
            </a:r>
            <a:r>
              <a:rPr lang="ko-KR" altLang="en-US" sz="1200" dirty="0"/>
              <a:t>': ['New York', '</a:t>
            </a:r>
            <a:r>
              <a:rPr lang="ko-KR" altLang="en-US" sz="1200" dirty="0" err="1"/>
              <a:t>Paris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London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Berlin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Tokyo</a:t>
            </a:r>
            <a:r>
              <a:rPr lang="ko-KR" altLang="en-US" sz="1200" dirty="0"/>
              <a:t>']}</a:t>
            </a:r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단일 행 선택</a:t>
            </a:r>
          </a:p>
          <a:p>
            <a:r>
              <a:rPr lang="ko-KR" altLang="en-US" sz="1200" dirty="0"/>
              <a:t>row1 = </a:t>
            </a:r>
            <a:r>
              <a:rPr lang="ko-KR" altLang="en-US" sz="1200" dirty="0" err="1"/>
              <a:t>df.loc</a:t>
            </a:r>
            <a:r>
              <a:rPr lang="ko-KR" altLang="en-US" sz="1200" dirty="0"/>
              <a:t>[2]  # </a:t>
            </a:r>
            <a:r>
              <a:rPr lang="ko-KR" altLang="en-US" sz="1200" dirty="0" err="1"/>
              <a:t>행인덱스를</a:t>
            </a:r>
            <a:r>
              <a:rPr lang="ko-KR" altLang="en-US" sz="1200" dirty="0"/>
              <a:t> 사용하여 선택</a:t>
            </a:r>
          </a:p>
          <a:p>
            <a:r>
              <a:rPr lang="en-US" altLang="ko-KR" sz="1200" dirty="0"/>
              <a:t>r</a:t>
            </a:r>
            <a:r>
              <a:rPr lang="ko-KR" altLang="en-US" sz="1200" dirty="0"/>
              <a:t>ow2 = </a:t>
            </a:r>
            <a:r>
              <a:rPr lang="ko-KR" altLang="en-US" sz="1200" dirty="0" err="1"/>
              <a:t>df.iloc</a:t>
            </a:r>
            <a:r>
              <a:rPr lang="ko-KR" altLang="en-US" sz="1200" dirty="0"/>
              <a:t>[3]  # 위치 인덱스를 사용하여 선택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("단일 행 선택:")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(row1)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(row2)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여러 행 선택</a:t>
            </a:r>
          </a:p>
          <a:p>
            <a:r>
              <a:rPr lang="ko-KR" altLang="en-US" sz="1200" dirty="0"/>
              <a:t>rows1 = </a:t>
            </a:r>
            <a:r>
              <a:rPr lang="ko-KR" altLang="en-US" sz="1200" dirty="0" err="1"/>
              <a:t>df.loc</a:t>
            </a:r>
            <a:r>
              <a:rPr lang="ko-KR" altLang="en-US" sz="1200" dirty="0"/>
              <a:t>[1:3]  # </a:t>
            </a:r>
            <a:r>
              <a:rPr lang="ko-KR" altLang="en-US" sz="1200" dirty="0" err="1"/>
              <a:t>행인덱스</a:t>
            </a:r>
            <a:r>
              <a:rPr lang="ko-KR" altLang="en-US" sz="1200" dirty="0"/>
              <a:t> 범위를 사용하여 선택</a:t>
            </a:r>
          </a:p>
          <a:p>
            <a:r>
              <a:rPr lang="ko-KR" altLang="en-US" sz="1200" dirty="0"/>
              <a:t>rows2 = </a:t>
            </a:r>
            <a:r>
              <a:rPr lang="ko-KR" altLang="en-US" sz="1200" dirty="0" err="1"/>
              <a:t>df.iloc</a:t>
            </a:r>
            <a:r>
              <a:rPr lang="ko-KR" altLang="en-US" sz="1200" dirty="0"/>
              <a:t>[2:4]  # </a:t>
            </a:r>
            <a:r>
              <a:rPr lang="ko-KR" altLang="en-US" sz="1200" dirty="0" err="1"/>
              <a:t>위치인덱스</a:t>
            </a:r>
            <a:r>
              <a:rPr lang="ko-KR" altLang="en-US" sz="1200" dirty="0"/>
              <a:t> 범위를 사용하여 선택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("\</a:t>
            </a:r>
            <a:r>
              <a:rPr lang="ko-KR" altLang="en-US" sz="1200" dirty="0" err="1"/>
              <a:t>n여러</a:t>
            </a:r>
            <a:r>
              <a:rPr lang="ko-KR" altLang="en-US" sz="1200" dirty="0"/>
              <a:t> 행 선택:")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(rows1)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(rows2)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특정 조건에 맞는 행 선택</a:t>
            </a:r>
          </a:p>
          <a:p>
            <a:r>
              <a:rPr lang="en-US" altLang="ko-KR" sz="1200" dirty="0" err="1"/>
              <a:t>selected_rows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df.loc</a:t>
            </a:r>
            <a:r>
              <a:rPr lang="en-US" altLang="ko-KR" sz="1200" dirty="0"/>
              <a:t>[</a:t>
            </a:r>
            <a:r>
              <a:rPr lang="en-US" altLang="ko-KR" sz="1200" dirty="0" err="1"/>
              <a:t>df</a:t>
            </a:r>
            <a:r>
              <a:rPr lang="en-US" altLang="ko-KR" sz="1200" dirty="0"/>
              <a:t>['age'] &gt; 30]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print("\n</a:t>
            </a:r>
            <a:r>
              <a:rPr lang="ko-KR" altLang="en-US" sz="1200" dirty="0"/>
              <a:t>조건에 맞는 행 선택</a:t>
            </a:r>
            <a:r>
              <a:rPr lang="en-US" altLang="ko-KR" sz="1200" dirty="0"/>
              <a:t>:")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selected_rows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8BCAA9-A5DF-EAA3-C587-F94257AB7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933056"/>
            <a:ext cx="22955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685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01F10-93F7-6B19-F4A3-BE15A70D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DataFrame</a:t>
            </a:r>
            <a:r>
              <a:rPr lang="en-US" altLang="ko-KR" sz="2400" dirty="0"/>
              <a:t> </a:t>
            </a:r>
            <a:r>
              <a:rPr lang="ko-KR" altLang="en-US" sz="2400" dirty="0"/>
              <a:t>인덱싱 및 </a:t>
            </a:r>
            <a:r>
              <a:rPr lang="ko-KR" altLang="en-US" sz="2400" dirty="0" err="1"/>
              <a:t>슬라이싱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02510-85D2-82E3-1315-4E9B2D9D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5"/>
            <a:ext cx="7931224" cy="507342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행</a:t>
            </a:r>
            <a:r>
              <a:rPr lang="en-US" altLang="ko-KR" sz="2000" dirty="0"/>
              <a:t>(row) </a:t>
            </a:r>
            <a:r>
              <a:rPr lang="ko-KR" altLang="en-US" sz="2000" dirty="0"/>
              <a:t>선택 방법</a:t>
            </a:r>
            <a:endParaRPr lang="en-US" altLang="ko-KR" sz="2000" dirty="0"/>
          </a:p>
          <a:p>
            <a:pPr lvl="1"/>
            <a:r>
              <a:rPr lang="ko-KR" altLang="en-US" sz="1600" dirty="0" err="1"/>
              <a:t>불리언</a:t>
            </a:r>
            <a:r>
              <a:rPr lang="ko-KR" altLang="en-US" sz="1600" dirty="0"/>
              <a:t> 인덱싱 </a:t>
            </a:r>
            <a:r>
              <a:rPr lang="en-US" altLang="ko-KR" sz="1600" dirty="0"/>
              <a:t>(</a:t>
            </a:r>
            <a:r>
              <a:rPr lang="ko-KR" altLang="en-US" sz="1600" dirty="0"/>
              <a:t>특정 조건에 맞는 행 선택</a:t>
            </a:r>
            <a:r>
              <a:rPr lang="en-US" altLang="ko-KR" sz="1600" dirty="0"/>
              <a:t>):</a:t>
            </a:r>
          </a:p>
          <a:p>
            <a:pPr lvl="2"/>
            <a:r>
              <a:rPr lang="en-US" altLang="ko-KR" sz="1400" dirty="0" err="1"/>
              <a:t>df</a:t>
            </a:r>
            <a:r>
              <a:rPr lang="en-US" altLang="ko-KR" sz="1400" dirty="0"/>
              <a:t>[condition]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B4AFF-8717-F671-F8F2-F75205E1FCC1}"/>
              </a:ext>
            </a:extLst>
          </p:cNvPr>
          <p:cNvSpPr txBox="1"/>
          <p:nvPr/>
        </p:nvSpPr>
        <p:spPr>
          <a:xfrm>
            <a:off x="1547664" y="2204864"/>
            <a:ext cx="604867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데이터프레임 생성</a:t>
            </a:r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{</a:t>
            </a:r>
          </a:p>
          <a:p>
            <a:r>
              <a:rPr lang="ko-KR" altLang="en-US" sz="1400" dirty="0"/>
              <a:t>    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': ['</a:t>
            </a:r>
            <a:r>
              <a:rPr lang="ko-KR" altLang="en-US" sz="1400" dirty="0" err="1"/>
              <a:t>Alice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Bob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Charlie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David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Eva</a:t>
            </a:r>
            <a:r>
              <a:rPr lang="ko-KR" altLang="en-US" sz="1400" dirty="0"/>
              <a:t>'],</a:t>
            </a:r>
          </a:p>
          <a:p>
            <a:r>
              <a:rPr lang="ko-KR" altLang="en-US" sz="1400" dirty="0"/>
              <a:t>    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': [25, 30, 35, 40, 45],</a:t>
            </a:r>
          </a:p>
          <a:p>
            <a:r>
              <a:rPr lang="ko-KR" altLang="en-US" sz="1400" dirty="0"/>
              <a:t>    '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': ['New York', '</a:t>
            </a:r>
            <a:r>
              <a:rPr lang="ko-KR" altLang="en-US" sz="1400" dirty="0" err="1"/>
              <a:t>Paris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London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Berlin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Tokyo</a:t>
            </a:r>
            <a:r>
              <a:rPr lang="ko-KR" altLang="en-US" sz="1400" dirty="0"/>
              <a:t>']</a:t>
            </a:r>
          </a:p>
          <a:p>
            <a:r>
              <a:rPr lang="ko-KR" altLang="en-US" sz="1400" dirty="0"/>
              <a:t>}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selected_rows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[(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'] &gt; 30) &amp; (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'] == '</a:t>
            </a:r>
            <a:r>
              <a:rPr lang="ko-KR" altLang="en-US" sz="1400" dirty="0" err="1"/>
              <a:t>London</a:t>
            </a:r>
            <a:r>
              <a:rPr lang="ko-KR" altLang="en-US" sz="1400" dirty="0"/>
              <a:t>')]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selected_rows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968800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01F10-93F7-6B19-F4A3-BE15A70D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DataFrame</a:t>
            </a:r>
            <a:r>
              <a:rPr lang="en-US" altLang="ko-KR" sz="2400" dirty="0"/>
              <a:t> </a:t>
            </a:r>
            <a:r>
              <a:rPr lang="ko-KR" altLang="en-US" sz="2400" dirty="0"/>
              <a:t>인덱싱 및 </a:t>
            </a:r>
            <a:r>
              <a:rPr lang="ko-KR" altLang="en-US" sz="2400" dirty="0" err="1"/>
              <a:t>슬라이싱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02510-85D2-82E3-1315-4E9B2D9D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5"/>
            <a:ext cx="7931224" cy="507342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행</a:t>
            </a:r>
            <a:r>
              <a:rPr lang="en-US" altLang="ko-KR" sz="2000" dirty="0"/>
              <a:t>(row) </a:t>
            </a:r>
            <a:r>
              <a:rPr lang="ko-KR" altLang="en-US" sz="2000" dirty="0"/>
              <a:t>선택 방법</a:t>
            </a:r>
            <a:endParaRPr lang="en-US" altLang="ko-KR" sz="2000" dirty="0"/>
          </a:p>
          <a:p>
            <a:pPr lvl="1"/>
            <a:r>
              <a:rPr lang="en-US" altLang="ko-KR" sz="1600" dirty="0"/>
              <a:t>query() </a:t>
            </a:r>
            <a:r>
              <a:rPr lang="ko-KR" altLang="en-US" sz="1600" dirty="0"/>
              <a:t>메서드를 사용한 조건식을 이용한 행 선택</a:t>
            </a:r>
            <a:r>
              <a:rPr lang="en-US" altLang="ko-KR" sz="1600" dirty="0"/>
              <a:t>:</a:t>
            </a:r>
          </a:p>
          <a:p>
            <a:pPr lvl="2"/>
            <a:r>
              <a:rPr lang="en-US" altLang="ko-KR" sz="1400" dirty="0" err="1"/>
              <a:t>df.query</a:t>
            </a:r>
            <a:r>
              <a:rPr lang="en-US" altLang="ko-KR" sz="1400" dirty="0"/>
              <a:t>(condition)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DA609F-0F6C-1959-F8BB-F1F12FFD2D35}"/>
              </a:ext>
            </a:extLst>
          </p:cNvPr>
          <p:cNvSpPr txBox="1"/>
          <p:nvPr/>
        </p:nvSpPr>
        <p:spPr>
          <a:xfrm>
            <a:off x="1551620" y="2348880"/>
            <a:ext cx="574238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데이터프레임 생성</a:t>
            </a:r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{</a:t>
            </a:r>
          </a:p>
          <a:p>
            <a:r>
              <a:rPr lang="ko-KR" altLang="en-US" sz="1400" dirty="0"/>
              <a:t>    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': ['</a:t>
            </a:r>
            <a:r>
              <a:rPr lang="ko-KR" altLang="en-US" sz="1400" dirty="0" err="1"/>
              <a:t>Alice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Bob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Charlie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David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Eva</a:t>
            </a:r>
            <a:r>
              <a:rPr lang="ko-KR" altLang="en-US" sz="1400" dirty="0"/>
              <a:t>'],</a:t>
            </a:r>
          </a:p>
          <a:p>
            <a:r>
              <a:rPr lang="ko-KR" altLang="en-US" sz="1400" dirty="0"/>
              <a:t>    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': [25, 30, 35, 40, 45],</a:t>
            </a:r>
          </a:p>
          <a:p>
            <a:r>
              <a:rPr lang="ko-KR" altLang="en-US" sz="1400" dirty="0"/>
              <a:t>    '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': ['New York', '</a:t>
            </a:r>
            <a:r>
              <a:rPr lang="ko-KR" altLang="en-US" sz="1400" dirty="0" err="1"/>
              <a:t>Paris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London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Berlin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Tokyo</a:t>
            </a:r>
            <a:r>
              <a:rPr lang="ko-KR" altLang="en-US" sz="1400" dirty="0"/>
              <a:t>']</a:t>
            </a:r>
          </a:p>
          <a:p>
            <a:r>
              <a:rPr lang="ko-KR" altLang="en-US" sz="1400" dirty="0"/>
              <a:t>}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</a:t>
            </a:r>
            <a:r>
              <a:rPr lang="ko-KR" altLang="en-US" sz="1400" dirty="0" err="1"/>
              <a:t>query</a:t>
            </a:r>
            <a:r>
              <a:rPr lang="ko-KR" altLang="en-US" sz="1400" dirty="0"/>
              <a:t> 메서드를 사용하여 조건 설정 및 행 선택</a:t>
            </a:r>
          </a:p>
          <a:p>
            <a:r>
              <a:rPr lang="ko-KR" altLang="en-US" sz="1400" dirty="0" err="1"/>
              <a:t>selected_rows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df.query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 &gt; 30 and 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 == '</a:t>
            </a:r>
            <a:r>
              <a:rPr lang="ko-KR" altLang="en-US" sz="1400" dirty="0" err="1"/>
              <a:t>London</a:t>
            </a:r>
            <a:r>
              <a:rPr lang="ko-KR" altLang="en-US" sz="1400" dirty="0"/>
              <a:t>'")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selected_rows</a:t>
            </a:r>
            <a:r>
              <a:rPr lang="ko-KR" alt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33820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01F10-93F7-6B19-F4A3-BE15A70D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DataFrame</a:t>
            </a:r>
            <a:r>
              <a:rPr lang="en-US" altLang="ko-KR" sz="2400" dirty="0"/>
              <a:t> </a:t>
            </a:r>
            <a:r>
              <a:rPr lang="ko-KR" altLang="en-US" sz="2400" dirty="0"/>
              <a:t>인덱싱 및 </a:t>
            </a:r>
            <a:r>
              <a:rPr lang="ko-KR" altLang="en-US" sz="2400" dirty="0" err="1"/>
              <a:t>슬라이싱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02510-85D2-82E3-1315-4E9B2D9D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5"/>
            <a:ext cx="7931224" cy="507342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행</a:t>
            </a:r>
            <a:r>
              <a:rPr lang="en-US" altLang="ko-KR" sz="2000" dirty="0"/>
              <a:t>(row) </a:t>
            </a:r>
            <a:r>
              <a:rPr lang="ko-KR" altLang="en-US" sz="2000" dirty="0"/>
              <a:t>선택 방법</a:t>
            </a:r>
            <a:endParaRPr lang="en-US" altLang="ko-KR" sz="2000" dirty="0"/>
          </a:p>
          <a:p>
            <a:pPr lvl="1"/>
            <a:r>
              <a:rPr lang="en-US" altLang="ko-KR" sz="1600" dirty="0" err="1"/>
              <a:t>isin</a:t>
            </a:r>
            <a:r>
              <a:rPr lang="en-US" altLang="ko-KR" sz="1600" dirty="0"/>
              <a:t>() </a:t>
            </a:r>
            <a:r>
              <a:rPr lang="ko-KR" altLang="en-US" sz="1600" dirty="0"/>
              <a:t>메서드를 사용하여 여러 값에 해당하는 행 선택</a:t>
            </a:r>
            <a:r>
              <a:rPr lang="en-US" altLang="ko-KR" sz="1600" dirty="0"/>
              <a:t>:</a:t>
            </a:r>
          </a:p>
          <a:p>
            <a:pPr lvl="2"/>
            <a:r>
              <a:rPr lang="en-US" altLang="ko-KR" sz="1400" dirty="0" err="1"/>
              <a:t>df</a:t>
            </a:r>
            <a:r>
              <a:rPr lang="en-US" altLang="ko-KR" sz="1400" dirty="0"/>
              <a:t>[</a:t>
            </a:r>
            <a:r>
              <a:rPr lang="en-US" altLang="ko-KR" sz="1400" dirty="0" err="1"/>
              <a:t>df</a:t>
            </a:r>
            <a:r>
              <a:rPr lang="en-US" altLang="ko-KR" sz="1400" dirty="0"/>
              <a:t>['column'].</a:t>
            </a:r>
            <a:r>
              <a:rPr lang="en-US" altLang="ko-KR" sz="1400" dirty="0" err="1"/>
              <a:t>isin</a:t>
            </a:r>
            <a:r>
              <a:rPr lang="en-US" altLang="ko-KR" sz="1400" dirty="0"/>
              <a:t>([value1, value2, ...])]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8F1E7-B233-0A5E-A2CE-9339CF0146D9}"/>
              </a:ext>
            </a:extLst>
          </p:cNvPr>
          <p:cNvSpPr txBox="1"/>
          <p:nvPr/>
        </p:nvSpPr>
        <p:spPr>
          <a:xfrm>
            <a:off x="1691680" y="2276872"/>
            <a:ext cx="590465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데이터프레임 생성</a:t>
            </a:r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{</a:t>
            </a:r>
          </a:p>
          <a:p>
            <a:r>
              <a:rPr lang="ko-KR" altLang="en-US" sz="1400" dirty="0"/>
              <a:t>    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': ['</a:t>
            </a:r>
            <a:r>
              <a:rPr lang="ko-KR" altLang="en-US" sz="1400" dirty="0" err="1"/>
              <a:t>Alice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Bob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Charlie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David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Eva</a:t>
            </a:r>
            <a:r>
              <a:rPr lang="ko-KR" altLang="en-US" sz="1400" dirty="0"/>
              <a:t>'],</a:t>
            </a:r>
          </a:p>
          <a:p>
            <a:r>
              <a:rPr lang="ko-KR" altLang="en-US" sz="1400" dirty="0"/>
              <a:t>    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': [25, 30, 35, 40, 45],</a:t>
            </a:r>
          </a:p>
          <a:p>
            <a:r>
              <a:rPr lang="ko-KR" altLang="en-US" sz="1400" dirty="0"/>
              <a:t>    '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': ['New York', '</a:t>
            </a:r>
            <a:r>
              <a:rPr lang="ko-KR" altLang="en-US" sz="1400" dirty="0" err="1"/>
              <a:t>Paris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London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Berlin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Tokyo</a:t>
            </a:r>
            <a:r>
              <a:rPr lang="ko-KR" altLang="en-US" sz="1400" dirty="0"/>
              <a:t>']</a:t>
            </a:r>
          </a:p>
          <a:p>
            <a:r>
              <a:rPr lang="ko-KR" altLang="en-US" sz="1400" dirty="0"/>
              <a:t>}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</a:t>
            </a:r>
            <a:r>
              <a:rPr lang="ko-KR" altLang="en-US" sz="1400" dirty="0" err="1"/>
              <a:t>isin</a:t>
            </a:r>
            <a:r>
              <a:rPr lang="ko-KR" altLang="en-US" sz="1400" dirty="0"/>
              <a:t>() 메서드를 사용하여 여러 값에 해당하는 행 선택</a:t>
            </a:r>
          </a:p>
          <a:p>
            <a:r>
              <a:rPr lang="ko-KR" altLang="en-US" sz="1400" dirty="0" err="1"/>
              <a:t>selected_rows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'].</a:t>
            </a:r>
            <a:r>
              <a:rPr lang="ko-KR" altLang="en-US" sz="1400" dirty="0" err="1"/>
              <a:t>isin</a:t>
            </a:r>
            <a:r>
              <a:rPr lang="ko-KR" altLang="en-US" sz="1400" dirty="0"/>
              <a:t>(['</a:t>
            </a:r>
            <a:r>
              <a:rPr lang="ko-KR" altLang="en-US" sz="1400" dirty="0" err="1"/>
              <a:t>Alice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Charlie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Eva</a:t>
            </a:r>
            <a:r>
              <a:rPr lang="ko-KR" altLang="en-US" sz="1400" dirty="0"/>
              <a:t>'])]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selected_rows</a:t>
            </a:r>
            <a:r>
              <a:rPr lang="ko-KR" alt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25093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01F10-93F7-6B19-F4A3-BE15A70D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>
            <a:noAutofit/>
          </a:bodyPr>
          <a:lstStyle/>
          <a:p>
            <a:r>
              <a:rPr lang="en-US" altLang="ko-KR" sz="2400" dirty="0" err="1"/>
              <a:t>DataFrame</a:t>
            </a:r>
            <a:r>
              <a:rPr lang="en-US" altLang="ko-KR" sz="2400" dirty="0"/>
              <a:t> </a:t>
            </a:r>
            <a:r>
              <a:rPr lang="ko-KR" altLang="en-US" sz="2400" dirty="0"/>
              <a:t>인덱싱 및 </a:t>
            </a:r>
            <a:r>
              <a:rPr lang="ko-KR" altLang="en-US" sz="2400" dirty="0" err="1"/>
              <a:t>슬라이싱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02510-85D2-82E3-1315-4E9B2D9D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5"/>
            <a:ext cx="7931224" cy="507342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특정 행과 열을</a:t>
            </a:r>
            <a:r>
              <a:rPr lang="en-US" altLang="ko-KR" sz="2000" dirty="0"/>
              <a:t> </a:t>
            </a:r>
            <a:r>
              <a:rPr lang="ko-KR" altLang="en-US" sz="2000" dirty="0"/>
              <a:t>동시에</a:t>
            </a:r>
            <a:r>
              <a:rPr lang="en-US" altLang="ko-KR" sz="2000" dirty="0"/>
              <a:t> </a:t>
            </a:r>
            <a:r>
              <a:rPr lang="ko-KR" altLang="en-US" sz="2000" dirty="0"/>
              <a:t>선택하는 방법</a:t>
            </a:r>
            <a:endParaRPr lang="en-US" altLang="ko-KR" sz="2000" dirty="0"/>
          </a:p>
          <a:p>
            <a:pPr lvl="1"/>
            <a:r>
              <a:rPr lang="en-US" altLang="ko-KR" sz="1600" dirty="0" err="1"/>
              <a:t>df.loc</a:t>
            </a:r>
            <a:r>
              <a:rPr lang="ko-KR" altLang="en-US" sz="1600" dirty="0"/>
              <a:t>를 사용하여 조건과 열을 함께 지정하는 것</a:t>
            </a:r>
            <a:endParaRPr lang="en-US" altLang="ko-KR" sz="16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DDAD1-20BC-D11C-8016-EA3E1C35D420}"/>
              </a:ext>
            </a:extLst>
          </p:cNvPr>
          <p:cNvSpPr txBox="1"/>
          <p:nvPr/>
        </p:nvSpPr>
        <p:spPr>
          <a:xfrm>
            <a:off x="1115616" y="2564904"/>
            <a:ext cx="741682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{</a:t>
            </a:r>
          </a:p>
          <a:p>
            <a:r>
              <a:rPr lang="ko-KR" altLang="en-US" sz="1400" dirty="0"/>
              <a:t>    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': ['</a:t>
            </a:r>
            <a:r>
              <a:rPr lang="ko-KR" altLang="en-US" sz="1400" dirty="0" err="1"/>
              <a:t>Alice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Bob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Charlie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David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Eva</a:t>
            </a:r>
            <a:r>
              <a:rPr lang="ko-KR" altLang="en-US" sz="1400" dirty="0"/>
              <a:t>'],</a:t>
            </a:r>
          </a:p>
          <a:p>
            <a:r>
              <a:rPr lang="ko-KR" altLang="en-US" sz="1400" dirty="0"/>
              <a:t>    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': [25, 30, 35, 40, 45],</a:t>
            </a:r>
          </a:p>
          <a:p>
            <a:r>
              <a:rPr lang="ko-KR" altLang="en-US" sz="1400" dirty="0"/>
              <a:t>    '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': ['New York', '</a:t>
            </a:r>
            <a:r>
              <a:rPr lang="ko-KR" altLang="en-US" sz="1400" dirty="0" err="1"/>
              <a:t>Paris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London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Berlin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Tokyo</a:t>
            </a:r>
            <a:r>
              <a:rPr lang="ko-KR" altLang="en-US" sz="1400" dirty="0"/>
              <a:t>']</a:t>
            </a:r>
          </a:p>
          <a:p>
            <a:r>
              <a:rPr lang="ko-KR" altLang="en-US" sz="1400" dirty="0"/>
              <a:t>}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조건과 열을 동시에 사용하여 행 및 열 선택</a:t>
            </a:r>
          </a:p>
          <a:p>
            <a:r>
              <a:rPr lang="ko-KR" altLang="en-US" sz="1400" dirty="0" err="1"/>
              <a:t>selected_rows_columns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df.loc</a:t>
            </a:r>
            <a:r>
              <a:rPr lang="ko-KR" altLang="en-US" sz="1400" dirty="0"/>
              <a:t>[(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'] &gt; 30) &amp; (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'] == '</a:t>
            </a:r>
            <a:r>
              <a:rPr lang="ko-KR" altLang="en-US" sz="1400" dirty="0" err="1"/>
              <a:t>London</a:t>
            </a:r>
            <a:r>
              <a:rPr lang="ko-KR" altLang="en-US" sz="1400" dirty="0"/>
              <a:t>'), ['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']]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selected_rows_columns</a:t>
            </a:r>
            <a:r>
              <a:rPr lang="ko-KR" altLang="en-US" sz="14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F87A72-C481-6C43-68AC-116E87A4CD8F}"/>
              </a:ext>
            </a:extLst>
          </p:cNvPr>
          <p:cNvSpPr txBox="1"/>
          <p:nvPr/>
        </p:nvSpPr>
        <p:spPr>
          <a:xfrm>
            <a:off x="3275856" y="1979549"/>
            <a:ext cx="18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df.loc</a:t>
            </a:r>
            <a:r>
              <a:rPr lang="en-US" altLang="ko-KR" dirty="0"/>
              <a:t>[</a:t>
            </a:r>
            <a:r>
              <a:rPr lang="ko-KR" altLang="en-US" dirty="0"/>
              <a:t>조건</a:t>
            </a:r>
            <a:r>
              <a:rPr lang="en-US" altLang="ko-KR" dirty="0"/>
              <a:t>, </a:t>
            </a:r>
            <a:r>
              <a:rPr lang="ko-KR" altLang="en-US" dirty="0"/>
              <a:t>열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6534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C194B-4674-0D6E-DF38-1C9445E5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열선택과 행선택을 동시에 사용해서 그래프를 그리는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3B6DDD-77E4-763C-AF4A-12615A4B4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 year </a:t>
            </a:r>
            <a:r>
              <a:rPr lang="ko-KR" altLang="en-US" sz="1800" dirty="0"/>
              <a:t>열에서 </a:t>
            </a:r>
            <a:r>
              <a:rPr lang="en-US" altLang="ko-KR" sz="1800" dirty="0"/>
              <a:t>2019</a:t>
            </a:r>
            <a:r>
              <a:rPr lang="ko-KR" altLang="en-US" sz="1800" dirty="0"/>
              <a:t>년 이상의 데이터를 선택하고</a:t>
            </a:r>
            <a:r>
              <a:rPr lang="en-US" altLang="ko-KR" sz="1800" dirty="0"/>
              <a:t>, </a:t>
            </a:r>
            <a:r>
              <a:rPr lang="ko-KR" altLang="en-US" sz="1800" dirty="0"/>
              <a:t>그에 해당하는 </a:t>
            </a:r>
            <a:r>
              <a:rPr lang="en-US" altLang="ko-KR" sz="1800" dirty="0"/>
              <a:t>year, </a:t>
            </a:r>
            <a:r>
              <a:rPr lang="en-US" altLang="ko-KR" sz="1800" dirty="0" err="1"/>
              <a:t>A_product_sales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B_product_sales</a:t>
            </a:r>
            <a:r>
              <a:rPr lang="en-US" altLang="ko-KR" sz="1800" dirty="0"/>
              <a:t> </a:t>
            </a:r>
            <a:r>
              <a:rPr lang="ko-KR" altLang="en-US" sz="1800" dirty="0"/>
              <a:t>열을 선택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72ED1C-0AB9-4565-E5FB-1086799625DD}"/>
              </a:ext>
            </a:extLst>
          </p:cNvPr>
          <p:cNvSpPr txBox="1"/>
          <p:nvPr/>
        </p:nvSpPr>
        <p:spPr>
          <a:xfrm>
            <a:off x="899592" y="2492896"/>
            <a:ext cx="347682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data</a:t>
            </a:r>
            <a:r>
              <a:rPr lang="ko-KR" altLang="en-US" sz="1200" dirty="0"/>
              <a:t> = {</a:t>
            </a:r>
          </a:p>
          <a:p>
            <a:r>
              <a:rPr lang="ko-KR" altLang="en-US" sz="1200" dirty="0"/>
              <a:t>    '</a:t>
            </a:r>
            <a:r>
              <a:rPr lang="ko-KR" altLang="en-US" sz="1200" dirty="0" err="1"/>
              <a:t>year</a:t>
            </a:r>
            <a:r>
              <a:rPr lang="ko-KR" altLang="en-US" sz="1200" dirty="0"/>
              <a:t>': [2017, 2018, 2019, 2020, 2021],</a:t>
            </a:r>
          </a:p>
          <a:p>
            <a:r>
              <a:rPr lang="ko-KR" altLang="en-US" sz="1200" dirty="0"/>
              <a:t>    '</a:t>
            </a:r>
            <a:r>
              <a:rPr lang="ko-KR" altLang="en-US" sz="1200" dirty="0" err="1"/>
              <a:t>A_product_sales</a:t>
            </a:r>
            <a:r>
              <a:rPr lang="ko-KR" altLang="en-US" sz="1200" dirty="0"/>
              <a:t>': [6, 7, 8, 9, 10],</a:t>
            </a:r>
          </a:p>
          <a:p>
            <a:r>
              <a:rPr lang="ko-KR" altLang="en-US" sz="1200" dirty="0"/>
              <a:t>    '</a:t>
            </a:r>
            <a:r>
              <a:rPr lang="ko-KR" altLang="en-US" sz="1200" dirty="0" err="1"/>
              <a:t>B_product_sales</a:t>
            </a:r>
            <a:r>
              <a:rPr lang="ko-KR" altLang="en-US" sz="1200" dirty="0"/>
              <a:t>': [11, 12, 13, 14, 15],</a:t>
            </a:r>
          </a:p>
          <a:p>
            <a:r>
              <a:rPr lang="ko-KR" altLang="en-US" sz="1200" dirty="0"/>
              <a:t>    '</a:t>
            </a:r>
            <a:r>
              <a:rPr lang="ko-KR" altLang="en-US" sz="1200" dirty="0" err="1"/>
              <a:t>C_product_sales</a:t>
            </a:r>
            <a:r>
              <a:rPr lang="ko-KR" altLang="en-US" sz="1200" dirty="0"/>
              <a:t>': [9, 8, 7, 6, 5]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16548B-5A30-546F-2B76-CA59373AD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550" y="2509777"/>
            <a:ext cx="3351858" cy="263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77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A34EE-13DA-7EA7-C706-A0D6CA5C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7409D-463C-F474-39D0-33510ED40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random.rand</a:t>
            </a:r>
            <a:r>
              <a:rPr lang="en-US" altLang="ko-KR" dirty="0"/>
              <a:t> </a:t>
            </a:r>
            <a:r>
              <a:rPr lang="ko-KR" altLang="en-US" dirty="0"/>
              <a:t>함수 </a:t>
            </a:r>
            <a:r>
              <a:rPr lang="en-US" altLang="ko-KR" dirty="0"/>
              <a:t>#</a:t>
            </a:r>
          </a:p>
          <a:p>
            <a:pPr lvl="1"/>
            <a:r>
              <a:rPr lang="ko-KR" altLang="en-US" dirty="0"/>
              <a:t>주어진 형상</a:t>
            </a:r>
            <a:r>
              <a:rPr lang="en-US" altLang="ko-KR" dirty="0"/>
              <a:t>(shape)</a:t>
            </a:r>
            <a:r>
              <a:rPr lang="ko-KR" altLang="en-US" dirty="0"/>
              <a:t>에 맞는 </a:t>
            </a:r>
            <a:r>
              <a:rPr lang="ko-KR" altLang="en-US" dirty="0" err="1"/>
              <a:t>랜덤한</a:t>
            </a:r>
            <a:r>
              <a:rPr lang="ko-KR" altLang="en-US" dirty="0"/>
              <a:t> 값을 가지는 배열을 생성하는 함수</a:t>
            </a:r>
            <a:endParaRPr lang="en-US" altLang="ko-KR" dirty="0"/>
          </a:p>
          <a:p>
            <a:pPr lvl="1"/>
            <a:r>
              <a:rPr lang="en-US" altLang="ko-KR" dirty="0"/>
              <a:t>[0, 1) </a:t>
            </a:r>
            <a:r>
              <a:rPr lang="ko-KR" altLang="en-US" dirty="0"/>
              <a:t>범위에서 균일한 분포를 가지는 난수를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d0, d1, ..., </a:t>
            </a:r>
            <a:r>
              <a:rPr lang="en-US" altLang="ko-KR" dirty="0" err="1"/>
              <a:t>dn</a:t>
            </a:r>
            <a:r>
              <a:rPr lang="en-US" altLang="ko-KR" dirty="0"/>
              <a:t>: </a:t>
            </a:r>
            <a:r>
              <a:rPr lang="ko-KR" altLang="en-US" dirty="0"/>
              <a:t>생성하려는 배열의 형상</a:t>
            </a:r>
            <a:r>
              <a:rPr lang="en-US" altLang="ko-KR" dirty="0"/>
              <a:t>(shape)</a:t>
            </a:r>
            <a:r>
              <a:rPr lang="ko-KR" altLang="en-US" dirty="0"/>
              <a:t>을 나타내는 인수들입니다</a:t>
            </a:r>
            <a:r>
              <a:rPr lang="en-US" altLang="ko-KR" dirty="0"/>
              <a:t>. </a:t>
            </a:r>
            <a:r>
              <a:rPr lang="ko-KR" altLang="en-US" dirty="0"/>
              <a:t>각 인수는 해당 차원의 크기를 나타냅니다</a:t>
            </a:r>
            <a:r>
              <a:rPr lang="en-US" altLang="ko-KR" dirty="0"/>
              <a:t>. </a:t>
            </a:r>
            <a:r>
              <a:rPr lang="ko-KR" altLang="en-US" dirty="0"/>
              <a:t>인수들은 정수로 지정되어야 합니다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1C2101-61F4-8CAA-AC9F-667B2A6C66BE}"/>
              </a:ext>
            </a:extLst>
          </p:cNvPr>
          <p:cNvSpPr txBox="1"/>
          <p:nvPr/>
        </p:nvSpPr>
        <p:spPr>
          <a:xfrm>
            <a:off x="2123728" y="264620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numpy.random.rand</a:t>
            </a:r>
            <a:r>
              <a:rPr lang="ko-KR" altLang="en-US" dirty="0"/>
              <a:t>(d0, d1, ..., </a:t>
            </a:r>
            <a:r>
              <a:rPr lang="ko-KR" altLang="en-US" dirty="0" err="1"/>
              <a:t>dn</a:t>
            </a:r>
            <a:r>
              <a:rPr lang="ko-KR" alt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372E86-CCCB-E5E0-5CDB-FBEDC0F5F18E}"/>
              </a:ext>
            </a:extLst>
          </p:cNvPr>
          <p:cNvSpPr txBox="1"/>
          <p:nvPr/>
        </p:nvSpPr>
        <p:spPr>
          <a:xfrm>
            <a:off x="1043608" y="4437112"/>
            <a:ext cx="74168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1차원 배열</a:t>
            </a:r>
          </a:p>
          <a:p>
            <a:r>
              <a:rPr lang="ko-KR" altLang="en-US" dirty="0"/>
              <a:t>arr1 = </a:t>
            </a:r>
            <a:r>
              <a:rPr lang="ko-KR" altLang="en-US" dirty="0" err="1"/>
              <a:t>np.random.rand</a:t>
            </a:r>
            <a:r>
              <a:rPr lang="ko-KR" altLang="en-US" dirty="0"/>
              <a:t>(5)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(arr1)</a:t>
            </a:r>
          </a:p>
          <a:p>
            <a:r>
              <a:rPr lang="ko-KR" altLang="en-US" dirty="0"/>
              <a:t># 출력: [0.83958127 0.24040059 0.347213   0.84438691 0.40773203]</a:t>
            </a:r>
          </a:p>
        </p:txBody>
      </p:sp>
    </p:spTree>
    <p:extLst>
      <p:ext uri="{BB962C8B-B14F-4D97-AF65-F5344CB8AC3E}">
        <p14:creationId xmlns:p14="http://schemas.microsoft.com/office/powerpoint/2010/main" val="33080210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242A0-4701-99A0-3058-72521F81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54692-7136-FC16-C9A7-953B56A9B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073427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기본 산술 연산 가능</a:t>
            </a:r>
            <a:endParaRPr lang="en-US" altLang="ko-KR" sz="1800" dirty="0"/>
          </a:p>
          <a:p>
            <a:r>
              <a:rPr lang="ko-KR" altLang="en-US" sz="1800" dirty="0"/>
              <a:t>집계 함수 사용 가능</a:t>
            </a:r>
          </a:p>
          <a:p>
            <a:pPr lvl="1"/>
            <a:r>
              <a:rPr lang="ko-KR" altLang="en-US" sz="1600" dirty="0"/>
              <a:t>열 및 행을 기준으로 연산 가능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F9AE0-7906-1F5E-1383-C5D0E834244F}"/>
              </a:ext>
            </a:extLst>
          </p:cNvPr>
          <p:cNvSpPr txBox="1"/>
          <p:nvPr/>
        </p:nvSpPr>
        <p:spPr>
          <a:xfrm>
            <a:off x="827584" y="1988840"/>
            <a:ext cx="7974632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en-US" altLang="ko-KR" sz="1400" dirty="0"/>
          </a:p>
          <a:p>
            <a:r>
              <a:rPr lang="ko-KR" altLang="en-US" sz="1400" dirty="0"/>
              <a:t>data1 = {'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': [1, 2, 3], '</a:t>
            </a:r>
            <a:r>
              <a:rPr lang="ko-KR" altLang="en-US" sz="1400" dirty="0" err="1"/>
              <a:t>B</a:t>
            </a:r>
            <a:r>
              <a:rPr lang="ko-KR" altLang="en-US" sz="1400" dirty="0"/>
              <a:t>': [4, 5, 6], 'C': [7, 8, 9]}</a:t>
            </a:r>
          </a:p>
          <a:p>
            <a:r>
              <a:rPr lang="ko-KR" altLang="en-US" sz="1400" dirty="0"/>
              <a:t>data2 = {'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': [9, 8, 7], '</a:t>
            </a:r>
            <a:r>
              <a:rPr lang="ko-KR" altLang="en-US" sz="1400" dirty="0" err="1"/>
              <a:t>B</a:t>
            </a:r>
            <a:r>
              <a:rPr lang="ko-KR" altLang="en-US" sz="1400" dirty="0"/>
              <a:t>': [6, 5, 4], 'C': [3, 2, 1]}</a:t>
            </a:r>
          </a:p>
          <a:p>
            <a:r>
              <a:rPr lang="ko-KR" altLang="en-US" sz="1400" dirty="0"/>
              <a:t>df1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(data1)</a:t>
            </a:r>
          </a:p>
          <a:p>
            <a:r>
              <a:rPr lang="ko-KR" altLang="en-US" sz="1400" dirty="0"/>
              <a:t>df2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(data2)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/>
              <a:t># 기본 연산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(df1 + df2)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/>
              <a:t># 집계 함수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(df1.mean())  </a:t>
            </a:r>
            <a:r>
              <a:rPr lang="en-US" altLang="ko-KR" sz="1400" dirty="0"/>
              <a:t>#</a:t>
            </a:r>
            <a:r>
              <a:rPr lang="ko-KR" altLang="en-US" sz="1400" dirty="0"/>
              <a:t>열 기준 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p</a:t>
            </a:r>
            <a:r>
              <a:rPr lang="ko-KR" altLang="en-US" sz="1400" dirty="0" err="1"/>
              <a:t>rint</a:t>
            </a:r>
            <a:r>
              <a:rPr lang="ko-KR" altLang="en-US" sz="1400" dirty="0"/>
              <a:t>(df1.mean(</a:t>
            </a:r>
            <a:r>
              <a:rPr lang="ko-KR" altLang="en-US" sz="1400" dirty="0" err="1"/>
              <a:t>axis</a:t>
            </a:r>
            <a:r>
              <a:rPr lang="ko-KR" altLang="en-US" sz="1400" dirty="0"/>
              <a:t>=1))  </a:t>
            </a:r>
            <a:r>
              <a:rPr lang="en-US" altLang="ko-KR" sz="1400" dirty="0"/>
              <a:t>#</a:t>
            </a:r>
            <a:r>
              <a:rPr lang="ko-KR" altLang="en-US" sz="1400" dirty="0"/>
              <a:t>행 기준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C8066E-D106-2E91-4FEC-BC098CB18B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001"/>
          <a:stretch/>
        </p:blipFill>
        <p:spPr>
          <a:xfrm>
            <a:off x="5148064" y="1988840"/>
            <a:ext cx="1015841" cy="6480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C97686-5B8F-91ED-9006-030F94F4D8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000"/>
          <a:stretch/>
        </p:blipFill>
        <p:spPr>
          <a:xfrm>
            <a:off x="5139295" y="2852936"/>
            <a:ext cx="1060375" cy="7328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ECE077-6DDA-C3A8-3EBE-22190CDAE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816" y="3742138"/>
            <a:ext cx="1368152" cy="7388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6EFD455-4901-C02C-0CB8-4E81DCE5D0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639"/>
          <a:stretch/>
        </p:blipFill>
        <p:spPr>
          <a:xfrm>
            <a:off x="3563888" y="4817782"/>
            <a:ext cx="1458306" cy="71369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8B2488C-21DD-E645-E831-6CE4F532A1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544"/>
          <a:stretch/>
        </p:blipFill>
        <p:spPr>
          <a:xfrm>
            <a:off x="3779912" y="5817080"/>
            <a:ext cx="1458306" cy="71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979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85E8B-5A5D-535E-70B7-34DD6F3A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err="1"/>
              <a:t>DataFrame</a:t>
            </a:r>
            <a:r>
              <a:rPr lang="en-US" altLang="ko-KR" sz="3600" dirty="0"/>
              <a:t> </a:t>
            </a:r>
            <a:r>
              <a:rPr lang="ko-KR" altLang="en-US" sz="3600" dirty="0"/>
              <a:t>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83D72F-D47D-A8BA-E9B9-8DCAAA9C5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기술통계</a:t>
            </a:r>
            <a:endParaRPr lang="en-US" altLang="ko-KR" dirty="0"/>
          </a:p>
          <a:p>
            <a:pPr lvl="1"/>
            <a:r>
              <a:rPr lang="ko-KR" altLang="en-US" dirty="0"/>
              <a:t>평균</a:t>
            </a:r>
            <a:endParaRPr lang="en-US" altLang="ko-KR" dirty="0"/>
          </a:p>
          <a:p>
            <a:pPr lvl="1"/>
            <a:r>
              <a:rPr lang="ko-KR" altLang="en-US" dirty="0"/>
              <a:t>중앙값</a:t>
            </a:r>
            <a:endParaRPr lang="en-US" altLang="ko-KR" dirty="0"/>
          </a:p>
          <a:p>
            <a:pPr lvl="1"/>
            <a:r>
              <a:rPr lang="ko-KR" altLang="en-US" dirty="0" err="1"/>
              <a:t>최빈값</a:t>
            </a:r>
            <a:endParaRPr lang="en-US" altLang="ko-KR" dirty="0"/>
          </a:p>
          <a:p>
            <a:pPr lvl="1"/>
            <a:r>
              <a:rPr lang="ko-KR" altLang="en-US" dirty="0"/>
              <a:t>분산</a:t>
            </a:r>
            <a:endParaRPr lang="en-US" altLang="ko-KR" dirty="0"/>
          </a:p>
          <a:p>
            <a:pPr lvl="1"/>
            <a:r>
              <a:rPr lang="ko-KR" altLang="en-US" dirty="0"/>
              <a:t>표준편차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15811-9DC2-5CC4-60F3-B05185150FD4}"/>
              </a:ext>
            </a:extLst>
          </p:cNvPr>
          <p:cNvSpPr txBox="1"/>
          <p:nvPr/>
        </p:nvSpPr>
        <p:spPr>
          <a:xfrm>
            <a:off x="3059832" y="1320383"/>
            <a:ext cx="590465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{'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': [1, 2, 3, 4, 5, 3]}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평균 (</a:t>
            </a:r>
            <a:r>
              <a:rPr lang="ko-KR" altLang="en-US" sz="1400" dirty="0" err="1"/>
              <a:t>Mean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mean_value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'].</a:t>
            </a:r>
            <a:r>
              <a:rPr lang="ko-KR" altLang="en-US" sz="1400" dirty="0" err="1"/>
              <a:t>mean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f"Mean</a:t>
            </a:r>
            <a:r>
              <a:rPr lang="ko-KR" altLang="en-US" sz="1400" dirty="0"/>
              <a:t>: {</a:t>
            </a:r>
            <a:r>
              <a:rPr lang="ko-KR" altLang="en-US" sz="1400" dirty="0" err="1"/>
              <a:t>mean_value</a:t>
            </a:r>
            <a:r>
              <a:rPr lang="ko-KR" altLang="en-US" sz="1400" dirty="0"/>
              <a:t>}")  # 결과: 3.0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중앙값 (</a:t>
            </a:r>
            <a:r>
              <a:rPr lang="ko-KR" altLang="en-US" sz="1400" dirty="0" err="1"/>
              <a:t>Median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median_value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'].</a:t>
            </a:r>
            <a:r>
              <a:rPr lang="ko-KR" altLang="en-US" sz="1400" dirty="0" err="1"/>
              <a:t>median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f"Median</a:t>
            </a:r>
            <a:r>
              <a:rPr lang="ko-KR" altLang="en-US" sz="1400" dirty="0"/>
              <a:t>: {</a:t>
            </a:r>
            <a:r>
              <a:rPr lang="ko-KR" altLang="en-US" sz="1400" dirty="0" err="1"/>
              <a:t>median_value</a:t>
            </a:r>
            <a:r>
              <a:rPr lang="ko-KR" altLang="en-US" sz="1400" dirty="0"/>
              <a:t>}")  # 결과: 3.0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</a:t>
            </a:r>
            <a:r>
              <a:rPr lang="ko-KR" altLang="en-US" sz="1400" dirty="0" err="1"/>
              <a:t>최빈값</a:t>
            </a:r>
            <a:r>
              <a:rPr lang="ko-KR" altLang="en-US" sz="1400" dirty="0"/>
              <a:t> (</a:t>
            </a:r>
            <a:r>
              <a:rPr lang="ko-KR" altLang="en-US" sz="1400" dirty="0" err="1"/>
              <a:t>Mode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mode_value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'].</a:t>
            </a:r>
            <a:r>
              <a:rPr lang="ko-KR" altLang="en-US" sz="1400" dirty="0" err="1"/>
              <a:t>mode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f"Mode</a:t>
            </a:r>
            <a:r>
              <a:rPr lang="ko-KR" altLang="en-US" sz="1400" dirty="0"/>
              <a:t>: {</a:t>
            </a:r>
            <a:r>
              <a:rPr lang="ko-KR" altLang="en-US" sz="1400" dirty="0" err="1"/>
              <a:t>mode_value</a:t>
            </a:r>
            <a:r>
              <a:rPr lang="ko-KR" altLang="en-US" sz="1400" dirty="0"/>
              <a:t>[0]}")  # 결과: 3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분산 (</a:t>
            </a:r>
            <a:r>
              <a:rPr lang="ko-KR" altLang="en-US" sz="1400" dirty="0" err="1"/>
              <a:t>Variance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variance_value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'].</a:t>
            </a:r>
            <a:r>
              <a:rPr lang="ko-KR" altLang="en-US" sz="1400" dirty="0" err="1"/>
              <a:t>var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f"Variance</a:t>
            </a:r>
            <a:r>
              <a:rPr lang="ko-KR" altLang="en-US" sz="1400" dirty="0"/>
              <a:t>: {</a:t>
            </a:r>
            <a:r>
              <a:rPr lang="ko-KR" altLang="en-US" sz="1400" dirty="0" err="1"/>
              <a:t>variance_value</a:t>
            </a:r>
            <a:r>
              <a:rPr lang="ko-KR" altLang="en-US" sz="1400" dirty="0"/>
              <a:t>}")  # 결과: 2.0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표준편차 (Standard </a:t>
            </a:r>
            <a:r>
              <a:rPr lang="ko-KR" altLang="en-US" sz="1400" dirty="0" err="1"/>
              <a:t>Deviation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 err="1"/>
              <a:t>std_value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'].</a:t>
            </a:r>
            <a:r>
              <a:rPr lang="ko-KR" altLang="en-US" sz="1400" dirty="0" err="1"/>
              <a:t>std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f"Standard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Deviation</a:t>
            </a:r>
            <a:r>
              <a:rPr lang="ko-KR" altLang="en-US" sz="1400" dirty="0"/>
              <a:t>: {</a:t>
            </a:r>
            <a:r>
              <a:rPr lang="ko-KR" altLang="en-US" sz="1400" dirty="0" err="1"/>
              <a:t>std_value</a:t>
            </a:r>
            <a:r>
              <a:rPr lang="ko-KR" altLang="en-US" sz="1400" dirty="0"/>
              <a:t>}")  # 결과: 1.4142135623730951</a:t>
            </a:r>
          </a:p>
        </p:txBody>
      </p:sp>
    </p:spTree>
    <p:extLst>
      <p:ext uri="{BB962C8B-B14F-4D97-AF65-F5344CB8AC3E}">
        <p14:creationId xmlns:p14="http://schemas.microsoft.com/office/powerpoint/2010/main" val="30277147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D98AE-01BD-A1CB-3243-2833C0C3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Pandas </a:t>
            </a:r>
            <a:r>
              <a:rPr lang="ko-KR" altLang="en-US" dirty="0"/>
              <a:t>데이터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CFB20-AA6E-292D-0D8B-2B94E4C1D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읽기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pandas</a:t>
            </a:r>
            <a:r>
              <a:rPr lang="ko-KR" altLang="en-US" dirty="0"/>
              <a:t>의 </a:t>
            </a:r>
            <a:r>
              <a:rPr lang="en-US" altLang="ko-KR" dirty="0" err="1"/>
              <a:t>read_csv</a:t>
            </a:r>
            <a:r>
              <a:rPr lang="en-US" altLang="ko-KR" dirty="0"/>
              <a:t>() </a:t>
            </a:r>
            <a:r>
              <a:rPr lang="ko-KR" altLang="en-US" dirty="0"/>
              <a:t>함수를 이용하여 </a:t>
            </a:r>
            <a:r>
              <a:rPr lang="en-US" altLang="ko-KR" dirty="0"/>
              <a:t>CSV </a:t>
            </a:r>
            <a:r>
              <a:rPr lang="ko-KR" altLang="en-US" dirty="0"/>
              <a:t>파일을 불러올 수 있습니다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Excel </a:t>
            </a:r>
            <a:r>
              <a:rPr lang="ko-KR" altLang="en-US" dirty="0"/>
              <a:t>파일 읽기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pandas</a:t>
            </a:r>
            <a:r>
              <a:rPr lang="ko-KR" altLang="en-US" dirty="0"/>
              <a:t>의 </a:t>
            </a:r>
            <a:r>
              <a:rPr lang="en-US" altLang="ko-KR" dirty="0" err="1"/>
              <a:t>read_excel</a:t>
            </a:r>
            <a:r>
              <a:rPr lang="en-US" altLang="ko-KR" dirty="0"/>
              <a:t>() </a:t>
            </a:r>
            <a:r>
              <a:rPr lang="ko-KR" altLang="en-US" dirty="0"/>
              <a:t>함수를 이용하여 </a:t>
            </a:r>
            <a:r>
              <a:rPr lang="en-US" altLang="ko-KR" dirty="0"/>
              <a:t>Excel </a:t>
            </a:r>
            <a:r>
              <a:rPr lang="ko-KR" altLang="en-US" dirty="0"/>
              <a:t>파일을 불러올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E6077-A6FC-BC4A-56BB-E50946EFD4B1}"/>
              </a:ext>
            </a:extLst>
          </p:cNvPr>
          <p:cNvSpPr txBox="1"/>
          <p:nvPr/>
        </p:nvSpPr>
        <p:spPr>
          <a:xfrm>
            <a:off x="2286000" y="2132856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pandas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pd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df</a:t>
            </a:r>
            <a:r>
              <a:rPr lang="ko-KR" altLang="en-US" dirty="0"/>
              <a:t> = </a:t>
            </a:r>
            <a:r>
              <a:rPr lang="ko-KR" altLang="en-US" dirty="0" err="1"/>
              <a:t>pd.read_csv</a:t>
            </a:r>
            <a:r>
              <a:rPr lang="ko-KR" altLang="en-US" dirty="0"/>
              <a:t>('</a:t>
            </a:r>
            <a:r>
              <a:rPr lang="ko-KR" altLang="en-US" dirty="0" err="1"/>
              <a:t>data.csv</a:t>
            </a:r>
            <a:r>
              <a:rPr lang="ko-KR" altLang="en-US" dirty="0"/>
              <a:t>')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8B1C01-7B09-0DAF-D504-0150D4429DD6}"/>
              </a:ext>
            </a:extLst>
          </p:cNvPr>
          <p:cNvSpPr txBox="1"/>
          <p:nvPr/>
        </p:nvSpPr>
        <p:spPr>
          <a:xfrm>
            <a:off x="2051720" y="4581128"/>
            <a:ext cx="56886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pandas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pd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df</a:t>
            </a:r>
            <a:r>
              <a:rPr lang="ko-KR" altLang="en-US" dirty="0"/>
              <a:t> = </a:t>
            </a:r>
            <a:r>
              <a:rPr lang="ko-KR" altLang="en-US" dirty="0" err="1"/>
              <a:t>pd.read_excel</a:t>
            </a:r>
            <a:r>
              <a:rPr lang="ko-KR" altLang="en-US" dirty="0"/>
              <a:t>('</a:t>
            </a:r>
            <a:r>
              <a:rPr lang="ko-KR" altLang="en-US" dirty="0" err="1"/>
              <a:t>data.xlsx</a:t>
            </a:r>
            <a:r>
              <a:rPr lang="ko-KR" altLang="en-US" dirty="0"/>
              <a:t>', </a:t>
            </a:r>
            <a:r>
              <a:rPr lang="ko-KR" altLang="en-US" dirty="0" err="1"/>
              <a:t>sheet_name</a:t>
            </a:r>
            <a:r>
              <a:rPr lang="ko-KR" altLang="en-US" dirty="0"/>
              <a:t>='Sheet1')</a:t>
            </a:r>
          </a:p>
        </p:txBody>
      </p:sp>
    </p:spTree>
    <p:extLst>
      <p:ext uri="{BB962C8B-B14F-4D97-AF65-F5344CB8AC3E}">
        <p14:creationId xmlns:p14="http://schemas.microsoft.com/office/powerpoint/2010/main" val="15346819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D98AE-01BD-A1CB-3243-2833C0C3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Pandas </a:t>
            </a:r>
            <a:r>
              <a:rPr lang="ko-KR" altLang="en-US" dirty="0"/>
              <a:t>데이터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CFB20-AA6E-292D-0D8B-2B94E4C1D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CSV, Excel, SQL </a:t>
            </a:r>
            <a:r>
              <a:rPr lang="ko-KR" altLang="en-US" dirty="0"/>
              <a:t>등 다양한 형식으로 파일을 저장할 수 있음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6ADAD-7682-0A5A-06C9-6E95E043585D}"/>
              </a:ext>
            </a:extLst>
          </p:cNvPr>
          <p:cNvSpPr txBox="1"/>
          <p:nvPr/>
        </p:nvSpPr>
        <p:spPr>
          <a:xfrm>
            <a:off x="827584" y="2348880"/>
            <a:ext cx="78592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import pandas as pd</a:t>
            </a:r>
          </a:p>
          <a:p>
            <a:endParaRPr lang="en-US" altLang="ko-KR" dirty="0"/>
          </a:p>
          <a:p>
            <a:r>
              <a:rPr lang="ko-KR" altLang="en-US" dirty="0" err="1"/>
              <a:t>data</a:t>
            </a:r>
            <a:r>
              <a:rPr lang="ko-KR" altLang="en-US" dirty="0"/>
              <a:t> = {'</a:t>
            </a:r>
            <a:r>
              <a:rPr lang="ko-KR" altLang="en-US" dirty="0" err="1"/>
              <a:t>A</a:t>
            </a:r>
            <a:r>
              <a:rPr lang="ko-KR" altLang="en-US" dirty="0"/>
              <a:t>': [1, 2, 3], '</a:t>
            </a:r>
            <a:r>
              <a:rPr lang="ko-KR" altLang="en-US" dirty="0" err="1"/>
              <a:t>B</a:t>
            </a:r>
            <a:r>
              <a:rPr lang="ko-KR" altLang="en-US" dirty="0"/>
              <a:t>': [4, 5, 6], 'C': [7, 8, 9]}</a:t>
            </a:r>
          </a:p>
          <a:p>
            <a:r>
              <a:rPr lang="ko-KR" altLang="en-US" dirty="0" err="1"/>
              <a:t>df</a:t>
            </a:r>
            <a:r>
              <a:rPr lang="ko-KR" altLang="en-US" dirty="0"/>
              <a:t> = </a:t>
            </a:r>
            <a:r>
              <a:rPr lang="ko-KR" altLang="en-US" dirty="0" err="1"/>
              <a:t>pd.DataFrame</a:t>
            </a:r>
            <a:r>
              <a:rPr lang="ko-KR" altLang="en-US" dirty="0"/>
              <a:t>(</a:t>
            </a:r>
            <a:r>
              <a:rPr lang="ko-KR" altLang="en-US" dirty="0" err="1"/>
              <a:t>data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/>
              <a:t># CSV 파일 쓰기</a:t>
            </a:r>
          </a:p>
          <a:p>
            <a:r>
              <a:rPr lang="ko-KR" altLang="en-US" dirty="0" err="1"/>
              <a:t>df.to_csv</a:t>
            </a:r>
            <a:r>
              <a:rPr lang="ko-KR" altLang="en-US" dirty="0"/>
              <a:t>('</a:t>
            </a:r>
            <a:r>
              <a:rPr lang="ko-KR" altLang="en-US" dirty="0" err="1"/>
              <a:t>output.csv</a:t>
            </a:r>
            <a:r>
              <a:rPr lang="ko-KR" altLang="en-US" dirty="0"/>
              <a:t>', </a:t>
            </a:r>
            <a:r>
              <a:rPr lang="ko-KR" altLang="en-US" dirty="0" err="1"/>
              <a:t>index</a:t>
            </a:r>
            <a:r>
              <a:rPr lang="ko-KR" altLang="en-US" dirty="0"/>
              <a:t>=</a:t>
            </a:r>
            <a:r>
              <a:rPr lang="ko-KR" altLang="en-US" dirty="0" err="1"/>
              <a:t>False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/>
              <a:t># Excel 파일 쓰기</a:t>
            </a:r>
          </a:p>
          <a:p>
            <a:r>
              <a:rPr lang="ko-KR" altLang="en-US" dirty="0" err="1"/>
              <a:t>df.to_excel</a:t>
            </a:r>
            <a:r>
              <a:rPr lang="ko-KR" altLang="en-US" dirty="0"/>
              <a:t>('</a:t>
            </a:r>
            <a:r>
              <a:rPr lang="ko-KR" altLang="en-US" dirty="0" err="1"/>
              <a:t>output.xlsx</a:t>
            </a:r>
            <a:r>
              <a:rPr lang="ko-KR" altLang="en-US" dirty="0"/>
              <a:t>', </a:t>
            </a:r>
            <a:r>
              <a:rPr lang="ko-KR" altLang="en-US" dirty="0" err="1"/>
              <a:t>sheet_name</a:t>
            </a:r>
            <a:r>
              <a:rPr lang="ko-KR" altLang="en-US" dirty="0"/>
              <a:t>='Sheet1', </a:t>
            </a:r>
            <a:r>
              <a:rPr lang="ko-KR" altLang="en-US" dirty="0" err="1"/>
              <a:t>index</a:t>
            </a:r>
            <a:r>
              <a:rPr lang="ko-KR" altLang="en-US" dirty="0"/>
              <a:t>=</a:t>
            </a:r>
            <a:r>
              <a:rPr lang="ko-KR" altLang="en-US" dirty="0" err="1"/>
              <a:t>False</a:t>
            </a:r>
            <a:r>
              <a:rPr lang="ko-KR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09055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0FF78-4018-24DB-BD67-4760097B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입출력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4621D8-3753-C2D0-23FC-E5FE2BBA2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tips.csv </a:t>
            </a:r>
            <a:r>
              <a:rPr lang="ko-KR" altLang="en-US" sz="1800" dirty="0"/>
              <a:t>파일을 </a:t>
            </a:r>
            <a:r>
              <a:rPr lang="en-US" altLang="ko-KR" sz="1800" dirty="0" err="1"/>
              <a:t>read_csv</a:t>
            </a:r>
            <a:r>
              <a:rPr lang="en-US" altLang="ko-KR" sz="1800" dirty="0"/>
              <a:t> </a:t>
            </a:r>
            <a:r>
              <a:rPr lang="ko-KR" altLang="en-US" sz="1800" dirty="0"/>
              <a:t>함수로 읽어드려 아래 문제를 풀어보자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lvl="1">
              <a:buFont typeface="+mj-lt"/>
              <a:buAutoNum type="arabicPeriod"/>
            </a:pPr>
            <a:r>
              <a:rPr lang="en-US" altLang="ko-KR" sz="1400" dirty="0" err="1"/>
              <a:t>total_bill</a:t>
            </a:r>
            <a:r>
              <a:rPr lang="ko-KR" altLang="en-US" sz="1400" dirty="0"/>
              <a:t>이 </a:t>
            </a:r>
            <a:r>
              <a:rPr lang="en-US" altLang="ko-KR" sz="1400" dirty="0"/>
              <a:t>20</a:t>
            </a:r>
            <a:r>
              <a:rPr lang="ko-KR" altLang="en-US" sz="1400" dirty="0"/>
              <a:t>보다 큰 행들만 선택해보세요</a:t>
            </a:r>
            <a:r>
              <a:rPr lang="en-US" altLang="ko-KR" sz="1400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en-US" altLang="ko-KR" sz="1400" dirty="0"/>
              <a:t>sex</a:t>
            </a:r>
            <a:r>
              <a:rPr lang="ko-KR" altLang="en-US" sz="1400" dirty="0"/>
              <a:t>가 </a:t>
            </a:r>
            <a:r>
              <a:rPr lang="en-US" altLang="ko-KR" sz="1400" dirty="0"/>
              <a:t>'Female'</a:t>
            </a:r>
            <a:r>
              <a:rPr lang="ko-KR" altLang="en-US" sz="1400" dirty="0"/>
              <a:t>인 행들만 선택해보세요</a:t>
            </a:r>
            <a:r>
              <a:rPr lang="en-US" altLang="ko-KR" sz="1400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en-US" altLang="ko-KR" sz="1400" dirty="0"/>
              <a:t>day</a:t>
            </a:r>
            <a:r>
              <a:rPr lang="ko-KR" altLang="en-US" sz="1400" dirty="0"/>
              <a:t>가 </a:t>
            </a:r>
            <a:r>
              <a:rPr lang="en-US" altLang="ko-KR" sz="1400" dirty="0"/>
              <a:t>'Sun'</a:t>
            </a:r>
            <a:r>
              <a:rPr lang="ko-KR" altLang="en-US" sz="1400" dirty="0"/>
              <a:t>이고 </a:t>
            </a:r>
            <a:r>
              <a:rPr lang="en-US" altLang="ko-KR" sz="1400" dirty="0"/>
              <a:t>time</a:t>
            </a:r>
            <a:r>
              <a:rPr lang="ko-KR" altLang="en-US" sz="1400" dirty="0"/>
              <a:t>이 </a:t>
            </a:r>
            <a:r>
              <a:rPr lang="en-US" altLang="ko-KR" sz="1400" dirty="0"/>
              <a:t>'Dinner'</a:t>
            </a:r>
            <a:r>
              <a:rPr lang="ko-KR" altLang="en-US" sz="1400" dirty="0"/>
              <a:t>인 행들만 선택해보세요</a:t>
            </a:r>
            <a:r>
              <a:rPr lang="en-US" altLang="ko-KR" sz="1400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en-US" altLang="ko-KR" sz="1400" dirty="0"/>
              <a:t>tip</a:t>
            </a:r>
            <a:r>
              <a:rPr lang="ko-KR" altLang="en-US" sz="1400" dirty="0"/>
              <a:t>이 </a:t>
            </a:r>
            <a:r>
              <a:rPr lang="en-US" altLang="ko-KR" sz="1400" dirty="0"/>
              <a:t>5</a:t>
            </a:r>
            <a:r>
              <a:rPr lang="ko-KR" altLang="en-US" sz="1400" dirty="0"/>
              <a:t>보다 크고 </a:t>
            </a:r>
            <a:r>
              <a:rPr lang="en-US" altLang="ko-KR" sz="1400" dirty="0"/>
              <a:t>size</a:t>
            </a:r>
            <a:r>
              <a:rPr lang="ko-KR" altLang="en-US" sz="1400" dirty="0"/>
              <a:t>가 </a:t>
            </a:r>
            <a:r>
              <a:rPr lang="en-US" altLang="ko-KR" sz="1400" dirty="0"/>
              <a:t>3 </a:t>
            </a:r>
            <a:r>
              <a:rPr lang="ko-KR" altLang="en-US" sz="1400" dirty="0"/>
              <a:t>또는 </a:t>
            </a:r>
            <a:r>
              <a:rPr lang="en-US" altLang="ko-KR" sz="1400" dirty="0"/>
              <a:t>4</a:t>
            </a:r>
            <a:r>
              <a:rPr lang="ko-KR" altLang="en-US" sz="1400" dirty="0"/>
              <a:t>인 행들만 선택해보세요</a:t>
            </a:r>
            <a:r>
              <a:rPr lang="en-US" altLang="ko-KR" sz="1400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en-US" altLang="ko-KR" sz="1400" dirty="0" err="1"/>
              <a:t>total_bill</a:t>
            </a:r>
            <a:r>
              <a:rPr lang="en-US" altLang="ko-KR" sz="1400" dirty="0"/>
              <a:t>, tip, size </a:t>
            </a:r>
            <a:r>
              <a:rPr lang="ko-KR" altLang="en-US" sz="1400" dirty="0"/>
              <a:t>열만 선택해보세요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7BCD85B7-E565-52A4-ABF0-00ABF3A222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329565"/>
              </p:ext>
            </p:extLst>
          </p:nvPr>
        </p:nvGraphicFramePr>
        <p:xfrm>
          <a:off x="1259632" y="1556792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Macro-Enabled Worksheet" showAsIcon="1" r:id="rId3" imgW="914487" imgH="806515" progId="Excel.SheetMacroEnabled.12">
                  <p:embed/>
                </p:oleObj>
              </mc:Choice>
              <mc:Fallback>
                <p:oleObj name="Macro-Enabled Worksheet" showAsIcon="1" r:id="rId3" imgW="914487" imgH="806515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1556792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30511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5BB3B-A561-17BE-8EFD-D7F3DEBD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D2447-9EDA-39BD-02E9-C34BEDBBA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4546848" cy="5073427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결측치</a:t>
            </a:r>
            <a:r>
              <a:rPr lang="ko-KR" altLang="en-US" sz="2000" dirty="0"/>
              <a:t> 처리</a:t>
            </a:r>
            <a:endParaRPr lang="en-US" altLang="ko-KR" sz="2000" dirty="0"/>
          </a:p>
          <a:p>
            <a:pPr lvl="1"/>
            <a:r>
              <a:rPr lang="ko-KR" altLang="en-US" sz="1800" dirty="0"/>
              <a:t>찾기</a:t>
            </a:r>
            <a:endParaRPr lang="en-US" altLang="ko-KR" sz="1800" dirty="0"/>
          </a:p>
          <a:p>
            <a:pPr lvl="2"/>
            <a:r>
              <a:rPr lang="en-US" altLang="ko-KR" sz="1600" dirty="0" err="1"/>
              <a:t>df.isnull</a:t>
            </a:r>
            <a:r>
              <a:rPr lang="en-US" altLang="ko-KR" sz="1600" dirty="0"/>
              <a:t>()</a:t>
            </a:r>
          </a:p>
          <a:p>
            <a:pPr lvl="1"/>
            <a:r>
              <a:rPr lang="ko-KR" altLang="en-US" sz="1800" dirty="0"/>
              <a:t>대체</a:t>
            </a:r>
            <a:endParaRPr lang="en-US" altLang="ko-KR" sz="1800" dirty="0"/>
          </a:p>
          <a:p>
            <a:pPr lvl="2"/>
            <a:r>
              <a:rPr lang="en-US" altLang="ko-KR" sz="1600" dirty="0" err="1"/>
              <a:t>df.fillna</a:t>
            </a:r>
            <a:r>
              <a:rPr lang="en-US" altLang="ko-KR" sz="1600" dirty="0"/>
              <a:t>()</a:t>
            </a:r>
          </a:p>
          <a:p>
            <a:pPr lvl="1"/>
            <a:r>
              <a:rPr lang="ko-KR" altLang="en-US" sz="1800" dirty="0"/>
              <a:t>제거</a:t>
            </a:r>
            <a:endParaRPr lang="en-US" altLang="ko-KR" sz="1800" dirty="0"/>
          </a:p>
          <a:p>
            <a:pPr lvl="2"/>
            <a:r>
              <a:rPr lang="en-US" altLang="ko-KR" sz="1600" dirty="0" err="1"/>
              <a:t>df.dropna</a:t>
            </a:r>
            <a:r>
              <a:rPr lang="en-US" altLang="ko-KR" sz="1600" dirty="0"/>
              <a:t>()</a:t>
            </a:r>
          </a:p>
          <a:p>
            <a:pPr lvl="1"/>
            <a:endParaRPr lang="ko-KR" alt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092D9-9064-F1E3-6F7E-7403D4D3297D}"/>
              </a:ext>
            </a:extLst>
          </p:cNvPr>
          <p:cNvSpPr txBox="1"/>
          <p:nvPr/>
        </p:nvSpPr>
        <p:spPr>
          <a:xfrm>
            <a:off x="3510136" y="1052736"/>
            <a:ext cx="413995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pandas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</a:t>
            </a:r>
            <a:endParaRPr lang="ko-KR" altLang="en-US" sz="1200" dirty="0"/>
          </a:p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numpy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np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예제 데이터</a:t>
            </a:r>
          </a:p>
          <a:p>
            <a:r>
              <a:rPr lang="ko-KR" altLang="en-US" sz="1200" dirty="0" err="1"/>
              <a:t>data</a:t>
            </a:r>
            <a:r>
              <a:rPr lang="ko-KR" altLang="en-US" sz="1200" dirty="0"/>
              <a:t> = {'</a:t>
            </a:r>
            <a:r>
              <a:rPr lang="ko-KR" altLang="en-US" sz="1200" dirty="0" err="1"/>
              <a:t>A</a:t>
            </a:r>
            <a:r>
              <a:rPr lang="ko-KR" altLang="en-US" sz="1200" dirty="0"/>
              <a:t>': [1, </a:t>
            </a:r>
            <a:r>
              <a:rPr lang="ko-KR" altLang="en-US" sz="1200" dirty="0" err="1"/>
              <a:t>np.nan</a:t>
            </a:r>
            <a:r>
              <a:rPr lang="ko-KR" altLang="en-US" sz="1200" dirty="0"/>
              <a:t>, 3], '</a:t>
            </a:r>
            <a:r>
              <a:rPr lang="ko-KR" altLang="en-US" sz="1200" dirty="0" err="1"/>
              <a:t>B</a:t>
            </a:r>
            <a:r>
              <a:rPr lang="ko-KR" altLang="en-US" sz="1200" dirty="0"/>
              <a:t>': [4, 5, </a:t>
            </a:r>
            <a:r>
              <a:rPr lang="ko-KR" altLang="en-US" sz="1200" dirty="0" err="1"/>
              <a:t>np.nan</a:t>
            </a:r>
            <a:r>
              <a:rPr lang="ko-KR" altLang="en-US" sz="1200" dirty="0"/>
              <a:t>], 'C': [7, 8, 9]}</a:t>
            </a:r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결측치</a:t>
            </a:r>
            <a:r>
              <a:rPr lang="ko-KR" altLang="en-US" sz="1200" dirty="0"/>
              <a:t> 확인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df.isnull</a:t>
            </a:r>
            <a:r>
              <a:rPr lang="ko-KR" altLang="en-US" sz="1200" dirty="0"/>
              <a:t>())</a:t>
            </a:r>
          </a:p>
          <a:p>
            <a:r>
              <a:rPr lang="ko-KR" altLang="en-US" sz="1200" dirty="0"/>
              <a:t># 결과:</a:t>
            </a:r>
          </a:p>
          <a:p>
            <a:r>
              <a:rPr lang="ko-KR" altLang="en-US" sz="1200" dirty="0"/>
              <a:t>#        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     </a:t>
            </a:r>
            <a:r>
              <a:rPr lang="ko-KR" altLang="en-US" sz="1200" dirty="0" err="1"/>
              <a:t>B</a:t>
            </a:r>
            <a:r>
              <a:rPr lang="ko-KR" altLang="en-US" sz="1200" dirty="0"/>
              <a:t>      C</a:t>
            </a:r>
          </a:p>
          <a:p>
            <a:r>
              <a:rPr lang="ko-KR" altLang="en-US" sz="1200" dirty="0"/>
              <a:t># 0  </a:t>
            </a:r>
            <a:r>
              <a:rPr lang="ko-KR" altLang="en-US" sz="1200" dirty="0" err="1"/>
              <a:t>False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False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False</a:t>
            </a:r>
            <a:endParaRPr lang="ko-KR" altLang="en-US" sz="1200" dirty="0"/>
          </a:p>
          <a:p>
            <a:r>
              <a:rPr lang="ko-KR" altLang="en-US" sz="1200" dirty="0"/>
              <a:t># 1   </a:t>
            </a:r>
            <a:r>
              <a:rPr lang="ko-KR" altLang="en-US" sz="1200" dirty="0" err="1"/>
              <a:t>True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False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False</a:t>
            </a:r>
            <a:endParaRPr lang="ko-KR" altLang="en-US" sz="1200" dirty="0"/>
          </a:p>
          <a:p>
            <a:r>
              <a:rPr lang="ko-KR" altLang="en-US" sz="1200" dirty="0"/>
              <a:t># 2  </a:t>
            </a:r>
            <a:r>
              <a:rPr lang="ko-KR" altLang="en-US" sz="1200" dirty="0" err="1"/>
              <a:t>False</a:t>
            </a:r>
            <a:r>
              <a:rPr lang="ko-KR" altLang="en-US" sz="1200" dirty="0"/>
              <a:t>   </a:t>
            </a:r>
            <a:r>
              <a:rPr lang="ko-KR" altLang="en-US" sz="1200" dirty="0" err="1"/>
              <a:t>True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False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결측치</a:t>
            </a:r>
            <a:r>
              <a:rPr lang="ko-KR" altLang="en-US" sz="1200" dirty="0"/>
              <a:t> 대체</a:t>
            </a:r>
          </a:p>
          <a:p>
            <a:r>
              <a:rPr lang="ko-KR" altLang="en-US" sz="1200" dirty="0" err="1"/>
              <a:t>filled_df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df.fillna</a:t>
            </a:r>
            <a:r>
              <a:rPr lang="ko-KR" altLang="en-US" sz="1200" dirty="0"/>
              <a:t>(0)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filled_df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# 결과:</a:t>
            </a:r>
          </a:p>
          <a:p>
            <a:r>
              <a:rPr lang="ko-KR" altLang="en-US" sz="1200" dirty="0"/>
              <a:t>#      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   </a:t>
            </a:r>
            <a:r>
              <a:rPr lang="ko-KR" altLang="en-US" sz="1200" dirty="0" err="1"/>
              <a:t>B</a:t>
            </a:r>
            <a:r>
              <a:rPr lang="ko-KR" altLang="en-US" sz="1200" dirty="0"/>
              <a:t>  C</a:t>
            </a:r>
          </a:p>
          <a:p>
            <a:r>
              <a:rPr lang="ko-KR" altLang="en-US" sz="1200" dirty="0"/>
              <a:t># 0  1.0  4.0  7</a:t>
            </a:r>
          </a:p>
          <a:p>
            <a:r>
              <a:rPr lang="ko-KR" altLang="en-US" sz="1200" dirty="0"/>
              <a:t># 1  0.0  5.0  8</a:t>
            </a:r>
          </a:p>
          <a:p>
            <a:r>
              <a:rPr lang="ko-KR" altLang="en-US" sz="1200" dirty="0"/>
              <a:t># 2  3.0  0.0  9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결측치</a:t>
            </a:r>
            <a:r>
              <a:rPr lang="ko-KR" altLang="en-US" sz="1200" dirty="0"/>
              <a:t> 제거</a:t>
            </a:r>
          </a:p>
          <a:p>
            <a:r>
              <a:rPr lang="ko-KR" altLang="en-US" sz="1200" dirty="0" err="1"/>
              <a:t>dropped_df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df.dropna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dropped_df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# 결과:</a:t>
            </a:r>
          </a:p>
          <a:p>
            <a:r>
              <a:rPr lang="ko-KR" altLang="en-US" sz="1200" dirty="0"/>
              <a:t>#      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   </a:t>
            </a:r>
            <a:r>
              <a:rPr lang="ko-KR" altLang="en-US" sz="1200" dirty="0" err="1"/>
              <a:t>B</a:t>
            </a:r>
            <a:r>
              <a:rPr lang="ko-KR" altLang="en-US" sz="1200" dirty="0"/>
              <a:t>  C</a:t>
            </a:r>
          </a:p>
          <a:p>
            <a:r>
              <a:rPr lang="ko-KR" altLang="en-US" sz="1200" dirty="0"/>
              <a:t># 0  1.0  4.0  7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EBA52E-6EDA-7346-E40E-A261C6A96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2132856"/>
            <a:ext cx="1925333" cy="95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353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E923B-D0D4-C921-332B-8D0B7C0C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06006-6712-C672-A191-30C7FADC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중복 데이터 처리</a:t>
            </a:r>
          </a:p>
          <a:p>
            <a:pPr lvl="1"/>
            <a:r>
              <a:rPr lang="ko-KR" altLang="en-US" sz="1800" dirty="0"/>
              <a:t>찾기</a:t>
            </a:r>
            <a:endParaRPr lang="en-US" altLang="ko-KR" sz="1800" dirty="0"/>
          </a:p>
          <a:p>
            <a:pPr lvl="2"/>
            <a:r>
              <a:rPr lang="en-US" altLang="ko-KR" sz="1600" dirty="0" err="1"/>
              <a:t>df.duplicated</a:t>
            </a:r>
            <a:r>
              <a:rPr lang="en-US" altLang="ko-KR" sz="1600" dirty="0"/>
              <a:t>()</a:t>
            </a:r>
          </a:p>
          <a:p>
            <a:pPr lvl="1"/>
            <a:r>
              <a:rPr lang="ko-KR" altLang="en-US" sz="1800" dirty="0"/>
              <a:t>제거</a:t>
            </a:r>
            <a:endParaRPr lang="en-US" altLang="ko-KR" sz="1800" dirty="0"/>
          </a:p>
          <a:p>
            <a:pPr lvl="2"/>
            <a:r>
              <a:rPr lang="en-US" altLang="ko-KR" sz="1600" dirty="0" err="1"/>
              <a:t>df.drop_duplicates</a:t>
            </a:r>
            <a:r>
              <a:rPr lang="en-US" altLang="ko-KR" sz="1600" dirty="0"/>
              <a:t>()</a:t>
            </a:r>
          </a:p>
          <a:p>
            <a:pPr lvl="2"/>
            <a:endParaRPr lang="en-US" altLang="ko-KR" sz="1600" dirty="0"/>
          </a:p>
          <a:p>
            <a:pPr lvl="2"/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D87BD-845D-0408-23CD-2F12F9A0A663}"/>
              </a:ext>
            </a:extLst>
          </p:cNvPr>
          <p:cNvSpPr txBox="1"/>
          <p:nvPr/>
        </p:nvSpPr>
        <p:spPr>
          <a:xfrm>
            <a:off x="4211960" y="1728256"/>
            <a:ext cx="439248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en-US" altLang="ko-KR" sz="1400" dirty="0"/>
          </a:p>
          <a:p>
            <a:r>
              <a:rPr lang="ko-KR" altLang="en-US" sz="1400" dirty="0"/>
              <a:t># 예제 데이터</a:t>
            </a:r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{'</a:t>
            </a:r>
            <a:r>
              <a:rPr lang="ko-KR" altLang="en-US" sz="1400" dirty="0" err="1"/>
              <a:t>A</a:t>
            </a:r>
            <a:r>
              <a:rPr lang="ko-KR" altLang="en-US" sz="1400" dirty="0"/>
              <a:t>': [1, 2, 2], '</a:t>
            </a:r>
            <a:r>
              <a:rPr lang="ko-KR" altLang="en-US" sz="1400" dirty="0" err="1"/>
              <a:t>B</a:t>
            </a:r>
            <a:r>
              <a:rPr lang="ko-KR" altLang="en-US" sz="1400" dirty="0"/>
              <a:t>': [4, 5, 5], 'C': [7, 8, 8]}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중복 확인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df.duplicated</a:t>
            </a:r>
            <a:r>
              <a:rPr lang="ko-KR" altLang="en-US" sz="1400" dirty="0"/>
              <a:t>())</a:t>
            </a:r>
          </a:p>
          <a:p>
            <a:r>
              <a:rPr lang="ko-KR" altLang="en-US" sz="1400" dirty="0"/>
              <a:t># 결과:</a:t>
            </a:r>
          </a:p>
          <a:p>
            <a:r>
              <a:rPr lang="ko-KR" altLang="en-US" sz="1400" dirty="0"/>
              <a:t># 0    </a:t>
            </a:r>
            <a:r>
              <a:rPr lang="ko-KR" altLang="en-US" sz="1400" dirty="0" err="1"/>
              <a:t>False</a:t>
            </a:r>
            <a:endParaRPr lang="ko-KR" altLang="en-US" sz="1400" dirty="0"/>
          </a:p>
          <a:p>
            <a:r>
              <a:rPr lang="ko-KR" altLang="en-US" sz="1400" dirty="0"/>
              <a:t># 1    </a:t>
            </a:r>
            <a:r>
              <a:rPr lang="ko-KR" altLang="en-US" sz="1400" dirty="0" err="1"/>
              <a:t>False</a:t>
            </a:r>
            <a:endParaRPr lang="ko-KR" altLang="en-US" sz="1400" dirty="0"/>
          </a:p>
          <a:p>
            <a:r>
              <a:rPr lang="ko-KR" altLang="en-US" sz="1400" dirty="0"/>
              <a:t># 2     </a:t>
            </a:r>
            <a:r>
              <a:rPr lang="ko-KR" altLang="en-US" sz="1400" dirty="0" err="1"/>
              <a:t>True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중복 제거</a:t>
            </a:r>
          </a:p>
          <a:p>
            <a:r>
              <a:rPr lang="ko-KR" altLang="en-US" sz="1400" dirty="0" err="1"/>
              <a:t>deduplicated_df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df.drop_duplicates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deduplicated_df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# 결과:</a:t>
            </a:r>
          </a:p>
          <a:p>
            <a:r>
              <a:rPr lang="ko-KR" altLang="en-US" sz="1400" dirty="0"/>
              <a:t>#    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B</a:t>
            </a:r>
            <a:r>
              <a:rPr lang="ko-KR" altLang="en-US" sz="1400" dirty="0"/>
              <a:t>  C</a:t>
            </a:r>
          </a:p>
          <a:p>
            <a:r>
              <a:rPr lang="ko-KR" altLang="en-US" sz="1400" dirty="0"/>
              <a:t># 0  1  4  7</a:t>
            </a:r>
          </a:p>
          <a:p>
            <a:r>
              <a:rPr lang="ko-KR" altLang="en-US" sz="1400" dirty="0"/>
              <a:t># 1  2  5  8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75566B-AE42-DEF1-92B2-EB4264599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296" y="2852936"/>
            <a:ext cx="1656184" cy="102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942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10A54-810D-D3DC-205E-32018152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3B6583-6624-7037-9879-817258ECC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형변환의 필요성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7EAB8-C38A-8853-94BF-DD5757191B20}"/>
              </a:ext>
            </a:extLst>
          </p:cNvPr>
          <p:cNvSpPr txBox="1"/>
          <p:nvPr/>
        </p:nvSpPr>
        <p:spPr>
          <a:xfrm>
            <a:off x="755576" y="1844824"/>
            <a:ext cx="4680520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import pandas as pd</a:t>
            </a:r>
          </a:p>
          <a:p>
            <a:r>
              <a:rPr lang="en-US" altLang="ko-KR" sz="1100" dirty="0"/>
              <a:t>import </a:t>
            </a:r>
            <a:r>
              <a:rPr lang="en-US" altLang="ko-KR" sz="1100" dirty="0" err="1"/>
              <a:t>matplotlib.pyplot</a:t>
            </a:r>
            <a:r>
              <a:rPr lang="en-US" altLang="ko-KR" sz="1100" dirty="0"/>
              <a:t> as </a:t>
            </a:r>
            <a:r>
              <a:rPr lang="en-US" altLang="ko-KR" sz="1100" dirty="0" err="1"/>
              <a:t>plt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# </a:t>
            </a:r>
            <a:r>
              <a:rPr lang="ko-KR" altLang="en-US" sz="1100" dirty="0"/>
              <a:t>데이터프레임 생성</a:t>
            </a:r>
          </a:p>
          <a:p>
            <a:r>
              <a:rPr lang="en-US" altLang="ko-KR" sz="1100" dirty="0"/>
              <a:t>data = {</a:t>
            </a:r>
          </a:p>
          <a:p>
            <a:r>
              <a:rPr lang="en-US" altLang="ko-KR" sz="1100" dirty="0"/>
              <a:t>    'year': ['2017', '2018', '2019', '2020', '2021'],</a:t>
            </a:r>
          </a:p>
          <a:p>
            <a:r>
              <a:rPr lang="en-US" altLang="ko-KR" sz="1100" dirty="0"/>
              <a:t>    'sales': ['100', '80', '150', '-50', '180'],</a:t>
            </a:r>
          </a:p>
          <a:p>
            <a:r>
              <a:rPr lang="en-US" altLang="ko-KR" sz="1100" dirty="0"/>
              <a:t>    'expenses': ['80', '90', '100', '110', '120']</a:t>
            </a:r>
          </a:p>
          <a:p>
            <a:r>
              <a:rPr lang="en-US" altLang="ko-KR" sz="1100" dirty="0"/>
              <a:t>}</a:t>
            </a:r>
          </a:p>
          <a:p>
            <a:endParaRPr lang="en-US" altLang="ko-KR" sz="1100" dirty="0"/>
          </a:p>
          <a:p>
            <a:r>
              <a:rPr lang="en-US" altLang="ko-KR" sz="1100" dirty="0" err="1"/>
              <a:t>df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pd.DataFrame</a:t>
            </a:r>
            <a:r>
              <a:rPr lang="en-US" altLang="ko-KR" sz="1100" dirty="0"/>
              <a:t>(data)</a:t>
            </a:r>
          </a:p>
          <a:p>
            <a:endParaRPr lang="en-US" altLang="ko-KR" sz="1100" dirty="0"/>
          </a:p>
          <a:p>
            <a:r>
              <a:rPr lang="en-US" altLang="ko-KR" sz="1100" dirty="0"/>
              <a:t># sales </a:t>
            </a:r>
            <a:r>
              <a:rPr lang="ko-KR" altLang="en-US" sz="1100" dirty="0"/>
              <a:t>열을 정수형으로 변환</a:t>
            </a:r>
          </a:p>
          <a:p>
            <a:r>
              <a:rPr lang="en-US" altLang="ko-KR" sz="1100" dirty="0"/>
              <a:t>#df['sales'] = </a:t>
            </a:r>
            <a:r>
              <a:rPr lang="en-US" altLang="ko-KR" sz="1100" dirty="0" err="1"/>
              <a:t>df</a:t>
            </a:r>
            <a:r>
              <a:rPr lang="en-US" altLang="ko-KR" sz="1100" dirty="0"/>
              <a:t>['sales'].</a:t>
            </a:r>
            <a:r>
              <a:rPr lang="en-US" altLang="ko-KR" sz="1100" dirty="0" err="1"/>
              <a:t>astype</a:t>
            </a:r>
            <a:r>
              <a:rPr lang="en-US" altLang="ko-KR" sz="1100" dirty="0"/>
              <a:t>(int)</a:t>
            </a:r>
          </a:p>
          <a:p>
            <a:endParaRPr lang="en-US" altLang="ko-KR" sz="1100" dirty="0"/>
          </a:p>
          <a:p>
            <a:r>
              <a:rPr lang="en-US" altLang="ko-KR" sz="1100" dirty="0"/>
              <a:t># </a:t>
            </a:r>
            <a:r>
              <a:rPr lang="ko-KR" altLang="en-US" sz="1100" dirty="0"/>
              <a:t>그래프 그리기</a:t>
            </a:r>
          </a:p>
          <a:p>
            <a:r>
              <a:rPr lang="en-US" altLang="ko-KR" sz="1100" dirty="0" err="1"/>
              <a:t>plt.plot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df</a:t>
            </a:r>
            <a:r>
              <a:rPr lang="en-US" altLang="ko-KR" sz="1100" dirty="0"/>
              <a:t>['year'], </a:t>
            </a:r>
            <a:r>
              <a:rPr lang="en-US" altLang="ko-KR" sz="1100" dirty="0" err="1"/>
              <a:t>df</a:t>
            </a:r>
            <a:r>
              <a:rPr lang="en-US" altLang="ko-KR" sz="1100" dirty="0"/>
              <a:t>['sales'])</a:t>
            </a:r>
          </a:p>
          <a:p>
            <a:endParaRPr lang="en-US" altLang="ko-KR" sz="1100" dirty="0"/>
          </a:p>
          <a:p>
            <a:r>
              <a:rPr lang="en-US" altLang="ko-KR" sz="1100" dirty="0"/>
              <a:t># </a:t>
            </a:r>
            <a:r>
              <a:rPr lang="ko-KR" altLang="en-US" sz="1100" dirty="0"/>
              <a:t>축과 제목 설정</a:t>
            </a:r>
          </a:p>
          <a:p>
            <a:r>
              <a:rPr lang="en-US" altLang="ko-KR" sz="1100" dirty="0" err="1"/>
              <a:t>plt.xlabel</a:t>
            </a:r>
            <a:r>
              <a:rPr lang="en-US" altLang="ko-KR" sz="1100" dirty="0"/>
              <a:t>('Year')</a:t>
            </a:r>
          </a:p>
          <a:p>
            <a:r>
              <a:rPr lang="en-US" altLang="ko-KR" sz="1100" dirty="0" err="1"/>
              <a:t>plt.ylabel</a:t>
            </a:r>
            <a:r>
              <a:rPr lang="en-US" altLang="ko-KR" sz="1100" dirty="0"/>
              <a:t>('Sales')</a:t>
            </a:r>
          </a:p>
          <a:p>
            <a:r>
              <a:rPr lang="en-US" altLang="ko-KR" sz="1100" dirty="0" err="1"/>
              <a:t>plt.title</a:t>
            </a:r>
            <a:r>
              <a:rPr lang="en-US" altLang="ko-KR" sz="1100" dirty="0"/>
              <a:t>('Sales over Years')</a:t>
            </a:r>
          </a:p>
          <a:p>
            <a:endParaRPr lang="en-US" altLang="ko-KR" sz="1100" dirty="0"/>
          </a:p>
          <a:p>
            <a:r>
              <a:rPr lang="en-US" altLang="ko-KR" sz="1100" dirty="0"/>
              <a:t># </a:t>
            </a:r>
            <a:r>
              <a:rPr lang="ko-KR" altLang="en-US" sz="1100" dirty="0"/>
              <a:t>그래프 표시</a:t>
            </a:r>
          </a:p>
          <a:p>
            <a:r>
              <a:rPr lang="en-US" altLang="ko-KR" sz="1100" dirty="0" err="1"/>
              <a:t>plt.show</a:t>
            </a:r>
            <a:r>
              <a:rPr lang="en-US" altLang="ko-KR" sz="1100" dirty="0"/>
              <a:t>()</a:t>
            </a:r>
          </a:p>
          <a:p>
            <a:endParaRPr lang="en-US" altLang="ko-KR" sz="1100" dirty="0"/>
          </a:p>
          <a:p>
            <a:endParaRPr lang="ko-KR" altLang="en-US" sz="11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477BBB-FC7C-98CE-2B40-4F42EFF4D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455" y="2204864"/>
            <a:ext cx="4697355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247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810D-6050-A523-343D-1CE3B283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68E52-8585-8F9D-9729-66FC02D16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073427"/>
          </a:xfrm>
        </p:spPr>
        <p:txBody>
          <a:bodyPr/>
          <a:lstStyle/>
          <a:p>
            <a:r>
              <a:rPr lang="ko-KR" altLang="en-US" dirty="0"/>
              <a:t>데이터 형 변환</a:t>
            </a:r>
          </a:p>
          <a:p>
            <a:pPr lvl="1"/>
            <a:r>
              <a:rPr lang="en-US" altLang="ko-KR" dirty="0" err="1"/>
              <a:t>astype</a:t>
            </a:r>
            <a:r>
              <a:rPr lang="en-US" altLang="ko-KR" dirty="0"/>
              <a:t>() :</a:t>
            </a:r>
            <a:r>
              <a:rPr lang="ko-KR" altLang="en-US" dirty="0"/>
              <a:t>데이터의 자료형을 변환해주는 함수</a:t>
            </a:r>
            <a:endParaRPr lang="en-US" altLang="ko-KR" dirty="0"/>
          </a:p>
          <a:p>
            <a:pPr marL="1085850"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/>
              <a:t>int</a:t>
            </a:r>
            <a:r>
              <a:rPr lang="ko-KR" altLang="ko-KR" sz="1600" dirty="0"/>
              <a:t> 또는 int64: 정수형</a:t>
            </a:r>
          </a:p>
          <a:p>
            <a:pPr marL="1085850"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/>
              <a:t>float</a:t>
            </a:r>
            <a:r>
              <a:rPr lang="ko-KR" altLang="ko-KR" sz="1600" dirty="0"/>
              <a:t> 또는 float64: 실수형</a:t>
            </a:r>
          </a:p>
          <a:p>
            <a:pPr marL="1085850"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/>
              <a:t>bool</a:t>
            </a:r>
            <a:r>
              <a:rPr lang="ko-KR" altLang="ko-KR" sz="1600" dirty="0"/>
              <a:t> 또는 </a:t>
            </a:r>
            <a:r>
              <a:rPr lang="ko-KR" altLang="ko-KR" sz="1600" dirty="0" err="1"/>
              <a:t>bool</a:t>
            </a:r>
            <a:r>
              <a:rPr lang="ko-KR" altLang="ko-KR" sz="1600" dirty="0"/>
              <a:t>_: </a:t>
            </a:r>
            <a:r>
              <a:rPr lang="ko-KR" altLang="ko-KR" sz="1600" dirty="0" err="1"/>
              <a:t>불리언형</a:t>
            </a:r>
            <a:endParaRPr lang="ko-KR" altLang="ko-KR" sz="1600" dirty="0"/>
          </a:p>
          <a:p>
            <a:pPr marL="1085850"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/>
              <a:t>str</a:t>
            </a:r>
            <a:r>
              <a:rPr lang="ko-KR" altLang="ko-KR" sz="1600" dirty="0"/>
              <a:t> 또는 </a:t>
            </a:r>
            <a:r>
              <a:rPr lang="ko-KR" altLang="ko-KR" sz="1600" dirty="0" err="1"/>
              <a:t>object</a:t>
            </a:r>
            <a:r>
              <a:rPr lang="ko-KR" altLang="ko-KR" sz="1600" dirty="0"/>
              <a:t>: 문자열형</a:t>
            </a:r>
          </a:p>
          <a:p>
            <a:pPr marL="1085850"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 err="1"/>
              <a:t>category</a:t>
            </a:r>
            <a:r>
              <a:rPr lang="ko-KR" altLang="ko-KR" sz="1600" dirty="0"/>
              <a:t>: 범주형</a:t>
            </a:r>
          </a:p>
          <a:p>
            <a:pPr marL="1085850"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/>
              <a:t>datetime64: 날짜/시간형</a:t>
            </a:r>
          </a:p>
          <a:p>
            <a:pPr lvl="2"/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E9C097-E57B-565B-597A-A90BA304497B}"/>
              </a:ext>
            </a:extLst>
          </p:cNvPr>
          <p:cNvSpPr txBox="1"/>
          <p:nvPr/>
        </p:nvSpPr>
        <p:spPr>
          <a:xfrm>
            <a:off x="1115616" y="3140968"/>
            <a:ext cx="6048672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/>
              <a:t>import</a:t>
            </a:r>
            <a:r>
              <a:rPr lang="ko-KR" altLang="en-US" sz="1050" dirty="0"/>
              <a:t> </a:t>
            </a:r>
            <a:r>
              <a:rPr lang="ko-KR" altLang="en-US" sz="1050" dirty="0" err="1"/>
              <a:t>pandas</a:t>
            </a:r>
            <a:r>
              <a:rPr lang="ko-KR" altLang="en-US" sz="1050" dirty="0"/>
              <a:t> </a:t>
            </a:r>
            <a:r>
              <a:rPr lang="ko-KR" altLang="en-US" sz="1050" dirty="0" err="1"/>
              <a:t>as</a:t>
            </a:r>
            <a:r>
              <a:rPr lang="ko-KR" altLang="en-US" sz="1050" dirty="0"/>
              <a:t> </a:t>
            </a:r>
            <a:r>
              <a:rPr lang="ko-KR" altLang="en-US" sz="1050" dirty="0" err="1"/>
              <a:t>pd</a:t>
            </a:r>
            <a:endParaRPr lang="ko-KR" altLang="en-US" sz="1050" dirty="0"/>
          </a:p>
          <a:p>
            <a:endParaRPr lang="ko-KR" altLang="en-US" sz="1050" dirty="0"/>
          </a:p>
          <a:p>
            <a:r>
              <a:rPr lang="ko-KR" altLang="en-US" sz="1050" dirty="0"/>
              <a:t># 데이터프레임 생성</a:t>
            </a:r>
          </a:p>
          <a:p>
            <a:r>
              <a:rPr lang="ko-KR" altLang="en-US" sz="1050" dirty="0" err="1"/>
              <a:t>data</a:t>
            </a:r>
            <a:r>
              <a:rPr lang="ko-KR" altLang="en-US" sz="1050" dirty="0"/>
              <a:t> = {'</a:t>
            </a:r>
            <a:r>
              <a:rPr lang="ko-KR" altLang="en-US" sz="1050" dirty="0" err="1"/>
              <a:t>int_col</a:t>
            </a:r>
            <a:r>
              <a:rPr lang="ko-KR" altLang="en-US" sz="1050" dirty="0"/>
              <a:t>': [1, 2, 3, 4, 5],</a:t>
            </a:r>
          </a:p>
          <a:p>
            <a:r>
              <a:rPr lang="ko-KR" altLang="en-US" sz="1050" dirty="0"/>
              <a:t>        '</a:t>
            </a:r>
            <a:r>
              <a:rPr lang="ko-KR" altLang="en-US" sz="1050" dirty="0" err="1"/>
              <a:t>float_col</a:t>
            </a:r>
            <a:r>
              <a:rPr lang="ko-KR" altLang="en-US" sz="1050" dirty="0"/>
              <a:t>': [1.1, 2.2, 3.3, 4.4, 5.5],</a:t>
            </a:r>
          </a:p>
          <a:p>
            <a:r>
              <a:rPr lang="ko-KR" altLang="en-US" sz="1050" dirty="0"/>
              <a:t>        '</a:t>
            </a:r>
            <a:r>
              <a:rPr lang="ko-KR" altLang="en-US" sz="1050" dirty="0" err="1"/>
              <a:t>str_col</a:t>
            </a:r>
            <a:r>
              <a:rPr lang="ko-KR" altLang="en-US" sz="1050" dirty="0"/>
              <a:t>': ['1', '2', '3', '4', '5'],</a:t>
            </a:r>
          </a:p>
          <a:p>
            <a:r>
              <a:rPr lang="ko-KR" altLang="en-US" sz="1050" dirty="0"/>
              <a:t>        '</a:t>
            </a:r>
            <a:r>
              <a:rPr lang="ko-KR" altLang="en-US" sz="1050" dirty="0" err="1"/>
              <a:t>bool_col</a:t>
            </a:r>
            <a:r>
              <a:rPr lang="ko-KR" altLang="en-US" sz="1050" dirty="0"/>
              <a:t>': [</a:t>
            </a:r>
            <a:r>
              <a:rPr lang="ko-KR" altLang="en-US" sz="1050" dirty="0" err="1"/>
              <a:t>True</a:t>
            </a:r>
            <a:r>
              <a:rPr lang="ko-KR" altLang="en-US" sz="1050" dirty="0"/>
              <a:t>, </a:t>
            </a:r>
            <a:r>
              <a:rPr lang="ko-KR" altLang="en-US" sz="1050" dirty="0" err="1"/>
              <a:t>False</a:t>
            </a:r>
            <a:r>
              <a:rPr lang="ko-KR" altLang="en-US" sz="1050" dirty="0"/>
              <a:t>, </a:t>
            </a:r>
            <a:r>
              <a:rPr lang="ko-KR" altLang="en-US" sz="1050" dirty="0" err="1"/>
              <a:t>True</a:t>
            </a:r>
            <a:r>
              <a:rPr lang="ko-KR" altLang="en-US" sz="1050" dirty="0"/>
              <a:t>, </a:t>
            </a:r>
            <a:r>
              <a:rPr lang="ko-KR" altLang="en-US" sz="1050" dirty="0" err="1"/>
              <a:t>False</a:t>
            </a:r>
            <a:r>
              <a:rPr lang="ko-KR" altLang="en-US" sz="1050" dirty="0"/>
              <a:t>, </a:t>
            </a:r>
            <a:r>
              <a:rPr lang="ko-KR" altLang="en-US" sz="1050" dirty="0" err="1"/>
              <a:t>True</a:t>
            </a:r>
            <a:r>
              <a:rPr lang="ko-KR" altLang="en-US" sz="1050" dirty="0"/>
              <a:t>],</a:t>
            </a:r>
          </a:p>
          <a:p>
            <a:r>
              <a:rPr lang="ko-KR" altLang="en-US" sz="1050" dirty="0"/>
              <a:t>        '</a:t>
            </a:r>
            <a:r>
              <a:rPr lang="ko-KR" altLang="en-US" sz="1050" dirty="0" err="1"/>
              <a:t>category_col</a:t>
            </a:r>
            <a:r>
              <a:rPr lang="ko-KR" altLang="en-US" sz="1050" dirty="0"/>
              <a:t>': ['</a:t>
            </a:r>
            <a:r>
              <a:rPr lang="ko-KR" altLang="en-US" sz="1050" dirty="0" err="1"/>
              <a:t>a</a:t>
            </a:r>
            <a:r>
              <a:rPr lang="ko-KR" altLang="en-US" sz="1050" dirty="0"/>
              <a:t>', '</a:t>
            </a:r>
            <a:r>
              <a:rPr lang="ko-KR" altLang="en-US" sz="1050" dirty="0" err="1"/>
              <a:t>b</a:t>
            </a:r>
            <a:r>
              <a:rPr lang="ko-KR" altLang="en-US" sz="1050" dirty="0"/>
              <a:t>', 'c', '</a:t>
            </a:r>
            <a:r>
              <a:rPr lang="ko-KR" altLang="en-US" sz="1050" dirty="0" err="1"/>
              <a:t>a</a:t>
            </a:r>
            <a:r>
              <a:rPr lang="ko-KR" altLang="en-US" sz="1050" dirty="0"/>
              <a:t>', '</a:t>
            </a:r>
            <a:r>
              <a:rPr lang="ko-KR" altLang="en-US" sz="1050" dirty="0" err="1"/>
              <a:t>b</a:t>
            </a:r>
            <a:r>
              <a:rPr lang="ko-KR" altLang="en-US" sz="1050" dirty="0"/>
              <a:t>'],</a:t>
            </a:r>
          </a:p>
          <a:p>
            <a:r>
              <a:rPr lang="ko-KR" altLang="en-US" sz="1050" dirty="0"/>
              <a:t>        '</a:t>
            </a:r>
            <a:r>
              <a:rPr lang="ko-KR" altLang="en-US" sz="1050" dirty="0" err="1"/>
              <a:t>date_col</a:t>
            </a:r>
            <a:r>
              <a:rPr lang="ko-KR" altLang="en-US" sz="1050" dirty="0"/>
              <a:t>': ['2022-01-01', '2022-02-01', '2022-03-01', '2022-04-01', '2022-05-01']}</a:t>
            </a:r>
          </a:p>
          <a:p>
            <a:endParaRPr lang="ko-KR" altLang="en-US" sz="1050" dirty="0"/>
          </a:p>
          <a:p>
            <a:r>
              <a:rPr lang="ko-KR" altLang="en-US" sz="1050" dirty="0" err="1"/>
              <a:t>df</a:t>
            </a:r>
            <a:r>
              <a:rPr lang="ko-KR" altLang="en-US" sz="1050" dirty="0"/>
              <a:t> = </a:t>
            </a:r>
            <a:r>
              <a:rPr lang="ko-KR" altLang="en-US" sz="1050" dirty="0" err="1"/>
              <a:t>pd.DataFrame</a:t>
            </a:r>
            <a:r>
              <a:rPr lang="ko-KR" altLang="en-US" sz="1050" dirty="0"/>
              <a:t>(</a:t>
            </a:r>
            <a:r>
              <a:rPr lang="ko-KR" altLang="en-US" sz="1050" dirty="0" err="1"/>
              <a:t>data</a:t>
            </a:r>
            <a:r>
              <a:rPr lang="ko-KR" altLang="en-US" sz="1050" dirty="0"/>
              <a:t>)</a:t>
            </a:r>
          </a:p>
          <a:p>
            <a:endParaRPr lang="ko-KR" altLang="en-US" sz="1050" dirty="0"/>
          </a:p>
          <a:p>
            <a:r>
              <a:rPr lang="ko-KR" altLang="en-US" sz="1050" dirty="0"/>
              <a:t># 열 데이터 형 변환</a:t>
            </a:r>
          </a:p>
          <a:p>
            <a:r>
              <a:rPr lang="ko-KR" altLang="en-US" sz="1050" dirty="0" err="1"/>
              <a:t>df</a:t>
            </a:r>
            <a:r>
              <a:rPr lang="ko-KR" altLang="en-US" sz="1050" dirty="0"/>
              <a:t>['</a:t>
            </a:r>
            <a:r>
              <a:rPr lang="ko-KR" altLang="en-US" sz="1050" dirty="0" err="1"/>
              <a:t>int_col</a:t>
            </a:r>
            <a:r>
              <a:rPr lang="ko-KR" altLang="en-US" sz="1050" dirty="0"/>
              <a:t>'] = </a:t>
            </a:r>
            <a:r>
              <a:rPr lang="ko-KR" altLang="en-US" sz="1050" dirty="0" err="1"/>
              <a:t>df</a:t>
            </a:r>
            <a:r>
              <a:rPr lang="ko-KR" altLang="en-US" sz="1050" dirty="0"/>
              <a:t>['</a:t>
            </a:r>
            <a:r>
              <a:rPr lang="ko-KR" altLang="en-US" sz="1050" dirty="0" err="1"/>
              <a:t>int_col</a:t>
            </a:r>
            <a:r>
              <a:rPr lang="ko-KR" altLang="en-US" sz="1050" dirty="0"/>
              <a:t>'].</a:t>
            </a:r>
            <a:r>
              <a:rPr lang="ko-KR" altLang="en-US" sz="1050" dirty="0" err="1"/>
              <a:t>astype</a:t>
            </a:r>
            <a:r>
              <a:rPr lang="ko-KR" altLang="en-US" sz="1050" dirty="0"/>
              <a:t>(</a:t>
            </a:r>
            <a:r>
              <a:rPr lang="ko-KR" altLang="en-US" sz="1050" dirty="0" err="1"/>
              <a:t>float</a:t>
            </a:r>
            <a:r>
              <a:rPr lang="ko-KR" altLang="en-US" sz="1050" dirty="0"/>
              <a:t>)  # 정수형 -&gt; 실수형</a:t>
            </a:r>
          </a:p>
          <a:p>
            <a:r>
              <a:rPr lang="ko-KR" altLang="en-US" sz="1050" dirty="0" err="1"/>
              <a:t>df</a:t>
            </a:r>
            <a:r>
              <a:rPr lang="ko-KR" altLang="en-US" sz="1050" dirty="0"/>
              <a:t>['</a:t>
            </a:r>
            <a:r>
              <a:rPr lang="ko-KR" altLang="en-US" sz="1050" dirty="0" err="1"/>
              <a:t>float_col</a:t>
            </a:r>
            <a:r>
              <a:rPr lang="ko-KR" altLang="en-US" sz="1050" dirty="0"/>
              <a:t>'] = </a:t>
            </a:r>
            <a:r>
              <a:rPr lang="ko-KR" altLang="en-US" sz="1050" dirty="0" err="1"/>
              <a:t>df</a:t>
            </a:r>
            <a:r>
              <a:rPr lang="ko-KR" altLang="en-US" sz="1050" dirty="0"/>
              <a:t>['</a:t>
            </a:r>
            <a:r>
              <a:rPr lang="ko-KR" altLang="en-US" sz="1050" dirty="0" err="1"/>
              <a:t>float_col</a:t>
            </a:r>
            <a:r>
              <a:rPr lang="ko-KR" altLang="en-US" sz="1050" dirty="0"/>
              <a:t>'].</a:t>
            </a:r>
            <a:r>
              <a:rPr lang="ko-KR" altLang="en-US" sz="1050" dirty="0" err="1"/>
              <a:t>astype</a:t>
            </a:r>
            <a:r>
              <a:rPr lang="ko-KR" altLang="en-US" sz="1050" dirty="0"/>
              <a:t>(</a:t>
            </a:r>
            <a:r>
              <a:rPr lang="ko-KR" altLang="en-US" sz="1050" dirty="0" err="1"/>
              <a:t>int</a:t>
            </a:r>
            <a:r>
              <a:rPr lang="ko-KR" altLang="en-US" sz="1050" dirty="0"/>
              <a:t>)  # 실수형 -&gt; 정수형</a:t>
            </a:r>
          </a:p>
          <a:p>
            <a:r>
              <a:rPr lang="ko-KR" altLang="en-US" sz="1050" dirty="0" err="1"/>
              <a:t>df</a:t>
            </a:r>
            <a:r>
              <a:rPr lang="ko-KR" altLang="en-US" sz="1050" dirty="0"/>
              <a:t>['</a:t>
            </a:r>
            <a:r>
              <a:rPr lang="ko-KR" altLang="en-US" sz="1050" dirty="0" err="1"/>
              <a:t>str_col</a:t>
            </a:r>
            <a:r>
              <a:rPr lang="ko-KR" altLang="en-US" sz="1050" dirty="0"/>
              <a:t>'] = </a:t>
            </a:r>
            <a:r>
              <a:rPr lang="ko-KR" altLang="en-US" sz="1050" dirty="0" err="1"/>
              <a:t>df</a:t>
            </a:r>
            <a:r>
              <a:rPr lang="ko-KR" altLang="en-US" sz="1050" dirty="0"/>
              <a:t>['</a:t>
            </a:r>
            <a:r>
              <a:rPr lang="ko-KR" altLang="en-US" sz="1050" dirty="0" err="1"/>
              <a:t>str_col</a:t>
            </a:r>
            <a:r>
              <a:rPr lang="ko-KR" altLang="en-US" sz="1050" dirty="0"/>
              <a:t>'].</a:t>
            </a:r>
            <a:r>
              <a:rPr lang="ko-KR" altLang="en-US" sz="1050" dirty="0" err="1"/>
              <a:t>astype</a:t>
            </a:r>
            <a:r>
              <a:rPr lang="ko-KR" altLang="en-US" sz="1050" dirty="0"/>
              <a:t>(</a:t>
            </a:r>
            <a:r>
              <a:rPr lang="ko-KR" altLang="en-US" sz="1050" dirty="0" err="1"/>
              <a:t>bool</a:t>
            </a:r>
            <a:r>
              <a:rPr lang="ko-KR" altLang="en-US" sz="1050" dirty="0"/>
              <a:t>)  # 문자열 -&gt; </a:t>
            </a:r>
            <a:r>
              <a:rPr lang="ko-KR" altLang="en-US" sz="1050" dirty="0" err="1"/>
              <a:t>불리언형</a:t>
            </a:r>
            <a:endParaRPr lang="ko-KR" altLang="en-US" sz="1050" dirty="0"/>
          </a:p>
          <a:p>
            <a:r>
              <a:rPr lang="ko-KR" altLang="en-US" sz="1050" dirty="0" err="1"/>
              <a:t>df</a:t>
            </a:r>
            <a:r>
              <a:rPr lang="ko-KR" altLang="en-US" sz="1050" dirty="0"/>
              <a:t>['</a:t>
            </a:r>
            <a:r>
              <a:rPr lang="ko-KR" altLang="en-US" sz="1050" dirty="0" err="1"/>
              <a:t>bool_col</a:t>
            </a:r>
            <a:r>
              <a:rPr lang="ko-KR" altLang="en-US" sz="1050" dirty="0"/>
              <a:t>'] = </a:t>
            </a:r>
            <a:r>
              <a:rPr lang="ko-KR" altLang="en-US" sz="1050" dirty="0" err="1"/>
              <a:t>df</a:t>
            </a:r>
            <a:r>
              <a:rPr lang="ko-KR" altLang="en-US" sz="1050" dirty="0"/>
              <a:t>['</a:t>
            </a:r>
            <a:r>
              <a:rPr lang="ko-KR" altLang="en-US" sz="1050" dirty="0" err="1"/>
              <a:t>bool_col</a:t>
            </a:r>
            <a:r>
              <a:rPr lang="ko-KR" altLang="en-US" sz="1050" dirty="0"/>
              <a:t>'].</a:t>
            </a:r>
            <a:r>
              <a:rPr lang="ko-KR" altLang="en-US" sz="1050" dirty="0" err="1"/>
              <a:t>astype</a:t>
            </a:r>
            <a:r>
              <a:rPr lang="ko-KR" altLang="en-US" sz="1050" dirty="0"/>
              <a:t>(</a:t>
            </a:r>
            <a:r>
              <a:rPr lang="ko-KR" altLang="en-US" sz="1050" dirty="0" err="1"/>
              <a:t>str</a:t>
            </a:r>
            <a:r>
              <a:rPr lang="ko-KR" altLang="en-US" sz="1050" dirty="0"/>
              <a:t>)  # </a:t>
            </a:r>
            <a:r>
              <a:rPr lang="ko-KR" altLang="en-US" sz="1050" dirty="0" err="1"/>
              <a:t>불리언형</a:t>
            </a:r>
            <a:r>
              <a:rPr lang="ko-KR" altLang="en-US" sz="1050" dirty="0"/>
              <a:t> -&gt; 문자열형</a:t>
            </a:r>
          </a:p>
          <a:p>
            <a:r>
              <a:rPr lang="ko-KR" altLang="en-US" sz="1050" dirty="0" err="1"/>
              <a:t>df</a:t>
            </a:r>
            <a:r>
              <a:rPr lang="ko-KR" altLang="en-US" sz="1050" dirty="0"/>
              <a:t>['</a:t>
            </a:r>
            <a:r>
              <a:rPr lang="ko-KR" altLang="en-US" sz="1050" dirty="0" err="1"/>
              <a:t>category_col</a:t>
            </a:r>
            <a:r>
              <a:rPr lang="ko-KR" altLang="en-US" sz="1050" dirty="0"/>
              <a:t>'] = </a:t>
            </a:r>
            <a:r>
              <a:rPr lang="ko-KR" altLang="en-US" sz="1050" dirty="0" err="1"/>
              <a:t>df</a:t>
            </a:r>
            <a:r>
              <a:rPr lang="ko-KR" altLang="en-US" sz="1050" dirty="0"/>
              <a:t>['</a:t>
            </a:r>
            <a:r>
              <a:rPr lang="ko-KR" altLang="en-US" sz="1050" dirty="0" err="1"/>
              <a:t>category_col</a:t>
            </a:r>
            <a:r>
              <a:rPr lang="ko-KR" altLang="en-US" sz="1050" dirty="0"/>
              <a:t>'].</a:t>
            </a:r>
            <a:r>
              <a:rPr lang="ko-KR" altLang="en-US" sz="1050" dirty="0" err="1"/>
              <a:t>astype</a:t>
            </a:r>
            <a:r>
              <a:rPr lang="ko-KR" altLang="en-US" sz="1050" dirty="0"/>
              <a:t>('</a:t>
            </a:r>
            <a:r>
              <a:rPr lang="ko-KR" altLang="en-US" sz="1050" dirty="0" err="1"/>
              <a:t>category</a:t>
            </a:r>
            <a:r>
              <a:rPr lang="ko-KR" altLang="en-US" sz="1050" dirty="0"/>
              <a:t>')  # 문자열 -&gt; 범주형</a:t>
            </a:r>
          </a:p>
          <a:p>
            <a:r>
              <a:rPr lang="ko-KR" altLang="en-US" sz="1050" dirty="0" err="1"/>
              <a:t>df</a:t>
            </a:r>
            <a:r>
              <a:rPr lang="ko-KR" altLang="en-US" sz="1050" dirty="0"/>
              <a:t>['</a:t>
            </a:r>
            <a:r>
              <a:rPr lang="ko-KR" altLang="en-US" sz="1050" dirty="0" err="1"/>
              <a:t>date_col</a:t>
            </a:r>
            <a:r>
              <a:rPr lang="ko-KR" altLang="en-US" sz="1050" dirty="0"/>
              <a:t>'] = </a:t>
            </a:r>
            <a:r>
              <a:rPr lang="ko-KR" altLang="en-US" sz="1050" dirty="0" err="1"/>
              <a:t>pd.to_datetime</a:t>
            </a:r>
            <a:r>
              <a:rPr lang="ko-KR" altLang="en-US" sz="1050" dirty="0"/>
              <a:t>(</a:t>
            </a:r>
            <a:r>
              <a:rPr lang="ko-KR" altLang="en-US" sz="1050" dirty="0" err="1"/>
              <a:t>df</a:t>
            </a:r>
            <a:r>
              <a:rPr lang="ko-KR" altLang="en-US" sz="1050" dirty="0"/>
              <a:t>['</a:t>
            </a:r>
            <a:r>
              <a:rPr lang="ko-KR" altLang="en-US" sz="1050" dirty="0" err="1"/>
              <a:t>date_col</a:t>
            </a:r>
            <a:r>
              <a:rPr lang="ko-KR" altLang="en-US" sz="1050" dirty="0"/>
              <a:t>'])  # 문자열 -&gt; 날짜/시간형</a:t>
            </a:r>
          </a:p>
          <a:p>
            <a:endParaRPr lang="ko-KR" altLang="en-US" sz="1050" dirty="0"/>
          </a:p>
          <a:p>
            <a:r>
              <a:rPr lang="ko-KR" altLang="en-US" sz="1050" dirty="0"/>
              <a:t># 데이터프레임 정보 출력</a:t>
            </a:r>
          </a:p>
          <a:p>
            <a:r>
              <a:rPr lang="ko-KR" altLang="en-US" sz="1050" dirty="0" err="1"/>
              <a:t>print</a:t>
            </a:r>
            <a:r>
              <a:rPr lang="ko-KR" altLang="en-US" sz="1050" dirty="0"/>
              <a:t>(</a:t>
            </a:r>
            <a:r>
              <a:rPr lang="ko-KR" altLang="en-US" sz="1050" dirty="0" err="1"/>
              <a:t>df.dtypes</a:t>
            </a:r>
            <a:r>
              <a:rPr lang="ko-KR" altLang="en-US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114276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810D-6050-A523-343D-1CE3B283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68E52-8585-8F9D-9729-66FC02D1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형 변환</a:t>
            </a:r>
          </a:p>
          <a:p>
            <a:pPr lvl="1"/>
            <a:r>
              <a:rPr lang="en-US" altLang="ko-KR" dirty="0" err="1"/>
              <a:t>to_numeric</a:t>
            </a:r>
            <a:r>
              <a:rPr lang="en-US" altLang="ko-KR" dirty="0"/>
              <a:t>(): </a:t>
            </a:r>
            <a:r>
              <a:rPr lang="ko-KR" altLang="en-US" dirty="0"/>
              <a:t>데이터를 수치형으로 변환해주는 함수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5445F-D751-6454-2021-531C49280027}"/>
              </a:ext>
            </a:extLst>
          </p:cNvPr>
          <p:cNvSpPr txBox="1"/>
          <p:nvPr/>
        </p:nvSpPr>
        <p:spPr>
          <a:xfrm>
            <a:off x="1979712" y="1935936"/>
            <a:ext cx="684076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import pandas as pd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데이터프레임 생성</a:t>
            </a:r>
          </a:p>
          <a:p>
            <a:r>
              <a:rPr lang="en-US" altLang="ko-KR" sz="1600" dirty="0"/>
              <a:t>data = {'</a:t>
            </a:r>
            <a:r>
              <a:rPr lang="en-US" altLang="ko-KR" sz="1600" dirty="0" err="1"/>
              <a:t>int_col</a:t>
            </a:r>
            <a:r>
              <a:rPr lang="en-US" altLang="ko-KR" sz="1600" dirty="0"/>
              <a:t>': [1, 2, 3, 4, 5],</a:t>
            </a:r>
          </a:p>
          <a:p>
            <a:r>
              <a:rPr lang="en-US" altLang="ko-KR" sz="1600" dirty="0"/>
              <a:t>        '</a:t>
            </a:r>
            <a:r>
              <a:rPr lang="en-US" altLang="ko-KR" sz="1600" dirty="0" err="1"/>
              <a:t>float_col</a:t>
            </a:r>
            <a:r>
              <a:rPr lang="en-US" altLang="ko-KR" sz="1600" dirty="0"/>
              <a:t>': [1.1, 2.2, 3.3, 4.4, 5.5],</a:t>
            </a:r>
          </a:p>
          <a:p>
            <a:r>
              <a:rPr lang="en-US" altLang="ko-KR" sz="1600" dirty="0"/>
              <a:t>        '</a:t>
            </a:r>
            <a:r>
              <a:rPr lang="en-US" altLang="ko-KR" sz="1600" dirty="0" err="1"/>
              <a:t>str_col</a:t>
            </a:r>
            <a:r>
              <a:rPr lang="en-US" altLang="ko-KR" sz="1600" dirty="0"/>
              <a:t>': ['1', '2', '3', '4', '5']}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df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pd.DataFrame</a:t>
            </a:r>
            <a:r>
              <a:rPr lang="en-US" altLang="ko-KR" sz="1600" dirty="0"/>
              <a:t>(data)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열 데이터 형 변환</a:t>
            </a:r>
          </a:p>
          <a:p>
            <a:r>
              <a:rPr lang="en-US" altLang="ko-KR" sz="1600" dirty="0" err="1"/>
              <a:t>df</a:t>
            </a:r>
            <a:r>
              <a:rPr lang="en-US" altLang="ko-KR" sz="1600" dirty="0"/>
              <a:t>['</a:t>
            </a:r>
            <a:r>
              <a:rPr lang="en-US" altLang="ko-KR" sz="1600" dirty="0" err="1"/>
              <a:t>int_col</a:t>
            </a:r>
            <a:r>
              <a:rPr lang="en-US" altLang="ko-KR" sz="1600" dirty="0"/>
              <a:t>'] = </a:t>
            </a:r>
            <a:r>
              <a:rPr lang="en-US" altLang="ko-KR" sz="1600" dirty="0" err="1"/>
              <a:t>pd.to_numeric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df</a:t>
            </a:r>
            <a:r>
              <a:rPr lang="en-US" altLang="ko-KR" sz="1600" dirty="0"/>
              <a:t>['</a:t>
            </a:r>
            <a:r>
              <a:rPr lang="en-US" altLang="ko-KR" sz="1600" dirty="0" err="1"/>
              <a:t>int_col</a:t>
            </a:r>
            <a:r>
              <a:rPr lang="en-US" altLang="ko-KR" sz="1600" dirty="0"/>
              <a:t>'])  # </a:t>
            </a:r>
            <a:r>
              <a:rPr lang="ko-KR" altLang="en-US" sz="1600" dirty="0"/>
              <a:t>정수형 </a:t>
            </a:r>
            <a:r>
              <a:rPr lang="en-US" altLang="ko-KR" sz="1600" dirty="0"/>
              <a:t>-&gt; </a:t>
            </a:r>
            <a:r>
              <a:rPr lang="ko-KR" altLang="en-US" sz="1600" dirty="0"/>
              <a:t>숫자형</a:t>
            </a:r>
          </a:p>
          <a:p>
            <a:r>
              <a:rPr lang="en-US" altLang="ko-KR" sz="1600" dirty="0" err="1"/>
              <a:t>df</a:t>
            </a:r>
            <a:r>
              <a:rPr lang="en-US" altLang="ko-KR" sz="1600" dirty="0"/>
              <a:t>['</a:t>
            </a:r>
            <a:r>
              <a:rPr lang="en-US" altLang="ko-KR" sz="1600" dirty="0" err="1"/>
              <a:t>float_col</a:t>
            </a:r>
            <a:r>
              <a:rPr lang="en-US" altLang="ko-KR" sz="1600" dirty="0"/>
              <a:t>'] = </a:t>
            </a:r>
            <a:r>
              <a:rPr lang="en-US" altLang="ko-KR" sz="1600" dirty="0" err="1"/>
              <a:t>pd.to_numeric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df</a:t>
            </a:r>
            <a:r>
              <a:rPr lang="en-US" altLang="ko-KR" sz="1600" dirty="0"/>
              <a:t>['</a:t>
            </a:r>
            <a:r>
              <a:rPr lang="en-US" altLang="ko-KR" sz="1600" dirty="0" err="1"/>
              <a:t>float_col</a:t>
            </a:r>
            <a:r>
              <a:rPr lang="en-US" altLang="ko-KR" sz="1600" dirty="0"/>
              <a:t>'])  # </a:t>
            </a:r>
            <a:r>
              <a:rPr lang="ko-KR" altLang="en-US" sz="1600" dirty="0"/>
              <a:t>실수형 </a:t>
            </a:r>
            <a:r>
              <a:rPr lang="en-US" altLang="ko-KR" sz="1600" dirty="0"/>
              <a:t>-&gt; </a:t>
            </a:r>
            <a:r>
              <a:rPr lang="ko-KR" altLang="en-US" sz="1600" dirty="0"/>
              <a:t>숫자형</a:t>
            </a:r>
          </a:p>
          <a:p>
            <a:r>
              <a:rPr lang="en-US" altLang="ko-KR" sz="1600" dirty="0" err="1"/>
              <a:t>df</a:t>
            </a:r>
            <a:r>
              <a:rPr lang="en-US" altLang="ko-KR" sz="1600" dirty="0"/>
              <a:t>['</a:t>
            </a:r>
            <a:r>
              <a:rPr lang="en-US" altLang="ko-KR" sz="1600" dirty="0" err="1"/>
              <a:t>str_col</a:t>
            </a:r>
            <a:r>
              <a:rPr lang="en-US" altLang="ko-KR" sz="1600" dirty="0"/>
              <a:t>'] = </a:t>
            </a:r>
            <a:r>
              <a:rPr lang="en-US" altLang="ko-KR" sz="1600" dirty="0" err="1"/>
              <a:t>pd.to_numeric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df</a:t>
            </a:r>
            <a:r>
              <a:rPr lang="en-US" altLang="ko-KR" sz="1600" dirty="0"/>
              <a:t>['</a:t>
            </a:r>
            <a:r>
              <a:rPr lang="en-US" altLang="ko-KR" sz="1600" dirty="0" err="1"/>
              <a:t>str_col</a:t>
            </a:r>
            <a:r>
              <a:rPr lang="en-US" altLang="ko-KR" sz="1600" dirty="0"/>
              <a:t>'])  # </a:t>
            </a:r>
            <a:r>
              <a:rPr lang="ko-KR" altLang="en-US" sz="1600" dirty="0"/>
              <a:t>문자열 </a:t>
            </a:r>
            <a:r>
              <a:rPr lang="en-US" altLang="ko-KR" sz="1600" dirty="0"/>
              <a:t>-&gt; </a:t>
            </a:r>
            <a:r>
              <a:rPr lang="ko-KR" altLang="en-US" sz="1600" dirty="0"/>
              <a:t>숫자형</a:t>
            </a:r>
          </a:p>
          <a:p>
            <a:endParaRPr lang="ko-KR" altLang="en-US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데이터프레임 출력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df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59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A34EE-13DA-7EA7-C706-A0D6CA5C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7409D-463C-F474-39D0-33510ED40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random.rand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372E86-CCCB-E5E0-5CDB-FBEDC0F5F18E}"/>
              </a:ext>
            </a:extLst>
          </p:cNvPr>
          <p:cNvSpPr txBox="1"/>
          <p:nvPr/>
        </p:nvSpPr>
        <p:spPr>
          <a:xfrm>
            <a:off x="3635896" y="1268760"/>
            <a:ext cx="497889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2차원 배열</a:t>
            </a:r>
          </a:p>
          <a:p>
            <a:r>
              <a:rPr lang="ko-KR" altLang="en-US" dirty="0"/>
              <a:t>arr2 = </a:t>
            </a:r>
            <a:r>
              <a:rPr lang="ko-KR" altLang="en-US" dirty="0" err="1"/>
              <a:t>np.random.rand</a:t>
            </a:r>
            <a:r>
              <a:rPr lang="ko-KR" altLang="en-US" dirty="0"/>
              <a:t>(3, 2)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(arr2)</a:t>
            </a:r>
          </a:p>
          <a:p>
            <a:r>
              <a:rPr lang="ko-KR" altLang="en-US" dirty="0"/>
              <a:t># 출력:</a:t>
            </a:r>
          </a:p>
          <a:p>
            <a:r>
              <a:rPr lang="ko-KR" altLang="en-US" dirty="0"/>
              <a:t># [[0.19939998 0.75956173]</a:t>
            </a:r>
          </a:p>
          <a:p>
            <a:r>
              <a:rPr lang="ko-KR" altLang="en-US" dirty="0"/>
              <a:t>#  [0.01483635 0.53638077]</a:t>
            </a:r>
          </a:p>
          <a:p>
            <a:r>
              <a:rPr lang="ko-KR" altLang="en-US" dirty="0"/>
              <a:t>#  [0.87976498 0.97136662]]</a:t>
            </a:r>
          </a:p>
          <a:p>
            <a:endParaRPr lang="ko-KR" altLang="en-US" dirty="0"/>
          </a:p>
          <a:p>
            <a:r>
              <a:rPr lang="ko-KR" altLang="en-US" dirty="0"/>
              <a:t># 3차원 배열</a:t>
            </a:r>
          </a:p>
          <a:p>
            <a:r>
              <a:rPr lang="ko-KR" altLang="en-US" dirty="0"/>
              <a:t>arr3 = </a:t>
            </a:r>
            <a:r>
              <a:rPr lang="ko-KR" altLang="en-US" dirty="0" err="1"/>
              <a:t>np.random.rand</a:t>
            </a:r>
            <a:r>
              <a:rPr lang="ko-KR" altLang="en-US" dirty="0"/>
              <a:t>(2, 2, 2)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(arr3)</a:t>
            </a:r>
          </a:p>
          <a:p>
            <a:r>
              <a:rPr lang="ko-KR" altLang="en-US" dirty="0"/>
              <a:t># 출력:</a:t>
            </a:r>
          </a:p>
          <a:p>
            <a:r>
              <a:rPr lang="ko-KR" altLang="en-US" dirty="0"/>
              <a:t># [[[0.59316751 0.39113902]</a:t>
            </a:r>
          </a:p>
          <a:p>
            <a:r>
              <a:rPr lang="ko-KR" altLang="en-US" dirty="0"/>
              <a:t>#   [0.18339846 0.53238345]]</a:t>
            </a:r>
          </a:p>
          <a:p>
            <a:r>
              <a:rPr lang="ko-KR" altLang="en-US" dirty="0"/>
              <a:t>#</a:t>
            </a:r>
          </a:p>
          <a:p>
            <a:r>
              <a:rPr lang="ko-KR" altLang="en-US" dirty="0"/>
              <a:t>#  [[0.48801979 0.71909972]</a:t>
            </a:r>
          </a:p>
          <a:p>
            <a:r>
              <a:rPr lang="ko-KR" altLang="en-US" dirty="0"/>
              <a:t>#   [0.52657897 0.23042326]]]</a:t>
            </a:r>
          </a:p>
        </p:txBody>
      </p:sp>
    </p:spTree>
    <p:extLst>
      <p:ext uri="{BB962C8B-B14F-4D97-AF65-F5344CB8AC3E}">
        <p14:creationId xmlns:p14="http://schemas.microsoft.com/office/powerpoint/2010/main" val="16640181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810D-6050-A523-343D-1CE3B283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68E52-8585-8F9D-9729-66FC02D1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형 변환</a:t>
            </a:r>
          </a:p>
          <a:p>
            <a:pPr lvl="1"/>
            <a:r>
              <a:rPr lang="en-US" altLang="ko-KR" dirty="0"/>
              <a:t>apply():</a:t>
            </a:r>
            <a:r>
              <a:rPr lang="ko-KR" altLang="en-US" dirty="0"/>
              <a:t>데이터프레임이나 시리즈에서 함수를 적용하여 새로운 결과를 반환하는 메소드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800100" lvl="2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 err="1"/>
              <a:t>func</a:t>
            </a:r>
            <a:r>
              <a:rPr lang="ko-KR" altLang="ko-KR" dirty="0"/>
              <a:t>: 적용할 함수</a:t>
            </a:r>
          </a:p>
          <a:p>
            <a:pPr marL="800100" lvl="2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 err="1"/>
              <a:t>axis</a:t>
            </a:r>
            <a:r>
              <a:rPr lang="ko-KR" altLang="ko-KR" dirty="0"/>
              <a:t>: 적용할 축. 0은 열, 1은 행입니다. 기본값은 0입니다.</a:t>
            </a:r>
          </a:p>
          <a:p>
            <a:pPr marL="800100" lvl="2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/>
              <a:t>**</a:t>
            </a:r>
            <a:r>
              <a:rPr lang="ko-KR" altLang="ko-KR" dirty="0" err="1"/>
              <a:t>kwargs</a:t>
            </a:r>
            <a:r>
              <a:rPr lang="ko-KR" altLang="ko-KR" dirty="0"/>
              <a:t>: </a:t>
            </a:r>
            <a:r>
              <a:rPr lang="ko-KR" altLang="ko-KR" dirty="0" err="1"/>
              <a:t>func</a:t>
            </a:r>
            <a:r>
              <a:rPr lang="ko-KR" altLang="ko-KR" dirty="0"/>
              <a:t> 함수에 추가적으로 전달할 인수입니다.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dirty="0"/>
          </a:p>
          <a:p>
            <a:pPr lvl="1"/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CB4A5-26A3-D9CC-55C0-A259F852474E}"/>
              </a:ext>
            </a:extLst>
          </p:cNvPr>
          <p:cNvSpPr txBox="1"/>
          <p:nvPr/>
        </p:nvSpPr>
        <p:spPr>
          <a:xfrm>
            <a:off x="2123728" y="227687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df.apply</a:t>
            </a:r>
            <a:r>
              <a:rPr lang="ko-KR" altLang="en-US" dirty="0"/>
              <a:t>(</a:t>
            </a:r>
            <a:r>
              <a:rPr lang="ko-KR" altLang="en-US" dirty="0" err="1"/>
              <a:t>func</a:t>
            </a:r>
            <a:r>
              <a:rPr lang="ko-KR" altLang="en-US" dirty="0"/>
              <a:t>, </a:t>
            </a:r>
            <a:r>
              <a:rPr lang="ko-KR" altLang="en-US" dirty="0" err="1"/>
              <a:t>axis</a:t>
            </a:r>
            <a:r>
              <a:rPr lang="ko-KR" altLang="en-US" dirty="0"/>
              <a:t>=0, **</a:t>
            </a:r>
            <a:r>
              <a:rPr lang="ko-KR" altLang="en-US" dirty="0" err="1"/>
              <a:t>kwargs</a:t>
            </a:r>
            <a:r>
              <a:rPr lang="ko-KR" alt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813883-61C1-9339-C850-661CA9B916BC}"/>
              </a:ext>
            </a:extLst>
          </p:cNvPr>
          <p:cNvSpPr txBox="1"/>
          <p:nvPr/>
        </p:nvSpPr>
        <p:spPr>
          <a:xfrm>
            <a:off x="1763688" y="3874283"/>
            <a:ext cx="54726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pandas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데이터프레임 생성</a:t>
            </a:r>
          </a:p>
          <a:p>
            <a:r>
              <a:rPr lang="ko-KR" altLang="en-US" sz="1200" dirty="0" err="1"/>
              <a:t>data</a:t>
            </a:r>
            <a:r>
              <a:rPr lang="ko-KR" altLang="en-US" sz="1200" dirty="0"/>
              <a:t> = {'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': ['</a:t>
            </a:r>
            <a:r>
              <a:rPr lang="ko-KR" altLang="en-US" sz="1200" dirty="0" err="1"/>
              <a:t>Alice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Bob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Charlie</a:t>
            </a:r>
            <a:r>
              <a:rPr lang="ko-KR" altLang="en-US" sz="1200" dirty="0"/>
              <a:t>'],</a:t>
            </a:r>
          </a:p>
          <a:p>
            <a:r>
              <a:rPr lang="ko-KR" altLang="en-US" sz="1200" dirty="0"/>
              <a:t>        '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': ['25', '30', '35'],</a:t>
            </a:r>
          </a:p>
          <a:p>
            <a:r>
              <a:rPr lang="ko-KR" altLang="en-US" sz="1200" dirty="0"/>
              <a:t>        'score1': [80, 70, 85],</a:t>
            </a:r>
          </a:p>
          <a:p>
            <a:r>
              <a:rPr lang="ko-KR" altLang="en-US" sz="1200" dirty="0"/>
              <a:t>        'score2': [85, 75, 90]}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) </a:t>
            </a:r>
            <a:r>
              <a:rPr lang="en-US" altLang="ko-KR" sz="1200" dirty="0"/>
              <a:t>//</a:t>
            </a:r>
            <a:r>
              <a:rPr lang="ko-KR" altLang="en-US" sz="1200" dirty="0"/>
              <a:t>람다함수 써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apply</a:t>
            </a:r>
            <a:r>
              <a:rPr lang="ko-KR" altLang="en-US" sz="1200" dirty="0"/>
              <a:t>() 메소드를 이용하여 모든 문자열 값을 대문자로 변환</a:t>
            </a:r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'] = </a:t>
            </a:r>
            <a:r>
              <a:rPr lang="ko-KR" altLang="en-US" sz="1200" dirty="0" err="1"/>
              <a:t>df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'].</a:t>
            </a:r>
            <a:r>
              <a:rPr lang="ko-KR" altLang="en-US" sz="1200" dirty="0" err="1"/>
              <a:t>apply</a:t>
            </a:r>
            <a:r>
              <a:rPr lang="ko-KR" altLang="en-US" sz="1200" dirty="0"/>
              <a:t>(</a:t>
            </a:r>
            <a:r>
              <a:rPr lang="ko-KR" altLang="en-US" sz="1200" dirty="0" err="1"/>
              <a:t>lambda</a:t>
            </a:r>
            <a:r>
              <a:rPr lang="ko-KR" altLang="en-US" sz="1200" dirty="0"/>
              <a:t> x: </a:t>
            </a:r>
            <a:r>
              <a:rPr lang="ko-KR" altLang="en-US" sz="1200" dirty="0" err="1"/>
              <a:t>x.upper</a:t>
            </a:r>
            <a:r>
              <a:rPr lang="ko-KR" altLang="en-US" sz="1200" dirty="0"/>
              <a:t>())</a:t>
            </a:r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'] = </a:t>
            </a:r>
            <a:r>
              <a:rPr lang="ko-KR" altLang="en-US" sz="1200" dirty="0" err="1"/>
              <a:t>df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'].</a:t>
            </a:r>
            <a:r>
              <a:rPr lang="ko-KR" altLang="en-US" sz="1200" dirty="0" err="1"/>
              <a:t>apply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df</a:t>
            </a:r>
            <a:r>
              <a:rPr lang="ko-KR" alt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99474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810D-6050-A523-343D-1CE3B283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68E52-8585-8F9D-9729-66FC02D1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 처리</a:t>
            </a:r>
            <a:endParaRPr lang="en-US" altLang="ko-KR" dirty="0"/>
          </a:p>
          <a:p>
            <a:pPr lvl="1"/>
            <a:r>
              <a:rPr lang="ko-KR" altLang="en-US" dirty="0"/>
              <a:t>문자열 데이터를 처리하기 위한 다양한 메소드 제공</a:t>
            </a:r>
          </a:p>
          <a:p>
            <a:pPr lvl="1"/>
            <a:r>
              <a:rPr lang="en-US" altLang="ko-KR" dirty="0"/>
              <a:t>.str </a:t>
            </a:r>
            <a:r>
              <a:rPr lang="ko-KR" altLang="en-US" dirty="0"/>
              <a:t>액세서를 사용하여 문자열 함수를 적용</a:t>
            </a:r>
            <a:endParaRPr lang="ko-KR" altLang="ko-KR" dirty="0"/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upper</a:t>
            </a:r>
            <a:r>
              <a:rPr lang="ko-KR" altLang="ko-KR" dirty="0"/>
              <a:t>(): 모든 문자를 대문자로 변환합니다.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lower</a:t>
            </a:r>
            <a:r>
              <a:rPr lang="ko-KR" altLang="ko-KR" dirty="0"/>
              <a:t>(): 모든 문자를 소문자로 변환합니다.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strip</a:t>
            </a:r>
            <a:r>
              <a:rPr lang="ko-KR" altLang="ko-KR" dirty="0"/>
              <a:t>(): 양쪽 끝의 공백을 제거합니다.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lstrip</a:t>
            </a:r>
            <a:r>
              <a:rPr lang="ko-KR" altLang="ko-KR" dirty="0"/>
              <a:t>(): 왼쪽 끝의 공백을 제거합니다.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rstrip</a:t>
            </a:r>
            <a:r>
              <a:rPr lang="ko-KR" altLang="ko-KR" dirty="0"/>
              <a:t>(): 오른쪽 끝의 공백을 제거합니다.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split</a:t>
            </a:r>
            <a:r>
              <a:rPr lang="ko-KR" altLang="ko-KR" dirty="0"/>
              <a:t>(): 주어진 구분자를 기준으로 문자열을 분할합니다.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contains</a:t>
            </a:r>
            <a:r>
              <a:rPr lang="ko-KR" altLang="ko-KR" dirty="0"/>
              <a:t>(): 문자열에서 특정 문자열이 포함되어 있는지 확인합니다.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replace</a:t>
            </a:r>
            <a:r>
              <a:rPr lang="ko-KR" altLang="ko-KR" dirty="0"/>
              <a:t>(): 문자열에서 특정 문자열을 다른 문자열로 대체합니다.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slice</a:t>
            </a:r>
            <a:r>
              <a:rPr lang="ko-KR" altLang="ko-KR" dirty="0"/>
              <a:t>(): 문자열에서 일부 문자를 추출합니다.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len</a:t>
            </a:r>
            <a:r>
              <a:rPr lang="ko-KR" altLang="ko-KR" dirty="0"/>
              <a:t>(): 문자열의 길이를 반환합니다.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startswith</a:t>
            </a:r>
            <a:r>
              <a:rPr lang="ko-KR" altLang="ko-KR" dirty="0"/>
              <a:t>(): 문자열이 특정 문자열로 시작하는지 확인합니다.</a:t>
            </a: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endswith</a:t>
            </a:r>
            <a:r>
              <a:rPr lang="ko-KR" altLang="ko-KR" dirty="0"/>
              <a:t>(): 문자열이 특정 문자열로 끝나는지 확인합니다.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077542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810D-6050-A523-343D-1CE3B283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68E52-8585-8F9D-9729-66FC02D1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.str </a:t>
            </a:r>
            <a:r>
              <a:rPr lang="ko-KR" altLang="en-US" dirty="0" err="1"/>
              <a:t>엑세서를</a:t>
            </a:r>
            <a:r>
              <a:rPr lang="ko-KR" altLang="en-US" dirty="0"/>
              <a:t> 이용한 문자열 처리 예시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9590F-C325-5B34-01BA-C01401817F48}"/>
              </a:ext>
            </a:extLst>
          </p:cNvPr>
          <p:cNvSpPr txBox="1"/>
          <p:nvPr/>
        </p:nvSpPr>
        <p:spPr>
          <a:xfrm>
            <a:off x="611560" y="1582284"/>
            <a:ext cx="82296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import pandas as pd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샘플 데이터 생성</a:t>
            </a:r>
          </a:p>
          <a:p>
            <a:r>
              <a:rPr lang="en-US" altLang="ko-KR" sz="1400" dirty="0"/>
              <a:t>data = {</a:t>
            </a:r>
          </a:p>
          <a:p>
            <a:r>
              <a:rPr lang="en-US" altLang="ko-KR" sz="1400" dirty="0"/>
              <a:t>    'text': ['Hello, World!', 'Pandas is great', 'Python is awesome']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df = </a:t>
            </a:r>
            <a:r>
              <a:rPr lang="en-US" altLang="ko-KR" sz="1400" dirty="0" err="1"/>
              <a:t>pd.DataFrame</a:t>
            </a:r>
            <a:r>
              <a:rPr lang="en-US" altLang="ko-KR" sz="1400" dirty="0"/>
              <a:t>(data)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 </a:t>
            </a:r>
            <a:r>
              <a:rPr lang="ko-KR" altLang="en-US" sz="1400" dirty="0"/>
              <a:t>문자열 처리 작업</a:t>
            </a:r>
          </a:p>
          <a:p>
            <a:r>
              <a:rPr lang="en-US" altLang="ko-KR" sz="1400" dirty="0"/>
              <a:t>df['lower'] = df['text'].</a:t>
            </a:r>
            <a:r>
              <a:rPr lang="en-US" altLang="ko-KR" sz="1400" dirty="0" err="1"/>
              <a:t>str.lower</a:t>
            </a:r>
            <a:r>
              <a:rPr lang="en-US" altLang="ko-KR" sz="1400" dirty="0"/>
              <a:t>()  # </a:t>
            </a:r>
            <a:r>
              <a:rPr lang="ko-KR" altLang="en-US" sz="1400" dirty="0"/>
              <a:t>모든 문자를 소문자로 변환</a:t>
            </a:r>
          </a:p>
          <a:p>
            <a:r>
              <a:rPr lang="en-US" altLang="ko-KR" sz="1400" dirty="0"/>
              <a:t>df['words'] = df['text'].</a:t>
            </a:r>
            <a:r>
              <a:rPr lang="en-US" altLang="ko-KR" sz="1400" dirty="0" err="1"/>
              <a:t>str.split</a:t>
            </a:r>
            <a:r>
              <a:rPr lang="en-US" altLang="ko-KR" sz="1400" dirty="0"/>
              <a:t>()  # </a:t>
            </a:r>
            <a:r>
              <a:rPr lang="ko-KR" altLang="en-US" sz="1400" dirty="0"/>
              <a:t>공백을 기준으로 단어 분할</a:t>
            </a:r>
          </a:p>
          <a:p>
            <a:r>
              <a:rPr lang="en-US" altLang="ko-KR" sz="1400" dirty="0"/>
              <a:t>df['</a:t>
            </a:r>
            <a:r>
              <a:rPr lang="en-US" altLang="ko-KR" sz="1400" dirty="0" err="1"/>
              <a:t>no_punctuation</a:t>
            </a:r>
            <a:r>
              <a:rPr lang="en-US" altLang="ko-KR" sz="1400" dirty="0"/>
              <a:t>'] = df['text'].</a:t>
            </a:r>
            <a:r>
              <a:rPr lang="en-US" altLang="ko-KR" sz="1400" dirty="0" err="1"/>
              <a:t>str.replace</a:t>
            </a:r>
            <a:r>
              <a:rPr lang="en-US" altLang="ko-KR" sz="1400" dirty="0"/>
              <a:t>('[^\w\s]', '', regex=True)  # </a:t>
            </a:r>
            <a:r>
              <a:rPr lang="ko-KR" altLang="en-US" sz="1400" dirty="0"/>
              <a:t>구두점</a:t>
            </a:r>
            <a:r>
              <a:rPr lang="en-US" altLang="ko-KR" sz="1400" dirty="0"/>
              <a:t>, </a:t>
            </a:r>
            <a:r>
              <a:rPr lang="ko-KR" altLang="en-US" sz="1400" dirty="0"/>
              <a:t>기호 제거</a:t>
            </a:r>
          </a:p>
          <a:p>
            <a:r>
              <a:rPr lang="en-US" altLang="ko-KR" sz="1400" dirty="0"/>
              <a:t>df['</a:t>
            </a:r>
            <a:r>
              <a:rPr lang="en-US" altLang="ko-KR" sz="1400" dirty="0" err="1"/>
              <a:t>word_count</a:t>
            </a:r>
            <a:r>
              <a:rPr lang="en-US" altLang="ko-KR" sz="1400" dirty="0"/>
              <a:t>'] = df['text'].</a:t>
            </a:r>
            <a:r>
              <a:rPr lang="en-US" altLang="ko-KR" sz="1400" dirty="0" err="1"/>
              <a:t>str.split</a:t>
            </a:r>
            <a:r>
              <a:rPr lang="en-US" altLang="ko-KR" sz="1400" dirty="0"/>
              <a:t>().</a:t>
            </a:r>
            <a:r>
              <a:rPr lang="en-US" altLang="ko-KR" sz="1400" dirty="0" err="1"/>
              <a:t>str.len</a:t>
            </a:r>
            <a:r>
              <a:rPr lang="en-US" altLang="ko-KR" sz="1400" dirty="0"/>
              <a:t>()  # </a:t>
            </a:r>
            <a:r>
              <a:rPr lang="ko-KR" altLang="en-US" sz="1400" dirty="0"/>
              <a:t>단어 개수 계산</a:t>
            </a:r>
          </a:p>
          <a:p>
            <a:endParaRPr lang="ko-KR" altLang="en-US" sz="1400" dirty="0"/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df.iloc</a:t>
            </a:r>
            <a:r>
              <a:rPr lang="en-US" altLang="ko-KR" sz="1400" dirty="0"/>
              <a:t>[:, 1:])</a:t>
            </a:r>
          </a:p>
          <a:p>
            <a:endParaRPr lang="en-US" altLang="ko-KR" sz="1400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FF27B-4BE3-5A07-FB27-8D5F832C46D9}"/>
              </a:ext>
            </a:extLst>
          </p:cNvPr>
          <p:cNvSpPr txBox="1"/>
          <p:nvPr/>
        </p:nvSpPr>
        <p:spPr>
          <a:xfrm>
            <a:off x="4598048" y="4904548"/>
            <a:ext cx="3035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\s: </a:t>
            </a:r>
            <a:r>
              <a:rPr lang="ko-KR" altLang="en-US" sz="1200" dirty="0"/>
              <a:t>모든 공백 문자</a:t>
            </a:r>
          </a:p>
          <a:p>
            <a:r>
              <a:rPr lang="en-US" altLang="ko-KR" sz="1200" dirty="0"/>
              <a:t>\w: </a:t>
            </a:r>
            <a:r>
              <a:rPr lang="ko-KR" altLang="en-US" sz="1200" dirty="0"/>
              <a:t>모든 단어 문자</a:t>
            </a:r>
            <a:endParaRPr lang="en-US" altLang="ko-KR" sz="1200" dirty="0"/>
          </a:p>
          <a:p>
            <a:r>
              <a:rPr lang="en-US" altLang="ko-KR" sz="1200" dirty="0"/>
              <a:t>^: </a:t>
            </a:r>
            <a:r>
              <a:rPr lang="ko-KR" altLang="en-US" sz="1200" dirty="0"/>
              <a:t>부정을 의미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448DB7-D089-89A3-4D52-D9D4507C474E}"/>
              </a:ext>
            </a:extLst>
          </p:cNvPr>
          <p:cNvSpPr txBox="1"/>
          <p:nvPr/>
        </p:nvSpPr>
        <p:spPr>
          <a:xfrm>
            <a:off x="4598048" y="5512762"/>
            <a:ext cx="4734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[^\w\s] </a:t>
            </a:r>
            <a:r>
              <a:rPr lang="ko-KR" altLang="en-US" sz="1200" dirty="0"/>
              <a:t>패턴은 단어 문자와 공백 문자가 아닌 모든 문자</a:t>
            </a:r>
          </a:p>
        </p:txBody>
      </p:sp>
    </p:spTree>
    <p:extLst>
      <p:ext uri="{BB962C8B-B14F-4D97-AF65-F5344CB8AC3E}">
        <p14:creationId xmlns:p14="http://schemas.microsoft.com/office/powerpoint/2010/main" val="130975175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5DA05-0801-67BE-90DB-6A3ED7A60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69F3E-70AF-1A13-F13D-AE7B75C6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나이 열의 데이터 타입을 </a:t>
            </a:r>
            <a:r>
              <a:rPr lang="en-US" altLang="ko-KR" sz="1600" dirty="0"/>
              <a:t>int</a:t>
            </a:r>
            <a:r>
              <a:rPr lang="ko-KR" altLang="en-US" sz="1600" dirty="0"/>
              <a:t>로 변환하자</a:t>
            </a:r>
          </a:p>
          <a:p>
            <a:r>
              <a:rPr lang="ko-KR" altLang="en-US" sz="1600" dirty="0"/>
              <a:t>성별 열의 값에서 </a:t>
            </a:r>
            <a:r>
              <a:rPr lang="en-US" altLang="ko-KR" sz="1600" dirty="0"/>
              <a:t>‘</a:t>
            </a:r>
            <a:r>
              <a:rPr lang="ko-KR" altLang="en-US" sz="1600" dirty="0"/>
              <a:t>남</a:t>
            </a:r>
            <a:r>
              <a:rPr lang="en-US" altLang="ko-KR" sz="1600" dirty="0"/>
              <a:t>’</a:t>
            </a:r>
            <a:r>
              <a:rPr lang="ko-KR" altLang="en-US" sz="1600" dirty="0"/>
              <a:t>을 </a:t>
            </a:r>
            <a:r>
              <a:rPr lang="en-US" altLang="ko-KR" sz="1600" dirty="0"/>
              <a:t>‘M’</a:t>
            </a:r>
            <a:r>
              <a:rPr lang="ko-KR" altLang="en-US" sz="1600" dirty="0"/>
              <a:t>으로 변경하자</a:t>
            </a:r>
          </a:p>
          <a:p>
            <a:r>
              <a:rPr lang="ko-KR" altLang="en-US" sz="1600" dirty="0"/>
              <a:t>이름 열의 값에서 첫 번째 글자만 대문자로 변경하자</a:t>
            </a:r>
          </a:p>
          <a:p>
            <a:r>
              <a:rPr lang="ko-KR" altLang="en-US" sz="1600" dirty="0"/>
              <a:t>키 열의 데이터 타입을 </a:t>
            </a:r>
            <a:r>
              <a:rPr lang="en-US" altLang="ko-KR" sz="1600" dirty="0"/>
              <a:t>float</a:t>
            </a:r>
            <a:r>
              <a:rPr lang="ko-KR" altLang="en-US" sz="1600" dirty="0"/>
              <a:t>로 변환하자</a:t>
            </a:r>
          </a:p>
          <a:p>
            <a:r>
              <a:rPr lang="ko-KR" altLang="en-US" sz="1600" dirty="0"/>
              <a:t>이름 열의 값에서 </a:t>
            </a:r>
            <a:r>
              <a:rPr lang="en-US" altLang="ko-KR" sz="1600" dirty="0"/>
              <a:t>‘e’</a:t>
            </a:r>
            <a:r>
              <a:rPr lang="ko-KR" altLang="en-US" sz="1600" dirty="0"/>
              <a:t>를 </a:t>
            </a:r>
            <a:r>
              <a:rPr lang="en-US" altLang="ko-KR" sz="1600" dirty="0"/>
              <a:t>‘E’</a:t>
            </a:r>
            <a:r>
              <a:rPr lang="ko-KR" altLang="en-US" sz="1600" dirty="0"/>
              <a:t>로 변경하자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D1DBA3-D0C1-4065-A69D-10B537F52392}"/>
              </a:ext>
            </a:extLst>
          </p:cNvPr>
          <p:cNvSpPr txBox="1"/>
          <p:nvPr/>
        </p:nvSpPr>
        <p:spPr>
          <a:xfrm>
            <a:off x="251520" y="3717032"/>
            <a:ext cx="43204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샘플 데이터프레임 생성</a:t>
            </a:r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{'이름': ['</a:t>
            </a:r>
            <a:r>
              <a:rPr lang="ko-KR" altLang="en-US" sz="1400" dirty="0" err="1"/>
              <a:t>John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Steve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Sarah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Ann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Mike</a:t>
            </a:r>
            <a:r>
              <a:rPr lang="ko-KR" altLang="en-US" sz="1400" dirty="0"/>
              <a:t>'],</a:t>
            </a:r>
          </a:p>
          <a:p>
            <a:r>
              <a:rPr lang="ko-KR" altLang="en-US" sz="1400" dirty="0"/>
              <a:t>        '나이': ['25', '32', '28', '35', '41'],</a:t>
            </a:r>
          </a:p>
          <a:p>
            <a:r>
              <a:rPr lang="ko-KR" altLang="en-US" sz="1400" dirty="0"/>
              <a:t>        '성별': ['남', '남', '여', '여', '남'],</a:t>
            </a:r>
          </a:p>
          <a:p>
            <a:r>
              <a:rPr lang="ko-KR" altLang="en-US" sz="1400" dirty="0"/>
              <a:t>        '키': ['175', '180', '163', '155', '190']}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D1A629-E91A-2AEA-79B5-D9FCA7ED5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2924944"/>
            <a:ext cx="2619375" cy="2514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BDD9BB6-C37C-1BC7-EBF4-08E9A1B32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851" y="5613103"/>
            <a:ext cx="3659412" cy="85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0002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810D-6050-A523-343D-1CE3B283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68E52-8585-8F9D-9729-66FC02D1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열</a:t>
            </a:r>
            <a:r>
              <a:rPr lang="en-US" altLang="ko-KR" dirty="0"/>
              <a:t>(column) </a:t>
            </a:r>
            <a:r>
              <a:rPr lang="ko-KR" altLang="en-US" dirty="0"/>
              <a:t>및 행</a:t>
            </a:r>
            <a:r>
              <a:rPr lang="en-US" altLang="ko-KR" dirty="0"/>
              <a:t>(row) </a:t>
            </a:r>
            <a:r>
              <a:rPr lang="ko-KR" altLang="en-US" dirty="0"/>
              <a:t>조작</a:t>
            </a:r>
            <a:endParaRPr lang="en-US" altLang="ko-KR" dirty="0"/>
          </a:p>
          <a:p>
            <a:pPr lvl="1"/>
            <a:r>
              <a:rPr lang="ko-KR" altLang="en-US" dirty="0"/>
              <a:t>열</a:t>
            </a:r>
            <a:r>
              <a:rPr lang="en-US" altLang="ko-KR" dirty="0"/>
              <a:t>(column) </a:t>
            </a:r>
            <a:r>
              <a:rPr lang="ko-KR" altLang="en-US" dirty="0"/>
              <a:t>추가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884ED5-33D7-1FCC-3952-4819A85551D3}"/>
              </a:ext>
            </a:extLst>
          </p:cNvPr>
          <p:cNvSpPr txBox="1"/>
          <p:nvPr/>
        </p:nvSpPr>
        <p:spPr>
          <a:xfrm>
            <a:off x="1403648" y="1988840"/>
            <a:ext cx="72008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import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pandas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pd</a:t>
            </a:r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/>
              <a:t># 데이터프레임 생성</a:t>
            </a:r>
          </a:p>
          <a:p>
            <a:r>
              <a:rPr lang="ko-KR" altLang="en-US" sz="1600" dirty="0" err="1"/>
              <a:t>data</a:t>
            </a:r>
            <a:r>
              <a:rPr lang="ko-KR" altLang="en-US" sz="1600" dirty="0"/>
              <a:t> = {'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': ['</a:t>
            </a:r>
            <a:r>
              <a:rPr lang="ko-KR" altLang="en-US" sz="1600" dirty="0" err="1"/>
              <a:t>Alice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Bob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Charlie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David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Eva</a:t>
            </a:r>
            <a:r>
              <a:rPr lang="ko-KR" altLang="en-US" sz="1600" dirty="0"/>
              <a:t>'],</a:t>
            </a:r>
          </a:p>
          <a:p>
            <a:r>
              <a:rPr lang="ko-KR" altLang="en-US" sz="1600" dirty="0"/>
              <a:t>        '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': [25, 30, 35, 40, 45],</a:t>
            </a:r>
          </a:p>
          <a:p>
            <a:r>
              <a:rPr lang="ko-KR" altLang="en-US" sz="1600" dirty="0"/>
              <a:t>        '</a:t>
            </a:r>
            <a:r>
              <a:rPr lang="ko-KR" altLang="en-US" sz="1600" dirty="0" err="1"/>
              <a:t>city</a:t>
            </a:r>
            <a:r>
              <a:rPr lang="ko-KR" altLang="en-US" sz="1600" dirty="0"/>
              <a:t>': ['New York', '</a:t>
            </a:r>
            <a:r>
              <a:rPr lang="ko-KR" altLang="en-US" sz="1600" dirty="0" err="1"/>
              <a:t>Paris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London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Berlin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Tokyo</a:t>
            </a:r>
            <a:r>
              <a:rPr lang="ko-KR" altLang="en-US" sz="1600" dirty="0"/>
              <a:t>']}</a:t>
            </a:r>
          </a:p>
          <a:p>
            <a:r>
              <a:rPr lang="ko-KR" altLang="en-US" sz="1600" dirty="0" err="1"/>
              <a:t>df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pd.DataFrame</a:t>
            </a:r>
            <a:r>
              <a:rPr lang="ko-KR" altLang="en-US" sz="1600" dirty="0"/>
              <a:t>(</a:t>
            </a:r>
            <a:r>
              <a:rPr lang="ko-KR" altLang="en-US" sz="1600" dirty="0" err="1"/>
              <a:t>data</a:t>
            </a:r>
            <a:r>
              <a:rPr lang="ko-KR" altLang="en-US" sz="1600" dirty="0"/>
              <a:t>)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열 추가 방법 1: 기존 열을 이용하여 새로운 열 추가</a:t>
            </a:r>
          </a:p>
          <a:p>
            <a:r>
              <a:rPr lang="ko-KR" altLang="en-US" sz="1600" dirty="0" err="1"/>
              <a:t>df</a:t>
            </a:r>
            <a:r>
              <a:rPr lang="ko-KR" altLang="en-US" sz="1600" dirty="0"/>
              <a:t>['age2'] = </a:t>
            </a:r>
            <a:r>
              <a:rPr lang="ko-KR" altLang="en-US" sz="1600" dirty="0" err="1"/>
              <a:t>df</a:t>
            </a:r>
            <a:r>
              <a:rPr lang="ko-KR" altLang="en-US" sz="1600" dirty="0"/>
              <a:t>['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'] + 1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열 추가 방법 2: </a:t>
            </a:r>
            <a:r>
              <a:rPr lang="ko-KR" altLang="en-US" sz="1600" dirty="0" err="1"/>
              <a:t>insert</a:t>
            </a:r>
            <a:r>
              <a:rPr lang="ko-KR" altLang="en-US" sz="1600" dirty="0"/>
              <a:t>() 메소드를 이용하여 특정 위치에 열 추가</a:t>
            </a:r>
          </a:p>
          <a:p>
            <a:r>
              <a:rPr lang="ko-KR" altLang="en-US" sz="1600" dirty="0" err="1"/>
              <a:t>df.insert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loc</a:t>
            </a:r>
            <a:r>
              <a:rPr lang="ko-KR" altLang="en-US" sz="1600" dirty="0"/>
              <a:t>=2, </a:t>
            </a:r>
            <a:r>
              <a:rPr lang="ko-KR" altLang="en-US" sz="1600" dirty="0" err="1"/>
              <a:t>column</a:t>
            </a:r>
            <a:r>
              <a:rPr lang="ko-KR" altLang="en-US" sz="1600" dirty="0"/>
              <a:t>='</a:t>
            </a:r>
            <a:r>
              <a:rPr lang="ko-KR" altLang="en-US" sz="1600" dirty="0" err="1"/>
              <a:t>gender</a:t>
            </a:r>
            <a:r>
              <a:rPr lang="ko-KR" altLang="en-US" sz="1600" dirty="0"/>
              <a:t>', </a:t>
            </a:r>
            <a:r>
              <a:rPr lang="ko-KR" altLang="en-US" sz="1600" dirty="0" err="1"/>
              <a:t>value</a:t>
            </a:r>
            <a:r>
              <a:rPr lang="ko-KR" altLang="en-US" sz="1600" dirty="0"/>
              <a:t>=['</a:t>
            </a:r>
            <a:r>
              <a:rPr lang="ko-KR" altLang="en-US" sz="1600" dirty="0" err="1"/>
              <a:t>F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M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M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M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F</a:t>
            </a:r>
            <a:r>
              <a:rPr lang="ko-KR" altLang="en-US" sz="1600" dirty="0"/>
              <a:t>'])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열 추가 방법 3: </a:t>
            </a:r>
            <a:r>
              <a:rPr lang="ko-KR" altLang="en-US" sz="1600" dirty="0" err="1"/>
              <a:t>assign</a:t>
            </a:r>
            <a:r>
              <a:rPr lang="ko-KR" altLang="en-US" sz="1600" dirty="0"/>
              <a:t>() 메소드를 이용하여 여러 개의 열 한 번에 추가</a:t>
            </a:r>
          </a:p>
          <a:p>
            <a:r>
              <a:rPr lang="ko-KR" altLang="en-US" sz="1600" dirty="0" err="1"/>
              <a:t>df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df.assign</a:t>
            </a:r>
            <a:r>
              <a:rPr lang="ko-KR" altLang="en-US" sz="1600" dirty="0"/>
              <a:t>(age3=[26, 31, 36, 41, 46], </a:t>
            </a:r>
            <a:r>
              <a:rPr lang="ko-KR" altLang="en-US" sz="1600" dirty="0" err="1"/>
              <a:t>height</a:t>
            </a:r>
            <a:r>
              <a:rPr lang="ko-KR" altLang="en-US" sz="1600" dirty="0"/>
              <a:t>=[160, 170, 180, 175, 165])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출력</a:t>
            </a:r>
          </a:p>
          <a:p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df</a:t>
            </a:r>
            <a:r>
              <a:rPr lang="ko-KR" alt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95114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810D-6050-A523-343D-1CE3B283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68E52-8585-8F9D-9729-66FC02D1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열</a:t>
            </a:r>
            <a:r>
              <a:rPr lang="en-US" altLang="ko-KR" dirty="0"/>
              <a:t>(column) </a:t>
            </a:r>
            <a:r>
              <a:rPr lang="ko-KR" altLang="en-US" dirty="0"/>
              <a:t>및 행</a:t>
            </a:r>
            <a:r>
              <a:rPr lang="en-US" altLang="ko-KR" dirty="0"/>
              <a:t>(row) </a:t>
            </a:r>
            <a:r>
              <a:rPr lang="ko-KR" altLang="en-US" dirty="0"/>
              <a:t>조작</a:t>
            </a:r>
            <a:endParaRPr lang="en-US" altLang="ko-KR" dirty="0"/>
          </a:p>
          <a:p>
            <a:pPr lvl="1"/>
            <a:r>
              <a:rPr lang="ko-KR" altLang="en-US" dirty="0"/>
              <a:t>행</a:t>
            </a:r>
            <a:r>
              <a:rPr lang="en-US" altLang="ko-KR" dirty="0"/>
              <a:t>(row) </a:t>
            </a:r>
            <a:r>
              <a:rPr lang="ko-KR" altLang="en-US" dirty="0"/>
              <a:t>추가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D89DC-D44D-7D05-132D-3E26DAF89176}"/>
              </a:ext>
            </a:extLst>
          </p:cNvPr>
          <p:cNvSpPr txBox="1"/>
          <p:nvPr/>
        </p:nvSpPr>
        <p:spPr>
          <a:xfrm>
            <a:off x="6599634" y="4365104"/>
            <a:ext cx="25327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ignore_index</a:t>
            </a:r>
            <a:r>
              <a:rPr lang="en-US" altLang="ko-KR" sz="1200" dirty="0"/>
              <a:t>=True</a:t>
            </a:r>
            <a:r>
              <a:rPr lang="ko-KR" altLang="en-US" sz="1200" dirty="0"/>
              <a:t>로 설정하면</a:t>
            </a:r>
            <a:r>
              <a:rPr lang="en-US" altLang="ko-KR" sz="1200" dirty="0"/>
              <a:t>, </a:t>
            </a:r>
            <a:r>
              <a:rPr lang="ko-KR" altLang="en-US" sz="1200" dirty="0"/>
              <a:t>행이 추가된 후의 인덱스가 </a:t>
            </a:r>
            <a:r>
              <a:rPr lang="en-US" altLang="ko-KR" sz="1200" dirty="0"/>
              <a:t>0</a:t>
            </a:r>
            <a:r>
              <a:rPr lang="ko-KR" altLang="en-US" sz="1200" dirty="0"/>
              <a:t>부터 다시 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053C3-F2E2-9EE2-644B-DFC8464F80FB}"/>
              </a:ext>
            </a:extLst>
          </p:cNvPr>
          <p:cNvSpPr txBox="1"/>
          <p:nvPr/>
        </p:nvSpPr>
        <p:spPr>
          <a:xfrm>
            <a:off x="696752" y="2030069"/>
            <a:ext cx="6899584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import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pandas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pd</a:t>
            </a:r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/>
              <a:t># 데이터프레임 생성</a:t>
            </a:r>
          </a:p>
          <a:p>
            <a:r>
              <a:rPr lang="ko-KR" altLang="en-US" sz="1600" dirty="0" err="1"/>
              <a:t>data</a:t>
            </a:r>
            <a:r>
              <a:rPr lang="ko-KR" altLang="en-US" sz="1600" dirty="0"/>
              <a:t> = {'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': ['</a:t>
            </a:r>
            <a:r>
              <a:rPr lang="ko-KR" altLang="en-US" sz="1600" dirty="0" err="1"/>
              <a:t>Alice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Bob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Charlie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David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Eva</a:t>
            </a:r>
            <a:r>
              <a:rPr lang="ko-KR" altLang="en-US" sz="1600" dirty="0"/>
              <a:t>'],</a:t>
            </a:r>
          </a:p>
          <a:p>
            <a:r>
              <a:rPr lang="ko-KR" altLang="en-US" sz="1600" dirty="0"/>
              <a:t>        '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': [25, 30, 35, 40, 45],</a:t>
            </a:r>
          </a:p>
          <a:p>
            <a:r>
              <a:rPr lang="ko-KR" altLang="en-US" sz="1600" dirty="0"/>
              <a:t>        '</a:t>
            </a:r>
            <a:r>
              <a:rPr lang="ko-KR" altLang="en-US" sz="1600" dirty="0" err="1"/>
              <a:t>city</a:t>
            </a:r>
            <a:r>
              <a:rPr lang="ko-KR" altLang="en-US" sz="1600" dirty="0"/>
              <a:t>': ['New York', '</a:t>
            </a:r>
            <a:r>
              <a:rPr lang="ko-KR" altLang="en-US" sz="1600" dirty="0" err="1"/>
              <a:t>Paris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London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Berlin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Tokyo</a:t>
            </a:r>
            <a:r>
              <a:rPr lang="ko-KR" altLang="en-US" sz="1600" dirty="0"/>
              <a:t>']}</a:t>
            </a:r>
          </a:p>
          <a:p>
            <a:r>
              <a:rPr lang="ko-KR" altLang="en-US" sz="1600" dirty="0" err="1"/>
              <a:t>df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pd.DataFrame</a:t>
            </a:r>
            <a:r>
              <a:rPr lang="ko-KR" altLang="en-US" sz="1600" dirty="0"/>
              <a:t>(</a:t>
            </a:r>
            <a:r>
              <a:rPr lang="ko-KR" altLang="en-US" sz="1600" dirty="0" err="1"/>
              <a:t>data</a:t>
            </a:r>
            <a:r>
              <a:rPr lang="ko-KR" altLang="en-US" sz="1600" dirty="0"/>
              <a:t>)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행 추가 방법 1: </a:t>
            </a:r>
            <a:r>
              <a:rPr lang="ko-KR" altLang="en-US" sz="1600" dirty="0" err="1"/>
              <a:t>append</a:t>
            </a:r>
            <a:r>
              <a:rPr lang="ko-KR" altLang="en-US" sz="1600" dirty="0"/>
              <a:t>() 메소드를 이용하여 단일 행 추가</a:t>
            </a:r>
          </a:p>
          <a:p>
            <a:r>
              <a:rPr lang="ko-KR" altLang="en-US" sz="1600" dirty="0" err="1"/>
              <a:t>new_row</a:t>
            </a:r>
            <a:r>
              <a:rPr lang="ko-KR" altLang="en-US" sz="1600" dirty="0"/>
              <a:t> = {'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': '</a:t>
            </a:r>
            <a:r>
              <a:rPr lang="ko-KR" altLang="en-US" sz="1600" dirty="0" err="1"/>
              <a:t>Frank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': 50, '</a:t>
            </a:r>
            <a:r>
              <a:rPr lang="ko-KR" altLang="en-US" sz="1600" dirty="0" err="1"/>
              <a:t>city</a:t>
            </a:r>
            <a:r>
              <a:rPr lang="ko-KR" altLang="en-US" sz="1600" dirty="0"/>
              <a:t>': '</a:t>
            </a:r>
            <a:r>
              <a:rPr lang="ko-KR" altLang="en-US" sz="1600" dirty="0" err="1"/>
              <a:t>Seoul</a:t>
            </a:r>
            <a:r>
              <a:rPr lang="ko-KR" altLang="en-US" sz="1600" dirty="0"/>
              <a:t>'}</a:t>
            </a:r>
          </a:p>
          <a:p>
            <a:r>
              <a:rPr lang="ko-KR" altLang="en-US" sz="1600" dirty="0" err="1"/>
              <a:t>df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df.append</a:t>
            </a:r>
            <a:r>
              <a:rPr lang="ko-KR" altLang="en-US" sz="1600" dirty="0"/>
              <a:t>(</a:t>
            </a:r>
            <a:r>
              <a:rPr lang="ko-KR" altLang="en-US" sz="1600" dirty="0" err="1"/>
              <a:t>new_row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ignore_index</a:t>
            </a:r>
            <a:r>
              <a:rPr lang="ko-KR" altLang="en-US" sz="1600" dirty="0"/>
              <a:t>=</a:t>
            </a:r>
            <a:r>
              <a:rPr lang="ko-KR" altLang="en-US" sz="1600" dirty="0" err="1"/>
              <a:t>True</a:t>
            </a:r>
            <a:r>
              <a:rPr lang="ko-KR" altLang="en-US" sz="1600" dirty="0"/>
              <a:t>)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행 추가 방법 2: </a:t>
            </a:r>
            <a:r>
              <a:rPr lang="ko-KR" altLang="en-US" sz="1600" dirty="0" err="1"/>
              <a:t>append</a:t>
            </a:r>
            <a:r>
              <a:rPr lang="ko-KR" altLang="en-US" sz="1600" dirty="0"/>
              <a:t>() 메소드를 이용하여 여러 행 추가</a:t>
            </a:r>
          </a:p>
          <a:p>
            <a:r>
              <a:rPr lang="ko-KR" altLang="en-US" sz="1600" dirty="0" err="1"/>
              <a:t>new_rows</a:t>
            </a:r>
            <a:r>
              <a:rPr lang="ko-KR" altLang="en-US" sz="1600" dirty="0"/>
              <a:t> = [{'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': '</a:t>
            </a:r>
            <a:r>
              <a:rPr lang="ko-KR" altLang="en-US" sz="1600" dirty="0" err="1"/>
              <a:t>George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': 22, '</a:t>
            </a:r>
            <a:r>
              <a:rPr lang="ko-KR" altLang="en-US" sz="1600" dirty="0" err="1"/>
              <a:t>city</a:t>
            </a:r>
            <a:r>
              <a:rPr lang="ko-KR" altLang="en-US" sz="1600" dirty="0"/>
              <a:t>': '</a:t>
            </a:r>
            <a:r>
              <a:rPr lang="ko-KR" altLang="en-US" sz="1600" dirty="0" err="1"/>
              <a:t>Toronto</a:t>
            </a:r>
            <a:r>
              <a:rPr lang="ko-KR" altLang="en-US" sz="1600" dirty="0"/>
              <a:t>'},</a:t>
            </a:r>
          </a:p>
          <a:p>
            <a:r>
              <a:rPr lang="ko-KR" altLang="en-US" sz="1600" dirty="0"/>
              <a:t>            {'</a:t>
            </a:r>
            <a:r>
              <a:rPr lang="ko-KR" altLang="en-US" sz="1600" dirty="0" err="1"/>
              <a:t>name</a:t>
            </a:r>
            <a:r>
              <a:rPr lang="ko-KR" altLang="en-US" sz="1600" dirty="0"/>
              <a:t>': '</a:t>
            </a:r>
            <a:r>
              <a:rPr lang="ko-KR" altLang="en-US" sz="1600" dirty="0" err="1"/>
              <a:t>Helen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age</a:t>
            </a:r>
            <a:r>
              <a:rPr lang="ko-KR" altLang="en-US" sz="1600" dirty="0"/>
              <a:t>': 27, '</a:t>
            </a:r>
            <a:r>
              <a:rPr lang="ko-KR" altLang="en-US" sz="1600" dirty="0" err="1"/>
              <a:t>city</a:t>
            </a:r>
            <a:r>
              <a:rPr lang="ko-KR" altLang="en-US" sz="1600" dirty="0"/>
              <a:t>': '</a:t>
            </a:r>
            <a:r>
              <a:rPr lang="ko-KR" altLang="en-US" sz="1600" dirty="0" err="1"/>
              <a:t>Sydney</a:t>
            </a:r>
            <a:r>
              <a:rPr lang="ko-KR" altLang="en-US" sz="1600" dirty="0"/>
              <a:t>'}]</a:t>
            </a:r>
          </a:p>
          <a:p>
            <a:r>
              <a:rPr lang="ko-KR" altLang="en-US" sz="1600" dirty="0" err="1"/>
              <a:t>df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df.append</a:t>
            </a:r>
            <a:r>
              <a:rPr lang="ko-KR" altLang="en-US" sz="1600" dirty="0"/>
              <a:t>(</a:t>
            </a:r>
            <a:r>
              <a:rPr lang="ko-KR" altLang="en-US" sz="1600" dirty="0" err="1"/>
              <a:t>new_rows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ignore_index</a:t>
            </a:r>
            <a:r>
              <a:rPr lang="ko-KR" altLang="en-US" sz="1600" dirty="0"/>
              <a:t>=</a:t>
            </a:r>
            <a:r>
              <a:rPr lang="ko-KR" altLang="en-US" sz="1600" dirty="0" err="1"/>
              <a:t>True</a:t>
            </a:r>
            <a:r>
              <a:rPr lang="ko-KR" altLang="en-US" sz="1600" dirty="0"/>
              <a:t>)</a:t>
            </a:r>
          </a:p>
          <a:p>
            <a:endParaRPr lang="ko-KR" altLang="en-US" sz="1600" dirty="0"/>
          </a:p>
          <a:p>
            <a:r>
              <a:rPr lang="ko-KR" altLang="en-US" sz="1600" dirty="0"/>
              <a:t># 출력</a:t>
            </a:r>
          </a:p>
          <a:p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df</a:t>
            </a:r>
            <a:r>
              <a:rPr lang="ko-KR" alt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901279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810D-6050-A523-343D-1CE3B283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68E52-8585-8F9D-9729-66FC02D1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열</a:t>
            </a:r>
            <a:r>
              <a:rPr lang="en-US" altLang="ko-KR" dirty="0"/>
              <a:t>(column) </a:t>
            </a:r>
            <a:r>
              <a:rPr lang="ko-KR" altLang="en-US" dirty="0"/>
              <a:t>및 행</a:t>
            </a:r>
            <a:r>
              <a:rPr lang="en-US" altLang="ko-KR" dirty="0"/>
              <a:t>(row) </a:t>
            </a:r>
            <a:r>
              <a:rPr lang="ko-KR" altLang="en-US" dirty="0"/>
              <a:t>조작</a:t>
            </a:r>
            <a:endParaRPr lang="en-US" altLang="ko-KR" dirty="0"/>
          </a:p>
          <a:p>
            <a:pPr lvl="1"/>
            <a:r>
              <a:rPr lang="ko-KR" altLang="en-US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D2F8F-A436-A3F9-F8F2-A8C77CB9FBA2}"/>
              </a:ext>
            </a:extLst>
          </p:cNvPr>
          <p:cNvSpPr txBox="1"/>
          <p:nvPr/>
        </p:nvSpPr>
        <p:spPr>
          <a:xfrm>
            <a:off x="2267744" y="1751270"/>
            <a:ext cx="590465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데이터프레임 생성</a:t>
            </a:r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{'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': ['</a:t>
            </a:r>
            <a:r>
              <a:rPr lang="ko-KR" altLang="en-US" sz="1400" dirty="0" err="1"/>
              <a:t>Alice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Bob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Charlie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David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Eva</a:t>
            </a:r>
            <a:r>
              <a:rPr lang="ko-KR" altLang="en-US" sz="1400" dirty="0"/>
              <a:t>'],</a:t>
            </a:r>
          </a:p>
          <a:p>
            <a:r>
              <a:rPr lang="ko-KR" altLang="en-US" sz="1400" dirty="0"/>
              <a:t>        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': [25, 30, 35, 40, 45],</a:t>
            </a:r>
          </a:p>
          <a:p>
            <a:r>
              <a:rPr lang="ko-KR" altLang="en-US" sz="1400" dirty="0"/>
              <a:t>        '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': ['New York', '</a:t>
            </a:r>
            <a:r>
              <a:rPr lang="ko-KR" altLang="en-US" sz="1400" dirty="0" err="1"/>
              <a:t>Paris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London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Berlin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Tokyo</a:t>
            </a:r>
            <a:r>
              <a:rPr lang="ko-KR" altLang="en-US" sz="1400" dirty="0"/>
              <a:t>']}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행 삭제 방법 1: </a:t>
            </a:r>
            <a:r>
              <a:rPr lang="ko-KR" altLang="en-US" sz="1400" dirty="0" err="1"/>
              <a:t>drop</a:t>
            </a:r>
            <a:r>
              <a:rPr lang="ko-KR" altLang="en-US" sz="1400" dirty="0"/>
              <a:t>() 메소드를 이용하여 단일 행 삭제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df.drop</a:t>
            </a:r>
            <a:r>
              <a:rPr lang="ko-KR" altLang="en-US" sz="1400" dirty="0"/>
              <a:t>(0)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행 삭제 방법 2: </a:t>
            </a:r>
            <a:r>
              <a:rPr lang="ko-KR" altLang="en-US" sz="1400" dirty="0" err="1"/>
              <a:t>drop</a:t>
            </a:r>
            <a:r>
              <a:rPr lang="ko-KR" altLang="en-US" sz="1400" dirty="0"/>
              <a:t>() 메소드를 이용하여 여러 행 삭제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df.drop</a:t>
            </a:r>
            <a:r>
              <a:rPr lang="ko-KR" altLang="en-US" sz="1400" dirty="0"/>
              <a:t>([1, 2])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열 삭제 방법 1: </a:t>
            </a:r>
            <a:r>
              <a:rPr lang="ko-KR" altLang="en-US" sz="1400" dirty="0" err="1"/>
              <a:t>drop</a:t>
            </a:r>
            <a:r>
              <a:rPr lang="ko-KR" altLang="en-US" sz="1400" dirty="0"/>
              <a:t>() 메소드를 이용하여 단일 열 삭제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df.drop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axis</a:t>
            </a:r>
            <a:r>
              <a:rPr lang="ko-KR" altLang="en-US" sz="1400" dirty="0"/>
              <a:t>=1)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열 삭제 방법 2: </a:t>
            </a:r>
            <a:r>
              <a:rPr lang="ko-KR" altLang="en-US" sz="1400" dirty="0" err="1"/>
              <a:t>drop</a:t>
            </a:r>
            <a:r>
              <a:rPr lang="ko-KR" altLang="en-US" sz="1400" dirty="0"/>
              <a:t>() 메소드를 이용하여 여러 열 삭제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df.drop</a:t>
            </a:r>
            <a:r>
              <a:rPr lang="ko-KR" altLang="en-US" sz="1400" dirty="0"/>
              <a:t>(['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'], </a:t>
            </a:r>
            <a:r>
              <a:rPr lang="ko-KR" altLang="en-US" sz="1400" dirty="0" err="1"/>
              <a:t>axis</a:t>
            </a:r>
            <a:r>
              <a:rPr lang="ko-KR" altLang="en-US" sz="1400" dirty="0"/>
              <a:t>=1)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출력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885921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D810D-6050-A523-343D-1CE3B283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68E52-8585-8F9D-9729-66FC02D1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열</a:t>
            </a:r>
            <a:r>
              <a:rPr lang="en-US" altLang="ko-KR" dirty="0"/>
              <a:t>(column) </a:t>
            </a:r>
            <a:r>
              <a:rPr lang="ko-KR" altLang="en-US" dirty="0"/>
              <a:t>및 행</a:t>
            </a:r>
            <a:r>
              <a:rPr lang="en-US" altLang="ko-KR" dirty="0"/>
              <a:t>(row) </a:t>
            </a:r>
            <a:r>
              <a:rPr lang="ko-KR" altLang="en-US" dirty="0"/>
              <a:t>조작</a:t>
            </a:r>
            <a:endParaRPr lang="en-US" altLang="ko-KR" dirty="0"/>
          </a:p>
          <a:p>
            <a:pPr lvl="1"/>
            <a:r>
              <a:rPr lang="ko-KR" altLang="en-US" dirty="0"/>
              <a:t>재정렬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4FD7CB-336E-843E-8520-16082524DF75}"/>
              </a:ext>
            </a:extLst>
          </p:cNvPr>
          <p:cNvSpPr txBox="1"/>
          <p:nvPr/>
        </p:nvSpPr>
        <p:spPr>
          <a:xfrm>
            <a:off x="2339752" y="1751270"/>
            <a:ext cx="6347048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pandas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pd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데이터프레임 생성</a:t>
            </a:r>
          </a:p>
          <a:p>
            <a:r>
              <a:rPr lang="ko-KR" altLang="en-US" sz="1400" dirty="0" err="1"/>
              <a:t>data</a:t>
            </a:r>
            <a:r>
              <a:rPr lang="ko-KR" altLang="en-US" sz="1400" dirty="0"/>
              <a:t> = {'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': ['</a:t>
            </a:r>
            <a:r>
              <a:rPr lang="ko-KR" altLang="en-US" sz="1400" dirty="0" err="1"/>
              <a:t>Alice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Bob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Charlie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David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Eva</a:t>
            </a:r>
            <a:r>
              <a:rPr lang="ko-KR" altLang="en-US" sz="1400" dirty="0"/>
              <a:t>'],</a:t>
            </a:r>
          </a:p>
          <a:p>
            <a:r>
              <a:rPr lang="ko-KR" altLang="en-US" sz="1400" dirty="0"/>
              <a:t>        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': [25, 30, 35, 40, 45],</a:t>
            </a:r>
          </a:p>
          <a:p>
            <a:r>
              <a:rPr lang="ko-KR" altLang="en-US" sz="1400" dirty="0"/>
              <a:t>        '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': ['New York', '</a:t>
            </a:r>
            <a:r>
              <a:rPr lang="ko-KR" altLang="en-US" sz="1400" dirty="0" err="1"/>
              <a:t>Paris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London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Berlin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Tokyo</a:t>
            </a:r>
            <a:r>
              <a:rPr lang="ko-KR" altLang="en-US" sz="1400" dirty="0"/>
              <a:t>']}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pd.DataFrame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행 재정렬 방법 1: </a:t>
            </a:r>
            <a:r>
              <a:rPr lang="ko-KR" altLang="en-US" sz="1400" dirty="0" err="1"/>
              <a:t>loc</a:t>
            </a:r>
            <a:r>
              <a:rPr lang="ko-KR" altLang="en-US" sz="1400" dirty="0"/>
              <a:t>[]을 이용하여 행 순서 변경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df.loc</a:t>
            </a:r>
            <a:r>
              <a:rPr lang="ko-KR" altLang="en-US" sz="1400" dirty="0"/>
              <a:t>[[4, 3, 2, 1, 0]]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행 재정렬 방법 2: </a:t>
            </a:r>
            <a:r>
              <a:rPr lang="ko-KR" altLang="en-US" sz="1400" dirty="0" err="1"/>
              <a:t>sort_values</a:t>
            </a:r>
            <a:r>
              <a:rPr lang="ko-KR" altLang="en-US" sz="1400" dirty="0"/>
              <a:t>() 메소드를 이용하여 열 기준으로 정렬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df.sort_values</a:t>
            </a:r>
            <a:r>
              <a:rPr lang="ko-KR" altLang="en-US" sz="1400" dirty="0"/>
              <a:t>('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', </a:t>
            </a:r>
            <a:r>
              <a:rPr lang="ko-KR" altLang="en-US" sz="1400" dirty="0" err="1"/>
              <a:t>ascending</a:t>
            </a:r>
            <a:r>
              <a:rPr lang="ko-KR" altLang="en-US" sz="1400" dirty="0"/>
              <a:t>=</a:t>
            </a:r>
            <a:r>
              <a:rPr lang="ko-KR" altLang="en-US" sz="1400" dirty="0" err="1"/>
              <a:t>False</a:t>
            </a:r>
            <a:r>
              <a:rPr lang="ko-KR" altLang="en-US" sz="1400" dirty="0"/>
              <a:t>)</a:t>
            </a:r>
            <a:endParaRPr lang="en-US" altLang="ko-KR" sz="1400" dirty="0"/>
          </a:p>
          <a:p>
            <a:r>
              <a:rPr lang="en-US" altLang="ko-KR" sz="1400" dirty="0"/>
              <a:t>#age</a:t>
            </a:r>
            <a:r>
              <a:rPr lang="ko-KR" altLang="en-US" sz="1400" dirty="0"/>
              <a:t>를 기준으로 행을 정렬한다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열 재정렬 방법 1: 열 이름 순서 변경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[['</a:t>
            </a:r>
            <a:r>
              <a:rPr lang="ko-KR" altLang="en-US" sz="1400" dirty="0" err="1"/>
              <a:t>city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', '</a:t>
            </a:r>
            <a:r>
              <a:rPr lang="ko-KR" altLang="en-US" sz="1400" dirty="0" err="1"/>
              <a:t>age</a:t>
            </a:r>
            <a:r>
              <a:rPr lang="ko-KR" altLang="en-US" sz="1400" dirty="0"/>
              <a:t>']]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열 재정렬 방법 2: 열 이름을 알파벳 순서로 정렬</a:t>
            </a:r>
          </a:p>
          <a:p>
            <a:r>
              <a:rPr lang="ko-KR" altLang="en-US" sz="1400" dirty="0" err="1"/>
              <a:t>df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df.reindex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sorted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df.columns</a:t>
            </a:r>
            <a:r>
              <a:rPr lang="ko-KR" altLang="en-US" sz="1400" dirty="0"/>
              <a:t>), </a:t>
            </a:r>
            <a:r>
              <a:rPr lang="ko-KR" altLang="en-US" sz="1400" dirty="0" err="1"/>
              <a:t>axis</a:t>
            </a:r>
            <a:r>
              <a:rPr lang="ko-KR" altLang="en-US" sz="1400" dirty="0"/>
              <a:t>=1)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출력</a:t>
            </a:r>
          </a:p>
          <a:p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df</a:t>
            </a:r>
            <a:r>
              <a:rPr lang="ko-KR" alt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800105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D513C-7B75-9BA2-4C8D-8B80ADB2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45D9E8-F2ED-770D-CB6D-374B867B1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altLang="ko-KR" sz="1400" dirty="0"/>
          </a:p>
          <a:p>
            <a:pPr marL="457200" indent="-457200">
              <a:buFont typeface="+mj-lt"/>
              <a:buAutoNum type="arabicPeriod"/>
            </a:pPr>
            <a:endParaRPr lang="en-US" altLang="ko-KR" sz="1400" dirty="0"/>
          </a:p>
          <a:p>
            <a:pPr marL="457200" indent="-457200">
              <a:buFont typeface="+mj-lt"/>
              <a:buAutoNum type="arabicPeriod"/>
            </a:pPr>
            <a:endParaRPr lang="en-US" altLang="ko-KR" sz="1400" dirty="0"/>
          </a:p>
          <a:p>
            <a:pPr marL="457200" indent="-457200">
              <a:buFont typeface="+mj-lt"/>
              <a:buAutoNum type="arabicPeriod"/>
            </a:pPr>
            <a:endParaRPr lang="en-US" altLang="ko-KR" sz="1400" dirty="0"/>
          </a:p>
          <a:p>
            <a:pPr marL="457200" indent="-457200">
              <a:buFont typeface="+mj-lt"/>
              <a:buAutoNum type="arabicPeriod"/>
            </a:pPr>
            <a:endParaRPr lang="en-US" altLang="ko-KR" sz="1400" dirty="0"/>
          </a:p>
          <a:p>
            <a:pPr marL="457200" indent="-457200">
              <a:buFont typeface="+mj-lt"/>
              <a:buAutoNum type="arabicPeriod"/>
            </a:pPr>
            <a:endParaRPr lang="en-US" altLang="ko-KR" sz="14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1400" dirty="0"/>
              <a:t>'</a:t>
            </a:r>
            <a:r>
              <a:rPr lang="ko-KR" altLang="en-US" sz="1400" dirty="0"/>
              <a:t>학년</a:t>
            </a:r>
            <a:r>
              <a:rPr lang="en-US" altLang="ko-KR" sz="1400" dirty="0"/>
              <a:t>' </a:t>
            </a:r>
            <a:r>
              <a:rPr lang="ko-KR" altLang="en-US" sz="1400" dirty="0"/>
              <a:t>열을 추가하고</a:t>
            </a:r>
            <a:r>
              <a:rPr lang="en-US" altLang="ko-KR" sz="1400" dirty="0"/>
              <a:t>, </a:t>
            </a:r>
            <a:r>
              <a:rPr lang="ko-KR" altLang="en-US" sz="1400" dirty="0"/>
              <a:t>모든 행에 </a:t>
            </a:r>
            <a:r>
              <a:rPr lang="en-US" altLang="ko-KR" sz="1400" dirty="0"/>
              <a:t>'3</a:t>
            </a:r>
            <a:r>
              <a:rPr lang="ko-KR" altLang="en-US" sz="1400" dirty="0"/>
              <a:t>학년</a:t>
            </a:r>
            <a:r>
              <a:rPr lang="en-US" altLang="ko-KR" sz="1400" dirty="0"/>
              <a:t>'</a:t>
            </a:r>
            <a:r>
              <a:rPr lang="ko-KR" altLang="en-US" sz="1400" dirty="0"/>
              <a:t>이라는 값으로 채워 넣으세요</a:t>
            </a:r>
            <a:r>
              <a:rPr lang="en-US" altLang="ko-KR" sz="1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400" dirty="0"/>
              <a:t>'</a:t>
            </a:r>
            <a:r>
              <a:rPr lang="ko-KR" altLang="en-US" sz="1400" dirty="0"/>
              <a:t>국적</a:t>
            </a:r>
            <a:r>
              <a:rPr lang="en-US" altLang="ko-KR" sz="1400" dirty="0"/>
              <a:t>' </a:t>
            </a:r>
            <a:r>
              <a:rPr lang="ko-KR" altLang="en-US" sz="1400" dirty="0"/>
              <a:t>열을 추가하고</a:t>
            </a:r>
            <a:r>
              <a:rPr lang="en-US" altLang="ko-KR" sz="1400" dirty="0"/>
              <a:t>, </a:t>
            </a:r>
            <a:r>
              <a:rPr lang="ko-KR" altLang="en-US" sz="1400" dirty="0"/>
              <a:t>각 행에 해당하는 사람의 국적을 채워 넣으세요</a:t>
            </a:r>
            <a:r>
              <a:rPr lang="en-US" altLang="ko-KR" sz="1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400" dirty="0"/>
              <a:t>'</a:t>
            </a:r>
            <a:r>
              <a:rPr lang="ko-KR" altLang="en-US" sz="1400" dirty="0"/>
              <a:t>성별</a:t>
            </a:r>
            <a:r>
              <a:rPr lang="en-US" altLang="ko-KR" sz="1400" dirty="0"/>
              <a:t>'</a:t>
            </a:r>
            <a:r>
              <a:rPr lang="ko-KR" altLang="en-US" sz="1400" dirty="0"/>
              <a:t>이 </a:t>
            </a:r>
            <a:r>
              <a:rPr lang="en-US" altLang="ko-KR" sz="1400" dirty="0"/>
              <a:t>'</a:t>
            </a:r>
            <a:r>
              <a:rPr lang="ko-KR" altLang="en-US" sz="1400" dirty="0"/>
              <a:t>여</a:t>
            </a:r>
            <a:r>
              <a:rPr lang="en-US" altLang="ko-KR" sz="1400" dirty="0"/>
              <a:t>'</a:t>
            </a:r>
            <a:r>
              <a:rPr lang="ko-KR" altLang="en-US" sz="1400" dirty="0"/>
              <a:t>인 행만 남기고 나머지 행을 삭제하세요</a:t>
            </a:r>
            <a:r>
              <a:rPr lang="en-US" altLang="ko-KR" sz="1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400" dirty="0"/>
              <a:t>'</a:t>
            </a:r>
            <a:r>
              <a:rPr lang="ko-KR" altLang="en-US" sz="1400" dirty="0"/>
              <a:t>나이</a:t>
            </a:r>
            <a:r>
              <a:rPr lang="en-US" altLang="ko-KR" sz="1400" dirty="0"/>
              <a:t>' </a:t>
            </a:r>
            <a:r>
              <a:rPr lang="ko-KR" altLang="en-US" sz="1400" dirty="0"/>
              <a:t>열을 기준으로 내림차순으로 행을 정렬하세요</a:t>
            </a:r>
            <a:r>
              <a:rPr lang="en-US" altLang="ko-KR" sz="1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1400" dirty="0"/>
              <a:t>인덱스가 </a:t>
            </a:r>
            <a:r>
              <a:rPr lang="en-US" altLang="ko-KR" sz="1400" dirty="0"/>
              <a:t>2</a:t>
            </a:r>
            <a:r>
              <a:rPr lang="ko-KR" altLang="en-US" sz="1400" dirty="0"/>
              <a:t>인 행을 삭제하세요</a:t>
            </a:r>
            <a:r>
              <a:rPr lang="en-US" altLang="ko-KR" sz="1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1400" dirty="0"/>
              <a:t>아래 새로운 행 </a:t>
            </a:r>
            <a:r>
              <a:rPr lang="en-US" altLang="ko-KR" sz="1400" dirty="0"/>
              <a:t>3</a:t>
            </a:r>
            <a:r>
              <a:rPr lang="ko-KR" altLang="en-US" sz="1400" dirty="0"/>
              <a:t>개를 추가하세요</a:t>
            </a:r>
            <a:r>
              <a:rPr lang="en-US" altLang="ko-KR" sz="14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1400" dirty="0"/>
          </a:p>
          <a:p>
            <a:pPr marL="457200" indent="-457200">
              <a:buFont typeface="+mj-lt"/>
              <a:buAutoNum type="arabicPeriod"/>
            </a:pPr>
            <a:endParaRPr lang="en-US" altLang="ko-KR" sz="1400" dirty="0"/>
          </a:p>
          <a:p>
            <a:pPr marL="457200" indent="-457200">
              <a:buFont typeface="+mj-lt"/>
              <a:buAutoNum type="arabicPeriod"/>
            </a:pPr>
            <a:endParaRPr lang="en-US" altLang="ko-KR" sz="14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1400" dirty="0"/>
              <a:t>'</a:t>
            </a:r>
            <a:r>
              <a:rPr lang="ko-KR" altLang="en-US" sz="1400" dirty="0"/>
              <a:t>이름</a:t>
            </a:r>
            <a:r>
              <a:rPr lang="en-US" altLang="ko-KR" sz="1400" dirty="0"/>
              <a:t>' </a:t>
            </a:r>
            <a:r>
              <a:rPr lang="ko-KR" altLang="en-US" sz="1400" dirty="0"/>
              <a:t>열을 기준으로 오름차순으로 행을 정렬하세요</a:t>
            </a:r>
            <a:r>
              <a:rPr lang="en-US" altLang="ko-KR" sz="1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400" dirty="0"/>
              <a:t>'</a:t>
            </a:r>
            <a:r>
              <a:rPr lang="ko-KR" altLang="en-US" sz="1400" dirty="0"/>
              <a:t>키</a:t>
            </a:r>
            <a:r>
              <a:rPr lang="en-US" altLang="ko-KR" sz="1400" dirty="0"/>
              <a:t>' </a:t>
            </a:r>
            <a:r>
              <a:rPr lang="ko-KR" altLang="en-US" sz="1400" dirty="0"/>
              <a:t>열의 값을 </a:t>
            </a:r>
            <a:r>
              <a:rPr lang="en-US" altLang="ko-KR" sz="1400" dirty="0"/>
              <a:t>cm</a:t>
            </a:r>
            <a:r>
              <a:rPr lang="ko-KR" altLang="en-US" sz="1400" dirty="0"/>
              <a:t>에서 </a:t>
            </a:r>
            <a:r>
              <a:rPr lang="en-US" altLang="ko-KR" sz="1400" dirty="0"/>
              <a:t>m</a:t>
            </a:r>
            <a:r>
              <a:rPr lang="ko-KR" altLang="en-US" sz="1400" dirty="0"/>
              <a:t>로 변환하세요</a:t>
            </a:r>
            <a:r>
              <a:rPr lang="en-US" altLang="ko-KR" sz="1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400" dirty="0"/>
              <a:t>'</a:t>
            </a:r>
            <a:r>
              <a:rPr lang="ko-KR" altLang="en-US" sz="1400" dirty="0"/>
              <a:t>성별</a:t>
            </a:r>
            <a:r>
              <a:rPr lang="en-US" altLang="ko-KR" sz="1400" dirty="0"/>
              <a:t>' </a:t>
            </a:r>
            <a:r>
              <a:rPr lang="ko-KR" altLang="en-US" sz="1400" dirty="0"/>
              <a:t>열을 삭제하세요</a:t>
            </a:r>
            <a:r>
              <a:rPr lang="en-US" altLang="ko-KR" sz="1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4FF69-9B7D-5132-AF71-C69B77F18762}"/>
              </a:ext>
            </a:extLst>
          </p:cNvPr>
          <p:cNvSpPr txBox="1"/>
          <p:nvPr/>
        </p:nvSpPr>
        <p:spPr>
          <a:xfrm>
            <a:off x="1475656" y="1045133"/>
            <a:ext cx="64807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pandas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 err="1"/>
              <a:t>data</a:t>
            </a:r>
            <a:r>
              <a:rPr lang="ko-KR" altLang="en-US" sz="1200" dirty="0"/>
              <a:t> = {'이름': ['</a:t>
            </a:r>
            <a:r>
              <a:rPr lang="ko-KR" altLang="en-US" sz="1200" dirty="0" err="1"/>
              <a:t>John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Steve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Sarah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Ann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Mike</a:t>
            </a:r>
            <a:r>
              <a:rPr lang="ko-KR" altLang="en-US" sz="1200" dirty="0"/>
              <a:t>'],</a:t>
            </a:r>
          </a:p>
          <a:p>
            <a:r>
              <a:rPr lang="ko-KR" altLang="en-US" sz="1200" dirty="0"/>
              <a:t>        '나이': [25, 32, 28, 35, 41],</a:t>
            </a:r>
          </a:p>
          <a:p>
            <a:r>
              <a:rPr lang="ko-KR" altLang="en-US" sz="1200" dirty="0"/>
              <a:t>        '성별': ['남', '남', '여', '여', '남'],</a:t>
            </a:r>
          </a:p>
          <a:p>
            <a:r>
              <a:rPr lang="ko-KR" altLang="en-US" sz="1200" dirty="0"/>
              <a:t>        '키': [175, 180, 163, 155, 190]}</a:t>
            </a:r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D65B08-1BF1-340D-9031-8F78945B80E3}"/>
              </a:ext>
            </a:extLst>
          </p:cNvPr>
          <p:cNvSpPr txBox="1"/>
          <p:nvPr/>
        </p:nvSpPr>
        <p:spPr>
          <a:xfrm>
            <a:off x="1763688" y="4221088"/>
            <a:ext cx="655272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[{'이름': '</a:t>
            </a:r>
            <a:r>
              <a:rPr lang="ko-KR" altLang="en-US" sz="1100" dirty="0" err="1"/>
              <a:t>Alex</a:t>
            </a:r>
            <a:r>
              <a:rPr lang="ko-KR" altLang="en-US" sz="1100" dirty="0"/>
              <a:t>', '나이': 22, '성별': '남', '키': 180, '학년': '2학년', '국적': '미국'}, {'이름': '</a:t>
            </a:r>
            <a:r>
              <a:rPr lang="ko-KR" altLang="en-US" sz="1100" dirty="0" err="1"/>
              <a:t>Emily</a:t>
            </a:r>
            <a:r>
              <a:rPr lang="ko-KR" altLang="en-US" sz="1100" dirty="0"/>
              <a:t>', '나이': 29, '성별': '여', '키': 165, '학년': '1학년', '국적': '캐나다'}, {'이름': '</a:t>
            </a:r>
            <a:r>
              <a:rPr lang="ko-KR" altLang="en-US" sz="1100" dirty="0" err="1"/>
              <a:t>Daniel</a:t>
            </a:r>
            <a:r>
              <a:rPr lang="ko-KR" altLang="en-US" sz="1100" dirty="0"/>
              <a:t>', '나이': 33, '성별': '남', '키': 175, '학년': '3학년', '국적': '호주'}]</a:t>
            </a:r>
          </a:p>
        </p:txBody>
      </p:sp>
    </p:spTree>
    <p:extLst>
      <p:ext uri="{BB962C8B-B14F-4D97-AF65-F5344CB8AC3E}">
        <p14:creationId xmlns:p14="http://schemas.microsoft.com/office/powerpoint/2010/main" val="210363235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D513C-7B75-9BA2-4C8D-8B80ADB2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예제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922B2F-819B-BD96-64D1-66D73A21D454}"/>
              </a:ext>
            </a:extLst>
          </p:cNvPr>
          <p:cNvSpPr txBox="1"/>
          <p:nvPr/>
        </p:nvSpPr>
        <p:spPr>
          <a:xfrm>
            <a:off x="179512" y="908720"/>
            <a:ext cx="7038528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import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pandas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pd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 err="1"/>
              <a:t>data</a:t>
            </a:r>
            <a:r>
              <a:rPr lang="ko-KR" altLang="en-US" sz="1100" dirty="0"/>
              <a:t> = {'이름': ['</a:t>
            </a:r>
            <a:r>
              <a:rPr lang="ko-KR" altLang="en-US" sz="1100" dirty="0" err="1"/>
              <a:t>John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Steve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Sarah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Ann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Mike</a:t>
            </a:r>
            <a:r>
              <a:rPr lang="ko-KR" altLang="en-US" sz="1100" dirty="0"/>
              <a:t>'],</a:t>
            </a:r>
          </a:p>
          <a:p>
            <a:r>
              <a:rPr lang="ko-KR" altLang="en-US" sz="1100" dirty="0"/>
              <a:t>        '나이': [25, 32, 28, 35, 41],</a:t>
            </a:r>
          </a:p>
          <a:p>
            <a:r>
              <a:rPr lang="ko-KR" altLang="en-US" sz="1100" dirty="0"/>
              <a:t>        '성별': ['남', '남', '여', '여', '남'],</a:t>
            </a:r>
          </a:p>
          <a:p>
            <a:r>
              <a:rPr lang="ko-KR" altLang="en-US" sz="1100" dirty="0"/>
              <a:t>        '키': [175, 180, 163, 155, 190]}</a:t>
            </a:r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pd.DataFrame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data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['학년'] = '3학년＇  # 문제 1</a:t>
            </a:r>
          </a:p>
          <a:p>
            <a:endParaRPr lang="en-US" altLang="ko-KR" sz="1100" dirty="0"/>
          </a:p>
          <a:p>
            <a:r>
              <a:rPr lang="ko-KR" altLang="en-US" sz="1100" dirty="0"/>
              <a:t># 문제 2</a:t>
            </a:r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['국적'] = ['미국', '영국', '일본', '한국', '중국']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문제 3</a:t>
            </a:r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df</a:t>
            </a:r>
            <a:r>
              <a:rPr lang="ko-KR" altLang="en-US" sz="1100" dirty="0"/>
              <a:t>[</a:t>
            </a:r>
            <a:r>
              <a:rPr lang="ko-KR" altLang="en-US" sz="1100" dirty="0" err="1"/>
              <a:t>df</a:t>
            </a:r>
            <a:r>
              <a:rPr lang="ko-KR" altLang="en-US" sz="1100" dirty="0"/>
              <a:t>['성별'] == '여']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문제 4</a:t>
            </a:r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df.sort_values</a:t>
            </a:r>
            <a:r>
              <a:rPr lang="ko-KR" altLang="en-US" sz="1100" dirty="0"/>
              <a:t>(</a:t>
            </a:r>
            <a:r>
              <a:rPr lang="ko-KR" altLang="en-US" sz="1100" dirty="0" err="1"/>
              <a:t>by</a:t>
            </a:r>
            <a:r>
              <a:rPr lang="ko-KR" altLang="en-US" sz="1100" dirty="0"/>
              <a:t>='나이', </a:t>
            </a:r>
            <a:r>
              <a:rPr lang="ko-KR" altLang="en-US" sz="1100" dirty="0" err="1"/>
              <a:t>ascending</a:t>
            </a:r>
            <a:r>
              <a:rPr lang="ko-KR" altLang="en-US" sz="1100" dirty="0"/>
              <a:t>=</a:t>
            </a:r>
            <a:r>
              <a:rPr lang="ko-KR" altLang="en-US" sz="1100" dirty="0" err="1"/>
              <a:t>False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endParaRPr lang="ko-KR" altLang="en-US" sz="1100" dirty="0"/>
          </a:p>
          <a:p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25D63B-8D47-3D89-C080-7142C58B0ABE}"/>
              </a:ext>
            </a:extLst>
          </p:cNvPr>
          <p:cNvSpPr txBox="1"/>
          <p:nvPr/>
        </p:nvSpPr>
        <p:spPr>
          <a:xfrm>
            <a:off x="3419872" y="1556792"/>
            <a:ext cx="5652120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100" dirty="0"/>
          </a:p>
          <a:p>
            <a:r>
              <a:rPr lang="ko-KR" altLang="en-US" sz="1100" dirty="0"/>
              <a:t># 문제 5</a:t>
            </a:r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df.drop</a:t>
            </a:r>
            <a:r>
              <a:rPr lang="ko-KR" altLang="en-US" sz="1100" dirty="0"/>
              <a:t>(2)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문제 6</a:t>
            </a:r>
          </a:p>
          <a:p>
            <a:r>
              <a:rPr lang="ko-KR" altLang="en-US" sz="1100" dirty="0" err="1"/>
              <a:t>new_rows</a:t>
            </a:r>
            <a:r>
              <a:rPr lang="ko-KR" altLang="en-US" sz="1100" dirty="0"/>
              <a:t> = [{'이름': '</a:t>
            </a:r>
            <a:r>
              <a:rPr lang="ko-KR" altLang="en-US" sz="1100" dirty="0" err="1"/>
              <a:t>Alex</a:t>
            </a:r>
            <a:r>
              <a:rPr lang="ko-KR" altLang="en-US" sz="1100" dirty="0"/>
              <a:t>', '나이': 22, '성별': '남', '키': 180, '학년': '2학년', '국적': '미국'},</a:t>
            </a:r>
          </a:p>
          <a:p>
            <a:r>
              <a:rPr lang="ko-KR" altLang="en-US" sz="1100" dirty="0"/>
              <a:t>            {'이름': '</a:t>
            </a:r>
            <a:r>
              <a:rPr lang="ko-KR" altLang="en-US" sz="1100" dirty="0" err="1"/>
              <a:t>Emily</a:t>
            </a:r>
            <a:r>
              <a:rPr lang="ko-KR" altLang="en-US" sz="1100" dirty="0"/>
              <a:t>', '나이': 29, '성별': '여', '키': 165, '학년': '1학년', '국적': '캐나다'},</a:t>
            </a:r>
          </a:p>
          <a:p>
            <a:r>
              <a:rPr lang="ko-KR" altLang="en-US" sz="1100" dirty="0"/>
              <a:t>            {'이름': '</a:t>
            </a:r>
            <a:r>
              <a:rPr lang="ko-KR" altLang="en-US" sz="1100" dirty="0" err="1"/>
              <a:t>Daniel</a:t>
            </a:r>
            <a:r>
              <a:rPr lang="ko-KR" altLang="en-US" sz="1100" dirty="0"/>
              <a:t>', '나이': 33, '성별': '남', '키': 175, '학년': '3학년', '국적': '호주'}]</a:t>
            </a:r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df.append</a:t>
            </a:r>
            <a:r>
              <a:rPr lang="ko-KR" altLang="en-US" sz="1100" dirty="0"/>
              <a:t>(</a:t>
            </a:r>
            <a:r>
              <a:rPr lang="ko-KR" altLang="en-US" sz="1100" dirty="0" err="1"/>
              <a:t>new_rows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ignore_index</a:t>
            </a:r>
            <a:r>
              <a:rPr lang="ko-KR" altLang="en-US" sz="1100" dirty="0"/>
              <a:t>=</a:t>
            </a:r>
            <a:r>
              <a:rPr lang="ko-KR" altLang="en-US" sz="1100" dirty="0" err="1"/>
              <a:t>True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문제 7</a:t>
            </a:r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df.sort_values</a:t>
            </a:r>
            <a:r>
              <a:rPr lang="ko-KR" altLang="en-US" sz="1100" dirty="0"/>
              <a:t>(</a:t>
            </a:r>
            <a:r>
              <a:rPr lang="ko-KR" altLang="en-US" sz="1100" dirty="0" err="1"/>
              <a:t>by</a:t>
            </a:r>
            <a:r>
              <a:rPr lang="ko-KR" altLang="en-US" sz="1100" dirty="0"/>
              <a:t>='이름')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문제 8</a:t>
            </a:r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['키'] = </a:t>
            </a:r>
            <a:r>
              <a:rPr lang="ko-KR" altLang="en-US" sz="1100" dirty="0" err="1"/>
              <a:t>df</a:t>
            </a:r>
            <a:r>
              <a:rPr lang="ko-KR" altLang="en-US" sz="1100" dirty="0"/>
              <a:t>['키'] / 100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문제 9</a:t>
            </a:r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df.drop</a:t>
            </a:r>
            <a:r>
              <a:rPr lang="ko-KR" altLang="en-US" sz="1100" dirty="0"/>
              <a:t>('성별', </a:t>
            </a:r>
            <a:r>
              <a:rPr lang="ko-KR" altLang="en-US" sz="1100" dirty="0" err="1"/>
              <a:t>axis</a:t>
            </a:r>
            <a:r>
              <a:rPr lang="ko-KR" altLang="en-US" sz="1100" dirty="0"/>
              <a:t>=1)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결과 확인</a:t>
            </a:r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df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9330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F11DF-32AC-6C35-6973-63A6ABC2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배열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E4DAF-6FA4-DA98-82F2-2339D7409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random.normal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정규 분포</a:t>
            </a:r>
            <a:r>
              <a:rPr lang="en-US" altLang="ko-KR" dirty="0"/>
              <a:t>(</a:t>
            </a:r>
            <a:r>
              <a:rPr lang="ko-KR" altLang="en-US" dirty="0" err="1"/>
              <a:t>가우시안</a:t>
            </a:r>
            <a:r>
              <a:rPr lang="ko-KR" altLang="en-US" dirty="0"/>
              <a:t> 분포</a:t>
            </a:r>
            <a:r>
              <a:rPr lang="en-US" altLang="ko-KR" dirty="0"/>
              <a:t>)</a:t>
            </a:r>
            <a:r>
              <a:rPr lang="ko-KR" altLang="en-US" dirty="0"/>
              <a:t>를 따르는 난수를 생성하는 함수</a:t>
            </a:r>
            <a:endParaRPr lang="en-US" altLang="ko-KR" dirty="0"/>
          </a:p>
          <a:p>
            <a:pPr lvl="1"/>
            <a:r>
              <a:rPr lang="ko-KR" altLang="en-US" dirty="0"/>
              <a:t>지정된 평균과 표준 편차에 따라 난수를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loc: </a:t>
            </a:r>
            <a:r>
              <a:rPr lang="ko-KR" altLang="en-US" dirty="0"/>
              <a:t>정규 분포의 평균 값입니다</a:t>
            </a:r>
            <a:r>
              <a:rPr lang="en-US" altLang="ko-KR" dirty="0"/>
              <a:t>. </a:t>
            </a:r>
            <a:r>
              <a:rPr lang="ko-KR" altLang="en-US" dirty="0"/>
              <a:t>기본값은 </a:t>
            </a:r>
            <a:r>
              <a:rPr lang="en-US" altLang="ko-KR" dirty="0"/>
              <a:t>0.0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scale: </a:t>
            </a:r>
            <a:r>
              <a:rPr lang="ko-KR" altLang="en-US" dirty="0"/>
              <a:t>정규 분포의 표준 편차 값입니다</a:t>
            </a:r>
            <a:r>
              <a:rPr lang="en-US" altLang="ko-KR" dirty="0"/>
              <a:t>. </a:t>
            </a:r>
            <a:r>
              <a:rPr lang="ko-KR" altLang="en-US" dirty="0"/>
              <a:t>기본값은 </a:t>
            </a:r>
            <a:r>
              <a:rPr lang="en-US" altLang="ko-KR" dirty="0"/>
              <a:t>1.0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size: </a:t>
            </a:r>
            <a:r>
              <a:rPr lang="ko-KR" altLang="en-US" dirty="0"/>
              <a:t>생성하려는 배열의 형상</a:t>
            </a:r>
            <a:r>
              <a:rPr lang="en-US" altLang="ko-KR" dirty="0"/>
              <a:t>(shape)</a:t>
            </a:r>
            <a:r>
              <a:rPr lang="ko-KR" altLang="en-US" dirty="0"/>
              <a:t>을 나타내는 인수입니다</a:t>
            </a:r>
            <a:r>
              <a:rPr lang="en-US" altLang="ko-KR" dirty="0"/>
              <a:t>. </a:t>
            </a:r>
            <a:r>
              <a:rPr lang="ko-KR" altLang="en-US" dirty="0"/>
              <a:t>기본값은 </a:t>
            </a:r>
            <a:r>
              <a:rPr lang="en-US" altLang="ko-KR" dirty="0"/>
              <a:t>None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하나의 난수를 반환합니다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297D64-5B60-DADB-E288-99FF06E1DFBC}"/>
              </a:ext>
            </a:extLst>
          </p:cNvPr>
          <p:cNvSpPr txBox="1"/>
          <p:nvPr/>
        </p:nvSpPr>
        <p:spPr>
          <a:xfrm>
            <a:off x="1691680" y="2420888"/>
            <a:ext cx="6048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numpy.random.normal</a:t>
            </a:r>
            <a:r>
              <a:rPr lang="ko-KR" altLang="en-US" dirty="0"/>
              <a:t>(</a:t>
            </a:r>
            <a:r>
              <a:rPr lang="ko-KR" altLang="en-US" dirty="0" err="1"/>
              <a:t>loc</a:t>
            </a:r>
            <a:r>
              <a:rPr lang="ko-KR" altLang="en-US" dirty="0"/>
              <a:t>=0.0, </a:t>
            </a:r>
            <a:r>
              <a:rPr lang="ko-KR" altLang="en-US" dirty="0" err="1"/>
              <a:t>scale</a:t>
            </a:r>
            <a:r>
              <a:rPr lang="ko-KR" altLang="en-US" dirty="0"/>
              <a:t>=1.0, </a:t>
            </a:r>
            <a:r>
              <a:rPr lang="ko-KR" altLang="en-US" dirty="0" err="1"/>
              <a:t>size</a:t>
            </a:r>
            <a:r>
              <a:rPr lang="ko-KR" altLang="en-US" dirty="0"/>
              <a:t>=</a:t>
            </a:r>
            <a:r>
              <a:rPr lang="ko-KR" altLang="en-US" dirty="0" err="1"/>
              <a:t>None</a:t>
            </a:r>
            <a:r>
              <a:rPr lang="ko-KR" alt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C2E77-5D16-26EC-8887-7640CD155279}"/>
              </a:ext>
            </a:extLst>
          </p:cNvPr>
          <p:cNvSpPr txBox="1"/>
          <p:nvPr/>
        </p:nvSpPr>
        <p:spPr>
          <a:xfrm>
            <a:off x="2286000" y="4437112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# 기본 사용법</a:t>
            </a:r>
          </a:p>
          <a:p>
            <a:r>
              <a:rPr lang="ko-KR" altLang="en-US" dirty="0"/>
              <a:t>arr1 = </a:t>
            </a:r>
            <a:r>
              <a:rPr lang="ko-KR" altLang="en-US" dirty="0" err="1"/>
              <a:t>np.random.normal</a:t>
            </a:r>
            <a:r>
              <a:rPr lang="ko-KR" altLang="en-US" dirty="0"/>
              <a:t>()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(arr1)</a:t>
            </a:r>
          </a:p>
          <a:p>
            <a:r>
              <a:rPr lang="ko-KR" altLang="en-US" dirty="0"/>
              <a:t># 출력: 난수 값 (예: -0.4530624371238927)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561131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63432-F08F-8709-C5C6-7918030A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병합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DD040-7776-CB86-4B30-E787F0233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0" dirty="0" err="1">
                <a:effectLst/>
                <a:latin typeface="Söhne"/>
              </a:rPr>
              <a:t>Concat</a:t>
            </a:r>
            <a:endParaRPr lang="en-US" altLang="ko-KR" b="1" i="0" dirty="0">
              <a:effectLst/>
              <a:latin typeface="Söhne"/>
            </a:endParaRPr>
          </a:p>
          <a:p>
            <a:pPr lvl="1"/>
            <a:r>
              <a:rPr lang="ko-KR" altLang="en-US" dirty="0"/>
              <a:t>데이터프레임을 수직</a:t>
            </a:r>
            <a:r>
              <a:rPr lang="en-US" altLang="ko-KR" dirty="0"/>
              <a:t>(</a:t>
            </a:r>
            <a:r>
              <a:rPr lang="ko-KR" altLang="en-US" dirty="0"/>
              <a:t>위</a:t>
            </a:r>
            <a:r>
              <a:rPr lang="en-US" altLang="ko-KR" dirty="0"/>
              <a:t>-</a:t>
            </a:r>
            <a:r>
              <a:rPr lang="ko-KR" altLang="en-US" dirty="0"/>
              <a:t>아래</a:t>
            </a:r>
            <a:r>
              <a:rPr lang="en-US" altLang="ko-KR" dirty="0"/>
              <a:t>) </a:t>
            </a:r>
            <a:r>
              <a:rPr lang="ko-KR" altLang="en-US" dirty="0"/>
              <a:t>또는 수평</a:t>
            </a:r>
            <a:r>
              <a:rPr lang="en-US" altLang="ko-KR" dirty="0"/>
              <a:t>(</a:t>
            </a:r>
            <a:r>
              <a:rPr lang="ko-KR" altLang="en-US" dirty="0"/>
              <a:t>좌</a:t>
            </a:r>
            <a:r>
              <a:rPr lang="en-US" altLang="ko-KR" dirty="0"/>
              <a:t>-</a:t>
            </a:r>
            <a:r>
              <a:rPr lang="ko-KR" altLang="en-US" dirty="0"/>
              <a:t>우</a:t>
            </a:r>
            <a:r>
              <a:rPr lang="en-US" altLang="ko-KR" dirty="0"/>
              <a:t>)</a:t>
            </a:r>
            <a:r>
              <a:rPr lang="ko-KR" altLang="en-US" dirty="0"/>
              <a:t>으로 연결하는 데 사용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37BF42-C64E-69C3-7304-CF8158B14598}"/>
              </a:ext>
            </a:extLst>
          </p:cNvPr>
          <p:cNvSpPr txBox="1"/>
          <p:nvPr/>
        </p:nvSpPr>
        <p:spPr>
          <a:xfrm>
            <a:off x="251520" y="3501008"/>
            <a:ext cx="41764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pandas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df1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({'</a:t>
            </a:r>
            <a:r>
              <a:rPr lang="ko-KR" altLang="en-US" sz="1200" dirty="0" err="1"/>
              <a:t>A</a:t>
            </a:r>
            <a:r>
              <a:rPr lang="ko-KR" altLang="en-US" sz="1200" dirty="0"/>
              <a:t>': ['A0', 'A1', 'A2', 'A3'],</a:t>
            </a:r>
          </a:p>
          <a:p>
            <a:r>
              <a:rPr lang="ko-KR" altLang="en-US" sz="1200" dirty="0"/>
              <a:t>                    '</a:t>
            </a:r>
            <a:r>
              <a:rPr lang="ko-KR" altLang="en-US" sz="1200" dirty="0" err="1"/>
              <a:t>B</a:t>
            </a:r>
            <a:r>
              <a:rPr lang="ko-KR" altLang="en-US" sz="1200" dirty="0"/>
              <a:t>': ['B0', 'B1', 'B2', 'B3'],</a:t>
            </a:r>
          </a:p>
          <a:p>
            <a:r>
              <a:rPr lang="ko-KR" altLang="en-US" sz="1200" dirty="0"/>
              <a:t>                    'C': ['C0', 'C1', 'C2', 'C3'],</a:t>
            </a:r>
          </a:p>
          <a:p>
            <a:r>
              <a:rPr lang="ko-KR" altLang="en-US" sz="1200" dirty="0"/>
              <a:t>                    '</a:t>
            </a:r>
            <a:r>
              <a:rPr lang="ko-KR" altLang="en-US" sz="1200" dirty="0" err="1"/>
              <a:t>D</a:t>
            </a:r>
            <a:r>
              <a:rPr lang="ko-KR" altLang="en-US" sz="1200" dirty="0"/>
              <a:t>': ['D0', 'D1', 'D2', 'D3']})</a:t>
            </a:r>
          </a:p>
          <a:p>
            <a:endParaRPr lang="ko-KR" altLang="en-US" sz="1200" dirty="0"/>
          </a:p>
          <a:p>
            <a:r>
              <a:rPr lang="ko-KR" altLang="en-US" sz="1200" dirty="0"/>
              <a:t>df2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({'</a:t>
            </a:r>
            <a:r>
              <a:rPr lang="ko-KR" altLang="en-US" sz="1200" dirty="0" err="1"/>
              <a:t>A</a:t>
            </a:r>
            <a:r>
              <a:rPr lang="ko-KR" altLang="en-US" sz="1200" dirty="0"/>
              <a:t>': ['A4', 'A5', 'A6', 'A7'],</a:t>
            </a:r>
          </a:p>
          <a:p>
            <a:r>
              <a:rPr lang="ko-KR" altLang="en-US" sz="1200" dirty="0"/>
              <a:t>                    '</a:t>
            </a:r>
            <a:r>
              <a:rPr lang="ko-KR" altLang="en-US" sz="1200" dirty="0" err="1"/>
              <a:t>B</a:t>
            </a:r>
            <a:r>
              <a:rPr lang="ko-KR" altLang="en-US" sz="1200" dirty="0"/>
              <a:t>': ['B4', 'B5', 'B6', 'B7'],</a:t>
            </a:r>
          </a:p>
          <a:p>
            <a:r>
              <a:rPr lang="ko-KR" altLang="en-US" sz="1200" dirty="0"/>
              <a:t>                    'C': ['C4', 'C5', 'C6', 'C7'],</a:t>
            </a:r>
          </a:p>
          <a:p>
            <a:r>
              <a:rPr lang="ko-KR" altLang="en-US" sz="1200" dirty="0"/>
              <a:t>                    '</a:t>
            </a:r>
            <a:r>
              <a:rPr lang="ko-KR" altLang="en-US" sz="1200" dirty="0" err="1"/>
              <a:t>D</a:t>
            </a:r>
            <a:r>
              <a:rPr lang="ko-KR" altLang="en-US" sz="1200" dirty="0"/>
              <a:t>': ['D4', 'D5', 'D6', 'D7']})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result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pd.concat</a:t>
            </a:r>
            <a:r>
              <a:rPr lang="ko-KR" altLang="en-US" sz="1200" dirty="0"/>
              <a:t>([df1, df2], </a:t>
            </a:r>
            <a:r>
              <a:rPr lang="ko-KR" altLang="en-US" sz="1200" dirty="0" err="1"/>
              <a:t>axis</a:t>
            </a:r>
            <a:r>
              <a:rPr lang="ko-KR" altLang="en-US" sz="1200" dirty="0"/>
              <a:t>=0, </a:t>
            </a:r>
            <a:r>
              <a:rPr lang="ko-KR" altLang="en-US" sz="1200" dirty="0" err="1"/>
              <a:t>ignore_index</a:t>
            </a:r>
            <a:r>
              <a:rPr lang="ko-KR" altLang="en-US" sz="1200" dirty="0"/>
              <a:t>=</a:t>
            </a:r>
            <a:r>
              <a:rPr lang="ko-KR" altLang="en-US" sz="1200" dirty="0" err="1"/>
              <a:t>True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result</a:t>
            </a:r>
            <a:r>
              <a:rPr lang="ko-KR" altLang="en-US" sz="12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225976-8B20-965E-952F-482D50B84165}"/>
              </a:ext>
            </a:extLst>
          </p:cNvPr>
          <p:cNvSpPr txBox="1"/>
          <p:nvPr/>
        </p:nvSpPr>
        <p:spPr>
          <a:xfrm>
            <a:off x="5004048" y="4797152"/>
            <a:ext cx="41115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axis</a:t>
            </a:r>
          </a:p>
          <a:p>
            <a:r>
              <a:rPr lang="en-US" altLang="ko-KR" sz="1400" dirty="0"/>
              <a:t>0: </a:t>
            </a:r>
            <a:r>
              <a:rPr lang="ko-KR" altLang="en-US" sz="1400" dirty="0" err="1"/>
              <a:t>행방향</a:t>
            </a:r>
            <a:endParaRPr lang="en-US" altLang="ko-KR" sz="1400" dirty="0"/>
          </a:p>
          <a:p>
            <a:r>
              <a:rPr lang="en-US" altLang="ko-KR" sz="1400" dirty="0"/>
              <a:t>1: </a:t>
            </a:r>
            <a:r>
              <a:rPr lang="ko-KR" altLang="en-US" sz="1400" dirty="0" err="1"/>
              <a:t>열방향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err="1"/>
              <a:t>ignore_index</a:t>
            </a:r>
            <a:r>
              <a:rPr lang="en-US" altLang="ko-KR" sz="1400" dirty="0"/>
              <a:t>=True</a:t>
            </a:r>
          </a:p>
          <a:p>
            <a:r>
              <a:rPr lang="ko-KR" altLang="en-US" sz="1400" dirty="0"/>
              <a:t>인덱스가 </a:t>
            </a:r>
            <a:r>
              <a:rPr lang="en-US" altLang="ko-KR" sz="1400" dirty="0"/>
              <a:t>0</a:t>
            </a:r>
            <a:r>
              <a:rPr lang="ko-KR" altLang="en-US" sz="1400" dirty="0"/>
              <a:t>부터 시작하는 연속된 정수로 재설정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B88FAA-DA6A-16E0-C3F9-E136285BEC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135"/>
          <a:stretch/>
        </p:blipFill>
        <p:spPr>
          <a:xfrm>
            <a:off x="1403648" y="2319135"/>
            <a:ext cx="1484582" cy="73252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90BBB5-0525-B863-5559-EB52402439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20" b="47503"/>
          <a:stretch/>
        </p:blipFill>
        <p:spPr>
          <a:xfrm>
            <a:off x="3585119" y="2315241"/>
            <a:ext cx="1439427" cy="73252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F88E78-0728-75B3-1EC2-9838B3BA62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420"/>
          <a:stretch/>
        </p:blipFill>
        <p:spPr>
          <a:xfrm>
            <a:off x="6475783" y="1893615"/>
            <a:ext cx="1080120" cy="176855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82FE2DF-1B26-7608-2118-6FC3063AB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065" y="3849403"/>
            <a:ext cx="2804735" cy="71058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ECDAA6-9F72-9EC5-CE1E-99CAFBECBC8C}"/>
              </a:ext>
            </a:extLst>
          </p:cNvPr>
          <p:cNvSpPr txBox="1"/>
          <p:nvPr/>
        </p:nvSpPr>
        <p:spPr>
          <a:xfrm>
            <a:off x="3073302" y="249289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522B99E-0D0E-18E0-8B25-3E24D0903C5B}"/>
              </a:ext>
            </a:extLst>
          </p:cNvPr>
          <p:cNvCxnSpPr/>
          <p:nvPr/>
        </p:nvCxnSpPr>
        <p:spPr>
          <a:xfrm flipV="1">
            <a:off x="5220072" y="2492896"/>
            <a:ext cx="1008112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607601E-5FFB-1652-980E-F9E010A265D4}"/>
              </a:ext>
            </a:extLst>
          </p:cNvPr>
          <p:cNvCxnSpPr>
            <a:cxnSpLocks/>
          </p:cNvCxnSpPr>
          <p:nvPr/>
        </p:nvCxnSpPr>
        <p:spPr>
          <a:xfrm>
            <a:off x="5137720" y="2940394"/>
            <a:ext cx="596562" cy="928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62310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63432-F08F-8709-C5C6-7918030A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병합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DD040-7776-CB86-4B30-E787F0233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0" dirty="0">
                <a:effectLst/>
                <a:latin typeface="Söhne"/>
              </a:rPr>
              <a:t>Merge</a:t>
            </a:r>
          </a:p>
          <a:p>
            <a:pPr lvl="1"/>
            <a:r>
              <a:rPr lang="ko-KR" altLang="en-US" dirty="0"/>
              <a:t>두 데이터프레임을 공통 열 또는 인덱스를 기준으로 병합하는 데 사용</a:t>
            </a:r>
            <a:endParaRPr lang="en-US" altLang="ko-KR" dirty="0"/>
          </a:p>
          <a:p>
            <a:pPr lvl="2"/>
            <a:r>
              <a:rPr lang="ko-KR" altLang="en-US" dirty="0"/>
              <a:t>기본 조인 방법은 </a:t>
            </a:r>
            <a:r>
              <a:rPr lang="en-US" altLang="ko-KR" dirty="0"/>
              <a:t>inner join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37BF42-C64E-69C3-7304-CF8158B14598}"/>
              </a:ext>
            </a:extLst>
          </p:cNvPr>
          <p:cNvSpPr txBox="1"/>
          <p:nvPr/>
        </p:nvSpPr>
        <p:spPr>
          <a:xfrm>
            <a:off x="1403648" y="3284984"/>
            <a:ext cx="532859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import pandas as pd</a:t>
            </a:r>
          </a:p>
          <a:p>
            <a:endParaRPr lang="en-US" altLang="ko-KR" sz="1400" dirty="0"/>
          </a:p>
          <a:p>
            <a:r>
              <a:rPr lang="en-US" altLang="ko-KR" sz="1400" dirty="0"/>
              <a:t>left = </a:t>
            </a:r>
            <a:r>
              <a:rPr lang="en-US" altLang="ko-KR" sz="1400" dirty="0" err="1"/>
              <a:t>pd.DataFrame</a:t>
            </a:r>
            <a:r>
              <a:rPr lang="en-US" altLang="ko-KR" sz="1400" dirty="0"/>
              <a:t>({'key': ['K0', 'K1', 'K3'],</a:t>
            </a:r>
          </a:p>
          <a:p>
            <a:r>
              <a:rPr lang="en-US" altLang="ko-KR" sz="1400" dirty="0"/>
              <a:t>                     'A': ['A0', 'A1', 'A3'],</a:t>
            </a:r>
          </a:p>
          <a:p>
            <a:r>
              <a:rPr lang="en-US" altLang="ko-KR" sz="1400" dirty="0"/>
              <a:t>                     'B': ['B0', 'B1', 'B3']})</a:t>
            </a:r>
          </a:p>
          <a:p>
            <a:endParaRPr lang="en-US" altLang="ko-KR" sz="1400" dirty="0"/>
          </a:p>
          <a:p>
            <a:r>
              <a:rPr lang="en-US" altLang="ko-KR" sz="1400" dirty="0"/>
              <a:t>right = </a:t>
            </a:r>
            <a:r>
              <a:rPr lang="en-US" altLang="ko-KR" sz="1400" dirty="0" err="1"/>
              <a:t>pd.DataFrame</a:t>
            </a:r>
            <a:r>
              <a:rPr lang="en-US" altLang="ko-KR" sz="1400" dirty="0"/>
              <a:t>({'key': ['K0', 'K2', 'K3'],</a:t>
            </a:r>
          </a:p>
          <a:p>
            <a:r>
              <a:rPr lang="en-US" altLang="ko-KR" sz="1400" dirty="0"/>
              <a:t>                      'C': ['C0', 'C2', 'C3'],</a:t>
            </a:r>
          </a:p>
          <a:p>
            <a:r>
              <a:rPr lang="en-US" altLang="ko-KR" sz="1400" dirty="0"/>
              <a:t>                      'D': ['D0', 'D2', 'D3']})</a:t>
            </a:r>
          </a:p>
          <a:p>
            <a:endParaRPr lang="en-US" altLang="ko-KR" sz="1400" dirty="0"/>
          </a:p>
          <a:p>
            <a:r>
              <a:rPr lang="en-US" altLang="ko-KR" sz="1400" dirty="0"/>
              <a:t>result = </a:t>
            </a:r>
            <a:r>
              <a:rPr lang="en-US" altLang="ko-KR" sz="1400" dirty="0" err="1"/>
              <a:t>pd.merge</a:t>
            </a:r>
            <a:r>
              <a:rPr lang="en-US" altLang="ko-KR" sz="1400" dirty="0"/>
              <a:t>(left, right, on='key')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print(result)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B0A25D-0AE6-BAC1-F700-41C0893ADD55}"/>
              </a:ext>
            </a:extLst>
          </p:cNvPr>
          <p:cNvSpPr txBox="1"/>
          <p:nvPr/>
        </p:nvSpPr>
        <p:spPr>
          <a:xfrm>
            <a:off x="5093564" y="2057072"/>
            <a:ext cx="38709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result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pd.merge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left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right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on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key</a:t>
            </a:r>
            <a:r>
              <a:rPr lang="ko-KR" altLang="en-US" sz="1200" dirty="0"/>
              <a:t>', </a:t>
            </a:r>
            <a:r>
              <a:rPr lang="ko-KR" altLang="en-US" sz="1200" dirty="0" err="1"/>
              <a:t>how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inner</a:t>
            </a:r>
            <a:r>
              <a:rPr lang="ko-KR" altLang="en-US" sz="1200" dirty="0"/>
              <a:t>’)</a:t>
            </a:r>
            <a:endParaRPr lang="en-US" altLang="ko-KR" sz="1200" dirty="0"/>
          </a:p>
          <a:p>
            <a:r>
              <a:rPr lang="en-US" altLang="ko-KR" sz="1200" dirty="0"/>
              <a:t>result = </a:t>
            </a:r>
            <a:r>
              <a:rPr lang="en-US" altLang="ko-KR" sz="1200" dirty="0" err="1"/>
              <a:t>pd.merge</a:t>
            </a:r>
            <a:r>
              <a:rPr lang="en-US" altLang="ko-KR" sz="1200" dirty="0"/>
              <a:t>(left, right, on='key', how='outer')</a:t>
            </a:r>
          </a:p>
          <a:p>
            <a:r>
              <a:rPr lang="en-US" altLang="ko-KR" sz="1200" dirty="0"/>
              <a:t>result = </a:t>
            </a:r>
            <a:r>
              <a:rPr lang="en-US" altLang="ko-KR" sz="1200" dirty="0" err="1"/>
              <a:t>pd.merge</a:t>
            </a:r>
            <a:r>
              <a:rPr lang="en-US" altLang="ko-KR" sz="1200" dirty="0"/>
              <a:t>(left, right, on='key', how='left')</a:t>
            </a:r>
          </a:p>
          <a:p>
            <a:r>
              <a:rPr lang="en-US" altLang="ko-KR" sz="1200" dirty="0"/>
              <a:t>result = </a:t>
            </a:r>
            <a:r>
              <a:rPr lang="en-US" altLang="ko-KR" sz="1200" dirty="0" err="1"/>
              <a:t>pd.merge</a:t>
            </a:r>
            <a:r>
              <a:rPr lang="en-US" altLang="ko-KR" sz="1200" dirty="0"/>
              <a:t>(left, right, on='key', how='right')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2729023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63432-F08F-8709-C5C6-7918030A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병합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DD040-7776-CB86-4B30-E787F0233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0" dirty="0">
                <a:effectLst/>
                <a:latin typeface="Söhne"/>
              </a:rPr>
              <a:t>Join</a:t>
            </a:r>
          </a:p>
          <a:p>
            <a:pPr lvl="1"/>
            <a:r>
              <a:rPr lang="ko-KR" altLang="en-US" dirty="0"/>
              <a:t>인덱스를 기준으로 두 데이터프레임을 병합하는 데 사용</a:t>
            </a:r>
            <a:endParaRPr lang="en-US" altLang="ko-KR" dirty="0"/>
          </a:p>
          <a:p>
            <a:pPr lvl="1"/>
            <a:r>
              <a:rPr lang="ko-KR" altLang="en-US" dirty="0"/>
              <a:t>기본적으로 </a:t>
            </a:r>
            <a:r>
              <a:rPr lang="en-US" altLang="ko-KR" dirty="0"/>
              <a:t>left join</a:t>
            </a:r>
            <a:r>
              <a:rPr lang="ko-KR" altLang="en-US" dirty="0"/>
              <a:t>을 수행</a:t>
            </a:r>
            <a:r>
              <a:rPr lang="en-US" altLang="ko-KR" dirty="0"/>
              <a:t>( how=＇</a:t>
            </a:r>
            <a:r>
              <a:rPr lang="en-US" altLang="ko-KR" dirty="0" err="1"/>
              <a:t>inner'|'outer'|'right</a:t>
            </a:r>
            <a:r>
              <a:rPr lang="en-US" altLang="ko-KR" dirty="0"/>
              <a:t>')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1750E8-B6AE-0403-2518-00741C253A12}"/>
              </a:ext>
            </a:extLst>
          </p:cNvPr>
          <p:cNvSpPr txBox="1"/>
          <p:nvPr/>
        </p:nvSpPr>
        <p:spPr>
          <a:xfrm>
            <a:off x="971600" y="2547840"/>
            <a:ext cx="7488832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pandas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첫 번째 데이터프레임 생성</a:t>
            </a:r>
          </a:p>
          <a:p>
            <a:r>
              <a:rPr lang="ko-KR" altLang="en-US" sz="1200" dirty="0"/>
              <a:t>data1 = {'이름': ['</a:t>
            </a:r>
            <a:r>
              <a:rPr lang="ko-KR" altLang="en-US" sz="1200" dirty="0" err="1"/>
              <a:t>John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Steve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Sarah</a:t>
            </a:r>
            <a:r>
              <a:rPr lang="ko-KR" altLang="en-US" sz="1200" dirty="0"/>
              <a:t>'],</a:t>
            </a:r>
          </a:p>
          <a:p>
            <a:r>
              <a:rPr lang="ko-KR" altLang="en-US" sz="1200" dirty="0"/>
              <a:t>         '나이': [25, 32, 28],</a:t>
            </a:r>
          </a:p>
          <a:p>
            <a:r>
              <a:rPr lang="ko-KR" altLang="en-US" sz="1200" dirty="0"/>
              <a:t>         '성별': ['남', '남', '여']}</a:t>
            </a:r>
          </a:p>
          <a:p>
            <a:r>
              <a:rPr lang="ko-KR" altLang="en-US" sz="1200" dirty="0"/>
              <a:t>df1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(data1)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두 번째 데이터프레임 생성</a:t>
            </a:r>
          </a:p>
          <a:p>
            <a:r>
              <a:rPr lang="ko-KR" altLang="en-US" sz="1200" dirty="0"/>
              <a:t>data2 = {'이름': ['</a:t>
            </a:r>
            <a:r>
              <a:rPr lang="ko-KR" altLang="en-US" sz="1200" dirty="0" err="1"/>
              <a:t>Steve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Sarah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Mike</a:t>
            </a:r>
            <a:r>
              <a:rPr lang="ko-KR" altLang="en-US" sz="1200" dirty="0"/>
              <a:t>'],</a:t>
            </a:r>
          </a:p>
          <a:p>
            <a:r>
              <a:rPr lang="ko-KR" altLang="en-US" sz="1200" dirty="0"/>
              <a:t>         '키': [180, 163, 190],</a:t>
            </a:r>
          </a:p>
          <a:p>
            <a:r>
              <a:rPr lang="ko-KR" altLang="en-US" sz="1200" dirty="0"/>
              <a:t>         '학년': ['2학년', '2학년', '3학년']}</a:t>
            </a:r>
          </a:p>
          <a:p>
            <a:r>
              <a:rPr lang="ko-KR" altLang="en-US" sz="1200" dirty="0"/>
              <a:t>df2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(data2)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조인 작업 수행</a:t>
            </a:r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how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inner</a:t>
            </a:r>
            <a:r>
              <a:rPr lang="ko-KR" altLang="en-US" sz="1200" dirty="0"/>
              <a:t>': 내부 조인</a:t>
            </a:r>
          </a:p>
          <a:p>
            <a:r>
              <a:rPr lang="ko-KR" altLang="en-US" sz="1200" dirty="0" err="1"/>
              <a:t>inner_join</a:t>
            </a:r>
            <a:r>
              <a:rPr lang="ko-KR" altLang="en-US" sz="1200" dirty="0"/>
              <a:t> = df1.join(df2.set_index('이름'), </a:t>
            </a:r>
            <a:r>
              <a:rPr lang="ko-KR" altLang="en-US" sz="1200" dirty="0" err="1"/>
              <a:t>on</a:t>
            </a:r>
            <a:r>
              <a:rPr lang="ko-KR" altLang="en-US" sz="1200" dirty="0"/>
              <a:t>='이름', </a:t>
            </a:r>
            <a:r>
              <a:rPr lang="ko-KR" altLang="en-US" sz="1200" dirty="0" err="1"/>
              <a:t>how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inner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Inner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Join</a:t>
            </a:r>
            <a:r>
              <a:rPr lang="ko-KR" altLang="en-US" sz="1200" dirty="0"/>
              <a:t>:")</a:t>
            </a:r>
          </a:p>
          <a:p>
            <a:r>
              <a:rPr lang="ko-KR" altLang="en-US" sz="1200" dirty="0" err="1"/>
              <a:t>print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inner_join</a:t>
            </a:r>
            <a:r>
              <a:rPr lang="ko-KR" alt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986263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E6C85-EEF3-9E32-E1CF-FC13E85A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그룹화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18CC7-5F1A-6032-86D7-900E1031B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553062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groupby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데이터프레임을 해당 열의 값에 따라 그룹화합니다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sz="1400" dirty="0" err="1"/>
              <a:t>반환값은</a:t>
            </a:r>
            <a:r>
              <a:rPr lang="ko-KR" altLang="en-US" sz="1400" dirty="0"/>
              <a:t> 그룹화된 데이터프레임을 나타내는 </a:t>
            </a:r>
            <a:r>
              <a:rPr lang="en-US" altLang="ko-KR" sz="1400" dirty="0" err="1"/>
              <a:t>GroupBy</a:t>
            </a:r>
            <a:r>
              <a:rPr lang="en-US" altLang="ko-KR" sz="1400" dirty="0"/>
              <a:t> </a:t>
            </a:r>
            <a:r>
              <a:rPr lang="ko-KR" altLang="en-US" sz="1400" dirty="0"/>
              <a:t>객체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/>
          </a:p>
          <a:p>
            <a:pPr lvl="1"/>
            <a:r>
              <a:rPr lang="ko-KR" altLang="en-US" sz="1600" dirty="0"/>
              <a:t>그룹화된 데이터에 연산 적용하기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2"/>
            <a:endParaRPr lang="en-US" altLang="ko-KR" sz="1400" dirty="0"/>
          </a:p>
          <a:p>
            <a:pPr lvl="2"/>
            <a:r>
              <a:rPr lang="en-US" altLang="ko-KR" sz="1400" dirty="0"/>
              <a:t>'</a:t>
            </a:r>
            <a:r>
              <a:rPr lang="ko-KR" altLang="en-US" sz="1400" dirty="0"/>
              <a:t>열 이름</a:t>
            </a:r>
            <a:r>
              <a:rPr lang="en-US" altLang="ko-KR" sz="1400" dirty="0"/>
              <a:t>'</a:t>
            </a:r>
            <a:r>
              <a:rPr lang="ko-KR" altLang="en-US" sz="1400" dirty="0"/>
              <a:t>은 그룹화된 데이터프레임에서 연산을 수행할 열의 이름</a:t>
            </a:r>
            <a:endParaRPr lang="en-US" altLang="ko-KR" sz="1400" dirty="0"/>
          </a:p>
          <a:p>
            <a:pPr lvl="2"/>
            <a:r>
              <a:rPr lang="en-US" altLang="ko-KR" sz="1400" dirty="0"/>
              <a:t>'</a:t>
            </a:r>
            <a:r>
              <a:rPr lang="ko-KR" altLang="en-US" sz="1400" dirty="0"/>
              <a:t>통계 함수</a:t>
            </a:r>
            <a:r>
              <a:rPr lang="en-US" altLang="ko-KR" sz="1400" dirty="0"/>
              <a:t>'</a:t>
            </a:r>
            <a:r>
              <a:rPr lang="ko-KR" altLang="en-US" sz="1400" dirty="0"/>
              <a:t>에는 원하는 통계 함수</a:t>
            </a:r>
            <a:r>
              <a:rPr lang="en-US" altLang="ko-KR" sz="1400" dirty="0"/>
              <a:t>(</a:t>
            </a:r>
            <a:r>
              <a:rPr lang="ko-KR" altLang="en-US" sz="1400" dirty="0"/>
              <a:t>예</a:t>
            </a:r>
            <a:r>
              <a:rPr lang="en-US" altLang="ko-KR" sz="1400" dirty="0"/>
              <a:t>: mean, sum, count, min, max </a:t>
            </a:r>
            <a:r>
              <a:rPr lang="ko-KR" altLang="en-US" sz="1400" dirty="0"/>
              <a:t>등</a:t>
            </a:r>
            <a:r>
              <a:rPr lang="en-US" altLang="ko-KR" sz="1400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8A69E-5030-8780-1687-D22A22F3083E}"/>
              </a:ext>
            </a:extLst>
          </p:cNvPr>
          <p:cNvSpPr txBox="1"/>
          <p:nvPr/>
        </p:nvSpPr>
        <p:spPr>
          <a:xfrm>
            <a:off x="1979712" y="213285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00B0F0"/>
                </a:solidFill>
              </a:rPr>
              <a:t>grouped</a:t>
            </a:r>
            <a:r>
              <a:rPr lang="ko-KR" altLang="en-US" dirty="0"/>
              <a:t> = </a:t>
            </a:r>
            <a:r>
              <a:rPr lang="ko-KR" altLang="en-US" dirty="0" err="1"/>
              <a:t>df.groupby</a:t>
            </a:r>
            <a:r>
              <a:rPr lang="ko-KR" altLang="en-US" dirty="0"/>
              <a:t>('열 이름')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8F24C5-91A0-CAE1-B5CF-A706DBE64705}"/>
              </a:ext>
            </a:extLst>
          </p:cNvPr>
          <p:cNvSpPr txBox="1"/>
          <p:nvPr/>
        </p:nvSpPr>
        <p:spPr>
          <a:xfrm>
            <a:off x="1691680" y="4221088"/>
            <a:ext cx="5760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result</a:t>
            </a:r>
            <a:r>
              <a:rPr lang="ko-KR" altLang="en-US" dirty="0"/>
              <a:t> = </a:t>
            </a:r>
            <a:r>
              <a:rPr lang="ko-KR" altLang="en-US" dirty="0" err="1">
                <a:solidFill>
                  <a:srgbClr val="00B0F0"/>
                </a:solidFill>
              </a:rPr>
              <a:t>grouped</a:t>
            </a:r>
            <a:r>
              <a:rPr lang="ko-KR" altLang="en-US" dirty="0"/>
              <a:t>['열 이름'].</a:t>
            </a:r>
            <a:r>
              <a:rPr lang="ko-KR" altLang="en-US" dirty="0" err="1"/>
              <a:t>agg</a:t>
            </a:r>
            <a:r>
              <a:rPr lang="ko-KR" altLang="en-US" dirty="0"/>
              <a:t>(['통계 함수'])</a:t>
            </a:r>
          </a:p>
        </p:txBody>
      </p:sp>
    </p:spTree>
    <p:extLst>
      <p:ext uri="{BB962C8B-B14F-4D97-AF65-F5344CB8AC3E}">
        <p14:creationId xmlns:p14="http://schemas.microsoft.com/office/powerpoint/2010/main" val="293007771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03709-F48D-280B-DC5B-CF0CB2A1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그룹화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33B85-6A81-B3B7-80DA-92A77BC31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그룹화한 후에 그룹별로 평균과 합계를 계산하는 예시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E8CB4-F5B1-A3D0-6D15-CB69A08AA990}"/>
              </a:ext>
            </a:extLst>
          </p:cNvPr>
          <p:cNvSpPr txBox="1"/>
          <p:nvPr/>
        </p:nvSpPr>
        <p:spPr>
          <a:xfrm>
            <a:off x="611560" y="1772816"/>
            <a:ext cx="8352928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import pandas as pd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예시 데이터프레임 생성</a:t>
            </a:r>
          </a:p>
          <a:p>
            <a:r>
              <a:rPr lang="en-US" altLang="ko-KR" sz="1200" dirty="0"/>
              <a:t>data = {'</a:t>
            </a:r>
            <a:r>
              <a:rPr lang="ko-KR" altLang="en-US" sz="1200" dirty="0"/>
              <a:t>학과</a:t>
            </a:r>
            <a:r>
              <a:rPr lang="en-US" altLang="ko-KR" sz="1200" dirty="0"/>
              <a:t>': ['</a:t>
            </a:r>
            <a:r>
              <a:rPr lang="ko-KR" altLang="en-US" sz="1200" dirty="0"/>
              <a:t>전산학과</a:t>
            </a:r>
            <a:r>
              <a:rPr lang="en-US" altLang="ko-KR" sz="1200" dirty="0"/>
              <a:t>', '</a:t>
            </a:r>
            <a:r>
              <a:rPr lang="ko-KR" altLang="en-US" sz="1200" dirty="0"/>
              <a:t>전자공학과</a:t>
            </a:r>
            <a:r>
              <a:rPr lang="en-US" altLang="ko-KR" sz="1200" dirty="0"/>
              <a:t>', '</a:t>
            </a:r>
            <a:r>
              <a:rPr lang="ko-KR" altLang="en-US" sz="1200" dirty="0"/>
              <a:t>전자공학과</a:t>
            </a:r>
            <a:r>
              <a:rPr lang="en-US" altLang="ko-KR" sz="1200" dirty="0"/>
              <a:t>', '</a:t>
            </a:r>
            <a:r>
              <a:rPr lang="ko-KR" altLang="en-US" sz="1200" dirty="0"/>
              <a:t>경영학과</a:t>
            </a:r>
            <a:r>
              <a:rPr lang="en-US" altLang="ko-KR" sz="1200" dirty="0"/>
              <a:t>', '</a:t>
            </a:r>
            <a:r>
              <a:rPr lang="ko-KR" altLang="en-US" sz="1200" dirty="0"/>
              <a:t>경영학과</a:t>
            </a:r>
            <a:r>
              <a:rPr lang="en-US" altLang="ko-KR" sz="1200" dirty="0"/>
              <a:t>'],</a:t>
            </a:r>
          </a:p>
          <a:p>
            <a:r>
              <a:rPr lang="en-US" altLang="ko-KR" sz="1200" dirty="0"/>
              <a:t>        '</a:t>
            </a:r>
            <a:r>
              <a:rPr lang="ko-KR" altLang="en-US" sz="1200" dirty="0"/>
              <a:t>성적</a:t>
            </a:r>
            <a:r>
              <a:rPr lang="en-US" altLang="ko-KR" sz="1200" dirty="0"/>
              <a:t>': [80, 90, 75, 85, 95],</a:t>
            </a:r>
          </a:p>
          <a:p>
            <a:r>
              <a:rPr lang="en-US" altLang="ko-KR" sz="1200" dirty="0"/>
              <a:t>        '</a:t>
            </a:r>
            <a:r>
              <a:rPr lang="ko-KR" altLang="en-US" sz="1200" dirty="0"/>
              <a:t>인원</a:t>
            </a:r>
            <a:r>
              <a:rPr lang="en-US" altLang="ko-KR" sz="1200" dirty="0"/>
              <a:t>': [50, 40, 35, 60, 55]}</a:t>
            </a:r>
          </a:p>
          <a:p>
            <a:r>
              <a:rPr lang="en-US" altLang="ko-KR" sz="1200" dirty="0"/>
              <a:t>df = </a:t>
            </a:r>
            <a:r>
              <a:rPr lang="en-US" altLang="ko-KR" sz="1200" dirty="0" err="1"/>
              <a:t>pd.DataFrame</a:t>
            </a:r>
            <a:r>
              <a:rPr lang="en-US" altLang="ko-KR" sz="1200" dirty="0"/>
              <a:t>(data)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'</a:t>
            </a:r>
            <a:r>
              <a:rPr lang="ko-KR" altLang="en-US" sz="1200" dirty="0"/>
              <a:t>학과</a:t>
            </a:r>
            <a:r>
              <a:rPr lang="en-US" altLang="ko-KR" sz="1200" dirty="0"/>
              <a:t>' </a:t>
            </a:r>
            <a:r>
              <a:rPr lang="ko-KR" altLang="en-US" sz="1200" dirty="0"/>
              <a:t>열을 기준으로 그룹화한 후 </a:t>
            </a:r>
            <a:r>
              <a:rPr lang="en-US" altLang="ko-KR" sz="1200" dirty="0"/>
              <a:t>'</a:t>
            </a:r>
            <a:r>
              <a:rPr lang="ko-KR" altLang="en-US" sz="1200" dirty="0"/>
              <a:t>성적</a:t>
            </a:r>
            <a:r>
              <a:rPr lang="en-US" altLang="ko-KR" sz="1200" dirty="0"/>
              <a:t>' </a:t>
            </a:r>
            <a:r>
              <a:rPr lang="ko-KR" altLang="en-US" sz="1200" dirty="0"/>
              <a:t>열에 대해 평균과 합계 계산</a:t>
            </a:r>
          </a:p>
          <a:p>
            <a:r>
              <a:rPr lang="en-US" altLang="ko-KR" sz="1200" dirty="0"/>
              <a:t>grouped = </a:t>
            </a:r>
            <a:r>
              <a:rPr lang="en-US" altLang="ko-KR" sz="1200" dirty="0" err="1"/>
              <a:t>df.groupby</a:t>
            </a:r>
            <a:r>
              <a:rPr lang="en-US" altLang="ko-KR" sz="1200" dirty="0"/>
              <a:t>('</a:t>
            </a:r>
            <a:r>
              <a:rPr lang="ko-KR" altLang="en-US" sz="1200" dirty="0"/>
              <a:t>학과</a:t>
            </a:r>
            <a:r>
              <a:rPr lang="en-US" altLang="ko-KR" sz="1200" dirty="0"/>
              <a:t>')  # '</a:t>
            </a:r>
            <a:r>
              <a:rPr lang="ko-KR" altLang="en-US" sz="1200" dirty="0"/>
              <a:t>학과</a:t>
            </a:r>
            <a:r>
              <a:rPr lang="en-US" altLang="ko-KR" sz="1200" dirty="0"/>
              <a:t>' </a:t>
            </a:r>
            <a:r>
              <a:rPr lang="ko-KR" altLang="en-US" sz="1200" dirty="0"/>
              <a:t>열을 기준으로 그룹화</a:t>
            </a:r>
          </a:p>
          <a:p>
            <a:endParaRPr lang="ko-KR" altLang="en-US" sz="1200" dirty="0"/>
          </a:p>
          <a:p>
            <a:r>
              <a:rPr lang="en-US" altLang="ko-KR" sz="1200" dirty="0" err="1"/>
              <a:t>summary_stats</a:t>
            </a:r>
            <a:r>
              <a:rPr lang="en-US" altLang="ko-KR" sz="1200" dirty="0"/>
              <a:t> = grouped['</a:t>
            </a:r>
            <a:r>
              <a:rPr lang="ko-KR" altLang="en-US" sz="1200" dirty="0"/>
              <a:t>성적</a:t>
            </a:r>
            <a:r>
              <a:rPr lang="en-US" altLang="ko-KR" sz="1200" dirty="0"/>
              <a:t>'].</a:t>
            </a:r>
            <a:r>
              <a:rPr lang="en-US" altLang="ko-KR" sz="1200" dirty="0" err="1"/>
              <a:t>agg</a:t>
            </a:r>
            <a:r>
              <a:rPr lang="en-US" altLang="ko-KR" sz="1200" dirty="0"/>
              <a:t>(['mean', 'sum'])  # </a:t>
            </a:r>
            <a:r>
              <a:rPr lang="ko-KR" altLang="en-US" sz="1200" dirty="0"/>
              <a:t>그룹별 </a:t>
            </a:r>
            <a:r>
              <a:rPr lang="en-US" altLang="ko-KR" sz="1200" dirty="0"/>
              <a:t>'</a:t>
            </a:r>
            <a:r>
              <a:rPr lang="ko-KR" altLang="en-US" sz="1200" dirty="0"/>
              <a:t>성적</a:t>
            </a:r>
            <a:r>
              <a:rPr lang="en-US" altLang="ko-KR" sz="1200" dirty="0"/>
              <a:t>' </a:t>
            </a:r>
            <a:r>
              <a:rPr lang="ko-KR" altLang="en-US" sz="1200" dirty="0"/>
              <a:t>열의 평균과 합계 계산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summary_stats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D903666-9628-7D39-D663-3BD8A033E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4419745"/>
            <a:ext cx="3099420" cy="156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8148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E6C85-EEF3-9E32-E1CF-FC13E85A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그룹화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18CC7-5F1A-6032-86D7-900E1031B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553062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groupby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집계 함수</a:t>
            </a:r>
            <a:endParaRPr lang="ko-KR" altLang="ko-KR" dirty="0"/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1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/>
              <a:t>count</a:t>
            </a:r>
            <a:r>
              <a:rPr lang="ko-KR" altLang="ko-KR" sz="1400" dirty="0"/>
              <a:t>(): 그룹별로 데이터의 개수를 계산합니다.</a:t>
            </a:r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/>
              <a:t>size</a:t>
            </a:r>
            <a:r>
              <a:rPr lang="ko-KR" altLang="ko-KR" sz="1400" dirty="0"/>
              <a:t>(): 그룹별로 데이터의 크기를 계산합니다. </a:t>
            </a:r>
            <a:r>
              <a:rPr lang="ko-KR" altLang="ko-KR" sz="1400" dirty="0" err="1"/>
              <a:t>count</a:t>
            </a:r>
            <a:r>
              <a:rPr lang="ko-KR" altLang="ko-KR" sz="1400" dirty="0"/>
              <a:t>()와 다르게 </a:t>
            </a:r>
            <a:r>
              <a:rPr lang="ko-KR" altLang="ko-KR" sz="1400" dirty="0" err="1"/>
              <a:t>NaN값도</a:t>
            </a:r>
            <a:r>
              <a:rPr lang="ko-KR" altLang="ko-KR" sz="1400" dirty="0"/>
              <a:t> 포함합니다.</a:t>
            </a:r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/>
              <a:t>sum</a:t>
            </a:r>
            <a:r>
              <a:rPr lang="ko-KR" altLang="ko-KR" sz="1400" dirty="0"/>
              <a:t>(): 그룹별로 데이터의 합을 계산합니다.</a:t>
            </a:r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/>
              <a:t>mean</a:t>
            </a:r>
            <a:r>
              <a:rPr lang="ko-KR" altLang="ko-KR" sz="1400" dirty="0"/>
              <a:t>(): 그룹별로 데이터의 평균을 계산합니다.</a:t>
            </a:r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/>
              <a:t>median</a:t>
            </a:r>
            <a:r>
              <a:rPr lang="ko-KR" altLang="ko-KR" sz="1400" dirty="0"/>
              <a:t>(): 그룹별로 데이터의 중앙값을 계산합니다.</a:t>
            </a:r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/>
              <a:t>min</a:t>
            </a:r>
            <a:r>
              <a:rPr lang="ko-KR" altLang="ko-KR" sz="1400" dirty="0"/>
              <a:t>(): 그룹별로 데이터의 최솟값을 계산합니다.</a:t>
            </a:r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/>
              <a:t>max</a:t>
            </a:r>
            <a:r>
              <a:rPr lang="ko-KR" altLang="ko-KR" sz="1400" dirty="0"/>
              <a:t>(): 그룹별로 데이터의 최댓값을 계산합니다.</a:t>
            </a:r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/>
              <a:t>std</a:t>
            </a:r>
            <a:r>
              <a:rPr lang="ko-KR" altLang="ko-KR" sz="1400" dirty="0"/>
              <a:t>(): 그룹별로 데이터의 표준편차를 계산합니다.</a:t>
            </a:r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/>
              <a:t>var</a:t>
            </a:r>
            <a:r>
              <a:rPr lang="ko-KR" altLang="ko-KR" sz="1400" dirty="0"/>
              <a:t>(): 그룹별로 데이터의 분산을 계산합니다.</a:t>
            </a:r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/>
              <a:t>sem</a:t>
            </a:r>
            <a:r>
              <a:rPr lang="ko-KR" altLang="ko-KR" sz="1400" dirty="0"/>
              <a:t>(): 그룹별로 데이터의 표준오차를 계산합니다.</a:t>
            </a:r>
          </a:p>
          <a:p>
            <a:pPr lvl="2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 err="1"/>
              <a:t>describe</a:t>
            </a:r>
            <a:r>
              <a:rPr lang="ko-KR" altLang="ko-KR" sz="1400" dirty="0"/>
              <a:t>(): 그룹별로 </a:t>
            </a:r>
            <a:r>
              <a:rPr lang="ko-KR" altLang="ko-KR" sz="1400" dirty="0" err="1"/>
              <a:t>기술통계값을</a:t>
            </a:r>
            <a:r>
              <a:rPr lang="ko-KR" altLang="ko-KR" sz="1400" dirty="0"/>
              <a:t> 계산합니다.</a:t>
            </a:r>
            <a:endParaRPr lang="ko-KR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44ED35-AB78-9F27-2D31-B2A55942A2D0}"/>
              </a:ext>
            </a:extLst>
          </p:cNvPr>
          <p:cNvSpPr txBox="1"/>
          <p:nvPr/>
        </p:nvSpPr>
        <p:spPr>
          <a:xfrm>
            <a:off x="2267744" y="1556792"/>
            <a:ext cx="60486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00B0F0"/>
                </a:solidFill>
              </a:rPr>
              <a:t>grouped</a:t>
            </a:r>
            <a:r>
              <a:rPr lang="ko-KR" altLang="en-US" dirty="0"/>
              <a:t> = </a:t>
            </a:r>
            <a:r>
              <a:rPr lang="ko-KR" altLang="en-US" dirty="0" err="1"/>
              <a:t>df.groupby</a:t>
            </a:r>
            <a:r>
              <a:rPr lang="ko-KR" altLang="en-US" dirty="0"/>
              <a:t>('열 이름')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F0"/>
                </a:solidFill>
              </a:rPr>
              <a:t>grouped</a:t>
            </a:r>
            <a:r>
              <a:rPr lang="en-US" altLang="ko-KR" dirty="0"/>
              <a:t>['</a:t>
            </a:r>
            <a:r>
              <a:rPr lang="ko-KR" altLang="en-US" dirty="0" err="1"/>
              <a:t>열이름</a:t>
            </a:r>
            <a:r>
              <a:rPr lang="en-US" altLang="ko-KR" dirty="0"/>
              <a:t>'].</a:t>
            </a:r>
            <a:r>
              <a:rPr lang="ko-KR" altLang="en-US" dirty="0"/>
              <a:t>집계함수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#</a:t>
            </a:r>
            <a:r>
              <a:rPr lang="ko-KR" altLang="en-US" dirty="0" err="1"/>
              <a:t>df.groupby</a:t>
            </a:r>
            <a:r>
              <a:rPr lang="ko-KR" altLang="en-US" dirty="0"/>
              <a:t>('열 </a:t>
            </a:r>
            <a:r>
              <a:rPr lang="ko-KR" altLang="en-US"/>
              <a:t>이름')</a:t>
            </a:r>
            <a:r>
              <a:rPr lang="en-US" altLang="ko-KR"/>
              <a:t>['</a:t>
            </a:r>
            <a:r>
              <a:rPr lang="ko-KR" altLang="en-US" dirty="0" err="1"/>
              <a:t>열이름</a:t>
            </a:r>
            <a:r>
              <a:rPr lang="en-US" altLang="ko-KR" dirty="0"/>
              <a:t>'].</a:t>
            </a:r>
            <a:r>
              <a:rPr lang="ko-KR" altLang="en-US" dirty="0"/>
              <a:t>집계함수</a:t>
            </a:r>
            <a:r>
              <a:rPr lang="en-US" altLang="ko-KR" dirty="0"/>
              <a:t>() </a:t>
            </a:r>
            <a:r>
              <a:rPr lang="ko-KR" altLang="en-US" dirty="0" err="1"/>
              <a:t>이거랑</a:t>
            </a:r>
            <a:r>
              <a:rPr lang="ko-KR" altLang="en-US" dirty="0"/>
              <a:t> 같지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2918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E6C85-EEF3-9E32-E1CF-FC13E85A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562074"/>
          </a:xfrm>
        </p:spPr>
        <p:txBody>
          <a:bodyPr>
            <a:noAutofit/>
          </a:bodyPr>
          <a:lstStyle/>
          <a:p>
            <a:r>
              <a:rPr lang="ko-KR" altLang="en-US" sz="2800"/>
              <a:t>데이터 그룹화 예제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18CC7-5F1A-6032-86D7-900E1031B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3610744" cy="5073427"/>
          </a:xfrm>
        </p:spPr>
        <p:txBody>
          <a:bodyPr>
            <a:normAutofit/>
          </a:bodyPr>
          <a:lstStyle/>
          <a:p>
            <a:r>
              <a:rPr lang="ko-KR" altLang="en-US" dirty="0"/>
              <a:t>집계함수 예시</a:t>
            </a:r>
            <a:endParaRPr lang="ko-KR" altLang="ko-KR" dirty="0"/>
          </a:p>
          <a:p>
            <a:pPr lvl="1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98EEF-480D-484C-8B6E-86E5D33F6CC7}"/>
              </a:ext>
            </a:extLst>
          </p:cNvPr>
          <p:cNvSpPr txBox="1"/>
          <p:nvPr/>
        </p:nvSpPr>
        <p:spPr>
          <a:xfrm>
            <a:off x="3275856" y="1268760"/>
            <a:ext cx="45720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I</a:t>
            </a:r>
            <a:r>
              <a:rPr lang="ko-KR" altLang="en-US" sz="1100" dirty="0" err="1"/>
              <a:t>mport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pandas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pd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en-US" altLang="ko-KR" sz="1100" dirty="0"/>
              <a:t>D</a:t>
            </a:r>
            <a:r>
              <a:rPr lang="ko-KR" altLang="en-US" sz="1100" dirty="0" err="1"/>
              <a:t>ata</a:t>
            </a:r>
            <a:r>
              <a:rPr lang="ko-KR" altLang="en-US" sz="1100" dirty="0"/>
              <a:t> = {‘</a:t>
            </a:r>
            <a:r>
              <a:rPr lang="ko-KR" altLang="en-US" sz="1100" dirty="0" err="1"/>
              <a:t>name</a:t>
            </a:r>
            <a:r>
              <a:rPr lang="ko-KR" altLang="en-US" sz="1100" dirty="0"/>
              <a:t>’: [‘</a:t>
            </a:r>
            <a:r>
              <a:rPr lang="ko-KR" altLang="en-US" sz="1100" dirty="0" err="1"/>
              <a:t>Alice</a:t>
            </a:r>
            <a:r>
              <a:rPr lang="ko-KR" altLang="en-US" sz="1100" dirty="0"/>
              <a:t>’, ‘</a:t>
            </a:r>
            <a:r>
              <a:rPr lang="ko-KR" altLang="en-US" sz="1100" dirty="0" err="1"/>
              <a:t>Bob</a:t>
            </a:r>
            <a:r>
              <a:rPr lang="ko-KR" altLang="en-US" sz="1100" dirty="0"/>
              <a:t>’, ‘</a:t>
            </a:r>
            <a:r>
              <a:rPr lang="ko-KR" altLang="en-US" sz="1100" dirty="0" err="1"/>
              <a:t>Charlie</a:t>
            </a:r>
            <a:r>
              <a:rPr lang="ko-KR" altLang="en-US" sz="1100" dirty="0"/>
              <a:t>’, ‘</a:t>
            </a:r>
            <a:r>
              <a:rPr lang="ko-KR" altLang="en-US" sz="1100" dirty="0" err="1"/>
              <a:t>David</a:t>
            </a:r>
            <a:r>
              <a:rPr lang="ko-KR" altLang="en-US" sz="1100" dirty="0"/>
              <a:t>’, ‘</a:t>
            </a:r>
            <a:r>
              <a:rPr lang="ko-KR" altLang="en-US" sz="1100" dirty="0" err="1"/>
              <a:t>Emily</a:t>
            </a:r>
            <a:r>
              <a:rPr lang="ko-KR" altLang="en-US" sz="1100" dirty="0"/>
              <a:t>’, ‘</a:t>
            </a:r>
            <a:r>
              <a:rPr lang="ko-KR" altLang="en-US" sz="1100" dirty="0" err="1"/>
              <a:t>Frank</a:t>
            </a:r>
            <a:r>
              <a:rPr lang="ko-KR" altLang="en-US" sz="1100" dirty="0"/>
              <a:t>’],</a:t>
            </a:r>
          </a:p>
          <a:p>
            <a:r>
              <a:rPr lang="ko-KR" altLang="en-US" sz="1100" dirty="0"/>
              <a:t>        ‘</a:t>
            </a:r>
            <a:r>
              <a:rPr lang="ko-KR" altLang="en-US" sz="1100" dirty="0" err="1"/>
              <a:t>gender</a:t>
            </a:r>
            <a:r>
              <a:rPr lang="ko-KR" altLang="en-US" sz="1100" dirty="0"/>
              <a:t>’: [‘</a:t>
            </a:r>
            <a:r>
              <a:rPr lang="ko-KR" altLang="en-US" sz="1100" dirty="0" err="1"/>
              <a:t>F</a:t>
            </a:r>
            <a:r>
              <a:rPr lang="ko-KR" altLang="en-US" sz="1100" dirty="0"/>
              <a:t>’, ‘</a:t>
            </a:r>
            <a:r>
              <a:rPr lang="ko-KR" altLang="en-US" sz="1100" dirty="0" err="1"/>
              <a:t>M</a:t>
            </a:r>
            <a:r>
              <a:rPr lang="ko-KR" altLang="en-US" sz="1100" dirty="0"/>
              <a:t>’, ‘</a:t>
            </a:r>
            <a:r>
              <a:rPr lang="ko-KR" altLang="en-US" sz="1100" dirty="0" err="1"/>
              <a:t>M</a:t>
            </a:r>
            <a:r>
              <a:rPr lang="ko-KR" altLang="en-US" sz="1100" dirty="0"/>
              <a:t>’, ‘</a:t>
            </a:r>
            <a:r>
              <a:rPr lang="ko-KR" altLang="en-US" sz="1100" dirty="0" err="1"/>
              <a:t>M</a:t>
            </a:r>
            <a:r>
              <a:rPr lang="ko-KR" altLang="en-US" sz="1100" dirty="0"/>
              <a:t>’, ‘</a:t>
            </a:r>
            <a:r>
              <a:rPr lang="ko-KR" altLang="en-US" sz="1100" dirty="0" err="1"/>
              <a:t>F</a:t>
            </a:r>
            <a:r>
              <a:rPr lang="ko-KR" altLang="en-US" sz="1100" dirty="0"/>
              <a:t>’, ‘</a:t>
            </a:r>
            <a:r>
              <a:rPr lang="ko-KR" altLang="en-US" sz="1100" dirty="0" err="1"/>
              <a:t>M</a:t>
            </a:r>
            <a:r>
              <a:rPr lang="ko-KR" altLang="en-US" sz="1100" dirty="0"/>
              <a:t>’],</a:t>
            </a:r>
          </a:p>
          <a:p>
            <a:r>
              <a:rPr lang="ko-KR" altLang="en-US" sz="1100" dirty="0"/>
              <a:t>        ‘</a:t>
            </a:r>
            <a:r>
              <a:rPr lang="ko-KR" altLang="en-US" sz="1100" dirty="0" err="1"/>
              <a:t>age</a:t>
            </a:r>
            <a:r>
              <a:rPr lang="ko-KR" altLang="en-US" sz="1100" dirty="0"/>
              <a:t>’: [25, 30, 35, 40, 45, 50],</a:t>
            </a:r>
          </a:p>
          <a:p>
            <a:r>
              <a:rPr lang="ko-KR" altLang="en-US" sz="1100" dirty="0"/>
              <a:t>        ‘score1’: [80, 70, 85, 75, 90, 95],</a:t>
            </a:r>
          </a:p>
          <a:p>
            <a:r>
              <a:rPr lang="ko-KR" altLang="en-US" sz="1100" dirty="0"/>
              <a:t>        ‘score2’: [85, 75, 90, 80, 95, 100]}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df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pd.DataFrame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data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count</a:t>
            </a:r>
            <a:endParaRPr lang="ko-KR" altLang="en-US" sz="1100" dirty="0"/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df.groupby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gender</a:t>
            </a:r>
            <a:r>
              <a:rPr lang="ko-KR" altLang="en-US" sz="1100" dirty="0"/>
              <a:t>')[['score1', 'score2']].</a:t>
            </a:r>
            <a:r>
              <a:rPr lang="ko-KR" altLang="en-US" sz="1100" dirty="0" err="1"/>
              <a:t>count</a:t>
            </a:r>
            <a:r>
              <a:rPr lang="ko-KR" altLang="en-US" sz="1100" dirty="0"/>
              <a:t>())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size</a:t>
            </a:r>
            <a:endParaRPr lang="ko-KR" altLang="en-US" sz="1100" dirty="0"/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df.groupby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gender</a:t>
            </a:r>
            <a:r>
              <a:rPr lang="ko-KR" altLang="en-US" sz="1100" dirty="0"/>
              <a:t>')[['score1', 'score2']].</a:t>
            </a:r>
            <a:r>
              <a:rPr lang="ko-KR" altLang="en-US" sz="1100" dirty="0" err="1"/>
              <a:t>size</a:t>
            </a:r>
            <a:r>
              <a:rPr lang="ko-KR" altLang="en-US" sz="1100" dirty="0"/>
              <a:t>())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sum</a:t>
            </a:r>
            <a:endParaRPr lang="ko-KR" altLang="en-US" sz="1100" dirty="0"/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df.groupby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gender</a:t>
            </a:r>
            <a:r>
              <a:rPr lang="ko-KR" altLang="en-US" sz="1100" dirty="0"/>
              <a:t>')[['score1', 'score2']].</a:t>
            </a:r>
            <a:r>
              <a:rPr lang="ko-KR" altLang="en-US" sz="1100" dirty="0" err="1"/>
              <a:t>sum</a:t>
            </a:r>
            <a:r>
              <a:rPr lang="ko-KR" altLang="en-US" sz="1100" dirty="0"/>
              <a:t>())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mean</a:t>
            </a:r>
            <a:endParaRPr lang="ko-KR" altLang="en-US" sz="1100" dirty="0"/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df.groupby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gender</a:t>
            </a:r>
            <a:r>
              <a:rPr lang="ko-KR" altLang="en-US" sz="1100" dirty="0"/>
              <a:t>')[['score1', 'score2']].</a:t>
            </a:r>
            <a:r>
              <a:rPr lang="ko-KR" altLang="en-US" sz="1100" dirty="0" err="1"/>
              <a:t>mean</a:t>
            </a:r>
            <a:r>
              <a:rPr lang="ko-KR" altLang="en-US" sz="1100" dirty="0"/>
              <a:t>())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median</a:t>
            </a:r>
            <a:endParaRPr lang="ko-KR" altLang="en-US" sz="1100" dirty="0"/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df.groupby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gender</a:t>
            </a:r>
            <a:r>
              <a:rPr lang="ko-KR" altLang="en-US" sz="1100" dirty="0"/>
              <a:t>')[['score1', 'score2']].</a:t>
            </a:r>
            <a:r>
              <a:rPr lang="ko-KR" altLang="en-US" sz="1100" dirty="0" err="1"/>
              <a:t>median</a:t>
            </a:r>
            <a:r>
              <a:rPr lang="ko-KR" altLang="en-US" sz="1100" dirty="0"/>
              <a:t>())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min</a:t>
            </a:r>
            <a:endParaRPr lang="ko-KR" altLang="en-US" sz="1100" dirty="0"/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df.groupby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gender</a:t>
            </a:r>
            <a:r>
              <a:rPr lang="ko-KR" altLang="en-US" sz="1100" dirty="0"/>
              <a:t>')[['score1', 'score2']].</a:t>
            </a:r>
            <a:r>
              <a:rPr lang="ko-KR" altLang="en-US" sz="1100" dirty="0" err="1"/>
              <a:t>min</a:t>
            </a:r>
            <a:r>
              <a:rPr lang="ko-KR" altLang="en-US" sz="1100" dirty="0"/>
              <a:t>())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max</a:t>
            </a:r>
            <a:endParaRPr lang="ko-KR" altLang="en-US" sz="1100" dirty="0"/>
          </a:p>
          <a:p>
            <a:r>
              <a:rPr lang="ko-KR" altLang="en-US" sz="1100" dirty="0" err="1"/>
              <a:t>print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df.groupby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gender</a:t>
            </a:r>
            <a:r>
              <a:rPr lang="ko-KR" altLang="en-US" sz="1100" dirty="0"/>
              <a:t>')[['score1', 'score2']].</a:t>
            </a:r>
            <a:r>
              <a:rPr lang="ko-KR" altLang="en-US" sz="1100" dirty="0" err="1"/>
              <a:t>max</a:t>
            </a:r>
            <a:r>
              <a:rPr lang="ko-KR" altLang="en-US" sz="1100" dirty="0"/>
              <a:t>())</a:t>
            </a:r>
          </a:p>
          <a:p>
            <a:endParaRPr lang="ko-KR" altLang="en-US" sz="1100" dirty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1148247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11A51-BB02-461A-B523-7DB207AD7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/>
              <a:t>데이터 </a:t>
            </a:r>
            <a:r>
              <a:rPr lang="ko-KR" altLang="en-US" sz="4400" dirty="0" err="1"/>
              <a:t>전처리</a:t>
            </a:r>
            <a:r>
              <a:rPr lang="en-US" altLang="ko-KR" sz="4400" dirty="0"/>
              <a:t>, </a:t>
            </a:r>
            <a:r>
              <a:rPr lang="ko-KR" altLang="en-US" sz="4400" dirty="0"/>
              <a:t>그룹화 예제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FE5BA-C74B-AE1D-70F7-320091C24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이름의 첫 글자에 따른 평균 나이 비교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A96C9C-CEF7-0324-8C69-EE8BEB3F3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763973"/>
            <a:ext cx="3350625" cy="26772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2914F6-82AC-23E9-4D50-BF5CD2DC03B9}"/>
              </a:ext>
            </a:extLst>
          </p:cNvPr>
          <p:cNvSpPr txBox="1"/>
          <p:nvPr/>
        </p:nvSpPr>
        <p:spPr>
          <a:xfrm>
            <a:off x="539552" y="4437112"/>
            <a:ext cx="583264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 err="1"/>
              <a:t>import</a:t>
            </a:r>
            <a:r>
              <a:rPr lang="ko-KR" altLang="en-US" sz="800" dirty="0"/>
              <a:t> </a:t>
            </a:r>
            <a:r>
              <a:rPr lang="ko-KR" altLang="en-US" sz="800" dirty="0" err="1"/>
              <a:t>pandas</a:t>
            </a:r>
            <a:r>
              <a:rPr lang="ko-KR" altLang="en-US" sz="800" dirty="0"/>
              <a:t> </a:t>
            </a:r>
            <a:r>
              <a:rPr lang="ko-KR" altLang="en-US" sz="800" dirty="0" err="1"/>
              <a:t>as</a:t>
            </a:r>
            <a:r>
              <a:rPr lang="ko-KR" altLang="en-US" sz="800" dirty="0"/>
              <a:t> </a:t>
            </a:r>
            <a:r>
              <a:rPr lang="ko-KR" altLang="en-US" sz="800" dirty="0" err="1"/>
              <a:t>pd</a:t>
            </a:r>
            <a:endParaRPr lang="ko-KR" altLang="en-US" sz="800" dirty="0"/>
          </a:p>
          <a:p>
            <a:r>
              <a:rPr lang="ko-KR" altLang="en-US" sz="800" dirty="0" err="1"/>
              <a:t>import</a:t>
            </a:r>
            <a:r>
              <a:rPr lang="ko-KR" altLang="en-US" sz="800" dirty="0"/>
              <a:t> </a:t>
            </a:r>
            <a:r>
              <a:rPr lang="ko-KR" altLang="en-US" sz="800" dirty="0" err="1"/>
              <a:t>matplotlib.pyplot</a:t>
            </a:r>
            <a:r>
              <a:rPr lang="ko-KR" altLang="en-US" sz="800" dirty="0"/>
              <a:t> </a:t>
            </a:r>
            <a:r>
              <a:rPr lang="ko-KR" altLang="en-US" sz="800" dirty="0" err="1"/>
              <a:t>as</a:t>
            </a:r>
            <a:r>
              <a:rPr lang="ko-KR" altLang="en-US" sz="800" dirty="0"/>
              <a:t> </a:t>
            </a:r>
            <a:r>
              <a:rPr lang="ko-KR" altLang="en-US" sz="800" dirty="0" err="1"/>
              <a:t>plt</a:t>
            </a:r>
            <a:endParaRPr lang="ko-KR" altLang="en-US" sz="800" dirty="0"/>
          </a:p>
          <a:p>
            <a:r>
              <a:rPr lang="ko-KR" altLang="en-US" sz="800" dirty="0" err="1"/>
              <a:t>import</a:t>
            </a:r>
            <a:r>
              <a:rPr lang="ko-KR" altLang="en-US" sz="800" dirty="0"/>
              <a:t> </a:t>
            </a:r>
            <a:r>
              <a:rPr lang="ko-KR" altLang="en-US" sz="800" dirty="0" err="1"/>
              <a:t>numpy</a:t>
            </a:r>
            <a:r>
              <a:rPr lang="ko-KR" altLang="en-US" sz="800" dirty="0"/>
              <a:t> </a:t>
            </a:r>
            <a:r>
              <a:rPr lang="ko-KR" altLang="en-US" sz="800" dirty="0" err="1"/>
              <a:t>as</a:t>
            </a:r>
            <a:r>
              <a:rPr lang="ko-KR" altLang="en-US" sz="800" dirty="0"/>
              <a:t> </a:t>
            </a:r>
            <a:r>
              <a:rPr lang="ko-KR" altLang="en-US" sz="800" dirty="0" err="1"/>
              <a:t>np</a:t>
            </a:r>
            <a:endParaRPr lang="ko-KR" altLang="en-US" sz="800" dirty="0"/>
          </a:p>
          <a:p>
            <a:endParaRPr lang="ko-KR" altLang="en-US" sz="800" dirty="0"/>
          </a:p>
          <a:p>
            <a:r>
              <a:rPr lang="ko-KR" altLang="en-US" sz="800" dirty="0" err="1"/>
              <a:t>data</a:t>
            </a:r>
            <a:r>
              <a:rPr lang="ko-KR" altLang="en-US" sz="800" dirty="0"/>
              <a:t> = {'</a:t>
            </a:r>
            <a:r>
              <a:rPr lang="ko-KR" altLang="en-US" sz="800" dirty="0" err="1"/>
              <a:t>Name</a:t>
            </a:r>
            <a:r>
              <a:rPr lang="ko-KR" altLang="en-US" sz="800" dirty="0"/>
              <a:t>': ['</a:t>
            </a:r>
            <a:r>
              <a:rPr lang="ko-KR" altLang="en-US" sz="800" dirty="0" err="1"/>
              <a:t>John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Mike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Sarah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Adam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Emily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Daniel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Olivia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Liam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Sophia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Ethan</a:t>
            </a:r>
            <a:r>
              <a:rPr lang="ko-KR" altLang="en-US" sz="800" dirty="0"/>
              <a:t>',</a:t>
            </a:r>
          </a:p>
          <a:p>
            <a:r>
              <a:rPr lang="ko-KR" altLang="en-US" sz="800" dirty="0"/>
              <a:t>                 '</a:t>
            </a:r>
            <a:r>
              <a:rPr lang="ko-KR" altLang="en-US" sz="800" dirty="0" err="1"/>
              <a:t>Emma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Jacob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Ava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Mia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Noah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Charlotte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Harper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William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Benjamin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Elijah</a:t>
            </a:r>
            <a:r>
              <a:rPr lang="ko-KR" altLang="en-US" sz="800" dirty="0"/>
              <a:t>',</a:t>
            </a:r>
          </a:p>
          <a:p>
            <a:r>
              <a:rPr lang="ko-KR" altLang="en-US" sz="800" dirty="0"/>
              <a:t>                 '</a:t>
            </a:r>
            <a:r>
              <a:rPr lang="ko-KR" altLang="en-US" sz="800" dirty="0" err="1"/>
              <a:t>Amelia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James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Oliver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Lucas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Mason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Logan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Alexander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Evelyn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Grace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Victoria</a:t>
            </a:r>
            <a:r>
              <a:rPr lang="ko-KR" altLang="en-US" sz="800" dirty="0"/>
              <a:t>'],</a:t>
            </a:r>
          </a:p>
          <a:p>
            <a:r>
              <a:rPr lang="ko-KR" altLang="en-US" sz="800" dirty="0"/>
              <a:t>        '</a:t>
            </a:r>
            <a:r>
              <a:rPr lang="ko-KR" altLang="en-US" sz="800" dirty="0" err="1"/>
              <a:t>Age</a:t>
            </a:r>
            <a:r>
              <a:rPr lang="ko-KR" altLang="en-US" sz="800" dirty="0"/>
              <a:t>': </a:t>
            </a:r>
            <a:r>
              <a:rPr lang="ko-KR" altLang="en-US" sz="800" dirty="0" err="1"/>
              <a:t>np.random.randint</a:t>
            </a:r>
            <a:r>
              <a:rPr lang="ko-KR" altLang="en-US" sz="800" dirty="0"/>
              <a:t>(20, 40, 30),</a:t>
            </a:r>
          </a:p>
          <a:p>
            <a:r>
              <a:rPr lang="ko-KR" altLang="en-US" sz="800" dirty="0"/>
              <a:t>        '</a:t>
            </a:r>
            <a:r>
              <a:rPr lang="ko-KR" altLang="en-US" sz="800" dirty="0" err="1"/>
              <a:t>Gender</a:t>
            </a:r>
            <a:r>
              <a:rPr lang="ko-KR" altLang="en-US" sz="800" dirty="0"/>
              <a:t>': ['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</a:t>
            </a:r>
          </a:p>
          <a:p>
            <a:r>
              <a:rPr lang="ko-KR" altLang="en-US" sz="800" dirty="0"/>
              <a:t>                  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</a:t>
            </a:r>
          </a:p>
          <a:p>
            <a:r>
              <a:rPr lang="ko-KR" altLang="en-US" sz="800" dirty="0"/>
              <a:t>                  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Female</a:t>
            </a:r>
            <a:r>
              <a:rPr lang="ko-KR" altLang="en-US" sz="800" dirty="0"/>
              <a:t>'],</a:t>
            </a:r>
          </a:p>
          <a:p>
            <a:r>
              <a:rPr lang="ko-KR" altLang="en-US" sz="800" dirty="0"/>
              <a:t>        '</a:t>
            </a:r>
            <a:r>
              <a:rPr lang="ko-KR" altLang="en-US" sz="800" dirty="0" err="1"/>
              <a:t>City</a:t>
            </a:r>
            <a:r>
              <a:rPr lang="ko-KR" altLang="en-US" sz="800" dirty="0"/>
              <a:t>': ['New York', '</a:t>
            </a:r>
            <a:r>
              <a:rPr lang="ko-KR" altLang="en-US" sz="800" dirty="0" err="1"/>
              <a:t>Paris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London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Sydney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Tokyo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Berlin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Rome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Madrid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Seoul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Beijing</a:t>
            </a:r>
            <a:r>
              <a:rPr lang="ko-KR" altLang="en-US" sz="800" dirty="0"/>
              <a:t>',</a:t>
            </a:r>
          </a:p>
          <a:p>
            <a:r>
              <a:rPr lang="ko-KR" altLang="en-US" sz="800" dirty="0"/>
              <a:t>                 '</a:t>
            </a:r>
            <a:r>
              <a:rPr lang="ko-KR" altLang="en-US" sz="800" dirty="0" err="1"/>
              <a:t>Moscow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Vienna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Athens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Cairo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Lisbon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Dublin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Amsterdam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Stockholm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Oslo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Helsinki</a:t>
            </a:r>
            <a:r>
              <a:rPr lang="ko-KR" altLang="en-US" sz="800" dirty="0"/>
              <a:t>',</a:t>
            </a:r>
          </a:p>
          <a:p>
            <a:r>
              <a:rPr lang="ko-KR" altLang="en-US" sz="800" dirty="0"/>
              <a:t>                 '</a:t>
            </a:r>
            <a:r>
              <a:rPr lang="ko-KR" altLang="en-US" sz="800" dirty="0" err="1"/>
              <a:t>Copenhagen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Budapest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Prague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Warsaw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Vienna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Brussels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Luxembourg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Zurich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Geneva</a:t>
            </a:r>
            <a:r>
              <a:rPr lang="ko-KR" altLang="en-US" sz="800" dirty="0"/>
              <a:t>', '</a:t>
            </a:r>
            <a:r>
              <a:rPr lang="ko-KR" altLang="en-US" sz="800" dirty="0" err="1"/>
              <a:t>Dubai</a:t>
            </a:r>
            <a:r>
              <a:rPr lang="ko-KR" altLang="en-US" sz="800" dirty="0"/>
              <a:t>']}</a:t>
            </a:r>
          </a:p>
          <a:p>
            <a:r>
              <a:rPr lang="ko-KR" altLang="en-US" sz="800" dirty="0" err="1"/>
              <a:t>df</a:t>
            </a:r>
            <a:r>
              <a:rPr lang="ko-KR" altLang="en-US" sz="800" dirty="0"/>
              <a:t> = </a:t>
            </a:r>
            <a:r>
              <a:rPr lang="ko-KR" altLang="en-US" sz="800" dirty="0" err="1"/>
              <a:t>pd.DataFrame</a:t>
            </a:r>
            <a:r>
              <a:rPr lang="ko-KR" altLang="en-US" sz="800" dirty="0"/>
              <a:t>(</a:t>
            </a:r>
            <a:r>
              <a:rPr lang="ko-KR" altLang="en-US" sz="800" dirty="0" err="1"/>
              <a:t>data</a:t>
            </a:r>
            <a:r>
              <a:rPr lang="ko-KR" altLang="en-US" sz="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114127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6A14C-479C-849D-4599-B95EA06B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agg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B5CA0-0EFE-21B9-232C-D2EE8296C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다중 열에 대한 집계 함수를 적용하는 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 </a:t>
            </a:r>
            <a:r>
              <a:rPr lang="ko-KR" altLang="en-US" dirty="0"/>
              <a:t>컬럼에 대해서 그룹화한 결과에 대해 </a:t>
            </a:r>
            <a:r>
              <a:rPr lang="en-US" altLang="ko-KR" dirty="0"/>
              <a:t>C </a:t>
            </a:r>
            <a:r>
              <a:rPr lang="ko-KR" altLang="en-US" dirty="0"/>
              <a:t>컬럼에 대해서는 </a:t>
            </a:r>
            <a:r>
              <a:rPr lang="en-US" altLang="ko-KR" dirty="0"/>
              <a:t>count </a:t>
            </a:r>
            <a:r>
              <a:rPr lang="ko-KR" altLang="en-US" dirty="0"/>
              <a:t>함수를 적용하고</a:t>
            </a:r>
            <a:r>
              <a:rPr lang="en-US" altLang="ko-KR" dirty="0"/>
              <a:t>, D </a:t>
            </a:r>
            <a:r>
              <a:rPr lang="ko-KR" altLang="en-US" dirty="0"/>
              <a:t>컬럼에 대해서는 </a:t>
            </a:r>
            <a:r>
              <a:rPr lang="en-US" altLang="ko-KR" dirty="0"/>
              <a:t>sum</a:t>
            </a:r>
            <a:r>
              <a:rPr lang="ko-KR" altLang="en-US" dirty="0"/>
              <a:t>과 </a:t>
            </a:r>
            <a:r>
              <a:rPr lang="en-US" altLang="ko-KR" dirty="0"/>
              <a:t>mean </a:t>
            </a:r>
            <a:r>
              <a:rPr lang="ko-KR" altLang="en-US" dirty="0"/>
              <a:t>함수를 각각 적용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4B9A5-76DD-B082-9598-EC4D5D365E6B}"/>
              </a:ext>
            </a:extLst>
          </p:cNvPr>
          <p:cNvSpPr txBox="1"/>
          <p:nvPr/>
        </p:nvSpPr>
        <p:spPr>
          <a:xfrm>
            <a:off x="971600" y="2708920"/>
            <a:ext cx="482453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pandas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 err="1"/>
              <a:t>df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pd.DataFrame</a:t>
            </a:r>
            <a:r>
              <a:rPr lang="ko-KR" altLang="en-US" sz="1200" dirty="0"/>
              <a:t>({</a:t>
            </a:r>
          </a:p>
          <a:p>
            <a:r>
              <a:rPr lang="ko-KR" altLang="en-US" sz="1200" dirty="0"/>
              <a:t>    '</a:t>
            </a:r>
            <a:r>
              <a:rPr lang="ko-KR" altLang="en-US" sz="1200" dirty="0" err="1"/>
              <a:t>A</a:t>
            </a:r>
            <a:r>
              <a:rPr lang="ko-KR" altLang="en-US" sz="1200" dirty="0"/>
              <a:t>': ['</a:t>
            </a:r>
            <a:r>
              <a:rPr lang="ko-KR" altLang="en-US" sz="1200" dirty="0" err="1"/>
              <a:t>foo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bar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foo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bar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foo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bar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foo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foo</a:t>
            </a:r>
            <a:r>
              <a:rPr lang="ko-KR" altLang="en-US" sz="1200" dirty="0"/>
              <a:t>'],</a:t>
            </a:r>
          </a:p>
          <a:p>
            <a:r>
              <a:rPr lang="ko-KR" altLang="en-US" sz="1200" dirty="0"/>
              <a:t>    '</a:t>
            </a:r>
            <a:r>
              <a:rPr lang="ko-KR" altLang="en-US" sz="1200" dirty="0" err="1"/>
              <a:t>B</a:t>
            </a:r>
            <a:r>
              <a:rPr lang="ko-KR" altLang="en-US" sz="1200" dirty="0"/>
              <a:t>': ['</a:t>
            </a:r>
            <a:r>
              <a:rPr lang="ko-KR" altLang="en-US" sz="1200" dirty="0" err="1"/>
              <a:t>one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one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two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three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two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two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one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three</a:t>
            </a:r>
            <a:r>
              <a:rPr lang="ko-KR" altLang="en-US" sz="1200" dirty="0"/>
              <a:t>'],</a:t>
            </a:r>
          </a:p>
          <a:p>
            <a:r>
              <a:rPr lang="ko-KR" altLang="en-US" sz="1200" dirty="0"/>
              <a:t>    'C': [1, 2, 3, 4, 5, 6, 7, 8],</a:t>
            </a:r>
          </a:p>
          <a:p>
            <a:r>
              <a:rPr lang="ko-KR" altLang="en-US" sz="1200" dirty="0"/>
              <a:t>    '</a:t>
            </a:r>
            <a:r>
              <a:rPr lang="ko-KR" altLang="en-US" sz="1200" dirty="0" err="1"/>
              <a:t>D</a:t>
            </a:r>
            <a:r>
              <a:rPr lang="ko-KR" altLang="en-US" sz="1200" dirty="0"/>
              <a:t>': [10, 20, 30, 40, 50, 60, 70, 80]</a:t>
            </a:r>
          </a:p>
          <a:p>
            <a:r>
              <a:rPr lang="ko-KR" altLang="en-US" sz="1200" dirty="0"/>
              <a:t>})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result = </a:t>
            </a:r>
            <a:r>
              <a:rPr lang="en-US" altLang="ko-KR" sz="1200" dirty="0" err="1"/>
              <a:t>df.groupby</a:t>
            </a:r>
            <a:r>
              <a:rPr lang="en-US" altLang="ko-KR" sz="1200" dirty="0"/>
              <a:t>(['A', 'B']).</a:t>
            </a:r>
            <a:r>
              <a:rPr lang="en-US" altLang="ko-KR" sz="1200" dirty="0" err="1"/>
              <a:t>agg</a:t>
            </a:r>
            <a:r>
              <a:rPr lang="en-US" altLang="ko-KR" sz="1200" dirty="0"/>
              <a:t>({'C': 'count', 'D': ['sum', 'mean']})</a:t>
            </a:r>
          </a:p>
          <a:p>
            <a:r>
              <a:rPr lang="en-US" altLang="ko-KR" sz="1200" dirty="0"/>
              <a:t>print(result)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080D7A-CD25-6DFD-BAAB-19CD3591148B}"/>
              </a:ext>
            </a:extLst>
          </p:cNvPr>
          <p:cNvSpPr txBox="1"/>
          <p:nvPr/>
        </p:nvSpPr>
        <p:spPr>
          <a:xfrm>
            <a:off x="1846040" y="1641574"/>
            <a:ext cx="58223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00B0F0"/>
                </a:solidFill>
              </a:rPr>
              <a:t>grouped</a:t>
            </a:r>
            <a:r>
              <a:rPr lang="ko-KR" altLang="en-US" dirty="0"/>
              <a:t> = </a:t>
            </a:r>
            <a:r>
              <a:rPr lang="ko-KR" altLang="en-US" dirty="0" err="1"/>
              <a:t>df.groupby</a:t>
            </a:r>
            <a:r>
              <a:rPr lang="ko-KR" altLang="en-US" dirty="0"/>
              <a:t>(</a:t>
            </a:r>
            <a:r>
              <a:rPr lang="en-US" altLang="ko-KR" dirty="0"/>
              <a:t>[</a:t>
            </a:r>
            <a:r>
              <a:rPr lang="ko-KR" altLang="en-US" dirty="0"/>
              <a:t>'</a:t>
            </a:r>
            <a:r>
              <a:rPr lang="ko-KR" altLang="en-US" dirty="0" err="1"/>
              <a:t>열이름</a:t>
            </a:r>
            <a:r>
              <a:rPr lang="en-US" altLang="ko-KR" dirty="0"/>
              <a:t>A</a:t>
            </a:r>
            <a:r>
              <a:rPr lang="ko-KR" altLang="en-US" dirty="0"/>
              <a:t>’</a:t>
            </a:r>
            <a:r>
              <a:rPr lang="en-US" altLang="ko-KR" dirty="0"/>
              <a:t>, ‘</a:t>
            </a:r>
            <a:r>
              <a:rPr lang="ko-KR" altLang="en-US" dirty="0" err="1"/>
              <a:t>열이름</a:t>
            </a:r>
            <a:r>
              <a:rPr lang="en-US" altLang="ko-KR" dirty="0"/>
              <a:t>B’]</a:t>
            </a:r>
            <a:r>
              <a:rPr lang="ko-KR" altLang="en-US" dirty="0"/>
              <a:t>)</a:t>
            </a:r>
          </a:p>
          <a:p>
            <a:endParaRPr lang="en-US" altLang="ko-KR" dirty="0"/>
          </a:p>
          <a:p>
            <a:r>
              <a:rPr lang="en-US" altLang="ko-KR" dirty="0" err="1">
                <a:solidFill>
                  <a:srgbClr val="00B0F0"/>
                </a:solidFill>
              </a:rPr>
              <a:t>grouped</a:t>
            </a:r>
            <a:r>
              <a:rPr lang="en-US" altLang="ko-KR" dirty="0" err="1"/>
              <a:t>.agg</a:t>
            </a:r>
            <a:r>
              <a:rPr lang="en-US" altLang="ko-KR" dirty="0"/>
              <a:t>({'</a:t>
            </a:r>
            <a:r>
              <a:rPr lang="ko-KR" altLang="en-US" dirty="0"/>
              <a:t>열</a:t>
            </a:r>
            <a:r>
              <a:rPr lang="en-US" altLang="ko-KR" dirty="0"/>
              <a:t>1': '</a:t>
            </a:r>
            <a:r>
              <a:rPr lang="ko-KR" altLang="en-US" dirty="0"/>
              <a:t>집계함수</a:t>
            </a:r>
            <a:r>
              <a:rPr lang="en-US" altLang="ko-KR" dirty="0"/>
              <a:t>1', '</a:t>
            </a:r>
            <a:r>
              <a:rPr lang="ko-KR" altLang="en-US" dirty="0"/>
              <a:t>열</a:t>
            </a:r>
            <a:r>
              <a:rPr lang="en-US" altLang="ko-KR" dirty="0"/>
              <a:t>2': '</a:t>
            </a:r>
            <a:r>
              <a:rPr lang="ko-KR" altLang="en-US" dirty="0"/>
              <a:t>집계함수</a:t>
            </a:r>
            <a:r>
              <a:rPr lang="en-US" altLang="ko-KR" dirty="0"/>
              <a:t>2', ...})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2D3A208-38B8-A353-01E4-B24AC40EC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602" y="2920054"/>
            <a:ext cx="2781871" cy="170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2283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6A14C-479C-849D-4599-B95EA06B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agg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B5CA0-0EFE-21B9-232C-D2EE8296C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사용자 정의 함수를 적용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926B21-C174-5936-C018-32F7235B0FD3}"/>
              </a:ext>
            </a:extLst>
          </p:cNvPr>
          <p:cNvSpPr txBox="1"/>
          <p:nvPr/>
        </p:nvSpPr>
        <p:spPr>
          <a:xfrm>
            <a:off x="1187624" y="1628800"/>
            <a:ext cx="518457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import pandas as pd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df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pd.DataFrame</a:t>
            </a:r>
            <a:r>
              <a:rPr lang="en-US" altLang="ko-KR" sz="1400" dirty="0"/>
              <a:t>({</a:t>
            </a:r>
          </a:p>
          <a:p>
            <a:r>
              <a:rPr lang="en-US" altLang="ko-KR" sz="1400" dirty="0"/>
              <a:t>    'A': ['foo', 'bar', 'foo', 'bar', 'foo', 'bar', 'foo', 'foo'],</a:t>
            </a:r>
          </a:p>
          <a:p>
            <a:r>
              <a:rPr lang="en-US" altLang="ko-KR" sz="1400" dirty="0"/>
              <a:t>    'B': ['one', 'one', 'two', 'three', 'two', 'two', 'one', 'three'],</a:t>
            </a:r>
          </a:p>
          <a:p>
            <a:r>
              <a:rPr lang="en-US" altLang="ko-KR" sz="1400" dirty="0"/>
              <a:t>})</a:t>
            </a:r>
          </a:p>
          <a:p>
            <a:endParaRPr lang="en-US" altLang="ko-KR" sz="1400" dirty="0"/>
          </a:p>
          <a:p>
            <a:r>
              <a:rPr lang="en-US" altLang="ko-KR" sz="1400" dirty="0"/>
              <a:t>def </a:t>
            </a:r>
            <a:r>
              <a:rPr lang="en-US" altLang="ko-KR" sz="1400" dirty="0" err="1"/>
              <a:t>my_func</a:t>
            </a:r>
            <a:r>
              <a:rPr lang="en-US" altLang="ko-KR" sz="1400" dirty="0"/>
              <a:t>(x):</a:t>
            </a:r>
          </a:p>
          <a:p>
            <a:r>
              <a:rPr lang="en-US" altLang="ko-KR" sz="1400" dirty="0"/>
              <a:t>    return '-'.join(sorted(x))</a:t>
            </a:r>
          </a:p>
          <a:p>
            <a:endParaRPr lang="en-US" altLang="ko-KR" sz="1400" dirty="0"/>
          </a:p>
          <a:p>
            <a:r>
              <a:rPr lang="en-US" altLang="ko-KR" sz="1400" dirty="0"/>
              <a:t>result = </a:t>
            </a:r>
            <a:r>
              <a:rPr lang="en-US" altLang="ko-KR" sz="1400" dirty="0" err="1"/>
              <a:t>df.groupby</a:t>
            </a:r>
            <a:r>
              <a:rPr lang="en-US" altLang="ko-KR" sz="1400" dirty="0"/>
              <a:t>('A').</a:t>
            </a:r>
            <a:r>
              <a:rPr lang="en-US" altLang="ko-KR" sz="1400" dirty="0" err="1"/>
              <a:t>agg</a:t>
            </a:r>
            <a:r>
              <a:rPr lang="en-US" altLang="ko-KR" sz="1400" dirty="0"/>
              <a:t>({'B': </a:t>
            </a:r>
            <a:r>
              <a:rPr lang="en-US" altLang="ko-KR" sz="1400" dirty="0" err="1"/>
              <a:t>my_func</a:t>
            </a:r>
            <a:r>
              <a:rPr lang="en-US" altLang="ko-KR" sz="1400" dirty="0"/>
              <a:t>})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print(result)</a:t>
            </a:r>
          </a:p>
          <a:p>
            <a:endParaRPr lang="en-US" altLang="ko-KR" sz="1400" dirty="0"/>
          </a:p>
          <a:p>
            <a:r>
              <a:rPr lang="en-US" altLang="ko-KR" sz="1400" dirty="0"/>
              <a:t>#		          B</a:t>
            </a:r>
          </a:p>
          <a:p>
            <a:r>
              <a:rPr lang="en-US" altLang="ko-KR" sz="1400" dirty="0"/>
              <a:t>#A                         </a:t>
            </a:r>
          </a:p>
          <a:p>
            <a:r>
              <a:rPr lang="en-US" altLang="ko-KR" sz="1400" dirty="0"/>
              <a:t>#bar          one-three-two</a:t>
            </a:r>
          </a:p>
          <a:p>
            <a:r>
              <a:rPr lang="en-US" altLang="ko-KR" sz="1400" dirty="0"/>
              <a:t>#foo  one-one-three-two-two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8939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48752</TotalTime>
  <Words>16441</Words>
  <Application>Microsoft Office PowerPoint</Application>
  <PresentationFormat>화면 슬라이드 쇼(4:3)</PresentationFormat>
  <Paragraphs>2279</Paragraphs>
  <Slides>120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120</vt:i4>
      </vt:variant>
    </vt:vector>
  </HeadingPairs>
  <TitlesOfParts>
    <vt:vector size="125" baseType="lpstr">
      <vt:lpstr>Söhne</vt:lpstr>
      <vt:lpstr>맑은 고딕</vt:lpstr>
      <vt:lpstr>Arial</vt:lpstr>
      <vt:lpstr>Office 테마</vt:lpstr>
      <vt:lpstr>Macro-Enabled Worksheet</vt:lpstr>
      <vt:lpstr>파이썬 프로그래밍</vt:lpstr>
      <vt:lpstr>NumPy 소개 및 설치</vt:lpstr>
      <vt:lpstr>배열 생성</vt:lpstr>
      <vt:lpstr>배열 생성</vt:lpstr>
      <vt:lpstr>배열 생성</vt:lpstr>
      <vt:lpstr>배열 생성</vt:lpstr>
      <vt:lpstr>배열 생성</vt:lpstr>
      <vt:lpstr>배열 생성</vt:lpstr>
      <vt:lpstr>배열 생성</vt:lpstr>
      <vt:lpstr>배열 생성</vt:lpstr>
      <vt:lpstr>배열 생성</vt:lpstr>
      <vt:lpstr>배열 생성</vt:lpstr>
      <vt:lpstr>Matplotlib 소개</vt:lpstr>
      <vt:lpstr>기본 그래프</vt:lpstr>
      <vt:lpstr>기본 그래프</vt:lpstr>
      <vt:lpstr>기본 그래프</vt:lpstr>
      <vt:lpstr>기본 그래프</vt:lpstr>
      <vt:lpstr>그래프 스타일링</vt:lpstr>
      <vt:lpstr>그래프 스타일링</vt:lpstr>
      <vt:lpstr>그래프 스타일링</vt:lpstr>
      <vt:lpstr>그래프 스타일링</vt:lpstr>
      <vt:lpstr>그래프 스타일링</vt:lpstr>
      <vt:lpstr>서브플롯</vt:lpstr>
      <vt:lpstr>서브플롯</vt:lpstr>
      <vt:lpstr>서브플롯</vt:lpstr>
      <vt:lpstr>서브플롯</vt:lpstr>
      <vt:lpstr>서브플롯</vt:lpstr>
      <vt:lpstr>서브플롯</vt:lpstr>
      <vt:lpstr>다양한 그래프 유형</vt:lpstr>
      <vt:lpstr>다양한 그래프 유형</vt:lpstr>
      <vt:lpstr>다양한 그래프 유형</vt:lpstr>
      <vt:lpstr>다양한 그래프 유형</vt:lpstr>
      <vt:lpstr>다양한 그래프 유형</vt:lpstr>
      <vt:lpstr>그래프 예제 1</vt:lpstr>
      <vt:lpstr>그래프 예제 2</vt:lpstr>
      <vt:lpstr>그래프 예제 3</vt:lpstr>
      <vt:lpstr>그래프 예제 4</vt:lpstr>
      <vt:lpstr>PowerPoint 프레젠테이션</vt:lpstr>
      <vt:lpstr>배열 인덱싱 및 슬라이싱</vt:lpstr>
      <vt:lpstr>배열 인덱싱 및 슬라이싱</vt:lpstr>
      <vt:lpstr>배열 인덱싱 및 슬라이싱</vt:lpstr>
      <vt:lpstr>배열 연산</vt:lpstr>
      <vt:lpstr>배열 연산</vt:lpstr>
      <vt:lpstr>유니버설 함수 (Universal Functions)</vt:lpstr>
      <vt:lpstr>배열 변형 및 조작</vt:lpstr>
      <vt:lpstr>배열 변형 및 조작</vt:lpstr>
      <vt:lpstr>파일 입출력</vt:lpstr>
      <vt:lpstr>통계 및 수학 함수</vt:lpstr>
      <vt:lpstr>통계 및 수학 함수</vt:lpstr>
      <vt:lpstr>통계 및 수학 함수</vt:lpstr>
      <vt:lpstr>pandas</vt:lpstr>
      <vt:lpstr>Series</vt:lpstr>
      <vt:lpstr>Series 인덱싱 및 슬라이싱</vt:lpstr>
      <vt:lpstr>Series 데이터를 이용한 그래프 예제</vt:lpstr>
      <vt:lpstr>Series 연산</vt:lpstr>
      <vt:lpstr>Series 연산</vt:lpstr>
      <vt:lpstr>DataFrame</vt:lpstr>
      <vt:lpstr>DataFrame 데이터를 이용한 그래프 예제</vt:lpstr>
      <vt:lpstr>DataFrame 정보 확인</vt:lpstr>
      <vt:lpstr>DataFrame 정보 확인 예제</vt:lpstr>
      <vt:lpstr>DataFrame 인덱싱 및 슬라이싱</vt:lpstr>
      <vt:lpstr>열 선택 그래프 예제</vt:lpstr>
      <vt:lpstr>DataFrame 인덱싱 및 슬라이싱</vt:lpstr>
      <vt:lpstr>DataFrame 인덱싱 및 슬라이싱</vt:lpstr>
      <vt:lpstr>DataFrame 인덱싱 및 슬라이싱</vt:lpstr>
      <vt:lpstr>DataFrame 인덱싱 및 슬라이싱</vt:lpstr>
      <vt:lpstr>DataFrame 인덱싱 및 슬라이싱</vt:lpstr>
      <vt:lpstr>DataFrame 인덱싱 및 슬라이싱</vt:lpstr>
      <vt:lpstr>열선택과 행선택을 동시에 사용해서 그래프를 그리는 예제</vt:lpstr>
      <vt:lpstr>DataFrame 연산</vt:lpstr>
      <vt:lpstr>DataFrame 연산</vt:lpstr>
      <vt:lpstr>Pandas 데이터 입출력</vt:lpstr>
      <vt:lpstr>Pandas 데이터 입출력</vt:lpstr>
      <vt:lpstr>데이터 입출력 예제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 예제</vt:lpstr>
      <vt:lpstr>데이터 전처리</vt:lpstr>
      <vt:lpstr>데이터 전처리</vt:lpstr>
      <vt:lpstr>데이터 전처리</vt:lpstr>
      <vt:lpstr>데이터 전처리</vt:lpstr>
      <vt:lpstr>데이터 전처리 예제</vt:lpstr>
      <vt:lpstr>데이터 전처리 예제</vt:lpstr>
      <vt:lpstr>데이터 병합</vt:lpstr>
      <vt:lpstr>데이터 병합</vt:lpstr>
      <vt:lpstr>데이터 병합</vt:lpstr>
      <vt:lpstr>데이터 그룹화</vt:lpstr>
      <vt:lpstr>데이터 그룹화 예제</vt:lpstr>
      <vt:lpstr>데이터 그룹화</vt:lpstr>
      <vt:lpstr>데이터 그룹화 예제</vt:lpstr>
      <vt:lpstr>데이터 전처리, 그룹화 예제</vt:lpstr>
      <vt:lpstr>agg 함수 </vt:lpstr>
      <vt:lpstr>agg 함수</vt:lpstr>
      <vt:lpstr>Pivot_table</vt:lpstr>
      <vt:lpstr>Pivot_table</vt:lpstr>
      <vt:lpstr>Pivot_table</vt:lpstr>
      <vt:lpstr>cut 함수</vt:lpstr>
      <vt:lpstr>Pivot_table 예제</vt:lpstr>
      <vt:lpstr>Pivot_table 예제</vt:lpstr>
      <vt:lpstr>데이터 전처리</vt:lpstr>
      <vt:lpstr>데이터 전처리</vt:lpstr>
      <vt:lpstr>데이터 전처리</vt:lpstr>
      <vt:lpstr>데이터 전처리</vt:lpstr>
      <vt:lpstr>실제 데이터를 시각화하는 프로젝트</vt:lpstr>
      <vt:lpstr>실제 데이터를 시각화하는 프로젝트</vt:lpstr>
      <vt:lpstr>실제 데이터를 시각화하는 프로젝트</vt:lpstr>
      <vt:lpstr>실제 데이터를 시각화하는 프로젝트</vt:lpstr>
      <vt:lpstr>실제 데이터를 시각화하는 프로젝트</vt:lpstr>
      <vt:lpstr>실제 데이터를 시각화하는 프로젝트</vt:lpstr>
      <vt:lpstr>실제 데이터를 시각화하는 프로젝트</vt:lpstr>
      <vt:lpstr>실제 데이터를 시각화하는 프로젝트</vt:lpstr>
      <vt:lpstr>실제 데이터를 시각화하는 프로젝트</vt:lpstr>
      <vt:lpstr>실제 데이터를 시각화하는 프로젝트</vt:lpstr>
      <vt:lpstr>실제 데이터를 시각화하는 프로젝트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이태훈</dc:creator>
  <cp:lastModifiedBy>user</cp:lastModifiedBy>
  <cp:revision>266</cp:revision>
  <dcterms:created xsi:type="dcterms:W3CDTF">2023-02-11T00:29:48Z</dcterms:created>
  <dcterms:modified xsi:type="dcterms:W3CDTF">2023-06-19T06:20:52Z</dcterms:modified>
</cp:coreProperties>
</file>