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57" r:id="rId2"/>
    <p:sldId id="362" r:id="rId3"/>
    <p:sldId id="363" r:id="rId4"/>
    <p:sldId id="323" r:id="rId5"/>
    <p:sldId id="322" r:id="rId6"/>
    <p:sldId id="324" r:id="rId7"/>
    <p:sldId id="364" r:id="rId8"/>
    <p:sldId id="365" r:id="rId9"/>
    <p:sldId id="366" r:id="rId10"/>
    <p:sldId id="367" r:id="rId11"/>
    <p:sldId id="368" r:id="rId12"/>
    <p:sldId id="326" r:id="rId13"/>
    <p:sldId id="369" r:id="rId14"/>
    <p:sldId id="370" r:id="rId15"/>
    <p:sldId id="371" r:id="rId16"/>
    <p:sldId id="372" r:id="rId17"/>
    <p:sldId id="265" r:id="rId18"/>
    <p:sldId id="374" r:id="rId19"/>
    <p:sldId id="375" r:id="rId20"/>
    <p:sldId id="381" r:id="rId21"/>
    <p:sldId id="373" r:id="rId22"/>
    <p:sldId id="376" r:id="rId23"/>
    <p:sldId id="377" r:id="rId24"/>
    <p:sldId id="378" r:id="rId25"/>
    <p:sldId id="379" r:id="rId26"/>
    <p:sldId id="380" r:id="rId27"/>
    <p:sldId id="382" r:id="rId28"/>
    <p:sldId id="383" r:id="rId29"/>
    <p:sldId id="328" r:id="rId30"/>
    <p:sldId id="330" r:id="rId31"/>
    <p:sldId id="332" r:id="rId32"/>
    <p:sldId id="334" r:id="rId33"/>
    <p:sldId id="264" r:id="rId34"/>
    <p:sldId id="384" r:id="rId35"/>
    <p:sldId id="385" r:id="rId36"/>
    <p:sldId id="386" r:id="rId37"/>
    <p:sldId id="387" r:id="rId38"/>
    <p:sldId id="388" r:id="rId39"/>
    <p:sldId id="389" r:id="rId40"/>
    <p:sldId id="391" r:id="rId41"/>
    <p:sldId id="392" r:id="rId42"/>
    <p:sldId id="390" r:id="rId43"/>
    <p:sldId id="336" r:id="rId44"/>
    <p:sldId id="361" r:id="rId45"/>
    <p:sldId id="358" r:id="rId46"/>
    <p:sldId id="359" r:id="rId47"/>
    <p:sldId id="360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8" y="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순서도를 먼저 그리고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9633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eval</a:t>
            </a:r>
            <a:r>
              <a:rPr lang="en-US" altLang="ko-KR" dirty="0"/>
              <a:t>('expr')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99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복잡하면 먼저 순서도를 그리고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638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9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64021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변수 </a:t>
            </a: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 </a:t>
            </a:r>
            <a:r>
              <a:rPr lang="ko-KR" altLang="en-US" sz="1800" dirty="0"/>
              <a:t>중 값이 큰 변수를 출력하는 프로그램</a:t>
            </a:r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세 개의 수 중 가장 작은 수를 출력하는 프로그램</a:t>
            </a:r>
            <a:endParaRPr lang="en-US" altLang="ko-KR" sz="1800" dirty="0"/>
          </a:p>
          <a:p>
            <a:pPr lvl="1"/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1700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result = a if a &gt; b else b</a:t>
            </a:r>
          </a:p>
          <a:p>
            <a:r>
              <a:rPr lang="en-US" altLang="ko-KR" dirty="0"/>
              <a:t>print(result)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861048"/>
            <a:ext cx="6840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c = 5</a:t>
            </a:r>
          </a:p>
          <a:p>
            <a:r>
              <a:rPr lang="en-US" altLang="ko-KR" dirty="0" err="1"/>
              <a:t>min_value</a:t>
            </a:r>
            <a:r>
              <a:rPr lang="en-US" altLang="ko-KR" dirty="0"/>
              <a:t> = a if a &lt; b and a &lt; c else (b if b &lt; c else c)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가장 작은 수는</a:t>
            </a:r>
            <a:r>
              <a:rPr lang="en-US" altLang="ko-KR" dirty="0"/>
              <a:t>", </a:t>
            </a:r>
            <a:r>
              <a:rPr lang="en-US" altLang="ko-KR" dirty="0" err="1"/>
              <a:t>min_value</a:t>
            </a:r>
            <a:r>
              <a:rPr lang="en-US" altLang="ko-KR" dirty="0"/>
              <a:t>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49560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입력한 값이 양수</a:t>
            </a:r>
            <a:r>
              <a:rPr lang="en-US" altLang="ko-KR" sz="1800" dirty="0"/>
              <a:t>, </a:t>
            </a:r>
            <a:r>
              <a:rPr lang="ko-KR" altLang="en-US" sz="1800" dirty="0"/>
              <a:t>음수</a:t>
            </a:r>
            <a:r>
              <a:rPr lang="en-US" altLang="ko-KR" sz="1800" dirty="0"/>
              <a:t>, 0</a:t>
            </a:r>
            <a:r>
              <a:rPr lang="ko-KR" altLang="en-US" sz="1800" dirty="0"/>
              <a:t>인지 판별하는 프로그램</a:t>
            </a:r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사용자로부터 </a:t>
            </a:r>
            <a:r>
              <a:rPr lang="ko-KR" altLang="en-US" sz="1800" dirty="0" err="1"/>
              <a:t>입력받은</a:t>
            </a:r>
            <a:r>
              <a:rPr lang="ko-KR" altLang="en-US" sz="1800" dirty="0"/>
              <a:t> 수가 양수인 경우에만 제곱근을 구하고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외에는 </a:t>
            </a:r>
            <a:r>
              <a:rPr lang="en-US" altLang="ko-KR" sz="1800" dirty="0"/>
              <a:t>"</a:t>
            </a:r>
            <a:r>
              <a:rPr lang="ko-KR" altLang="en-US" sz="1800" dirty="0"/>
              <a:t>잘못된 입력입니다</a:t>
            </a:r>
            <a:r>
              <a:rPr lang="en-US" altLang="ko-KR" sz="1800" dirty="0"/>
              <a:t>."</a:t>
            </a:r>
            <a:r>
              <a:rPr lang="ko-KR" altLang="en-US" sz="1800" dirty="0"/>
              <a:t>라는 메시지를 출력하는 프로그램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472306" y="175863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sign = "</a:t>
            </a:r>
            <a:r>
              <a:rPr lang="ko-KR" altLang="en-US" dirty="0"/>
              <a:t>양수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&gt; 0 else ("</a:t>
            </a:r>
            <a:r>
              <a:rPr lang="ko-KR" altLang="en-US" dirty="0"/>
              <a:t>음수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&lt; 0 else "0")</a:t>
            </a:r>
          </a:p>
          <a:p>
            <a:r>
              <a:rPr lang="en-US" altLang="ko-KR" dirty="0"/>
              <a:t>print(sign)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0298" y="378904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math</a:t>
            </a:r>
          </a:p>
          <a:p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en-US" altLang="ko-KR" dirty="0"/>
              <a:t> = float(input("</a:t>
            </a:r>
            <a:r>
              <a:rPr lang="ko-KR" altLang="en-US" dirty="0"/>
              <a:t>양수를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if </a:t>
            </a:r>
            <a:r>
              <a:rPr lang="en-US" altLang="ko-KR" dirty="0" err="1"/>
              <a:t>num</a:t>
            </a:r>
            <a:r>
              <a:rPr lang="en-US" altLang="ko-KR" dirty="0"/>
              <a:t> &gt; 0 else "</a:t>
            </a:r>
            <a:r>
              <a:rPr lang="ko-KR" altLang="en-US" dirty="0"/>
              <a:t>잘못된 입력입니다</a:t>
            </a:r>
            <a:r>
              <a:rPr lang="en-US" altLang="ko-KR" dirty="0"/>
              <a:t>."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결과</a:t>
            </a:r>
            <a:r>
              <a:rPr lang="en-US" altLang="ko-KR" dirty="0"/>
              <a:t>: ", result)</a:t>
            </a:r>
          </a:p>
        </p:txBody>
      </p:sp>
    </p:spTree>
    <p:extLst>
      <p:ext uri="{BB962C8B-B14F-4D97-AF65-F5344CB8AC3E}">
        <p14:creationId xmlns:p14="http://schemas.microsoft.com/office/powerpoint/2010/main" val="378306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"</a:t>
            </a:r>
            <a:r>
              <a:rPr lang="ko-KR" altLang="en-US" sz="3200" dirty="0"/>
              <a:t>성적 계산기</a:t>
            </a:r>
            <a:r>
              <a:rPr lang="en-US" altLang="ko-KR" sz="3200" dirty="0"/>
              <a:t>"</a:t>
            </a:r>
            <a:r>
              <a:rPr lang="ko-KR" altLang="en-US" sz="3200" dirty="0"/>
              <a:t>를 작성하세요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국어</a:t>
            </a:r>
            <a:r>
              <a:rPr lang="en-US" altLang="ko-KR" sz="2000" dirty="0"/>
              <a:t>, </a:t>
            </a:r>
            <a:r>
              <a:rPr lang="ko-KR" altLang="en-US" sz="2000" dirty="0"/>
              <a:t>영어</a:t>
            </a:r>
            <a:r>
              <a:rPr lang="en-US" altLang="ko-KR" sz="2000" dirty="0"/>
              <a:t>, </a:t>
            </a:r>
            <a:r>
              <a:rPr lang="ko-KR" altLang="en-US" sz="2000" dirty="0"/>
              <a:t>수학 세 과목의 성적을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/>
              <a:t>각 과목의 평균 점수와 총 평균 점수를 계산한 후</a:t>
            </a:r>
            <a:r>
              <a:rPr lang="en-US" altLang="ko-KR" sz="2000" dirty="0"/>
              <a:t>, </a:t>
            </a:r>
            <a:r>
              <a:rPr lang="ko-KR" altLang="en-US" sz="2000" dirty="0"/>
              <a:t>학점을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평균 점수는 소수점 </a:t>
            </a:r>
            <a:r>
              <a:rPr lang="ko-KR" altLang="en-US" sz="1800" dirty="0" err="1"/>
              <a:t>둘째자리까지</a:t>
            </a:r>
            <a:r>
              <a:rPr lang="ko-KR" altLang="en-US" sz="1800" dirty="0"/>
              <a:t> 출력합니다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총 평균 점수는 국어</a:t>
            </a:r>
            <a:r>
              <a:rPr lang="en-US" altLang="ko-KR" sz="1800" dirty="0"/>
              <a:t>: 40%, </a:t>
            </a:r>
            <a:r>
              <a:rPr lang="ko-KR" altLang="en-US" sz="1800" dirty="0"/>
              <a:t>영어</a:t>
            </a:r>
            <a:r>
              <a:rPr lang="en-US" altLang="ko-KR" sz="1800" dirty="0"/>
              <a:t>: 40%, </a:t>
            </a:r>
            <a:r>
              <a:rPr lang="ko-KR" altLang="en-US" sz="1800" dirty="0"/>
              <a:t>수학</a:t>
            </a:r>
            <a:r>
              <a:rPr lang="en-US" altLang="ko-KR" sz="1800" dirty="0"/>
              <a:t>: 20%</a:t>
            </a:r>
            <a:r>
              <a:rPr lang="ko-KR" altLang="en-US" sz="1800" dirty="0"/>
              <a:t>로 가중치를 부여하여 계산합니다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총 평균 점수가 </a:t>
            </a:r>
            <a:r>
              <a:rPr lang="en-US" altLang="ko-KR" sz="1800" dirty="0"/>
              <a:t>90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"A", 80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"B", 70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"C", 60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"D", 60</a:t>
            </a:r>
            <a:r>
              <a:rPr lang="ko-KR" altLang="en-US" sz="1800" dirty="0"/>
              <a:t>점 미만인 경우 </a:t>
            </a:r>
            <a:r>
              <a:rPr lang="en-US" altLang="ko-KR" sz="1800" dirty="0"/>
              <a:t>"F"</a:t>
            </a:r>
            <a:r>
              <a:rPr lang="ko-KR" altLang="en-US" sz="1800" dirty="0"/>
              <a:t>를 출력합니다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93082"/>
            <a:ext cx="4536504" cy="233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7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</a:t>
            </a:r>
            <a:r>
              <a:rPr lang="en-US" altLang="ko-KR" sz="2400" dirty="0"/>
              <a:t>if</a:t>
            </a:r>
            <a:r>
              <a:rPr lang="ko-KR" altLang="en-US" sz="2400" dirty="0"/>
              <a:t>문 내부에 다시 </a:t>
            </a:r>
            <a:r>
              <a:rPr lang="en-US" altLang="ko-KR" sz="2400" dirty="0"/>
              <a:t>if</a:t>
            </a:r>
            <a:r>
              <a:rPr lang="ko-KR" altLang="en-US" sz="2400" dirty="0"/>
              <a:t>문을 사용하여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2420888"/>
            <a:ext cx="7308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이 참</a:t>
            </a:r>
            <a:r>
              <a:rPr lang="en-US" altLang="ko-KR" dirty="0"/>
              <a:t>(True)</a:t>
            </a:r>
            <a:r>
              <a:rPr lang="ko-KR" altLang="en-US" dirty="0"/>
              <a:t>일 때 실행되는 코드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가 모두 참일 때 실행되는 코드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else:</a:t>
            </a:r>
          </a:p>
          <a:p>
            <a:r>
              <a:rPr lang="en-US" altLang="ko-KR" dirty="0"/>
              <a:t>    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은 참이고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는 거짓</a:t>
            </a:r>
            <a:r>
              <a:rPr lang="en-US" altLang="ko-KR" dirty="0"/>
              <a:t>(False)</a:t>
            </a:r>
            <a:r>
              <a:rPr lang="ko-KR" altLang="en-US" dirty="0"/>
              <a:t>일 때 실행되는 코드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이 거짓일 때 실행되는 코드</a:t>
            </a:r>
          </a:p>
        </p:txBody>
      </p:sp>
    </p:spTree>
    <p:extLst>
      <p:ext uri="{BB962C8B-B14F-4D97-AF65-F5344CB8AC3E}">
        <p14:creationId xmlns:p14="http://schemas.microsoft.com/office/powerpoint/2010/main" val="336383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두 개의 수 중에서 큰 수를 찾아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num1 = float(input("</a:t>
            </a:r>
            <a:r>
              <a:rPr lang="ko-KR" altLang="en-US" dirty="0"/>
              <a:t>첫 번째 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float(input("</a:t>
            </a:r>
            <a:r>
              <a:rPr lang="ko-KR" altLang="en-US" dirty="0"/>
              <a:t>두 번째 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num1 &gt; num2: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큰 수는</a:t>
            </a:r>
            <a:r>
              <a:rPr lang="en-US" altLang="ko-KR" dirty="0"/>
              <a:t>", num1,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if num1 == num2: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두 수는 같습니다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큰 수는</a:t>
            </a:r>
            <a:r>
              <a:rPr lang="en-US" altLang="ko-KR" dirty="0"/>
              <a:t>", num2,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8200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11430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중첩 </a:t>
            </a:r>
            <a:r>
              <a:rPr lang="en-US" altLang="ko-KR" sz="4000" dirty="0"/>
              <a:t>if </a:t>
            </a:r>
            <a:r>
              <a:rPr lang="ko-KR" altLang="en-US" sz="4000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성적에 따른 등급을 계산하는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44008" y="692696"/>
            <a:ext cx="4283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score = 75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score &gt;= 90:</a:t>
            </a:r>
          </a:p>
          <a:p>
            <a:r>
              <a:rPr lang="en-US" altLang="ko-KR" sz="1400" dirty="0"/>
              <a:t>    if score &gt;= 95:</a:t>
            </a:r>
          </a:p>
          <a:p>
            <a:r>
              <a:rPr lang="en-US" altLang="ko-KR" sz="1400" dirty="0"/>
              <a:t>        grade = "A+"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"A"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80:</a:t>
            </a:r>
          </a:p>
          <a:p>
            <a:r>
              <a:rPr lang="en-US" altLang="ko-KR" sz="1400" dirty="0"/>
              <a:t>    if score &gt;= 85:</a:t>
            </a:r>
          </a:p>
          <a:p>
            <a:r>
              <a:rPr lang="en-US" altLang="ko-KR" sz="1400" dirty="0"/>
              <a:t>        grade = "B+"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"B"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70:</a:t>
            </a:r>
          </a:p>
          <a:p>
            <a:r>
              <a:rPr lang="en-US" altLang="ko-KR" sz="1400" dirty="0"/>
              <a:t>    if score &gt;= 75:</a:t>
            </a:r>
          </a:p>
          <a:p>
            <a:r>
              <a:rPr lang="en-US" altLang="ko-KR" sz="1400" dirty="0"/>
              <a:t>        grade = "C+"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"C"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60:</a:t>
            </a:r>
          </a:p>
          <a:p>
            <a:r>
              <a:rPr lang="en-US" altLang="ko-KR" sz="1400" dirty="0"/>
              <a:t>    if score &gt;= 65:</a:t>
            </a:r>
          </a:p>
          <a:p>
            <a:r>
              <a:rPr lang="en-US" altLang="ko-KR" sz="1400" dirty="0"/>
              <a:t>        grade = "D+"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"D"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grade = "F"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등급</a:t>
            </a:r>
            <a:r>
              <a:rPr lang="en-US" altLang="ko-KR" sz="1400" dirty="0"/>
              <a:t>:", grade)</a:t>
            </a:r>
          </a:p>
        </p:txBody>
      </p:sp>
    </p:spTree>
    <p:extLst>
      <p:ext uri="{BB962C8B-B14F-4D97-AF65-F5344CB8AC3E}">
        <p14:creationId xmlns:p14="http://schemas.microsoft.com/office/powerpoint/2010/main" val="240932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사용자로부터 </a:t>
            </a:r>
            <a:r>
              <a:rPr lang="en-US" altLang="ko-KR" sz="2000" dirty="0"/>
              <a:t>cm </a:t>
            </a:r>
            <a:r>
              <a:rPr lang="ko-KR" altLang="en-US" sz="2000" dirty="0"/>
              <a:t>단위의 길이를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입력 값이 음수이면 </a:t>
            </a:r>
            <a:r>
              <a:rPr lang="en-US" altLang="ko-KR" sz="2000" dirty="0"/>
              <a:t>"</a:t>
            </a:r>
            <a:r>
              <a:rPr lang="ko-KR" altLang="en-US" sz="2000" dirty="0"/>
              <a:t>잘못 입력하였습니다</a:t>
            </a:r>
            <a:r>
              <a:rPr lang="en-US" altLang="ko-KR" sz="2000" dirty="0"/>
              <a:t>"</a:t>
            </a:r>
            <a:r>
              <a:rPr lang="ko-KR" altLang="en-US" sz="2000" dirty="0"/>
              <a:t>라는 메시지를 출력하고 양수이면 길이를 인치로 변환하여 출력하는 프로그램을 작성하라</a:t>
            </a:r>
            <a:r>
              <a:rPr lang="en-US" altLang="ko-KR" sz="2000" dirty="0"/>
              <a:t>. 1</a:t>
            </a:r>
            <a:r>
              <a:rPr lang="ko-KR" altLang="en-US" sz="2000" dirty="0"/>
              <a:t>인치 </a:t>
            </a:r>
            <a:r>
              <a:rPr lang="en-US" altLang="ko-KR" sz="2000" dirty="0"/>
              <a:t>= 2.54cm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사용자로부터 이수한 학점을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학점이 </a:t>
            </a:r>
            <a:r>
              <a:rPr lang="en-US" altLang="ko-KR" sz="2000" dirty="0"/>
              <a:t>40</a:t>
            </a:r>
            <a:r>
              <a:rPr lang="ko-KR" altLang="en-US" sz="2000" dirty="0"/>
              <a:t>학점 미만이면 </a:t>
            </a:r>
            <a:r>
              <a:rPr lang="en-US" altLang="ko-KR" sz="2000" dirty="0"/>
              <a:t>"1</a:t>
            </a:r>
            <a:r>
              <a:rPr lang="ko-KR" altLang="en-US" sz="2000" dirty="0"/>
              <a:t>학년입니다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출력하고</a:t>
            </a:r>
            <a:r>
              <a:rPr lang="en-US" altLang="ko-KR" sz="2000" dirty="0"/>
              <a:t>, 40</a:t>
            </a:r>
            <a:r>
              <a:rPr lang="ko-KR" altLang="en-US" sz="2000" dirty="0"/>
              <a:t>이상 </a:t>
            </a:r>
            <a:r>
              <a:rPr lang="en-US" altLang="ko-KR" sz="2000" dirty="0"/>
              <a:t>80</a:t>
            </a:r>
            <a:r>
              <a:rPr lang="ko-KR" altLang="en-US" sz="2000" dirty="0"/>
              <a:t>미만이면 </a:t>
            </a:r>
            <a:r>
              <a:rPr lang="en-US" altLang="ko-KR" sz="2000" dirty="0"/>
              <a:t>"2</a:t>
            </a:r>
            <a:r>
              <a:rPr lang="ko-KR" altLang="en-US" sz="2000" dirty="0"/>
              <a:t>학년입니다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학점이 </a:t>
            </a:r>
            <a:r>
              <a:rPr lang="en-US" altLang="ko-KR" sz="2000" dirty="0"/>
              <a:t>80</a:t>
            </a:r>
            <a:r>
              <a:rPr lang="ko-KR" altLang="en-US" sz="2000" dirty="0"/>
              <a:t>이상이면 </a:t>
            </a:r>
            <a:r>
              <a:rPr lang="en-US" altLang="ko-KR" sz="2000" dirty="0"/>
              <a:t>"</a:t>
            </a:r>
            <a:r>
              <a:rPr lang="ko-KR" altLang="en-US" sz="2000" dirty="0"/>
              <a:t>졸업반입니다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출력하는 프로그램을 작성하라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사용자로부터 현재 시간을 나타내는 </a:t>
            </a:r>
            <a:r>
              <a:rPr lang="en-US" altLang="ko-KR" sz="2000" dirty="0"/>
              <a:t>1~12</a:t>
            </a:r>
            <a:r>
              <a:rPr lang="ko-KR" altLang="en-US" sz="2000" dirty="0"/>
              <a:t>의 숫자를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또 </a:t>
            </a:r>
            <a:r>
              <a:rPr lang="en-US" altLang="ko-KR" sz="2000" dirty="0"/>
              <a:t>"am" </a:t>
            </a:r>
            <a:r>
              <a:rPr lang="ko-KR" altLang="en-US" sz="2000" dirty="0"/>
              <a:t>혹은 </a:t>
            </a:r>
            <a:r>
              <a:rPr lang="en-US" altLang="ko-KR" sz="2000" dirty="0"/>
              <a:t>"pm"</a:t>
            </a:r>
            <a:r>
              <a:rPr lang="ko-KR" altLang="en-US" sz="2000" dirty="0"/>
              <a:t>을 입력 받고 경과 시간을 나타내는 값을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이로부터 최종 시간이 몇 시인지 출력하는 프로그램을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029200"/>
            <a:ext cx="7772400" cy="1323439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Enter hour: 8</a:t>
            </a:r>
          </a:p>
          <a:p>
            <a:r>
              <a:rPr lang="en-US" altLang="ko-KR" dirty="0"/>
              <a:t>am (1) or pm (2)? 1</a:t>
            </a:r>
          </a:p>
          <a:p>
            <a:r>
              <a:rPr lang="en-US" altLang="ko-KR" dirty="0"/>
              <a:t>How many hours ahead? 5</a:t>
            </a:r>
          </a:p>
          <a:p>
            <a:r>
              <a:rPr lang="en-US" altLang="ko-KR" dirty="0"/>
              <a:t>New hour: 1 pm</a:t>
            </a:r>
            <a:endParaRPr lang="ko-KR" altLang="en-US" dirty="0" err="1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39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while, for: </a:t>
            </a: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. </a:t>
            </a:r>
            <a:r>
              <a:rPr lang="ko-KR" altLang="en-US" sz="2000" dirty="0"/>
              <a:t>반복적으로 명령어를 실행할 수 있는 문법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while </a:t>
            </a:r>
            <a:r>
              <a:rPr lang="ko-KR" altLang="en-US" sz="1800" dirty="0"/>
              <a:t>구조</a:t>
            </a:r>
            <a:r>
              <a:rPr lang="en-US" altLang="ko-KR" sz="1800" dirty="0"/>
              <a:t>: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b="1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</a:t>
            </a:r>
            <a:r>
              <a:rPr lang="ko-KR" altLang="en-US" sz="1800" dirty="0"/>
              <a:t>까지의 수를 출력하는 </a:t>
            </a:r>
            <a:r>
              <a:rPr lang="en-US" altLang="ko-KR" sz="1800" dirty="0"/>
              <a:t>while</a:t>
            </a:r>
            <a:r>
              <a:rPr lang="ko-KR" altLang="en-US" sz="1800" dirty="0"/>
              <a:t>문의 예제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400" dirty="0"/>
              <a:t>변수 </a:t>
            </a:r>
            <a:r>
              <a:rPr lang="en-US" altLang="ko-KR" sz="1400" dirty="0"/>
              <a:t>i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초기화하고</a:t>
            </a:r>
            <a:r>
              <a:rPr lang="en-US" altLang="ko-KR" sz="1400" dirty="0"/>
              <a:t>, 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보다 작거나 같은 동안 반복하며 </a:t>
            </a:r>
            <a:r>
              <a:rPr lang="en-US" altLang="ko-KR" sz="1400" dirty="0"/>
              <a:t>i</a:t>
            </a:r>
            <a:r>
              <a:rPr lang="ko-KR" altLang="en-US" sz="1400" dirty="0"/>
              <a:t>의 값을 출력하고</a:t>
            </a:r>
            <a:r>
              <a:rPr lang="en-US" altLang="ko-KR" sz="1400" dirty="0"/>
              <a:t>, i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증가시키는 과정을 반복합니다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위 코드는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수를 출력합니다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실행할 문장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실행할 문장</a:t>
            </a:r>
            <a:r>
              <a:rPr lang="en-US" altLang="ko-KR" dirty="0"/>
              <a:t>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55776" y="43651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while i &lt;= 10:</a:t>
            </a:r>
          </a:p>
          <a:p>
            <a:r>
              <a:rPr lang="nn-NO" altLang="ko-KR" dirty="0"/>
              <a:t>    print(i)</a:t>
            </a:r>
          </a:p>
          <a:p>
            <a:r>
              <a:rPr lang="nn-NO" altLang="ko-KR" dirty="0"/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304712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에서부터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짝수를 출력하는 예제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에서부터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합을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49877" y="15382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while i &lt;= 100:</a:t>
            </a:r>
          </a:p>
          <a:p>
            <a:r>
              <a:rPr lang="nn-NO" altLang="ko-KR" dirty="0"/>
              <a:t>    if i % 2 == 0:</a:t>
            </a:r>
          </a:p>
          <a:p>
            <a:r>
              <a:rPr lang="nn-NO" altLang="ko-KR" dirty="0"/>
              <a:t>        print(i)</a:t>
            </a:r>
          </a:p>
          <a:p>
            <a:r>
              <a:rPr lang="nn-NO" altLang="ko-KR" dirty="0"/>
              <a:t>    i +=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0226" y="39330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sum = 0</a:t>
            </a:r>
          </a:p>
          <a:p>
            <a:r>
              <a:rPr lang="nn-NO" altLang="ko-KR" dirty="0"/>
              <a:t>while i &lt;= 100:</a:t>
            </a:r>
          </a:p>
          <a:p>
            <a:r>
              <a:rPr lang="nn-NO" altLang="ko-KR" dirty="0"/>
              <a:t>    sum += i</a:t>
            </a:r>
          </a:p>
          <a:p>
            <a:r>
              <a:rPr lang="nn-NO" altLang="ko-KR" dirty="0"/>
              <a:t>    i += 1</a:t>
            </a:r>
          </a:p>
          <a:p>
            <a:r>
              <a:rPr lang="nn-NO" altLang="ko-KR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28385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사용자로부터 값을 입력 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입력한 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아닌 동안 입력한 값들의 합을 출력하는 예제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사용자로부터 값을 입력 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입력한 값 중에서 가장 큰 값을 출력하는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9832" y="1628800"/>
            <a:ext cx="5526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sum +=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입력한 값들의 합</a:t>
            </a:r>
            <a:r>
              <a:rPr lang="en-US" altLang="ko-KR" dirty="0"/>
              <a:t>: ", sum)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51720" y="429309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max_value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&gt; </a:t>
            </a:r>
            <a:r>
              <a:rPr lang="en-US" altLang="ko-KR" dirty="0" err="1"/>
              <a:t>max_value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max_value</a:t>
            </a:r>
            <a:r>
              <a:rPr lang="en-US" altLang="ko-KR" dirty="0"/>
              <a:t> 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가장 큰 값</a:t>
            </a:r>
            <a:r>
              <a:rPr lang="en-US" altLang="ko-KR" dirty="0"/>
              <a:t>: ", </a:t>
            </a:r>
            <a:r>
              <a:rPr lang="en-US" altLang="ko-KR" dirty="0" err="1"/>
              <a:t>max_value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60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if </a:t>
            </a:r>
            <a:r>
              <a:rPr lang="ko-KR" altLang="en-US" sz="2000" b="1" dirty="0"/>
              <a:t>문</a:t>
            </a:r>
          </a:p>
          <a:p>
            <a:pPr lvl="1"/>
            <a:r>
              <a:rPr lang="en-US" altLang="ko-KR" sz="1800" dirty="0"/>
              <a:t>if</a:t>
            </a:r>
            <a:r>
              <a:rPr lang="ko-KR" altLang="en-US" sz="1800" dirty="0"/>
              <a:t>문은 특정 조건이 참</a:t>
            </a:r>
            <a:r>
              <a:rPr lang="en-US" altLang="ko-KR" sz="1800" dirty="0"/>
              <a:t>(True)</a:t>
            </a:r>
            <a:r>
              <a:rPr lang="ko-KR" altLang="en-US" sz="1800" dirty="0"/>
              <a:t>인 경우에 코드 블록을 실행하는 </a:t>
            </a:r>
            <a:r>
              <a:rPr lang="ko-KR" altLang="en-US" sz="1800" dirty="0" err="1"/>
              <a:t>조건문입니다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b="1" dirty="0"/>
              <a:t>if-else </a:t>
            </a:r>
            <a:r>
              <a:rPr lang="ko-KR" altLang="en-US" sz="2000" b="1" dirty="0"/>
              <a:t>문</a:t>
            </a:r>
          </a:p>
          <a:p>
            <a:pPr lvl="1"/>
            <a:r>
              <a:rPr lang="en-US" altLang="ko-KR" sz="1800" dirty="0"/>
              <a:t>if-else</a:t>
            </a:r>
            <a:r>
              <a:rPr lang="ko-KR" altLang="en-US" sz="1800" dirty="0"/>
              <a:t>문은 </a:t>
            </a:r>
            <a:r>
              <a:rPr lang="en-US" altLang="ko-KR" sz="1800" dirty="0"/>
              <a:t>if</a:t>
            </a:r>
            <a:r>
              <a:rPr lang="ko-KR" altLang="en-US" sz="1800" dirty="0"/>
              <a:t>문의 조건이 거짓</a:t>
            </a:r>
            <a:r>
              <a:rPr lang="en-US" altLang="ko-KR" sz="1800" dirty="0"/>
              <a:t>(False)</a:t>
            </a:r>
            <a:r>
              <a:rPr lang="ko-KR" altLang="en-US" sz="1800" dirty="0"/>
              <a:t>인 경우에 실행할 코드 블록도 포함하는 </a:t>
            </a:r>
            <a:r>
              <a:rPr lang="ko-KR" altLang="en-US" sz="1800" dirty="0" err="1"/>
              <a:t>조건문입니다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301150" y="19282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77600" y="4509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99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10</a:t>
            </a:r>
            <a:r>
              <a:rPr lang="ko-KR" altLang="en-US" sz="2400" dirty="0"/>
              <a:t>진수를 입력 받아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변환하여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19888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(input("10</a:t>
            </a:r>
            <a:r>
              <a:rPr lang="ko-KR" altLang="en-US" dirty="0"/>
              <a:t>진수를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binary = ""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en-US" altLang="ko-KR" dirty="0" err="1"/>
              <a:t>num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remainder = </a:t>
            </a:r>
            <a:r>
              <a:rPr lang="en-US" altLang="ko-KR" dirty="0" err="1"/>
              <a:t>num</a:t>
            </a:r>
            <a:r>
              <a:rPr lang="en-US" altLang="ko-KR" dirty="0"/>
              <a:t> % 2</a:t>
            </a:r>
          </a:p>
          <a:p>
            <a:r>
              <a:rPr lang="en-US" altLang="ko-KR" dirty="0"/>
              <a:t>    binary = </a:t>
            </a:r>
            <a:r>
              <a:rPr lang="en-US" altLang="ko-KR" dirty="0" err="1"/>
              <a:t>str</a:t>
            </a:r>
            <a:r>
              <a:rPr lang="en-US" altLang="ko-KR" dirty="0"/>
              <a:t>(remainder) + binary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num</a:t>
            </a:r>
            <a:r>
              <a:rPr lang="en-US" altLang="ko-KR" dirty="0"/>
              <a:t> // 2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입력한 수의 </a:t>
            </a:r>
            <a:r>
              <a:rPr lang="en-US" altLang="ko-KR" dirty="0"/>
              <a:t>2</a:t>
            </a:r>
            <a:r>
              <a:rPr lang="ko-KR" altLang="en-US" dirty="0"/>
              <a:t>진수 표현</a:t>
            </a:r>
            <a:r>
              <a:rPr lang="en-US" altLang="ko-KR" dirty="0"/>
              <a:t>: ", binary)</a:t>
            </a:r>
          </a:p>
        </p:txBody>
      </p:sp>
    </p:spTree>
    <p:extLst>
      <p:ext uri="{BB962C8B-B14F-4D97-AF65-F5344CB8AC3E}">
        <p14:creationId xmlns:p14="http://schemas.microsoft.com/office/powerpoint/2010/main" val="302634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반복문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</a:t>
            </a:r>
            <a:r>
              <a:rPr lang="ko-KR" altLang="en-US" sz="2000" dirty="0"/>
              <a:t>문은 반복문의 한 종류로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등의 </a:t>
            </a:r>
            <a:r>
              <a:rPr lang="ko-KR" altLang="en-US" sz="2000" dirty="0" err="1"/>
              <a:t>자료형에</a:t>
            </a:r>
            <a:r>
              <a:rPr lang="ko-KR" altLang="en-US" sz="2000" dirty="0"/>
              <a:t> 저장된 원소들을 순차적으로 꺼내와서 처리할 때 사용됩니다</a:t>
            </a:r>
            <a:r>
              <a:rPr lang="en-US" altLang="ko-KR" sz="2000" dirty="0"/>
              <a:t>.</a:t>
            </a:r>
            <a:endParaRPr lang="en-US" altLang="ko-KR" sz="1800" dirty="0"/>
          </a:p>
          <a:p>
            <a:pPr lvl="1"/>
            <a:r>
              <a:rPr lang="en-US" altLang="ko-KR" sz="2000" dirty="0"/>
              <a:t>for </a:t>
            </a:r>
            <a:r>
              <a:rPr lang="ko-KR" altLang="en-US" sz="2000" dirty="0"/>
              <a:t>구조</a:t>
            </a:r>
            <a:r>
              <a:rPr lang="en-US" altLang="ko-KR" sz="2000" dirty="0"/>
              <a:t>: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"</a:t>
            </a:r>
            <a:r>
              <a:rPr lang="ko-KR" altLang="en-US" sz="2000" dirty="0"/>
              <a:t>변수</a:t>
            </a:r>
            <a:r>
              <a:rPr lang="en-US" altLang="ko-KR" sz="2000" dirty="0"/>
              <a:t>"</a:t>
            </a:r>
            <a:r>
              <a:rPr lang="ko-KR" altLang="en-US" sz="2000" dirty="0"/>
              <a:t>는 리스트</a:t>
            </a:r>
            <a:r>
              <a:rPr lang="en-US" altLang="ko-KR" sz="2000" dirty="0"/>
              <a:t>(</a:t>
            </a:r>
            <a:r>
              <a:rPr lang="ko-KR" altLang="en-US" sz="2000" dirty="0"/>
              <a:t>또는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등</a:t>
            </a:r>
            <a:r>
              <a:rPr lang="en-US" altLang="ko-KR" sz="2000" dirty="0"/>
              <a:t>)</a:t>
            </a:r>
            <a:r>
              <a:rPr lang="ko-KR" altLang="en-US" sz="2000" dirty="0"/>
              <a:t>에서 꺼내온 원소를 저장할 변수를 의미하고</a:t>
            </a:r>
            <a:r>
              <a:rPr lang="en-US" altLang="ko-KR" sz="2000" dirty="0"/>
              <a:t>, "</a:t>
            </a:r>
            <a:r>
              <a:rPr lang="ko-KR" altLang="en-US" sz="2000" dirty="0"/>
              <a:t>실행할 코드</a:t>
            </a:r>
            <a:r>
              <a:rPr lang="en-US" altLang="ko-KR" sz="2000" dirty="0"/>
              <a:t>"</a:t>
            </a:r>
            <a:r>
              <a:rPr lang="ko-KR" altLang="en-US" sz="2000" dirty="0"/>
              <a:t>는 변수를 이용해서 원하는 작업을 수행하는 코드를 의미합니다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276872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for </a:t>
            </a:r>
            <a:r>
              <a:rPr lang="ko-KR" altLang="en-US" sz="2400" dirty="0"/>
              <a:t>변수 </a:t>
            </a:r>
            <a:r>
              <a:rPr lang="en-US" altLang="ko-KR" sz="2400" dirty="0"/>
              <a:t>in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</a:t>
            </a:r>
            <a:r>
              <a:rPr lang="ko-KR" altLang="en-US" sz="2400" dirty="0"/>
              <a:t>또는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 등</a:t>
            </a:r>
            <a:r>
              <a:rPr lang="en-US" altLang="ko-KR" sz="2400" dirty="0"/>
              <a:t>):</a:t>
            </a:r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157777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리스트의 원소를 순차적으로 출력하는 예제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리스트에 저장된 모든 수의 합을 구하는 코드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2930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numbers = [1, 2, 3, 4, 5]</a:t>
            </a:r>
          </a:p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num</a:t>
            </a:r>
            <a:r>
              <a:rPr lang="en-US" altLang="ko-KR" dirty="0"/>
              <a:t> in numbers:</a:t>
            </a:r>
          </a:p>
          <a:p>
            <a:r>
              <a:rPr lang="en-US" altLang="ko-KR" dirty="0"/>
              <a:t>    sum +=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print(sum)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17060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["apple", "banana", "cherry"]</a:t>
            </a:r>
          </a:p>
          <a:p>
            <a:endParaRPr lang="en-US" altLang="ko-KR" dirty="0"/>
          </a:p>
          <a:p>
            <a:r>
              <a:rPr lang="en-US" altLang="ko-KR" dirty="0"/>
              <a:t>for fruit in fruits:</a:t>
            </a:r>
          </a:p>
          <a:p>
            <a:r>
              <a:rPr lang="en-US" altLang="ko-KR" dirty="0"/>
              <a:t>    print(fruit)</a:t>
            </a:r>
          </a:p>
        </p:txBody>
      </p:sp>
    </p:spTree>
    <p:extLst>
      <p:ext uri="{BB962C8B-B14F-4D97-AF65-F5344CB8AC3E}">
        <p14:creationId xmlns:p14="http://schemas.microsoft.com/office/powerpoint/2010/main" val="172179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튜플의</a:t>
            </a:r>
            <a:r>
              <a:rPr lang="ko-KR" altLang="en-US" sz="2000" dirty="0"/>
              <a:t> 원소를 순차적으로 출력하는 예제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문자열의 각 문자를 순차적으로 출력하는 예제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163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colors = ("red", "green", "blue")</a:t>
            </a:r>
          </a:p>
          <a:p>
            <a:endParaRPr lang="en-US" altLang="ko-KR" dirty="0"/>
          </a:p>
          <a:p>
            <a:r>
              <a:rPr lang="en-US" altLang="ko-KR" dirty="0"/>
              <a:t>for color in colors:</a:t>
            </a:r>
          </a:p>
          <a:p>
            <a:r>
              <a:rPr lang="en-US" altLang="ko-KR" dirty="0"/>
              <a:t>    print(color)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51720" y="38558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text = "Python"</a:t>
            </a:r>
          </a:p>
          <a:p>
            <a:endParaRPr lang="en-US" altLang="ko-KR" dirty="0"/>
          </a:p>
          <a:p>
            <a:r>
              <a:rPr lang="en-US" altLang="ko-KR" dirty="0"/>
              <a:t>for char in text:</a:t>
            </a:r>
          </a:p>
          <a:p>
            <a:r>
              <a:rPr lang="en-US" altLang="ko-KR" dirty="0"/>
              <a:t>    print(char)</a:t>
            </a:r>
          </a:p>
        </p:txBody>
      </p:sp>
    </p:spTree>
    <p:extLst>
      <p:ext uri="{BB962C8B-B14F-4D97-AF65-F5344CB8AC3E}">
        <p14:creationId xmlns:p14="http://schemas.microsoft.com/office/powerpoint/2010/main" val="130395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출력하기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 짝수만 출력하기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부터 </a:t>
            </a:r>
            <a:r>
              <a:rPr lang="en-US" altLang="ko-KR" sz="2000" dirty="0"/>
              <a:t>1</a:t>
            </a:r>
            <a:r>
              <a:rPr lang="ko-KR" altLang="en-US" sz="2000" dirty="0"/>
              <a:t>까지 거꾸로 출력하기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11):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range(2, 11, 2):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2891" y="46900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range(10, 0, -1):</a:t>
            </a:r>
          </a:p>
          <a:p>
            <a:r>
              <a:rPr lang="en-US" altLang="ko-KR" dirty="0"/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164150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정수 시퀀스를 생성하는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의 내장 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일반적으로 </a:t>
            </a:r>
            <a:r>
              <a:rPr lang="en-US" altLang="ko-KR" sz="2000" dirty="0"/>
              <a:t>for </a:t>
            </a:r>
            <a:r>
              <a:rPr lang="ko-KR" altLang="en-US" sz="2000" dirty="0"/>
              <a:t>루프에서 사용하여 특정 횟수만큼 반복하는 데 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매개변수</a:t>
            </a:r>
            <a:endParaRPr lang="en-US" altLang="ko-KR" sz="2000" dirty="0"/>
          </a:p>
          <a:p>
            <a:pPr lvl="2"/>
            <a:r>
              <a:rPr lang="en-US" altLang="ko-KR" sz="1800" dirty="0"/>
              <a:t>start: </a:t>
            </a:r>
            <a:r>
              <a:rPr lang="ko-KR" altLang="en-US" sz="1800" dirty="0"/>
              <a:t>정수 시퀀스의 시작 값을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</a:t>
            </a:r>
            <a:r>
              <a:rPr lang="en-US" altLang="ko-KR" sz="1800" dirty="0"/>
              <a:t>0</a:t>
            </a:r>
            <a:r>
              <a:rPr lang="ko-KR" altLang="en-US" sz="1800" dirty="0"/>
              <a:t>으로 간주됩니다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stop: </a:t>
            </a:r>
            <a:r>
              <a:rPr lang="ko-KR" altLang="en-US" sz="1800" dirty="0"/>
              <a:t>정수 시퀀스의 끝 값을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이 값은 생성되는 시퀀스에 포함되지 않습니다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step: </a:t>
            </a:r>
            <a:r>
              <a:rPr lang="ko-KR" altLang="en-US" sz="1800" dirty="0"/>
              <a:t>정수 시퀀스의 간격을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기본값 </a:t>
            </a:r>
            <a:r>
              <a:rPr lang="en-US" altLang="ko-KR" sz="1800" dirty="0"/>
              <a:t>1</a:t>
            </a:r>
            <a:r>
              <a:rPr lang="ko-KR" altLang="en-US" sz="1800" dirty="0"/>
              <a:t>이 사용됩니다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range() 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range </a:t>
            </a:r>
            <a:r>
              <a:rPr lang="ko-KR" altLang="en-US" sz="2000" dirty="0"/>
              <a:t>객체를 반환하며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객체는 필요한 경우 </a:t>
            </a:r>
            <a:r>
              <a:rPr lang="en-US" altLang="ko-KR" sz="2000" dirty="0"/>
              <a:t>list() </a:t>
            </a:r>
            <a:r>
              <a:rPr lang="ko-KR" altLang="en-US" sz="2000" dirty="0"/>
              <a:t>또는 </a:t>
            </a:r>
            <a:r>
              <a:rPr lang="en-US" altLang="ko-KR" sz="2000" dirty="0"/>
              <a:t>tuple() </a:t>
            </a:r>
            <a:r>
              <a:rPr lang="ko-KR" altLang="en-US" sz="2000" dirty="0"/>
              <a:t>함수를 사용하여 명시적으로 리스트 또는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565730" y="1959223"/>
            <a:ext cx="333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range(start, stop, step)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85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916832"/>
            <a:ext cx="6966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0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까지의 정수 시퀀스 생성</a:t>
            </a:r>
          </a:p>
          <a:p>
            <a:r>
              <a:rPr lang="en-US" altLang="ko-KR" dirty="0"/>
              <a:t>for i in range(5):</a:t>
            </a:r>
          </a:p>
          <a:p>
            <a:r>
              <a:rPr lang="en-US" altLang="ko-KR" dirty="0"/>
              <a:t>    print(i)</a:t>
            </a:r>
          </a:p>
          <a:p>
            <a:endParaRPr lang="en-US" altLang="ko-KR" dirty="0"/>
          </a:p>
          <a:p>
            <a:r>
              <a:rPr lang="en-US" altLang="ko-KR" dirty="0"/>
              <a:t># 2</a:t>
            </a:r>
            <a:r>
              <a:rPr lang="ko-KR" altLang="en-US" dirty="0"/>
              <a:t>에서 </a:t>
            </a:r>
            <a:r>
              <a:rPr lang="en-US" altLang="ko-KR" dirty="0"/>
              <a:t>8</a:t>
            </a:r>
            <a:r>
              <a:rPr lang="ko-KR" altLang="en-US" dirty="0"/>
              <a:t>까지 </a:t>
            </a:r>
            <a:r>
              <a:rPr lang="en-US" altLang="ko-KR" dirty="0"/>
              <a:t>2</a:t>
            </a:r>
            <a:r>
              <a:rPr lang="ko-KR" altLang="en-US" dirty="0"/>
              <a:t>씩 증가하는 정수 시퀀스 생성</a:t>
            </a:r>
          </a:p>
          <a:p>
            <a:r>
              <a:rPr lang="en-US" altLang="ko-KR" dirty="0"/>
              <a:t>for i in range(2, 9, 2):</a:t>
            </a:r>
          </a:p>
          <a:p>
            <a:r>
              <a:rPr lang="en-US" altLang="ko-KR" dirty="0"/>
              <a:t>    print(i)</a:t>
            </a:r>
          </a:p>
          <a:p>
            <a:endParaRPr lang="en-US" altLang="ko-KR" dirty="0"/>
          </a:p>
          <a:p>
            <a:r>
              <a:rPr lang="en-US" altLang="ko-KR" dirty="0"/>
              <a:t># 10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감소하는 정수 시퀀스 생성</a:t>
            </a:r>
          </a:p>
          <a:p>
            <a:r>
              <a:rPr lang="en-US" altLang="ko-KR" dirty="0"/>
              <a:t>for i in range(10, 0, -1):</a:t>
            </a:r>
          </a:p>
          <a:p>
            <a:r>
              <a:rPr lang="en-US" altLang="ko-KR" dirty="0"/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34999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안에 또 다른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포함하는 구조로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안에 또 다른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사용하여 원하는 작업을 수행할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중첩 반복문의 문법적 구조는 다음과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구구단을 출력하는 예시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448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변수</a:t>
            </a:r>
            <a:r>
              <a:rPr lang="en-US" altLang="ko-KR" dirty="0"/>
              <a:t>1 in </a:t>
            </a:r>
            <a:r>
              <a:rPr lang="ko-KR" altLang="en-US" dirty="0"/>
              <a:t>범위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for </a:t>
            </a:r>
            <a:r>
              <a:rPr lang="ko-KR" altLang="en-US" dirty="0"/>
              <a:t>변수</a:t>
            </a:r>
            <a:r>
              <a:rPr lang="en-US" altLang="ko-KR" dirty="0"/>
              <a:t>2 in </a:t>
            </a:r>
            <a:r>
              <a:rPr lang="ko-KR" altLang="en-US" dirty="0"/>
              <a:t>범위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실행문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41490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range(2, 10):</a:t>
            </a:r>
          </a:p>
          <a:p>
            <a:r>
              <a:rPr lang="en-US" altLang="ko-KR" dirty="0"/>
              <a:t>    for j in range(1, 10):</a:t>
            </a:r>
          </a:p>
          <a:p>
            <a:r>
              <a:rPr lang="en-US" altLang="ko-KR" dirty="0"/>
              <a:t>        print(f"{i} x {j} = {i*j}")</a:t>
            </a:r>
          </a:p>
        </p:txBody>
      </p:sp>
    </p:spTree>
    <p:extLst>
      <p:ext uri="{BB962C8B-B14F-4D97-AF65-F5344CB8AC3E}">
        <p14:creationId xmlns:p14="http://schemas.microsoft.com/office/powerpoint/2010/main" val="31248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중첩반복문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별문자로</a:t>
            </a:r>
            <a:r>
              <a:rPr lang="ko-KR" altLang="en-US" dirty="0"/>
              <a:t> 모양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4400" y="256490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6):</a:t>
            </a:r>
          </a:p>
          <a:p>
            <a:r>
              <a:rPr lang="en-US" altLang="ko-KR" dirty="0"/>
              <a:t>    for j in range(1, i+1):</a:t>
            </a:r>
          </a:p>
          <a:p>
            <a:r>
              <a:rPr lang="en-US" altLang="ko-KR" dirty="0"/>
              <a:t>        print("*", end="")</a:t>
            </a:r>
          </a:p>
          <a:p>
            <a:r>
              <a:rPr lang="en-US" altLang="ko-KR" dirty="0"/>
              <a:t>    print()</a:t>
            </a:r>
          </a:p>
          <a:p>
            <a:endParaRPr lang="en-US" altLang="ko-KR" dirty="0"/>
          </a:p>
          <a:p>
            <a:r>
              <a:rPr lang="en-US" altLang="ko-KR" dirty="0"/>
              <a:t>for i in range(4, 0, -1):</a:t>
            </a:r>
          </a:p>
          <a:p>
            <a:r>
              <a:rPr lang="en-US" altLang="ko-KR" dirty="0"/>
              <a:t>    for j in range(1, i+1):</a:t>
            </a:r>
          </a:p>
          <a:p>
            <a:r>
              <a:rPr lang="en-US" altLang="ko-KR" dirty="0"/>
              <a:t>        print("*", end="")</a:t>
            </a:r>
          </a:p>
          <a:p>
            <a:r>
              <a:rPr lang="en-US" altLang="ko-KR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20997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배수의 합 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양의 정수 </a:t>
            </a:r>
            <a:r>
              <a:rPr lang="en-US" altLang="ko-KR" sz="2000" dirty="0"/>
              <a:t>n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자연수 중에서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배수와 </a:t>
            </a:r>
            <a:r>
              <a:rPr lang="en-US" altLang="ko-KR" sz="2000" dirty="0"/>
              <a:t>5</a:t>
            </a:r>
            <a:r>
              <a:rPr lang="ko-KR" altLang="en-US" sz="2000" dirty="0"/>
              <a:t>의 배수의 합을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사용자로부터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정수 </a:t>
            </a:r>
            <a:r>
              <a:rPr lang="en-US" altLang="ko-KR" sz="1800" dirty="0"/>
              <a:t>n</a:t>
            </a:r>
            <a:r>
              <a:rPr lang="ko-KR" altLang="en-US" sz="1800" dirty="0"/>
              <a:t>은 </a:t>
            </a:r>
            <a:r>
              <a:rPr lang="en-US" altLang="ko-KR" sz="1800" dirty="0"/>
              <a:t>1 </a:t>
            </a:r>
            <a:r>
              <a:rPr lang="ko-KR" altLang="en-US" sz="1800" dirty="0"/>
              <a:t>이상의 양의 정수입니다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자연수 </a:t>
            </a: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n</a:t>
            </a:r>
            <a:r>
              <a:rPr lang="ko-KR" altLang="en-US" sz="1800" dirty="0"/>
              <a:t>까지의 숫자 중에서 </a:t>
            </a:r>
            <a:r>
              <a:rPr lang="en-US" altLang="ko-KR" sz="1800" dirty="0"/>
              <a:t>3</a:t>
            </a:r>
            <a:r>
              <a:rPr lang="ko-KR" altLang="en-US" sz="1800" dirty="0"/>
              <a:t>의 배수 또는 </a:t>
            </a:r>
            <a:r>
              <a:rPr lang="en-US" altLang="ko-KR" sz="1800" dirty="0"/>
              <a:t>5</a:t>
            </a:r>
            <a:r>
              <a:rPr lang="ko-KR" altLang="en-US" sz="1800" dirty="0"/>
              <a:t>의 배수인 숫자들의 합을 구합니다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결과값은 </a:t>
            </a:r>
            <a:r>
              <a:rPr lang="ko-KR" altLang="en-US" sz="1800" dirty="0" err="1"/>
              <a:t>정수형으로</a:t>
            </a:r>
            <a:r>
              <a:rPr lang="ko-KR" altLang="en-US" sz="1800" dirty="0"/>
              <a:t> 출력합니다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005064"/>
            <a:ext cx="61055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2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600" b="1" dirty="0"/>
              <a:t>if-</a:t>
            </a:r>
            <a:r>
              <a:rPr lang="en-US" altLang="ko-KR" sz="2600" b="1" dirty="0" err="1"/>
              <a:t>elif</a:t>
            </a:r>
            <a:r>
              <a:rPr lang="en-US" altLang="ko-KR" sz="2600" b="1" dirty="0"/>
              <a:t>-else </a:t>
            </a:r>
            <a:r>
              <a:rPr lang="ko-KR" altLang="en-US" sz="2600" b="1" dirty="0"/>
              <a:t>문</a:t>
            </a:r>
          </a:p>
          <a:p>
            <a:pPr lvl="1"/>
            <a:r>
              <a:rPr lang="en-US" altLang="ko-KR" sz="2200" dirty="0"/>
              <a:t>if-</a:t>
            </a:r>
            <a:r>
              <a:rPr lang="en-US" altLang="ko-KR" sz="2200" dirty="0" err="1"/>
              <a:t>elif</a:t>
            </a:r>
            <a:r>
              <a:rPr lang="en-US" altLang="ko-KR" sz="2200" dirty="0"/>
              <a:t>-else </a:t>
            </a:r>
            <a:r>
              <a:rPr lang="ko-KR" altLang="en-US" sz="2200" dirty="0"/>
              <a:t>문은 </a:t>
            </a:r>
            <a:r>
              <a:rPr lang="en-US" altLang="ko-KR" sz="2200" dirty="0"/>
              <a:t>if</a:t>
            </a:r>
            <a:r>
              <a:rPr lang="ko-KR" altLang="en-US" sz="2200" dirty="0"/>
              <a:t>문과 </a:t>
            </a:r>
            <a:r>
              <a:rPr lang="en-US" altLang="ko-KR" sz="2200" dirty="0"/>
              <a:t>if-else</a:t>
            </a:r>
            <a:r>
              <a:rPr lang="ko-KR" altLang="en-US" sz="2200" dirty="0"/>
              <a:t>문의 결합 버전으로</a:t>
            </a:r>
            <a:r>
              <a:rPr lang="en-US" altLang="ko-KR" sz="2200" dirty="0"/>
              <a:t>, </a:t>
            </a:r>
            <a:r>
              <a:rPr lang="ko-KR" altLang="en-US" sz="2200" dirty="0"/>
              <a:t>여러 개의 조건을 지정하여 각각에 맞는 코드 블록을 실행할 수 있는 </a:t>
            </a:r>
            <a:r>
              <a:rPr lang="ko-KR" altLang="en-US" sz="2200" dirty="0" err="1"/>
              <a:t>조건문입니다</a:t>
            </a:r>
            <a:r>
              <a:rPr lang="en-US" altLang="ko-KR" sz="2200" dirty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400" dirty="0" err="1"/>
              <a:t>조건문에서</a:t>
            </a:r>
            <a:r>
              <a:rPr lang="ko-KR" altLang="en-US" sz="2400" dirty="0"/>
              <a:t> 조건은 반드시 참 또는 거짓을 반환하는 식</a:t>
            </a:r>
            <a:r>
              <a:rPr lang="en-US" altLang="ko-KR" sz="2400" dirty="0"/>
              <a:t>(expression)</a:t>
            </a:r>
            <a:r>
              <a:rPr lang="ko-KR" altLang="en-US" sz="2400" dirty="0"/>
              <a:t>이어야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다양한 연산자와 </a:t>
            </a:r>
            <a:r>
              <a:rPr lang="ko-KR" altLang="en-US" sz="2400" dirty="0" err="1"/>
              <a:t>비교식을</a:t>
            </a:r>
            <a:r>
              <a:rPr lang="ko-KR" altLang="en-US" sz="2400" dirty="0"/>
              <a:t> 이용하여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조건을 평가할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조건이 참인 경우 실행되는 코드 블록은 반드시 들여쓰기</a:t>
            </a:r>
            <a:r>
              <a:rPr lang="en-US" altLang="ko-KR" sz="2400" dirty="0"/>
              <a:t>(indentation)</a:t>
            </a:r>
            <a:r>
              <a:rPr lang="ko-KR" altLang="en-US" sz="2400" dirty="0"/>
              <a:t>를 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들여쓰기가 제대로 되지 않은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문법 에러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SyntaxError</a:t>
            </a:r>
            <a:r>
              <a:rPr lang="en-US" altLang="ko-KR" sz="2400" dirty="0"/>
              <a:t>)</a:t>
            </a:r>
            <a:r>
              <a:rPr lang="ko-KR" altLang="en-US" sz="2400" dirty="0"/>
              <a:t>가 발생합니다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1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1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최댓값과 최솟값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정수형 숫자를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 중에서 최댓값과 최솟값을 찾고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숫자는 </a:t>
            </a:r>
            <a:r>
              <a:rPr lang="en-US" altLang="ko-KR" sz="1800" dirty="0"/>
              <a:t>1 </a:t>
            </a:r>
            <a:r>
              <a:rPr lang="ko-KR" altLang="en-US" sz="1800" dirty="0"/>
              <a:t>이상 </a:t>
            </a:r>
            <a:r>
              <a:rPr lang="en-US" altLang="ko-KR" sz="1800" dirty="0"/>
              <a:t>100 </a:t>
            </a:r>
            <a:r>
              <a:rPr lang="ko-KR" altLang="en-US" sz="1800" dirty="0"/>
              <a:t>이하의 자연수입니다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 중 중복된 숫자가 있을 수 있습니다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2816"/>
            <a:ext cx="29051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981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숫자의 합이 </a:t>
            </a:r>
            <a:r>
              <a:rPr lang="en-US" altLang="ko-KR" sz="2800" dirty="0"/>
              <a:t>100</a:t>
            </a:r>
            <a:r>
              <a:rPr lang="ko-KR" altLang="en-US" sz="2800" dirty="0"/>
              <a:t>보다 작을 때까지 </a:t>
            </a:r>
            <a:r>
              <a:rPr lang="ko-KR" altLang="en-US" sz="2800" dirty="0" err="1"/>
              <a:t>입력받기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정수형 숫자를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숫자들의 합이 </a:t>
            </a:r>
            <a:r>
              <a:rPr lang="en-US" altLang="ko-KR" sz="2000" dirty="0"/>
              <a:t>100</a:t>
            </a:r>
            <a:r>
              <a:rPr lang="ko-KR" altLang="en-US" sz="2000" dirty="0"/>
              <a:t>보다 작을 때까지 숫자를 계속 </a:t>
            </a:r>
            <a:r>
              <a:rPr lang="ko-KR" altLang="en-US" sz="2000" dirty="0" err="1"/>
              <a:t>입력받고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숫자들의 합을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숫자는 </a:t>
            </a:r>
            <a:r>
              <a:rPr lang="en-US" altLang="ko-KR" sz="1800" dirty="0"/>
              <a:t>1 </a:t>
            </a:r>
            <a:r>
              <a:rPr lang="ko-KR" altLang="en-US" sz="1800" dirty="0"/>
              <a:t>이상 </a:t>
            </a:r>
            <a:r>
              <a:rPr lang="en-US" altLang="ko-KR" sz="1800" dirty="0"/>
              <a:t>100 </a:t>
            </a:r>
            <a:r>
              <a:rPr lang="ko-KR" altLang="en-US" sz="1800" dirty="0"/>
              <a:t>이하의 자연수입니다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9043"/>
            <a:ext cx="3804408" cy="477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340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피보나치 수열의 </a:t>
            </a:r>
            <a:r>
              <a:rPr lang="en-US" altLang="ko-KR" sz="2800" dirty="0"/>
              <a:t>n</a:t>
            </a:r>
            <a:r>
              <a:rPr lang="ko-KR" altLang="en-US" sz="2800" dirty="0"/>
              <a:t>번째 항을 출력하는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피보나치 수열은 다음과 같이 정의됩니다</a:t>
            </a:r>
            <a:r>
              <a:rPr lang="en-US" altLang="ko-KR" sz="2000" dirty="0"/>
              <a:t>: </a:t>
            </a:r>
            <a:r>
              <a:rPr lang="ko-KR" altLang="en-US" sz="2000" dirty="0"/>
              <a:t>첫 번째 항과 두 번째 항은 각각 </a:t>
            </a:r>
            <a:r>
              <a:rPr lang="en-US" altLang="ko-KR" sz="2000" dirty="0"/>
              <a:t>1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세 번째 항부터는 바로 앞 두 항의 합입니다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1, 1, 2, 3, 5, 8, 13, ... </a:t>
            </a:r>
            <a:r>
              <a:rPr lang="ko-KR" altLang="en-US" sz="2000" dirty="0"/>
              <a:t>과 같은 수열입니다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7</a:t>
            </a:r>
            <a:r>
              <a:rPr lang="ko-KR" altLang="en-US" sz="1800" dirty="0"/>
              <a:t>을 입력했을 경우 다음과 같이 출력되어야 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5067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56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break, continue, pass: </a:t>
            </a:r>
            <a:r>
              <a:rPr lang="ko-KR" altLang="en-US" sz="2400" dirty="0" err="1"/>
              <a:t>파이썬에서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반복문에서</a:t>
            </a:r>
            <a:r>
              <a:rPr lang="ko-KR" altLang="en-US" sz="2400" dirty="0"/>
              <a:t> 사용할 수 있는 </a:t>
            </a:r>
            <a:r>
              <a:rPr lang="ko-KR" altLang="en-US" sz="2400" dirty="0" err="1"/>
              <a:t>예약어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1800" dirty="0"/>
              <a:t>break</a:t>
            </a:r>
          </a:p>
          <a:p>
            <a:pPr lvl="2"/>
            <a:r>
              <a:rPr lang="ko-KR" altLang="en-US" sz="1600" dirty="0"/>
              <a:t>현재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즉시 종료하고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밖의 코드를 수행하도록 하는 </a:t>
            </a:r>
            <a:r>
              <a:rPr lang="ko-KR" altLang="en-US" sz="1600" dirty="0" err="1"/>
              <a:t>예약어입니다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반복문에서</a:t>
            </a:r>
            <a:r>
              <a:rPr lang="ko-KR" altLang="en-US" sz="1600" dirty="0"/>
              <a:t> 특정 조건이 만족될 때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사용하면 프로그램이 정상적으로 종료되는 것을 보장할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/>
              <a:t>continue</a:t>
            </a:r>
          </a:p>
          <a:p>
            <a:pPr lvl="2"/>
            <a:r>
              <a:rPr lang="ko-KR" altLang="en-US" sz="1600" dirty="0"/>
              <a:t>현재 반복의 나머지 부분을 생략하고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반복으로 넘어가는 </a:t>
            </a:r>
            <a:r>
              <a:rPr lang="ko-KR" altLang="en-US" sz="1600" dirty="0" err="1"/>
              <a:t>예약어입니다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continue</a:t>
            </a:r>
            <a:r>
              <a:rPr lang="ko-KR" altLang="en-US" sz="1600" dirty="0"/>
              <a:t>를 사용하면 현재 반복에서 건너뛰고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반복으로 넘어가는 것입니다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/>
              <a:t>pass</a:t>
            </a:r>
          </a:p>
          <a:p>
            <a:pPr lvl="2"/>
            <a:r>
              <a:rPr lang="ko-KR" altLang="en-US" sz="1600" dirty="0"/>
              <a:t>특별한 작업이 없는 경우에는 </a:t>
            </a:r>
            <a:r>
              <a:rPr lang="en-US" altLang="ko-KR" sz="1600" dirty="0"/>
              <a:t>pass</a:t>
            </a:r>
            <a:r>
              <a:rPr lang="ko-KR" altLang="en-US" sz="1600" dirty="0"/>
              <a:t>를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빈 문장을 만들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pass</a:t>
            </a:r>
            <a:r>
              <a:rPr lang="ko-KR" altLang="en-US" sz="1600" dirty="0"/>
              <a:t>는 아무것도 하지 않고 넘어가는 표현입니다</a:t>
            </a:r>
            <a:r>
              <a:rPr lang="en-US" altLang="ko-KR" sz="16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837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5</a:t>
            </a:r>
            <a:r>
              <a:rPr lang="ko-KR" altLang="en-US" sz="2000" dirty="0"/>
              <a:t>를 만나면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종료하는 프로그램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배수인 수를 찾아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17475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11):</a:t>
            </a:r>
          </a:p>
          <a:p>
            <a:r>
              <a:rPr lang="en-US" altLang="ko-KR" dirty="0"/>
              <a:t>    if i == 5: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4005064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for i in range(1, 11):</a:t>
            </a:r>
          </a:p>
          <a:p>
            <a:r>
              <a:rPr lang="en-US" altLang="ko-KR" sz="1400" dirty="0"/>
              <a:t>    if i % 3 == 0:</a:t>
            </a:r>
          </a:p>
          <a:p>
            <a:r>
              <a:rPr lang="en-US" altLang="ko-KR" sz="1400" dirty="0"/>
              <a:t>        print(i)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continue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이 부분은 실행되지 않습니다</a:t>
            </a:r>
            <a:r>
              <a:rPr lang="en-US" altLang="ko-KR" sz="1400" dirty="0"/>
              <a:t>.")  # continue</a:t>
            </a:r>
            <a:r>
              <a:rPr lang="ko-KR" altLang="en-US" sz="1400" dirty="0"/>
              <a:t>문으로 이동했기 때문에 실행되지 않음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 err="1"/>
              <a:t>반복문이</a:t>
            </a:r>
            <a:r>
              <a:rPr lang="ko-KR" altLang="en-US" sz="1400" dirty="0"/>
              <a:t> 종료되었습니다</a:t>
            </a:r>
            <a:r>
              <a:rPr lang="en-US" altLang="ko-KR" sz="1400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98377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사용자로부터 </a:t>
            </a:r>
            <a:r>
              <a:rPr lang="en-US" altLang="ko-KR" sz="2400" dirty="0"/>
              <a:t>0 </a:t>
            </a:r>
            <a:r>
              <a:rPr lang="ko-KR" altLang="en-US" sz="2400" dirty="0"/>
              <a:t>이 입력될 때까지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양수를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92649" y="2420888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x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x &lt; 0: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잘못된 입력입니다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입력한 숫자는 </a:t>
            </a:r>
            <a:r>
              <a:rPr lang="en-US" altLang="ko-KR" dirty="0"/>
              <a:t>{}</a:t>
            </a:r>
            <a:r>
              <a:rPr lang="ko-KR" altLang="en-US" dirty="0"/>
              <a:t>입니다</a:t>
            </a:r>
            <a:r>
              <a:rPr lang="en-US" altLang="ko-KR" dirty="0"/>
              <a:t>.".format(x))</a:t>
            </a:r>
          </a:p>
        </p:txBody>
      </p:sp>
    </p:spTree>
    <p:extLst>
      <p:ext uri="{BB962C8B-B14F-4D97-AF65-F5344CB8AC3E}">
        <p14:creationId xmlns:p14="http://schemas.microsoft.com/office/powerpoint/2010/main" val="313907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까지의 숫자를 출력하되</a:t>
            </a:r>
            <a:r>
              <a:rPr lang="en-US" altLang="ko-KR" sz="2000" dirty="0"/>
              <a:t>, 5</a:t>
            </a:r>
            <a:r>
              <a:rPr lang="ko-KR" altLang="en-US" sz="2000" dirty="0"/>
              <a:t>일 때는 아무 일도 하지 않고 넘어가도록 </a:t>
            </a:r>
            <a:r>
              <a:rPr lang="en-US" altLang="ko-KR" sz="2000" dirty="0"/>
              <a:t>pass</a:t>
            </a:r>
            <a:r>
              <a:rPr lang="ko-KR" altLang="en-US" sz="2000" dirty="0"/>
              <a:t>를 사용한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77600" y="24208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range(10):</a:t>
            </a:r>
          </a:p>
          <a:p>
            <a:r>
              <a:rPr lang="en-US" altLang="ko-KR" dirty="0"/>
              <a:t>    if i == 5: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print(i)</a:t>
            </a:r>
          </a:p>
        </p:txBody>
      </p:sp>
    </p:spTree>
    <p:extLst>
      <p:ext uri="{BB962C8B-B14F-4D97-AF65-F5344CB8AC3E}">
        <p14:creationId xmlns:p14="http://schemas.microsoft.com/office/powerpoint/2010/main" val="225334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입력한 문자열에서 모음</a:t>
            </a:r>
            <a:r>
              <a:rPr lang="en-US" altLang="ko-KR" sz="2000" dirty="0"/>
              <a:t>(a, e, i, o, u)</a:t>
            </a:r>
            <a:r>
              <a:rPr lang="ko-KR" altLang="en-US" sz="2000" dirty="0"/>
              <a:t>을 제거하는 프로그램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7664" y="2276872"/>
            <a:ext cx="6696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vowels = ['a', 'e', 'i', 'o', 'u']</a:t>
            </a:r>
          </a:p>
          <a:p>
            <a:r>
              <a:rPr lang="en-US" altLang="ko-KR" dirty="0" err="1"/>
              <a:t>input_str</a:t>
            </a:r>
            <a:r>
              <a:rPr lang="en-US" altLang="ko-KR" dirty="0"/>
              <a:t> = input("Enter a string: ")</a:t>
            </a:r>
          </a:p>
          <a:p>
            <a:endParaRPr lang="en-US" altLang="ko-KR" dirty="0"/>
          </a:p>
          <a:p>
            <a:r>
              <a:rPr lang="en-US" altLang="ko-KR" dirty="0" err="1"/>
              <a:t>output_str</a:t>
            </a:r>
            <a:r>
              <a:rPr lang="en-US" altLang="ko-KR" dirty="0"/>
              <a:t> = ""</a:t>
            </a:r>
          </a:p>
          <a:p>
            <a:r>
              <a:rPr lang="en-US" altLang="ko-KR" dirty="0"/>
              <a:t>for char in </a:t>
            </a:r>
            <a:r>
              <a:rPr lang="en-US" altLang="ko-KR" dirty="0" err="1"/>
              <a:t>input_str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if char in vowels: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output_str</a:t>
            </a:r>
            <a:r>
              <a:rPr lang="en-US" altLang="ko-KR" dirty="0"/>
              <a:t> += char</a:t>
            </a:r>
          </a:p>
          <a:p>
            <a:endParaRPr lang="en-US" altLang="ko-KR" dirty="0"/>
          </a:p>
          <a:p>
            <a:r>
              <a:rPr lang="en-US" altLang="ko-KR" dirty="0"/>
              <a:t>print("Modified string:", </a:t>
            </a:r>
            <a:r>
              <a:rPr lang="en-US" altLang="ko-KR" dirty="0" err="1"/>
              <a:t>output_str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4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ko-KR" altLang="en-US" dirty="0"/>
              <a:t>숫자 맞추기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숫자 맞추기 게임 </a:t>
            </a:r>
            <a:endParaRPr lang="en-US" altLang="ko-KR" sz="2400" dirty="0"/>
          </a:p>
          <a:p>
            <a:pPr lvl="1"/>
            <a:r>
              <a:rPr lang="en-US" altLang="ko-KR" sz="2000" dirty="0"/>
              <a:t>1~100 </a:t>
            </a:r>
            <a:r>
              <a:rPr lang="ko-KR" altLang="en-US" sz="2000" dirty="0"/>
              <a:t>사이의 임의의 수가 선택되고 사용자가 숫자를 입력하면 입력한 숫자와 비교하여 </a:t>
            </a:r>
            <a:r>
              <a:rPr lang="en-US" altLang="ko-KR" sz="2000" dirty="0"/>
              <a:t>"Up", "Down" </a:t>
            </a:r>
            <a:r>
              <a:rPr lang="ko-KR" altLang="en-US" sz="2000" dirty="0"/>
              <a:t>또는 </a:t>
            </a:r>
            <a:r>
              <a:rPr lang="en-US" altLang="ko-KR" sz="2000" dirty="0"/>
              <a:t>"Correct!"</a:t>
            </a:r>
            <a:r>
              <a:rPr lang="ko-KR" altLang="en-US" sz="2000" dirty="0"/>
              <a:t>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맞출 때까지 계속 입력할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636912"/>
            <a:ext cx="71287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random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100 </a:t>
            </a:r>
            <a:r>
              <a:rPr lang="ko-KR" altLang="en-US" sz="1400" dirty="0"/>
              <a:t>사이의 임의의 수를 선택합니다</a:t>
            </a:r>
          </a:p>
          <a:p>
            <a:r>
              <a:rPr lang="en-US" altLang="ko-KR" sz="1400" dirty="0" err="1"/>
              <a:t>secret_number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random.randint</a:t>
            </a:r>
            <a:r>
              <a:rPr lang="en-US" altLang="ko-KR" sz="1400" dirty="0"/>
              <a:t>(1, 100)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True: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사용자가 숫자를 입력합니다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guess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(input("Guess the secret number (between 1 and 100): "))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입력한 숫자와 비교합니다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if guess &lt; </a:t>
            </a:r>
            <a:r>
              <a:rPr lang="en-US" altLang="ko-KR" sz="1400" dirty="0" err="1"/>
              <a:t>secret_number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print("Up")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guess &gt; </a:t>
            </a:r>
            <a:r>
              <a:rPr lang="en-US" altLang="ko-KR" sz="1400" dirty="0" err="1"/>
              <a:t>secret_number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print("Down")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print("Correct!")</a:t>
            </a:r>
          </a:p>
          <a:p>
            <a:r>
              <a:rPr lang="en-US" altLang="ko-KR" sz="1400" dirty="0"/>
              <a:t>        break  # </a:t>
            </a:r>
            <a:r>
              <a:rPr lang="ko-KR" altLang="en-US" sz="1400" dirty="0"/>
              <a:t>정답을 맞췄으므로 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종료합니다</a:t>
            </a:r>
          </a:p>
        </p:txBody>
      </p:sp>
    </p:spTree>
    <p:extLst>
      <p:ext uri="{BB962C8B-B14F-4D97-AF65-F5344CB8AC3E}">
        <p14:creationId xmlns:p14="http://schemas.microsoft.com/office/powerpoint/2010/main" val="101644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66997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기본 라이브러리 중 하나로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난수를</a:t>
            </a:r>
            <a:r>
              <a:rPr lang="ko-KR" altLang="en-US" sz="2000" dirty="0"/>
              <a:t> 생성하거나 무작위로 순서를 섞는 등의 작업을 수행할 수 있습니다</a:t>
            </a:r>
            <a:r>
              <a:rPr lang="en-US" altLang="ko-KR" sz="2000" dirty="0"/>
              <a:t>. random</a:t>
            </a:r>
            <a:r>
              <a:rPr lang="ko-KR" altLang="en-US" sz="2000" dirty="0"/>
              <a:t> 모듈에는 여러 함수가 포함되어 있습니다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대표적인 함수</a:t>
            </a:r>
            <a:endParaRPr lang="en-US" altLang="ko-KR" sz="2000" dirty="0"/>
          </a:p>
          <a:p>
            <a:pPr lvl="1"/>
            <a:r>
              <a:rPr lang="en-US" altLang="ko-KR" sz="1600" dirty="0"/>
              <a:t>random(): 0.0</a:t>
            </a:r>
            <a:r>
              <a:rPr lang="ko-KR" altLang="en-US" sz="1600" dirty="0"/>
              <a:t>에서 </a:t>
            </a:r>
            <a:r>
              <a:rPr lang="en-US" altLang="ko-KR" sz="1600" dirty="0"/>
              <a:t>1.0 </a:t>
            </a:r>
            <a:r>
              <a:rPr lang="ko-KR" altLang="en-US" sz="1600" dirty="0"/>
              <a:t>사이의 실수 </a:t>
            </a:r>
            <a:r>
              <a:rPr lang="ko-KR" altLang="en-US" sz="1600" dirty="0" err="1"/>
              <a:t>난수를</a:t>
            </a:r>
            <a:r>
              <a:rPr lang="ko-KR" altLang="en-US" sz="1600" dirty="0"/>
              <a:t> 생성합니다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randint</a:t>
            </a:r>
            <a:r>
              <a:rPr lang="en-US" altLang="ko-KR" sz="1600" dirty="0"/>
              <a:t>(a, b): a </a:t>
            </a:r>
            <a:r>
              <a:rPr lang="ko-KR" altLang="en-US" sz="1600" dirty="0"/>
              <a:t>이상 </a:t>
            </a:r>
            <a:r>
              <a:rPr lang="en-US" altLang="ko-KR" sz="1600" dirty="0"/>
              <a:t>b </a:t>
            </a:r>
            <a:r>
              <a:rPr lang="ko-KR" altLang="en-US" sz="1600" dirty="0"/>
              <a:t>이하의 정수 </a:t>
            </a:r>
            <a:r>
              <a:rPr lang="ko-KR" altLang="en-US" sz="1600" dirty="0" err="1"/>
              <a:t>난수를</a:t>
            </a:r>
            <a:r>
              <a:rPr lang="ko-KR" altLang="en-US" sz="1600" dirty="0"/>
              <a:t> 생성합니다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randrange</a:t>
            </a:r>
            <a:r>
              <a:rPr lang="en-US" altLang="ko-KR" sz="1600" dirty="0"/>
              <a:t>(start, stop[, step]): start </a:t>
            </a:r>
            <a:r>
              <a:rPr lang="ko-KR" altLang="en-US" sz="1600" dirty="0"/>
              <a:t>이상 </a:t>
            </a:r>
            <a:r>
              <a:rPr lang="en-US" altLang="ko-KR" sz="1600" dirty="0"/>
              <a:t>stop </a:t>
            </a:r>
            <a:r>
              <a:rPr lang="ko-KR" altLang="en-US" sz="1600" dirty="0"/>
              <a:t>미만의 정수 중 </a:t>
            </a:r>
            <a:r>
              <a:rPr lang="en-US" altLang="ko-KR" sz="1600" dirty="0"/>
              <a:t>step </a:t>
            </a:r>
            <a:r>
              <a:rPr lang="ko-KR" altLang="en-US" sz="1600" dirty="0"/>
              <a:t>간격으로 무작위로 선택된 값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r>
              <a:rPr lang="ko-KR" altLang="en-US" sz="1600" dirty="0"/>
              <a:t>을 반환합니다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choice(sequence):</a:t>
            </a:r>
            <a:r>
              <a:rPr lang="ko-KR" altLang="en-US" sz="1600" dirty="0"/>
              <a:t> 주어진 시퀀스에서 임의의 항목을 반환합니다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시퀀스는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등의 반복 가능한 객체입니다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shuffle(x): </a:t>
            </a:r>
            <a:r>
              <a:rPr lang="ko-KR" altLang="en-US" sz="1600" dirty="0"/>
              <a:t>리스트 </a:t>
            </a:r>
            <a:r>
              <a:rPr lang="en-US" altLang="ko-KR" sz="1600" dirty="0"/>
              <a:t>x</a:t>
            </a:r>
            <a:r>
              <a:rPr lang="ko-KR" altLang="en-US" sz="1600" dirty="0"/>
              <a:t>의 항목을 무작위로 섞습니다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sample(population, k): </a:t>
            </a:r>
            <a:r>
              <a:rPr lang="ko-KR" altLang="en-US" sz="1600" dirty="0"/>
              <a:t>시퀀스 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(population)</a:t>
            </a:r>
            <a:r>
              <a:rPr lang="ko-KR" altLang="en-US" sz="1600" dirty="0"/>
              <a:t>에서 중복 없이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요소를 </a:t>
            </a:r>
            <a:r>
              <a:rPr lang="ko-KR" altLang="en-US" sz="1600" dirty="0" err="1"/>
              <a:t>랜덤하게</a:t>
            </a:r>
            <a:r>
              <a:rPr lang="ko-KR" altLang="en-US" sz="1600" dirty="0"/>
              <a:t> 뽑아 리스트로 반환하는 함수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513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입력받은</a:t>
            </a:r>
            <a:r>
              <a:rPr lang="ko-KR" altLang="en-US" sz="2400" dirty="0"/>
              <a:t> 수가 짝수인지 홀수인지 판별하는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2060848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사용자로부터 숫자를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홀수인지 짝수인지 판별하기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% 2 == 0:</a:t>
            </a:r>
          </a:p>
          <a:p>
            <a:r>
              <a:rPr lang="en-US" altLang="ko-KR" dirty="0"/>
              <a:t>    print(f"{</a:t>
            </a:r>
            <a:r>
              <a:rPr lang="en-US" altLang="ko-KR" dirty="0" err="1"/>
              <a:t>num</a:t>
            </a:r>
            <a:r>
              <a:rPr lang="en-US" altLang="ko-KR" dirty="0"/>
              <a:t>}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/>
              <a:t>짝수입니다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print(f"{</a:t>
            </a:r>
            <a:r>
              <a:rPr lang="en-US" altLang="ko-KR" dirty="0" err="1"/>
              <a:t>num</a:t>
            </a:r>
            <a:r>
              <a:rPr lang="en-US" altLang="ko-KR" dirty="0"/>
              <a:t>}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/>
              <a:t>홀수입니다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271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100 </a:t>
            </a:r>
            <a:r>
              <a:rPr lang="ko-KR" altLang="en-US" sz="2400" dirty="0"/>
              <a:t>사이의 정수 중 하나를 무작위로 생성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리스트 </a:t>
            </a:r>
            <a:r>
              <a:rPr lang="en-US" altLang="ko-KR" sz="2400" dirty="0"/>
              <a:t>fruits</a:t>
            </a:r>
            <a:r>
              <a:rPr lang="ko-KR" altLang="en-US" sz="2400" dirty="0"/>
              <a:t>에서 무작위로 선택된 하나의 과일을 출력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리스트 </a:t>
            </a:r>
            <a:r>
              <a:rPr lang="en-US" altLang="ko-KR" sz="2400" dirty="0"/>
              <a:t>x</a:t>
            </a:r>
            <a:r>
              <a:rPr lang="ko-KR" altLang="en-US" sz="2400" dirty="0"/>
              <a:t>의 항목을 무작위로 섞기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99695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fruits = ['apple', 'banana', 'orange', 'pear']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random.choice</a:t>
            </a:r>
            <a:r>
              <a:rPr lang="en-US" altLang="ko-KR" dirty="0"/>
              <a:t>(fruits))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 err="1"/>
              <a:t>random_number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random_number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4869160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cards = ['A', 'K', 'Q', 'J', '10', '9', '8', '7', '6', '5', '4', '3', '2']</a:t>
            </a:r>
          </a:p>
          <a:p>
            <a:r>
              <a:rPr lang="en-US" altLang="ko-KR" dirty="0" err="1"/>
              <a:t>random.shuffle</a:t>
            </a:r>
            <a:r>
              <a:rPr lang="en-US" altLang="ko-KR" dirty="0"/>
              <a:t>(cards)</a:t>
            </a:r>
          </a:p>
          <a:p>
            <a:r>
              <a:rPr lang="en-US" altLang="ko-KR" dirty="0"/>
              <a:t>print(cards)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예시</a:t>
            </a:r>
            <a:r>
              <a:rPr lang="en-US" altLang="ko-KR" dirty="0"/>
              <a:t>: ['Q', '5', '10', '7', '4', 'K', '2', 'A', 'J', '9', '3', '6', '8']</a:t>
            </a:r>
          </a:p>
        </p:txBody>
      </p:sp>
    </p:spTree>
    <p:extLst>
      <p:ext uri="{BB962C8B-B14F-4D97-AF65-F5344CB8AC3E}">
        <p14:creationId xmlns:p14="http://schemas.microsoft.com/office/powerpoint/2010/main" val="113862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시퀀스 </a:t>
            </a:r>
            <a:r>
              <a:rPr lang="ko-KR" altLang="en-US" sz="2000" dirty="0" err="1"/>
              <a:t>자료형에서</a:t>
            </a:r>
            <a:r>
              <a:rPr lang="ko-KR" altLang="en-US" sz="2000" dirty="0"/>
              <a:t> 중복 없이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요소를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뽑아 리스트로 반환하기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무작위의 도시와 날씨를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700808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numbers = [1, 2, 3, 4, 5, 6, 7, 8, 9, 10]</a:t>
            </a:r>
          </a:p>
          <a:p>
            <a:r>
              <a:rPr lang="en-US" altLang="ko-KR" dirty="0" err="1"/>
              <a:t>random_numbers</a:t>
            </a:r>
            <a:r>
              <a:rPr lang="en-US" altLang="ko-KR" dirty="0"/>
              <a:t> = </a:t>
            </a:r>
            <a:r>
              <a:rPr lang="en-US" altLang="ko-KR" dirty="0" err="1"/>
              <a:t>random.sample</a:t>
            </a:r>
            <a:r>
              <a:rPr lang="en-US" altLang="ko-KR" dirty="0"/>
              <a:t>(numbers, 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random_numbers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예시</a:t>
            </a:r>
            <a:r>
              <a:rPr lang="en-US" altLang="ko-KR" dirty="0"/>
              <a:t>: [9, 1, 8]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4149080"/>
            <a:ext cx="55691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도시와 날씨 리스트 정의</a:t>
            </a:r>
          </a:p>
          <a:p>
            <a:r>
              <a:rPr lang="en-US" altLang="ko-KR" sz="1600" dirty="0"/>
              <a:t>cities = ['</a:t>
            </a:r>
            <a:r>
              <a:rPr lang="ko-KR" altLang="en-US" sz="1600" dirty="0"/>
              <a:t>서울</a:t>
            </a:r>
            <a:r>
              <a:rPr lang="en-US" altLang="ko-KR" sz="1600" dirty="0"/>
              <a:t>', '</a:t>
            </a:r>
            <a:r>
              <a:rPr lang="ko-KR" altLang="en-US" sz="1600" dirty="0"/>
              <a:t>부산</a:t>
            </a:r>
            <a:r>
              <a:rPr lang="en-US" altLang="ko-KR" sz="1600" dirty="0"/>
              <a:t>', '</a:t>
            </a:r>
            <a:r>
              <a:rPr lang="ko-KR" altLang="en-US" sz="1600" dirty="0"/>
              <a:t>인천</a:t>
            </a:r>
            <a:r>
              <a:rPr lang="en-US" altLang="ko-KR" sz="1600" dirty="0"/>
              <a:t>', '</a:t>
            </a:r>
            <a:r>
              <a:rPr lang="ko-KR" altLang="en-US" sz="1600" dirty="0"/>
              <a:t>대구</a:t>
            </a:r>
            <a:r>
              <a:rPr lang="en-US" altLang="ko-KR" sz="1600" dirty="0"/>
              <a:t>', '</a:t>
            </a:r>
            <a:r>
              <a:rPr lang="ko-KR" altLang="en-US" sz="1600" dirty="0"/>
              <a:t>광주</a:t>
            </a:r>
            <a:r>
              <a:rPr lang="en-US" altLang="ko-KR" sz="1600" dirty="0"/>
              <a:t>', '</a:t>
            </a:r>
            <a:r>
              <a:rPr lang="ko-KR" altLang="en-US" sz="1600" dirty="0"/>
              <a:t>대전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/>
              <a:t>weathers = ['</a:t>
            </a:r>
            <a:r>
              <a:rPr lang="ko-KR" altLang="en-US" sz="1600" dirty="0"/>
              <a:t>맑음</a:t>
            </a:r>
            <a:r>
              <a:rPr lang="en-US" altLang="ko-KR" sz="1600" dirty="0"/>
              <a:t>', '</a:t>
            </a:r>
            <a:r>
              <a:rPr lang="ko-KR" altLang="en-US" sz="1600" dirty="0"/>
              <a:t>흐림</a:t>
            </a:r>
            <a:r>
              <a:rPr lang="en-US" altLang="ko-KR" sz="1600" dirty="0"/>
              <a:t>', '</a:t>
            </a:r>
            <a:r>
              <a:rPr lang="ko-KR" altLang="en-US" sz="1600" dirty="0"/>
              <a:t>비</a:t>
            </a:r>
            <a:r>
              <a:rPr lang="en-US" altLang="ko-KR" sz="1600" dirty="0"/>
              <a:t>', '</a:t>
            </a:r>
            <a:r>
              <a:rPr lang="ko-KR" altLang="en-US" sz="1600" dirty="0"/>
              <a:t>눈</a:t>
            </a:r>
            <a:r>
              <a:rPr lang="en-US" altLang="ko-KR" sz="1600" dirty="0"/>
              <a:t>', '</a:t>
            </a:r>
            <a:r>
              <a:rPr lang="ko-KR" altLang="en-US" sz="1600" dirty="0"/>
              <a:t>우박</a:t>
            </a:r>
            <a:r>
              <a:rPr lang="en-US" altLang="ko-KR" sz="1600" dirty="0"/>
              <a:t>']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도시와 날씨를 무작위로 선택하여 출력</a:t>
            </a:r>
          </a:p>
          <a:p>
            <a:r>
              <a:rPr lang="en-US" altLang="ko-KR" sz="1600" dirty="0"/>
              <a:t>city = 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(cities)</a:t>
            </a:r>
          </a:p>
          <a:p>
            <a:r>
              <a:rPr lang="en-US" altLang="ko-KR" sz="1600" dirty="0"/>
              <a:t>weather = 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(weathers)</a:t>
            </a:r>
          </a:p>
          <a:p>
            <a:r>
              <a:rPr lang="en-US" altLang="ko-KR" sz="1600" dirty="0"/>
              <a:t>print(f'{city}</a:t>
            </a:r>
            <a:r>
              <a:rPr lang="ko-KR" altLang="en-US" sz="1600" dirty="0"/>
              <a:t>의 날씨는 </a:t>
            </a:r>
            <a:r>
              <a:rPr lang="en-US" altLang="ko-KR" sz="1600" dirty="0"/>
              <a:t>{weather}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1669814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주사위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두 주사위를 던졌을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합이 </a:t>
            </a:r>
            <a:r>
              <a:rPr lang="en-US" altLang="ko-KR" sz="2000" dirty="0"/>
              <a:t>7</a:t>
            </a:r>
            <a:r>
              <a:rPr lang="ko-KR" altLang="en-US" sz="2000" dirty="0"/>
              <a:t>이 되면 이김</a:t>
            </a:r>
            <a:r>
              <a:rPr lang="en-US" altLang="ko-KR" sz="2000" dirty="0"/>
              <a:t>, </a:t>
            </a:r>
            <a:r>
              <a:rPr lang="ko-KR" altLang="en-US" sz="2000" dirty="0"/>
              <a:t>그렇지 않으면 지는 간단한 주사위 게임을 만들어보세요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힌트</a:t>
            </a:r>
            <a:r>
              <a:rPr lang="en-US" altLang="ko-KR" sz="1600" dirty="0"/>
              <a:t>: random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randint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사용하세요</a:t>
            </a:r>
            <a:r>
              <a:rPr lang="en-US" altLang="ko-KR" sz="1600" dirty="0"/>
              <a:t>.)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1646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ko-KR" altLang="en-US" dirty="0"/>
              <a:t>계산기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사용자로부터 두 개의 정수와 연산자를 </a:t>
            </a:r>
            <a:r>
              <a:rPr lang="ko-KR" altLang="en-US" sz="1800" dirty="0" err="1"/>
              <a:t>입력받아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입력된 연산자에 따라 두 수의 사칙연산 결과를 출력하는 계산기 프로그램을 작성하세요</a:t>
            </a:r>
            <a:r>
              <a:rPr lang="en-US" altLang="ko-KR" sz="1800" dirty="0"/>
              <a:t>. </a:t>
            </a:r>
            <a:r>
              <a:rPr lang="ko-KR" altLang="en-US" sz="1800" dirty="0"/>
              <a:t>프로그램은 사용자가 </a:t>
            </a:r>
            <a:r>
              <a:rPr lang="en-US" altLang="ko-KR" sz="1800" dirty="0"/>
              <a:t>"exit"</a:t>
            </a:r>
            <a:r>
              <a:rPr lang="ko-KR" altLang="en-US" sz="1800" dirty="0"/>
              <a:t>을 입력할 때까지 계속해서 작동합니다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 err="1"/>
              <a:t>입력받은</a:t>
            </a:r>
            <a:r>
              <a:rPr lang="ko-KR" altLang="en-US" sz="1600" dirty="0"/>
              <a:t> 숫자는 어떠한 값이든 상관없습니다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입력받은</a:t>
            </a:r>
            <a:r>
              <a:rPr lang="ko-KR" altLang="en-US" sz="1600" dirty="0"/>
              <a:t> 연산자는 </a:t>
            </a:r>
            <a:r>
              <a:rPr lang="en-US" altLang="ko-KR" sz="1600" dirty="0"/>
              <a:t>+, -, *, / </a:t>
            </a:r>
            <a:r>
              <a:rPr lang="ko-KR" altLang="en-US" sz="1600" dirty="0"/>
              <a:t>중 하나입니다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나눗셈 연산 결과는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분모가 </a:t>
            </a:r>
            <a:r>
              <a:rPr lang="en-US" altLang="ko-KR" sz="1600" dirty="0"/>
              <a:t>0</a:t>
            </a:r>
            <a:r>
              <a:rPr lang="ko-KR" altLang="en-US" sz="1600" dirty="0"/>
              <a:t>일 경우</a:t>
            </a:r>
            <a:r>
              <a:rPr lang="en-US" altLang="ko-KR" sz="1600" dirty="0"/>
              <a:t>, "0</a:t>
            </a:r>
            <a:r>
              <a:rPr lang="ko-KR" altLang="en-US" sz="1600" dirty="0"/>
              <a:t>으로 나눌 수 없습니다</a:t>
            </a:r>
            <a:r>
              <a:rPr lang="en-US" altLang="ko-KR" sz="1600" dirty="0"/>
              <a:t>."</a:t>
            </a:r>
            <a:r>
              <a:rPr lang="ko-KR" altLang="en-US" sz="1600" dirty="0"/>
              <a:t>를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사용자가 </a:t>
            </a:r>
            <a:r>
              <a:rPr lang="en-US" altLang="ko-KR" sz="1600" dirty="0"/>
              <a:t>"exit"</a:t>
            </a:r>
            <a:r>
              <a:rPr lang="ko-KR" altLang="en-US" sz="1600" dirty="0"/>
              <a:t>을 입력할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프로그램을 종료하세요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824536" cy="30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8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숫자 맞추기 게임 프로그램</a:t>
            </a:r>
            <a:endParaRPr lang="en-US" altLang="ko-KR" sz="2000" dirty="0"/>
          </a:p>
          <a:p>
            <a:r>
              <a:rPr lang="en-US" altLang="ko-KR" sz="2000" dirty="0"/>
              <a:t>1~100 </a:t>
            </a:r>
            <a:r>
              <a:rPr lang="ko-KR" altLang="en-US" sz="2000" dirty="0"/>
              <a:t>사이의 </a:t>
            </a:r>
            <a:r>
              <a:rPr lang="ko-KR" altLang="en-US" sz="2000" dirty="0" err="1"/>
              <a:t>난수를</a:t>
            </a:r>
            <a:r>
              <a:rPr lang="ko-KR" altLang="en-US" sz="2000" dirty="0"/>
              <a:t> 만들고 사용자가 </a:t>
            </a:r>
            <a:r>
              <a:rPr lang="en-US" altLang="ko-KR" sz="2000" dirty="0"/>
              <a:t>1~100 </a:t>
            </a:r>
            <a:r>
              <a:rPr lang="ko-KR" altLang="en-US" sz="2000" dirty="0"/>
              <a:t>사이의 수를 입력하여 맞추는 프로그램</a:t>
            </a:r>
            <a:r>
              <a:rPr lang="en-US" altLang="ko-KR" sz="2000" dirty="0"/>
              <a:t>. 5</a:t>
            </a:r>
            <a:r>
              <a:rPr lang="ko-KR" altLang="en-US" sz="2000" dirty="0"/>
              <a:t>회까지 맞추지 못하면 종료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제어문</a:t>
            </a:r>
            <a:r>
              <a:rPr lang="ko-KR" altLang="en-US" sz="3600" dirty="0"/>
              <a:t> 예제</a:t>
            </a:r>
          </a:p>
        </p:txBody>
      </p:sp>
    </p:spTree>
    <p:extLst>
      <p:ext uri="{BB962C8B-B14F-4D97-AF65-F5344CB8AC3E}">
        <p14:creationId xmlns:p14="http://schemas.microsoft.com/office/powerpoint/2010/main" val="2472913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다음과 같은 게임 프로그램을 작성하라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플레이어가 처음에 </a:t>
            </a:r>
            <a:r>
              <a:rPr lang="en-US" altLang="ko-KR" sz="2000" dirty="0"/>
              <a:t>$50</a:t>
            </a:r>
            <a:r>
              <a:rPr lang="ko-KR" altLang="en-US" sz="2000" dirty="0"/>
              <a:t>을 가지고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동전을 한 번 던져서 앞면</a:t>
            </a:r>
            <a:r>
              <a:rPr lang="en-US" altLang="ko-KR" sz="2000" dirty="0"/>
              <a:t>(1) </a:t>
            </a:r>
            <a:r>
              <a:rPr lang="ko-KR" altLang="en-US" sz="2000" dirty="0"/>
              <a:t>또는 뒷면</a:t>
            </a:r>
            <a:r>
              <a:rPr lang="en-US" altLang="ko-KR" sz="2000" dirty="0"/>
              <a:t>(2)</a:t>
            </a:r>
            <a:r>
              <a:rPr lang="ko-KR" altLang="en-US" sz="2000" dirty="0"/>
              <a:t>이 나온다</a:t>
            </a:r>
            <a:r>
              <a:rPr lang="en-US" altLang="ko-KR" sz="2000" dirty="0"/>
              <a:t>. </a:t>
            </a:r>
            <a:r>
              <a:rPr lang="ko-KR" altLang="en-US" sz="2000" dirty="0"/>
              <a:t>맞추면 </a:t>
            </a:r>
            <a:r>
              <a:rPr lang="en-US" altLang="ko-KR" sz="2000" dirty="0"/>
              <a:t>$9</a:t>
            </a:r>
            <a:r>
              <a:rPr lang="ko-KR" altLang="en-US" sz="2000" dirty="0"/>
              <a:t>을 따고 틀리면 </a:t>
            </a:r>
            <a:r>
              <a:rPr lang="en-US" altLang="ko-KR" sz="2000" dirty="0"/>
              <a:t>$10</a:t>
            </a:r>
            <a:r>
              <a:rPr lang="ko-KR" altLang="en-US" sz="2000" dirty="0"/>
              <a:t>을 잃는다</a:t>
            </a:r>
            <a:r>
              <a:rPr lang="en-US" altLang="ko-KR" sz="2000" dirty="0"/>
              <a:t>. </a:t>
            </a:r>
            <a:r>
              <a:rPr lang="ko-KR" altLang="en-US" sz="2000" dirty="0"/>
              <a:t>플레이어가 돈을 모두 잃거나 </a:t>
            </a:r>
            <a:r>
              <a:rPr lang="en-US" altLang="ko-KR" sz="2000" dirty="0"/>
              <a:t>$100</a:t>
            </a:r>
            <a:r>
              <a:rPr lang="ko-KR" altLang="en-US" sz="2000" dirty="0"/>
              <a:t>이 되면 게임이 종료된다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동전을 던져서 나오는 수는 다음 문장을 이용하라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from random import </a:t>
            </a:r>
            <a:r>
              <a:rPr lang="en-US" altLang="ko-KR" sz="2000" dirty="0" err="1"/>
              <a:t>randint</a:t>
            </a:r>
            <a:br>
              <a:rPr lang="en-US" altLang="ko-KR" sz="2000" dirty="0"/>
            </a:br>
            <a:r>
              <a:rPr lang="en-US" altLang="ko-KR" sz="2000" dirty="0"/>
              <a:t>coin = </a:t>
            </a:r>
            <a:r>
              <a:rPr lang="en-US" altLang="ko-KR" sz="2000" dirty="0" err="1"/>
              <a:t>randint</a:t>
            </a:r>
            <a:r>
              <a:rPr lang="en-US" altLang="ko-KR" sz="2000" dirty="0"/>
              <a:t>(1,2) #1 </a:t>
            </a:r>
            <a:r>
              <a:rPr lang="ko-KR" altLang="en-US" sz="2000" dirty="0"/>
              <a:t>또는 </a:t>
            </a:r>
            <a:r>
              <a:rPr lang="en-US" altLang="ko-KR" sz="2000" dirty="0"/>
              <a:t>2</a:t>
            </a:r>
            <a:r>
              <a:rPr lang="ko-KR" altLang="en-US" sz="2000" dirty="0"/>
              <a:t>를 임의로 발생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286292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두 수의 최대 공약수는 두 수를 나누어 떨어지는 가장 큰 수이다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(16, 24)</a:t>
            </a:r>
            <a:r>
              <a:rPr lang="ko-KR" altLang="en-US" sz="2400" dirty="0"/>
              <a:t>의 최대 공약수는 </a:t>
            </a:r>
            <a:r>
              <a:rPr lang="en-US" altLang="ko-KR" sz="2400" dirty="0"/>
              <a:t>8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r>
              <a:rPr lang="ko-KR" altLang="en-US" sz="2400" dirty="0"/>
              <a:t>두 수를 입력 받아 다음 알고리즘에 의해 최대 공약수를 구하는 프로그램을 작성하라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1600" dirty="0"/>
              <a:t>큰 수를 작은 수로 나눈 나머지를 구하라</a:t>
            </a:r>
            <a:endParaRPr lang="en-US" altLang="ko-KR" sz="1600" dirty="0"/>
          </a:p>
          <a:p>
            <a:pPr lvl="1"/>
            <a:r>
              <a:rPr lang="ko-KR" altLang="en-US" sz="1600" dirty="0"/>
              <a:t>큰 수를 작은 수로 대체하고 작은 수는 나머지로 대체하라</a:t>
            </a:r>
            <a:endParaRPr lang="en-US" altLang="ko-KR" sz="1600" dirty="0"/>
          </a:p>
          <a:p>
            <a:pPr lvl="1"/>
            <a:r>
              <a:rPr lang="ko-KR" altLang="en-US" sz="1600" dirty="0"/>
              <a:t>작은 수가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될 때까지 이 과정을 반목하라</a:t>
            </a:r>
            <a:r>
              <a:rPr lang="en-US" altLang="ko-KR" sz="1600" dirty="0"/>
              <a:t>. </a:t>
            </a:r>
            <a:r>
              <a:rPr lang="ko-KR" altLang="en-US" sz="1600" dirty="0"/>
              <a:t>마지막 큰 수가 최대 공약수이다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1727551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정수를 입력 받아 그 수의 약수를 모두 출력하는 프로그램을 작성하라</a:t>
            </a:r>
            <a:br>
              <a:rPr lang="en-US" altLang="ko-KR" sz="2000" dirty="0"/>
            </a:br>
            <a:r>
              <a:rPr lang="en-US" altLang="ko-KR" sz="2000" dirty="0"/>
              <a:t>m % n = 0</a:t>
            </a:r>
            <a:r>
              <a:rPr lang="ko-KR" altLang="en-US" sz="2000" dirty="0"/>
              <a:t>이면 </a:t>
            </a:r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m</a:t>
            </a:r>
            <a:r>
              <a:rPr lang="ko-KR" altLang="en-US" sz="2000" dirty="0"/>
              <a:t>의 약수이다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12</a:t>
            </a:r>
            <a:r>
              <a:rPr lang="ko-KR" altLang="en-US" sz="2000" dirty="0"/>
              <a:t>의 약수는 </a:t>
            </a:r>
            <a:r>
              <a:rPr lang="en-US" altLang="ko-KR" sz="2000" dirty="0"/>
              <a:t>1, 2, 3, 4,</a:t>
            </a:r>
            <a:r>
              <a:rPr lang="ko-KR" altLang="en-US" sz="2000" dirty="0"/>
              <a:t> </a:t>
            </a:r>
            <a:r>
              <a:rPr lang="en-US" altLang="ko-KR" sz="2000" dirty="0"/>
              <a:t>6, 12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반복문과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조건문을</a:t>
            </a:r>
            <a:r>
              <a:rPr lang="ko-KR" altLang="en-US" sz="2000" dirty="0"/>
              <a:t> 사용해 점수를 계속 입력 받아 </a:t>
            </a:r>
            <a:r>
              <a:rPr lang="en-US" altLang="ko-KR" sz="2000" dirty="0"/>
              <a:t>90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A, 80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B, 60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C, 40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D, 39</a:t>
            </a:r>
            <a:r>
              <a:rPr lang="ko-KR" altLang="en-US" sz="2000" dirty="0"/>
              <a:t>점 이하이면 </a:t>
            </a:r>
            <a:r>
              <a:rPr lang="en-US" altLang="ko-KR" sz="2000" dirty="0"/>
              <a:t>F</a:t>
            </a:r>
            <a:r>
              <a:rPr lang="ko-KR" altLang="en-US" sz="2000" dirty="0"/>
              <a:t>라고 출력하는 프로그램을 작성하라</a:t>
            </a:r>
            <a:r>
              <a:rPr lang="en-US" altLang="ko-KR" sz="2000" dirty="0"/>
              <a:t>. </a:t>
            </a:r>
            <a:r>
              <a:rPr lang="ko-KR" altLang="en-US" sz="2000" dirty="0"/>
              <a:t>입력 받는 점수가 음수일 </a:t>
            </a:r>
            <a:r>
              <a:rPr lang="ko-KR" altLang="en-US" sz="2000" dirty="0" err="1"/>
              <a:t>때종료한다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임의의 자연수 </a:t>
            </a:r>
            <a:r>
              <a:rPr lang="en-US" altLang="ko-KR" sz="2000" dirty="0"/>
              <a:t>n</a:t>
            </a:r>
            <a:r>
              <a:rPr lang="ko-KR" altLang="en-US" sz="2000" dirty="0"/>
              <a:t>이 입력되면 </a:t>
            </a:r>
            <a:r>
              <a:rPr lang="en-US" altLang="ko-KR" sz="2000" dirty="0"/>
              <a:t>2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모든 소수를 출력하는 프로그램</a:t>
            </a:r>
            <a:r>
              <a:rPr lang="en-US" altLang="ko-KR" sz="2000" dirty="0"/>
              <a:t>. </a:t>
            </a:r>
            <a:r>
              <a:rPr lang="ko-KR" altLang="en-US" sz="2000" dirty="0"/>
              <a:t>소수는 </a:t>
            </a:r>
            <a:r>
              <a:rPr lang="en-US" altLang="ko-KR" sz="2000" dirty="0"/>
              <a:t>1</a:t>
            </a:r>
            <a:r>
              <a:rPr lang="ko-KR" altLang="en-US" sz="2000" dirty="0"/>
              <a:t>과 자기자신으로만 나누어 떨어지는 수</a:t>
            </a:r>
            <a:r>
              <a:rPr lang="en-US" altLang="ko-KR" sz="2000" dirty="0"/>
              <a:t>, </a:t>
            </a:r>
            <a:r>
              <a:rPr lang="ko-KR" altLang="en-US" sz="2000" dirty="0"/>
              <a:t>예 </a:t>
            </a:r>
            <a:r>
              <a:rPr lang="en-US" altLang="ko-KR" sz="2000" dirty="0"/>
              <a:t>5, 7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8060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입력값이</a:t>
            </a:r>
            <a:r>
              <a:rPr lang="ko-KR" altLang="en-US" sz="2000" dirty="0"/>
              <a:t> 양수</a:t>
            </a:r>
            <a:r>
              <a:rPr lang="en-US" altLang="ko-KR" sz="2000" dirty="0"/>
              <a:t>, </a:t>
            </a:r>
            <a:r>
              <a:rPr lang="ko-KR" altLang="en-US" sz="2000" dirty="0"/>
              <a:t>음수</a:t>
            </a:r>
            <a:r>
              <a:rPr lang="en-US" altLang="ko-KR" sz="2000" dirty="0"/>
              <a:t>, 0 </a:t>
            </a:r>
            <a:r>
              <a:rPr lang="ko-KR" altLang="en-US" sz="2000" dirty="0"/>
              <a:t>중 어떤 것인지 판별하여 </a:t>
            </a:r>
            <a:r>
              <a:rPr lang="en-US" altLang="ko-KR" sz="2000" dirty="0"/>
              <a:t>"</a:t>
            </a:r>
            <a:r>
              <a:rPr lang="ko-KR" altLang="en-US" sz="2000" dirty="0"/>
              <a:t>양수입니다</a:t>
            </a:r>
            <a:r>
              <a:rPr lang="en-US" altLang="ko-KR" sz="2000" dirty="0"/>
              <a:t>", "</a:t>
            </a:r>
            <a:r>
              <a:rPr lang="ko-KR" altLang="en-US" sz="2000" dirty="0"/>
              <a:t>음수입니다</a:t>
            </a:r>
            <a:r>
              <a:rPr lang="en-US" altLang="ko-KR" sz="2000" dirty="0"/>
              <a:t>", "0</a:t>
            </a:r>
            <a:r>
              <a:rPr lang="ko-KR" altLang="en-US" sz="2000" dirty="0"/>
              <a:t>입니다</a:t>
            </a:r>
            <a:r>
              <a:rPr lang="en-US" altLang="ko-KR" sz="2000" dirty="0"/>
              <a:t>" </a:t>
            </a:r>
            <a:r>
              <a:rPr lang="ko-KR" altLang="en-US" sz="2000" dirty="0"/>
              <a:t>중 하나를 출력하는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17728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양수입니다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&lt;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음수입니다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print("0</a:t>
            </a:r>
            <a:r>
              <a:rPr lang="ko-KR" altLang="en-US" dirty="0"/>
              <a:t>입니다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0118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성적에 따라 학점을 부여하는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844824"/>
            <a:ext cx="5688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사용자로부터 성적을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학점 부여하기</a:t>
            </a:r>
          </a:p>
          <a:p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성적을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score &gt;= 90:</a:t>
            </a:r>
          </a:p>
          <a:p>
            <a:r>
              <a:rPr lang="en-US" altLang="ko-KR" dirty="0"/>
              <a:t>    grade = "A"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score &gt;= 80:</a:t>
            </a:r>
          </a:p>
          <a:p>
            <a:r>
              <a:rPr lang="en-US" altLang="ko-KR" dirty="0"/>
              <a:t>    grade = "B"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score &gt;= 70:</a:t>
            </a:r>
          </a:p>
          <a:p>
            <a:r>
              <a:rPr lang="en-US" altLang="ko-KR" dirty="0"/>
              <a:t>    grade = "C"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score &gt;= 60:</a:t>
            </a:r>
          </a:p>
          <a:p>
            <a:r>
              <a:rPr lang="en-US" altLang="ko-KR" dirty="0"/>
              <a:t>    grade = "D"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grade = "F"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당신의 학점은 </a:t>
            </a:r>
            <a:r>
              <a:rPr lang="en-US" altLang="ko-KR" dirty="0"/>
              <a:t>{grade}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5782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if-else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한 문장의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조건문이</a:t>
            </a:r>
            <a:r>
              <a:rPr lang="ko-KR" altLang="en-US" sz="1800" dirty="0"/>
              <a:t> </a:t>
            </a:r>
            <a:r>
              <a:rPr lang="en-US" altLang="ko-KR" sz="1800" dirty="0"/>
              <a:t>True</a:t>
            </a:r>
            <a:r>
              <a:rPr lang="ko-KR" altLang="en-US" sz="1800" dirty="0"/>
              <a:t>이면 코드 블록의 첫 번째 실행할 코드가 실행되고</a:t>
            </a:r>
            <a:r>
              <a:rPr lang="en-US" altLang="ko-KR" sz="1800" dirty="0"/>
              <a:t>, </a:t>
            </a:r>
            <a:r>
              <a:rPr lang="ko-KR" altLang="en-US" sz="1800" dirty="0"/>
              <a:t>그렇지 않으면 두 번째 실행할 코드가 실행됩니다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참인 경우 실행할 코드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거짓인 경우 실행할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4708189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실행할 코드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372740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num</a:t>
            </a:r>
            <a:r>
              <a:rPr lang="ko-KR" altLang="en-US" sz="2000" dirty="0"/>
              <a:t>이 </a:t>
            </a:r>
            <a:r>
              <a:rPr lang="en-US" altLang="ko-KR" sz="2000" dirty="0"/>
              <a:t>10</a:t>
            </a:r>
            <a:r>
              <a:rPr lang="ko-KR" altLang="en-US" sz="2000" dirty="0"/>
              <a:t>보다 큰지 판별하여</a:t>
            </a:r>
            <a:r>
              <a:rPr lang="en-US" altLang="ko-KR" sz="2000" dirty="0"/>
              <a:t>, True</a:t>
            </a:r>
            <a:r>
              <a:rPr lang="ko-KR" altLang="en-US" sz="2000" dirty="0"/>
              <a:t>이면 </a:t>
            </a:r>
            <a:r>
              <a:rPr lang="en-US" altLang="ko-KR" sz="2000" dirty="0"/>
              <a:t>"10</a:t>
            </a:r>
            <a:r>
              <a:rPr lang="ko-KR" altLang="en-US" sz="2000" dirty="0"/>
              <a:t>보다 큽니다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</a:t>
            </a:r>
            <a:r>
              <a:rPr lang="en-US" altLang="ko-KR" sz="2000" dirty="0"/>
              <a:t>, False</a:t>
            </a:r>
            <a:r>
              <a:rPr lang="ko-KR" altLang="en-US" sz="2000" dirty="0"/>
              <a:t>이면 </a:t>
            </a:r>
            <a:r>
              <a:rPr lang="en-US" altLang="ko-KR" sz="2000" dirty="0"/>
              <a:t>"10</a:t>
            </a:r>
            <a:r>
              <a:rPr lang="ko-KR" altLang="en-US" sz="2000" dirty="0"/>
              <a:t>보다 작거나 같습니다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2071" y="256490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result = "10</a:t>
            </a:r>
            <a:r>
              <a:rPr lang="ko-KR" altLang="en-US" dirty="0"/>
              <a:t>보다 큽니다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&gt; 10 else "10</a:t>
            </a:r>
            <a:r>
              <a:rPr lang="ko-KR" altLang="en-US" dirty="0"/>
              <a:t>보다 작거나 같습니다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19222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성적을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학점을 출력하는 프로그램</a:t>
            </a:r>
            <a:endParaRPr lang="en-US" altLang="ko-KR" sz="2000" dirty="0"/>
          </a:p>
          <a:p>
            <a:pPr lvl="1"/>
            <a:r>
              <a:rPr lang="en-US" altLang="ko-KR" sz="1600" dirty="0"/>
              <a:t>score </a:t>
            </a:r>
            <a:r>
              <a:rPr lang="ko-KR" altLang="en-US" sz="1600" dirty="0"/>
              <a:t>변수의 값에 따라 학점이 </a:t>
            </a:r>
            <a:r>
              <a:rPr lang="en-US" altLang="ko-KR" sz="1600" dirty="0"/>
              <a:t>A, B, C, D, F </a:t>
            </a:r>
            <a:r>
              <a:rPr lang="ko-KR" altLang="en-US" sz="1600" dirty="0"/>
              <a:t>중 하나로 결정됩니다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문장의 </a:t>
            </a:r>
            <a:r>
              <a:rPr lang="en-US" altLang="ko-KR" sz="1600" dirty="0"/>
              <a:t>if-else </a:t>
            </a:r>
            <a:r>
              <a:rPr lang="ko-KR" altLang="en-US" sz="1600" dirty="0"/>
              <a:t>문을 중첩하여 사용하여 간결한 코드로 구현하였습니다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입력한 문자열의 길이를 출력하는 프로그램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문자열의 길이를 출력하는데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입력한 문자열이 비어있다면 문자열의 길이를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860168" y="2204864"/>
            <a:ext cx="8032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score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(input("</a:t>
            </a:r>
            <a:r>
              <a:rPr lang="ko-KR" altLang="en-US" sz="1200" dirty="0"/>
              <a:t>성적을 입력하세요</a:t>
            </a:r>
            <a:r>
              <a:rPr lang="en-US" altLang="ko-KR" sz="1200" dirty="0"/>
              <a:t>: "))</a:t>
            </a:r>
          </a:p>
          <a:p>
            <a:r>
              <a:rPr lang="en-US" altLang="ko-KR" sz="1200" dirty="0"/>
              <a:t>grade = "A" if score &gt;= 90 else ("B" if score &gt;= 80 else ("C" if score &gt;= 70 else ("D" if score &gt;= 60 else "F")))</a:t>
            </a:r>
          </a:p>
          <a:p>
            <a:r>
              <a:rPr lang="en-US" altLang="ko-KR" sz="1200" dirty="0"/>
              <a:t>print(grade)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5452" y="4581128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input("</a:t>
            </a:r>
            <a:r>
              <a:rPr lang="ko-KR" altLang="en-US" dirty="0"/>
              <a:t>문자열을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length = </a:t>
            </a:r>
            <a:r>
              <a:rPr lang="en-US" altLang="ko-KR" dirty="0" err="1"/>
              <a:t>len</a:t>
            </a:r>
            <a:r>
              <a:rPr lang="en-US" altLang="ko-KR" dirty="0"/>
              <a:t>(string) if string else 0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문자열의 길이는</a:t>
            </a:r>
            <a:r>
              <a:rPr lang="en-US" altLang="ko-KR" dirty="0"/>
              <a:t>", length,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7003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18741</TotalTime>
  <Words>3805</Words>
  <Application>Microsoft Office PowerPoint</Application>
  <PresentationFormat>화면 슬라이드 쇼(4:3)</PresentationFormat>
  <Paragraphs>579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조건문</vt:lpstr>
      <vt:lpstr>조건문</vt:lpstr>
      <vt:lpstr>입력받은 수가 짝수인지 홀수인지 판별하는 예제</vt:lpstr>
      <vt:lpstr>입력값이 양수, 음수, 0 중 어떤 것인지 판별하여 "양수입니다", "음수입니다", "0입니다" 중 하나를 출력하는 예제</vt:lpstr>
      <vt:lpstr>사용자로부터 입력받은 성적에 따라 학점을 부여하는 예제</vt:lpstr>
      <vt:lpstr>한 문장의 if-else 문</vt:lpstr>
      <vt:lpstr>한 문장의 if-else 문</vt:lpstr>
      <vt:lpstr>한 문장의 if-else 문</vt:lpstr>
      <vt:lpstr>한 문장의 if-else 문</vt:lpstr>
      <vt:lpstr>한 문장의 if-else 문</vt:lpstr>
      <vt:lpstr>"성적 계산기"를 작성하세요.</vt:lpstr>
      <vt:lpstr>중첩 if 문</vt:lpstr>
      <vt:lpstr>중첩 if 문</vt:lpstr>
      <vt:lpstr>중첩 if 문</vt:lpstr>
      <vt:lpstr>연습문제</vt:lpstr>
      <vt:lpstr>반복문 while</vt:lpstr>
      <vt:lpstr>반복문 while</vt:lpstr>
      <vt:lpstr>반복문 while</vt:lpstr>
      <vt:lpstr>반복문 while</vt:lpstr>
      <vt:lpstr>반복문 for</vt:lpstr>
      <vt:lpstr>반복문 for</vt:lpstr>
      <vt:lpstr>반복문 for</vt:lpstr>
      <vt:lpstr>반복문 for</vt:lpstr>
      <vt:lpstr>range() 함수</vt:lpstr>
      <vt:lpstr>range() 함수</vt:lpstr>
      <vt:lpstr>중첩 반복문</vt:lpstr>
      <vt:lpstr>중첩반복문</vt:lpstr>
      <vt:lpstr>3의 배수와 5의 배수의 합 구하기</vt:lpstr>
      <vt:lpstr>최댓값과 최솟값 찾기</vt:lpstr>
      <vt:lpstr>숫자의 합이 100보다 작을 때까지 입력받기</vt:lpstr>
      <vt:lpstr>피보나치 수열의 n번째 항을 출력하는 프로그램</vt:lpstr>
      <vt:lpstr>break, continue, pass</vt:lpstr>
      <vt:lpstr>break, continue, pass</vt:lpstr>
      <vt:lpstr>break, continue, pass</vt:lpstr>
      <vt:lpstr>break, continue, pass</vt:lpstr>
      <vt:lpstr>break, continue, pass</vt:lpstr>
      <vt:lpstr>숫자 맞추기 게임</vt:lpstr>
      <vt:lpstr>random</vt:lpstr>
      <vt:lpstr>random</vt:lpstr>
      <vt:lpstr>random</vt:lpstr>
      <vt:lpstr>주사위 게임</vt:lpstr>
      <vt:lpstr>계산기 프로그램</vt:lpstr>
      <vt:lpstr>제어문 예제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63</cp:revision>
  <dcterms:created xsi:type="dcterms:W3CDTF">2023-02-11T00:29:48Z</dcterms:created>
  <dcterms:modified xsi:type="dcterms:W3CDTF">2023-06-01T08:36:10Z</dcterms:modified>
</cp:coreProperties>
</file>