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706" r:id="rId2"/>
    <p:sldId id="611" r:id="rId3"/>
    <p:sldId id="612" r:id="rId4"/>
    <p:sldId id="613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724" r:id="rId24"/>
    <p:sldId id="637" r:id="rId25"/>
    <p:sldId id="725" r:id="rId26"/>
    <p:sldId id="726" r:id="rId27"/>
    <p:sldId id="721" r:id="rId28"/>
    <p:sldId id="723" r:id="rId29"/>
    <p:sldId id="638" r:id="rId30"/>
    <p:sldId id="639" r:id="rId31"/>
    <p:sldId id="640" r:id="rId32"/>
    <p:sldId id="641" r:id="rId33"/>
    <p:sldId id="642" r:id="rId34"/>
    <p:sldId id="717" r:id="rId35"/>
    <p:sldId id="719" r:id="rId36"/>
    <p:sldId id="743" r:id="rId37"/>
    <p:sldId id="722" r:id="rId38"/>
    <p:sldId id="708" r:id="rId39"/>
    <p:sldId id="614" r:id="rId40"/>
    <p:sldId id="615" r:id="rId41"/>
    <p:sldId id="616" r:id="rId42"/>
    <p:sldId id="617" r:id="rId43"/>
    <p:sldId id="618" r:id="rId44"/>
    <p:sldId id="619" r:id="rId45"/>
    <p:sldId id="621" r:id="rId46"/>
    <p:sldId id="622" r:id="rId47"/>
    <p:sldId id="623" r:id="rId48"/>
    <p:sldId id="624" r:id="rId49"/>
    <p:sldId id="626" r:id="rId50"/>
    <p:sldId id="625" r:id="rId51"/>
    <p:sldId id="651" r:id="rId52"/>
    <p:sldId id="653" r:id="rId53"/>
    <p:sldId id="654" r:id="rId54"/>
    <p:sldId id="727" r:id="rId55"/>
    <p:sldId id="655" r:id="rId56"/>
    <p:sldId id="668" r:id="rId57"/>
    <p:sldId id="656" r:id="rId58"/>
    <p:sldId id="728" r:id="rId59"/>
    <p:sldId id="671" r:id="rId60"/>
    <p:sldId id="674" r:id="rId61"/>
    <p:sldId id="657" r:id="rId62"/>
    <p:sldId id="740" r:id="rId63"/>
    <p:sldId id="730" r:id="rId64"/>
    <p:sldId id="731" r:id="rId65"/>
    <p:sldId id="732" r:id="rId66"/>
    <p:sldId id="733" r:id="rId67"/>
    <p:sldId id="734" r:id="rId68"/>
    <p:sldId id="735" r:id="rId69"/>
    <p:sldId id="736" r:id="rId70"/>
    <p:sldId id="658" r:id="rId71"/>
    <p:sldId id="667" r:id="rId72"/>
    <p:sldId id="652" r:id="rId73"/>
    <p:sldId id="659" r:id="rId74"/>
    <p:sldId id="737" r:id="rId75"/>
    <p:sldId id="660" r:id="rId76"/>
    <p:sldId id="661" r:id="rId77"/>
    <p:sldId id="745" r:id="rId78"/>
    <p:sldId id="662" r:id="rId79"/>
    <p:sldId id="679" r:id="rId80"/>
    <p:sldId id="680" r:id="rId81"/>
    <p:sldId id="690" r:id="rId82"/>
    <p:sldId id="691" r:id="rId83"/>
    <p:sldId id="748" r:id="rId84"/>
    <p:sldId id="663" r:id="rId85"/>
    <p:sldId id="676" r:id="rId86"/>
    <p:sldId id="675" r:id="rId87"/>
    <p:sldId id="677" r:id="rId88"/>
    <p:sldId id="750" r:id="rId89"/>
    <p:sldId id="751" r:id="rId90"/>
    <p:sldId id="692" r:id="rId91"/>
    <p:sldId id="694" r:id="rId92"/>
    <p:sldId id="693" r:id="rId93"/>
    <p:sldId id="752" r:id="rId94"/>
    <p:sldId id="753" r:id="rId95"/>
    <p:sldId id="666" r:id="rId96"/>
    <p:sldId id="682" r:id="rId97"/>
    <p:sldId id="746" r:id="rId98"/>
    <p:sldId id="683" r:id="rId99"/>
    <p:sldId id="684" r:id="rId100"/>
    <p:sldId id="685" r:id="rId101"/>
    <p:sldId id="687" r:id="rId102"/>
    <p:sldId id="688" r:id="rId103"/>
    <p:sldId id="689" r:id="rId104"/>
    <p:sldId id="754" r:id="rId105"/>
    <p:sldId id="755" r:id="rId106"/>
    <p:sldId id="701" r:id="rId107"/>
    <p:sldId id="705" r:id="rId108"/>
    <p:sldId id="702" r:id="rId109"/>
    <p:sldId id="704" r:id="rId110"/>
    <p:sldId id="643" r:id="rId111"/>
    <p:sldId id="644" r:id="rId112"/>
    <p:sldId id="756" r:id="rId113"/>
    <p:sldId id="645" r:id="rId114"/>
    <p:sldId id="757" r:id="rId115"/>
    <p:sldId id="698" r:id="rId116"/>
    <p:sldId id="758" r:id="rId117"/>
    <p:sldId id="648" r:id="rId118"/>
    <p:sldId id="759" r:id="rId119"/>
    <p:sldId id="650" r:id="rId120"/>
    <p:sldId id="760" r:id="rId1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>
      <p:cViewPr varScale="1">
        <p:scale>
          <a:sx n="60" d="100"/>
          <a:sy n="60" d="100"/>
        </p:scale>
        <p:origin x="78" y="1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47AFA-8CB7-401C-8D5C-CEC5B896912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2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OA-2218/A/1/datasetView.do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Excel_Macro-Enabled_Worksheet1.xlsm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B947A-217C-C59E-8292-51B59C2A0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b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EC665-10F6-3A0E-A3F3-037DE13FB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76467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11DF-32AC-6C35-6973-63A6ABC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E4DAF-6FA4-DA98-82F2-2339D740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random.normal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2E77-5D16-26EC-8887-7640CD155279}"/>
              </a:ext>
            </a:extLst>
          </p:cNvPr>
          <p:cNvSpPr txBox="1"/>
          <p:nvPr/>
        </p:nvSpPr>
        <p:spPr>
          <a:xfrm>
            <a:off x="1475656" y="1827857"/>
            <a:ext cx="69127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평균과 표준 편차 지정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=1.0, </a:t>
            </a:r>
            <a:r>
              <a:rPr lang="ko-KR" altLang="en-US" dirty="0" err="1"/>
              <a:t>scale</a:t>
            </a:r>
            <a:r>
              <a:rPr lang="ko-KR" altLang="en-US" dirty="0"/>
              <a:t>=2.0, </a:t>
            </a:r>
            <a:r>
              <a:rPr lang="ko-KR" altLang="en-US" dirty="0" err="1"/>
              <a:t>size</a:t>
            </a:r>
            <a:r>
              <a:rPr lang="ko-KR" altLang="en-US" dirty="0"/>
              <a:t>=(2, 3))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[[ 3.15326523  1.80904146  0.11287371]</a:t>
            </a:r>
          </a:p>
          <a:p>
            <a:r>
              <a:rPr lang="ko-KR" altLang="en-US" dirty="0"/>
              <a:t>#  [ 0.59920925 -0.47195788  0.35207441]]</a:t>
            </a:r>
          </a:p>
          <a:p>
            <a:r>
              <a:rPr lang="ko-KR" altLang="en-US" dirty="0"/>
              <a:t># 평균이 1.0이고 표준 편차가 2.0인 2x3 배열을 생성</a:t>
            </a:r>
          </a:p>
          <a:p>
            <a:endParaRPr lang="ko-KR" altLang="en-US" dirty="0"/>
          </a:p>
          <a:p>
            <a:r>
              <a:rPr lang="ko-KR" altLang="en-US" dirty="0"/>
              <a:t># 형상(</a:t>
            </a:r>
            <a:r>
              <a:rPr lang="ko-KR" altLang="en-US" dirty="0" err="1"/>
              <a:t>shape</a:t>
            </a:r>
            <a:r>
              <a:rPr lang="ko-KR" altLang="en-US" dirty="0"/>
              <a:t>) 지정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np.random.normal</a:t>
            </a:r>
            <a:r>
              <a:rPr lang="ko-KR" altLang="en-US" dirty="0"/>
              <a:t>(</a:t>
            </a:r>
            <a:r>
              <a:rPr lang="ko-KR" altLang="en-US" dirty="0" err="1"/>
              <a:t>size</a:t>
            </a:r>
            <a:r>
              <a:rPr lang="ko-KR" altLang="en-US" dirty="0"/>
              <a:t>=(4,))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 크기가 4인 1차원 배열</a:t>
            </a:r>
          </a:p>
        </p:txBody>
      </p:sp>
    </p:spTree>
    <p:extLst>
      <p:ext uri="{BB962C8B-B14F-4D97-AF65-F5344CB8AC3E}">
        <p14:creationId xmlns:p14="http://schemas.microsoft.com/office/powerpoint/2010/main" val="32272833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8CF9F-4B8D-C59A-ED21-10DB29B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D4CE2-5B37-135A-E26F-28EE2E81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데이터프레임에서 특정 열을 그룹화하여 행과 열을 피벗테이블 형태로 나타낼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ko-KR" sz="1600" dirty="0" err="1"/>
              <a:t>Name</a:t>
            </a:r>
            <a:r>
              <a:rPr lang="ko-KR" altLang="ko-KR" sz="1600" dirty="0"/>
              <a:t> 열과 </a:t>
            </a:r>
            <a:r>
              <a:rPr lang="ko-KR" altLang="ko-KR" sz="1600" dirty="0" err="1"/>
              <a:t>Date</a:t>
            </a:r>
            <a:r>
              <a:rPr lang="ko-KR" altLang="ko-KR" sz="1600" dirty="0"/>
              <a:t> 열을 기준으로 </a:t>
            </a:r>
            <a:r>
              <a:rPr lang="ko-KR" altLang="ko-KR" sz="1600" dirty="0" err="1"/>
              <a:t>Value</a:t>
            </a:r>
            <a:r>
              <a:rPr lang="ko-KR" altLang="ko-KR" sz="1600" dirty="0"/>
              <a:t> 열의 평균을 계산</a:t>
            </a:r>
            <a:r>
              <a:rPr lang="ko-KR" altLang="en-US" sz="1600" dirty="0"/>
              <a:t>해서</a:t>
            </a:r>
            <a:r>
              <a:rPr lang="en-US" altLang="ko-KR" sz="1600" dirty="0"/>
              <a:t> </a:t>
            </a:r>
            <a:r>
              <a:rPr lang="ko-KR" altLang="en-US" sz="1600" dirty="0"/>
              <a:t>피벗테이블로 출력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54DA08-88C1-E185-6DEB-9B4E63EA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31" y="2183859"/>
            <a:ext cx="2678783" cy="19126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3B96C-AF0B-3389-4B4C-215A6F51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708920"/>
            <a:ext cx="2448272" cy="8830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4AE08-1900-4BE0-9153-E6DDB05034D8}"/>
              </a:ext>
            </a:extLst>
          </p:cNvPr>
          <p:cNvSpPr txBox="1"/>
          <p:nvPr/>
        </p:nvSpPr>
        <p:spPr>
          <a:xfrm>
            <a:off x="1547664" y="4365104"/>
            <a:ext cx="60486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({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Date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2'],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Value</a:t>
            </a:r>
            <a:r>
              <a:rPr lang="ko-KR" altLang="en-US" sz="1100" dirty="0"/>
              <a:t>': [10, 20, 15, 25, 30, 40, 35, 45]</a:t>
            </a:r>
          </a:p>
          <a:p>
            <a:r>
              <a:rPr lang="ko-KR" altLang="en-US" sz="1100" dirty="0"/>
              <a:t>})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df.pivot_table</a:t>
            </a:r>
            <a:r>
              <a:rPr lang="ko-KR" altLang="en-US" sz="1100" dirty="0"/>
              <a:t>(</a:t>
            </a:r>
            <a:r>
              <a:rPr lang="en-US" altLang="ko-KR" sz="1100" dirty="0" err="1"/>
              <a:t>i</a:t>
            </a:r>
            <a:r>
              <a:rPr lang="ko-KR" altLang="en-US" sz="1100" dirty="0" err="1"/>
              <a:t>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Date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Value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6F589D-7B5F-B1D0-C21B-DD0C8BAB0F1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050414" y="3140179"/>
            <a:ext cx="809618" cy="1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808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773D-95D9-3609-843B-ECA9ADE4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DBF14-D31C-1E2E-8339-D75EE2CB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매출 데이터를 이용한 지역별</a:t>
            </a:r>
            <a:r>
              <a:rPr lang="en-US" altLang="ko-KR" dirty="0"/>
              <a:t>, </a:t>
            </a:r>
            <a:r>
              <a:rPr lang="ko-KR" altLang="en-US" dirty="0"/>
              <a:t>시간대별 매출 합계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B4D7-F249-6042-DF30-3B923A760963}"/>
              </a:ext>
            </a:extLst>
          </p:cNvPr>
          <p:cNvSpPr txBox="1"/>
          <p:nvPr/>
        </p:nvSpPr>
        <p:spPr>
          <a:xfrm>
            <a:off x="1043608" y="4241333"/>
            <a:ext cx="70567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매출 데이터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'], </a:t>
            </a:r>
          </a:p>
          <a:p>
            <a:r>
              <a:rPr lang="ko-KR" altLang="en-US" sz="1100" dirty="0"/>
              <a:t>        'Time': ['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': [100, 150, 200, 250, 300, 350, 400, 450]}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피벗테이블 생성</a:t>
            </a:r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</a:t>
            </a:r>
            <a:r>
              <a:rPr lang="en-US" altLang="ko-KR" sz="1100" dirty="0"/>
              <a:t>f</a:t>
            </a:r>
            <a:r>
              <a:rPr lang="ko-KR" altLang="en-US" sz="1100" dirty="0"/>
              <a:t>.</a:t>
            </a:r>
            <a:r>
              <a:rPr lang="ko-KR" altLang="en-US" sz="1100" dirty="0" err="1"/>
              <a:t>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='Time',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0B718-A057-D2AE-68F9-30DE967A5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3"/>
          <a:stretch/>
        </p:blipFill>
        <p:spPr>
          <a:xfrm>
            <a:off x="755576" y="2060848"/>
            <a:ext cx="2909126" cy="17144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BF52EB-4F3D-0825-A113-122BD9D7F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37"/>
          <a:stretch/>
        </p:blipFill>
        <p:spPr>
          <a:xfrm>
            <a:off x="4355976" y="2255853"/>
            <a:ext cx="3394352" cy="13236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7A0F39-645B-4947-7E3B-DA9B1BE85C2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64702" y="2917680"/>
            <a:ext cx="691274" cy="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005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B77A8-0DC7-D895-A573-D734172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217D7-ECB9-12D9-E1C2-17614D85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 데이터를 이용한 지역별</a:t>
            </a:r>
            <a:r>
              <a:rPr lang="en-US" altLang="ko-KR" dirty="0"/>
              <a:t>, </a:t>
            </a:r>
            <a:r>
              <a:rPr lang="ko-KR" altLang="en-US" dirty="0"/>
              <a:t>연령대별 평균 소비 금액 평균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EF178-DA3A-37EB-9162-D10E2F182705}"/>
              </a:ext>
            </a:extLst>
          </p:cNvPr>
          <p:cNvSpPr txBox="1"/>
          <p:nvPr/>
        </p:nvSpPr>
        <p:spPr>
          <a:xfrm>
            <a:off x="955726" y="4204545"/>
            <a:ext cx="741682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고객 데이터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'], 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': [20, 30, 40, 50, 30, 40, 50, 60],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': [100, 150, 200, 250, 300, 350, 400, 450]}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피벗테이블 생성</a:t>
            </a:r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en-US" altLang="ko-KR" sz="1100" dirty="0" err="1"/>
              <a:t>df</a:t>
            </a:r>
            <a:r>
              <a:rPr lang="ko-KR" altLang="en-US" sz="1100" dirty="0"/>
              <a:t>.</a:t>
            </a:r>
            <a:r>
              <a:rPr lang="ko-KR" altLang="en-US" sz="1100" dirty="0" err="1"/>
              <a:t>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</a:t>
            </a:r>
            <a:r>
              <a:rPr lang="ko-KR" altLang="en-US" sz="1100" dirty="0" err="1"/>
              <a:t>pd.cut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'], [10, 30, 50, 70]),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D8C01D-BE0C-30A7-73B1-3EA2C905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163"/>
            <a:ext cx="2341431" cy="17983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B1B3BD-3A36-E725-5F5D-F850A4FC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12" y="2587143"/>
            <a:ext cx="3528392" cy="1032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BAC314-7EB1-DF50-B51B-C3B95462C50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313031" y="3103334"/>
            <a:ext cx="899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55B5DD-2935-DB61-487E-F6206D4D5DF2}"/>
              </a:ext>
            </a:extLst>
          </p:cNvPr>
          <p:cNvSpPr txBox="1"/>
          <p:nvPr/>
        </p:nvSpPr>
        <p:spPr>
          <a:xfrm>
            <a:off x="4597525" y="208521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Age&gt;10 and Age&lt;=30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441563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4BA03-73D0-4274-4FF6-5EE246A5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cut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87C0B-1D51-D1F1-DB1B-65862D16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주어진 데이터를 일정한 구간으로 나누어 범주형 데이터로 변환하는 함수</a:t>
            </a:r>
            <a:endParaRPr lang="en-US" altLang="ko-KR" sz="1600" dirty="0"/>
          </a:p>
          <a:p>
            <a:pPr lvl="1"/>
            <a:r>
              <a:rPr lang="ko-KR" altLang="en-US" sz="1400" dirty="0"/>
              <a:t>생성된 카테고리는 </a:t>
            </a:r>
            <a:r>
              <a:rPr lang="en-US" altLang="ko-KR" sz="1400" dirty="0" err="1"/>
              <a:t>groupby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pivot_table</a:t>
            </a:r>
            <a:r>
              <a:rPr lang="ko-KR" altLang="en-US" sz="1400" dirty="0"/>
              <a:t>과 같은 함수에서 인덱스 또는 열로 사용될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1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05028-1EE2-333E-D375-296EECBDD253}"/>
              </a:ext>
            </a:extLst>
          </p:cNvPr>
          <p:cNvSpPr txBox="1"/>
          <p:nvPr/>
        </p:nvSpPr>
        <p:spPr>
          <a:xfrm>
            <a:off x="611560" y="2276872"/>
            <a:ext cx="70567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나이 데이터 생성</a:t>
            </a:r>
          </a:p>
          <a:p>
            <a:r>
              <a:rPr lang="ko-KR" altLang="en-US" sz="1100" dirty="0" err="1"/>
              <a:t>ages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({'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': [22, 44, 65, 86, 27, 19, 51, 92, 33, 35, 38, 42, 14, 50, 78]})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연령대 구간 지정</a:t>
            </a:r>
          </a:p>
          <a:p>
            <a:r>
              <a:rPr lang="ko-KR" altLang="en-US" sz="1100" dirty="0" err="1"/>
              <a:t>bins</a:t>
            </a:r>
            <a:r>
              <a:rPr lang="ko-KR" altLang="en-US" sz="1100" dirty="0"/>
              <a:t> = [0, 20, 40, 60, 80, 100]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연령대 카테고리 생성</a:t>
            </a:r>
          </a:p>
          <a:p>
            <a:r>
              <a:rPr lang="ko-KR" altLang="en-US" sz="1100" dirty="0" err="1"/>
              <a:t>age_categories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pd.cut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'], </a:t>
            </a:r>
            <a:r>
              <a:rPr lang="ko-KR" altLang="en-US" sz="1100" dirty="0" err="1"/>
              <a:t>bins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데이터프레임에 새로운 카테고리 열 추가</a:t>
            </a:r>
          </a:p>
          <a:p>
            <a:r>
              <a:rPr lang="ko-KR" altLang="en-US" sz="1100" dirty="0" err="1"/>
              <a:t>ages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age_categories</a:t>
            </a:r>
            <a:r>
              <a:rPr lang="ko-KR" altLang="en-US" sz="1100" dirty="0"/>
              <a:t>'] = </a:t>
            </a:r>
            <a:r>
              <a:rPr lang="ko-KR" altLang="en-US" sz="1100" dirty="0" err="1"/>
              <a:t>age_categories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결과 확인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age_categories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98203-FF9E-29F2-0A21-00EAB8F3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32" y="1700808"/>
            <a:ext cx="2242592" cy="2909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777FEB-5EC6-2FCC-EE25-0ACFD95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32" y="4872778"/>
            <a:ext cx="2160492" cy="12870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5785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3540D-3777-F4CD-3E9E-5A4059E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C3A31-C5DD-8002-5A59-0F567783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Pivot_table</a:t>
            </a:r>
            <a:r>
              <a:rPr lang="ko-KR" altLang="en-US" dirty="0"/>
              <a:t> 결과를 이용한 그래프 그리는 예제</a:t>
            </a:r>
            <a:endParaRPr lang="en-US" altLang="ko-KR" dirty="0"/>
          </a:p>
          <a:p>
            <a:pPr lvl="1"/>
            <a:r>
              <a:rPr lang="ko-KR" altLang="en-US" dirty="0"/>
              <a:t>학년</a:t>
            </a:r>
            <a:r>
              <a:rPr lang="en-US" altLang="ko-KR" dirty="0"/>
              <a:t>/</a:t>
            </a:r>
            <a:r>
              <a:rPr lang="ko-KR" altLang="en-US" dirty="0"/>
              <a:t>과목별 점수의 평균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9D4F7-2FC5-F4EB-69D2-89BA9ACEC2CB}"/>
              </a:ext>
            </a:extLst>
          </p:cNvPr>
          <p:cNvSpPr txBox="1"/>
          <p:nvPr/>
        </p:nvSpPr>
        <p:spPr>
          <a:xfrm>
            <a:off x="467544" y="2159776"/>
            <a:ext cx="8229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예시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np.random.randint</a:t>
            </a:r>
            <a:r>
              <a:rPr lang="ko-KR" altLang="en-US" sz="1200" dirty="0"/>
              <a:t>(1, 4,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np.random.randint</a:t>
            </a:r>
            <a:r>
              <a:rPr lang="ko-KR" altLang="en-US" sz="1200" dirty="0"/>
              <a:t>(50, 100,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np.random.choice</a:t>
            </a:r>
            <a:r>
              <a:rPr lang="ko-KR" altLang="en-US" sz="1200" dirty="0"/>
              <a:t>(['</a:t>
            </a:r>
            <a:r>
              <a:rPr lang="ko-KR" altLang="en-US" sz="1200" dirty="0" err="1"/>
              <a:t>Math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English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Korean</a:t>
            </a:r>
            <a:r>
              <a:rPr lang="ko-KR" altLang="en-US" sz="1200" dirty="0"/>
              <a:t>'],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과목별 평균 성적 계산</a:t>
            </a:r>
          </a:p>
          <a:p>
            <a:r>
              <a:rPr lang="ko-KR" altLang="en-US" sz="1200" dirty="0" err="1"/>
              <a:t>pivot_table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df.pivot_table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aggfunc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선 그래프 그리기</a:t>
            </a: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pivot_table.plot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kind</a:t>
            </a:r>
            <a:r>
              <a:rPr lang="ko-KR" altLang="en-US" sz="1200" dirty="0">
                <a:solidFill>
                  <a:srgbClr val="FF0000"/>
                </a:solidFill>
              </a:rPr>
              <a:t>='</a:t>
            </a:r>
            <a:r>
              <a:rPr lang="ko-KR" altLang="en-US" sz="1200" dirty="0" err="1">
                <a:solidFill>
                  <a:srgbClr val="FF0000"/>
                </a:solidFill>
              </a:rPr>
              <a:t>line</a:t>
            </a:r>
            <a:r>
              <a:rPr lang="ko-KR" altLang="en-US" sz="1200" dirty="0">
                <a:solidFill>
                  <a:srgbClr val="FF0000"/>
                </a:solidFill>
              </a:rPr>
              <a:t>', </a:t>
            </a:r>
            <a:r>
              <a:rPr lang="ko-KR" altLang="en-US" sz="1200" dirty="0" err="1">
                <a:solidFill>
                  <a:srgbClr val="FF0000"/>
                </a:solidFill>
              </a:rPr>
              <a:t>marker</a:t>
            </a:r>
            <a:r>
              <a:rPr lang="ko-KR" altLang="en-US" sz="1200" dirty="0">
                <a:solidFill>
                  <a:srgbClr val="FF0000"/>
                </a:solidFill>
              </a:rPr>
              <a:t>='</a:t>
            </a:r>
            <a:r>
              <a:rPr lang="ko-KR" altLang="en-US" sz="1200" dirty="0" err="1">
                <a:solidFill>
                  <a:srgbClr val="FF0000"/>
                </a:solidFill>
              </a:rPr>
              <a:t>o</a:t>
            </a:r>
            <a:r>
              <a:rPr lang="ko-KR" altLang="en-US" sz="1200" dirty="0">
                <a:solidFill>
                  <a:srgbClr val="FF0000"/>
                </a:solidFill>
              </a:rPr>
              <a:t>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plt.xticks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pivot_table.index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D2616E-E4D8-35FD-50A7-9D434A55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28800"/>
            <a:ext cx="305722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12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3540D-3777-F4CD-3E9E-5A4059E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C3A31-C5DD-8002-5A59-0F567783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Pivot_table</a:t>
            </a:r>
            <a:r>
              <a:rPr lang="ko-KR" altLang="en-US" dirty="0"/>
              <a:t> 결과를 이용한 그래프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FDBDF-2B44-BD4C-2D91-4225CA94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66" y="1700808"/>
            <a:ext cx="2929618" cy="2312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EA703-C432-2105-6BBB-CD874D431DB4}"/>
              </a:ext>
            </a:extLst>
          </p:cNvPr>
          <p:cNvSpPr txBox="1"/>
          <p:nvPr/>
        </p:nvSpPr>
        <p:spPr>
          <a:xfrm>
            <a:off x="899592" y="2609140"/>
            <a:ext cx="764319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numpy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np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matplotlib.pyplot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plt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예시 데이터프레임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np.random.randint</a:t>
            </a:r>
            <a:r>
              <a:rPr lang="ko-KR" altLang="en-US" sz="1100" dirty="0"/>
              <a:t>(1, 4,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np.random.randint</a:t>
            </a:r>
            <a:r>
              <a:rPr lang="ko-KR" altLang="en-US" sz="1100" dirty="0"/>
              <a:t>(50, 100,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np.random.choice</a:t>
            </a:r>
            <a:r>
              <a:rPr lang="ko-KR" altLang="en-US" sz="1100" dirty="0"/>
              <a:t>(['</a:t>
            </a:r>
            <a:r>
              <a:rPr lang="ko-KR" altLang="en-US" sz="1100" dirty="0" err="1"/>
              <a:t>Math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English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Korean</a:t>
            </a:r>
            <a:r>
              <a:rPr lang="ko-KR" altLang="en-US" sz="1100" dirty="0"/>
              <a:t>'],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과목별 평균 성적 계산</a:t>
            </a:r>
          </a:p>
          <a:p>
            <a:r>
              <a:rPr lang="ko-KR" altLang="en-US" sz="1100" dirty="0" err="1"/>
              <a:t>pivot_table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막대 그래프 그리기</a:t>
            </a: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pivot_table.plot</a:t>
            </a:r>
            <a:r>
              <a:rPr lang="ko-KR" altLang="en-US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kind</a:t>
            </a:r>
            <a:r>
              <a:rPr lang="ko-KR" altLang="en-US" sz="1100" dirty="0">
                <a:solidFill>
                  <a:srgbClr val="FF0000"/>
                </a:solidFill>
              </a:rPr>
              <a:t>='</a:t>
            </a:r>
            <a:r>
              <a:rPr lang="ko-KR" altLang="en-US" sz="1100" dirty="0" err="1">
                <a:solidFill>
                  <a:srgbClr val="FF0000"/>
                </a:solidFill>
              </a:rPr>
              <a:t>bar</a:t>
            </a:r>
            <a:r>
              <a:rPr lang="ko-KR" altLang="en-US" sz="1100" dirty="0">
                <a:solidFill>
                  <a:srgbClr val="FF0000"/>
                </a:solidFill>
              </a:rPr>
              <a:t>')</a:t>
            </a:r>
          </a:p>
          <a:p>
            <a:r>
              <a:rPr lang="ko-KR" altLang="en-US" sz="1100" dirty="0" err="1"/>
              <a:t>plt.title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plt.ylabel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plt.legend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plt.xticks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rotation</a:t>
            </a:r>
            <a:r>
              <a:rPr lang="ko-KR" altLang="en-US" sz="1100" dirty="0"/>
              <a:t>=0)</a:t>
            </a:r>
          </a:p>
          <a:p>
            <a:r>
              <a:rPr lang="ko-KR" altLang="en-US" sz="1100" dirty="0" err="1"/>
              <a:t>plt.show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60960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pd.to_datetime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문자열이나 다른 형식의 날짜와 시간 데이터를 </a:t>
            </a:r>
            <a:r>
              <a:rPr lang="en-US" altLang="ko-KR" dirty="0"/>
              <a:t>datetime </a:t>
            </a:r>
            <a:r>
              <a:rPr lang="ko-KR" altLang="en-US" dirty="0"/>
              <a:t>형식으로 변환할 때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B693D-D821-19D0-7A99-E0AC02E3AC6B}"/>
              </a:ext>
            </a:extLst>
          </p:cNvPr>
          <p:cNvSpPr txBox="1"/>
          <p:nvPr/>
        </p:nvSpPr>
        <p:spPr>
          <a:xfrm>
            <a:off x="1158153" y="4847328"/>
            <a:ext cx="4248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': ['2021-08-15', '2021-08-16', '2021-08-17'],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': [100, 200, 150]}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pd.to_datetime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C137-6A4C-7CA1-00A5-A5E0E648E7A9}"/>
              </a:ext>
            </a:extLst>
          </p:cNvPr>
          <p:cNvSpPr txBox="1"/>
          <p:nvPr/>
        </p:nvSpPr>
        <p:spPr>
          <a:xfrm>
            <a:off x="2483768" y="3140597"/>
            <a:ext cx="151216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'2021-08-15'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54F0-E506-1BF3-5818-C6C34B3B8700}"/>
              </a:ext>
            </a:extLst>
          </p:cNvPr>
          <p:cNvSpPr txBox="1"/>
          <p:nvPr/>
        </p:nvSpPr>
        <p:spPr>
          <a:xfrm>
            <a:off x="5004048" y="3140968"/>
            <a:ext cx="142190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2021-08-15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FF105-0A60-884C-5129-46D062F882D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995936" y="3325263"/>
            <a:ext cx="1008112" cy="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AF8AE0-5C72-0252-9DF9-0ED65B94AD25}"/>
              </a:ext>
            </a:extLst>
          </p:cNvPr>
          <p:cNvSpPr txBox="1"/>
          <p:nvPr/>
        </p:nvSpPr>
        <p:spPr>
          <a:xfrm>
            <a:off x="2843808" y="2780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67E24-F17F-35CE-2E60-D9272ABF34C8}"/>
              </a:ext>
            </a:extLst>
          </p:cNvPr>
          <p:cNvSpPr txBox="1"/>
          <p:nvPr/>
        </p:nvSpPr>
        <p:spPr>
          <a:xfrm>
            <a:off x="4932040" y="2770411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datetime </a:t>
            </a:r>
            <a:r>
              <a:rPr lang="ko-KR" altLang="en-US" dirty="0"/>
              <a:t>형식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754F76-28FC-9DBF-A0CE-952D15B7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600983"/>
            <a:ext cx="4029534" cy="655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0E5E18-CD4C-718E-A473-067E17D1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73" y="3620014"/>
            <a:ext cx="3296990" cy="6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53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698976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pd.to_datetime</a:t>
            </a:r>
            <a:r>
              <a:rPr lang="en-US" altLang="ko-KR" dirty="0"/>
              <a:t>()</a:t>
            </a:r>
          </a:p>
          <a:p>
            <a:pPr lvl="2"/>
            <a:r>
              <a:rPr lang="ko-KR" altLang="ko-KR" dirty="0"/>
              <a:t>문자열이 다른 형식으로 되어 있을 경우</a:t>
            </a:r>
            <a:r>
              <a:rPr lang="en-US" altLang="ko-KR" dirty="0"/>
              <a:t> </a:t>
            </a:r>
            <a:r>
              <a:rPr lang="ko-KR" altLang="ko-KR" dirty="0"/>
              <a:t>이를 자동으로 감지하지 못할 수 있습니다. </a:t>
            </a:r>
            <a:endParaRPr lang="en-US" altLang="ko-KR" dirty="0"/>
          </a:p>
          <a:p>
            <a:pPr lvl="2"/>
            <a:r>
              <a:rPr lang="ko-KR" altLang="en-US" dirty="0"/>
              <a:t>이때는 </a:t>
            </a:r>
            <a:r>
              <a:rPr lang="en-US" altLang="ko-KR" dirty="0"/>
              <a:t>format </a:t>
            </a:r>
            <a:r>
              <a:rPr lang="ko-KR" altLang="en-US" dirty="0"/>
              <a:t>인자를 사용하여 문자열의 형식을 지정해줄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91F2E-8CCE-8957-A007-F0ADB2045219}"/>
              </a:ext>
            </a:extLst>
          </p:cNvPr>
          <p:cNvSpPr txBox="1"/>
          <p:nvPr/>
        </p:nvSpPr>
        <p:spPr>
          <a:xfrm>
            <a:off x="6132868" y="92499"/>
            <a:ext cx="29523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/>
              <a:t>to_datetime</a:t>
            </a:r>
            <a:r>
              <a:rPr lang="ko-KR" altLang="en-US" sz="900" dirty="0"/>
              <a:t>에서 자동으로 인식하는 날짜 형식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r>
              <a:rPr lang="ko-KR" altLang="ko-KR" sz="900" dirty="0"/>
              <a:t>.%</a:t>
            </a:r>
            <a:r>
              <a:rPr lang="ko-KR" altLang="ko-KR" sz="900" dirty="0" err="1"/>
              <a:t>f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endParaRPr lang="ko-KR" altLang="ko-KR" sz="900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ko-KR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DA8F4-0577-9BFD-038F-9839263B70CD}"/>
              </a:ext>
            </a:extLst>
          </p:cNvPr>
          <p:cNvSpPr txBox="1"/>
          <p:nvPr/>
        </p:nvSpPr>
        <p:spPr>
          <a:xfrm>
            <a:off x="109496" y="3429000"/>
            <a:ext cx="75608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날짜 데이터 생성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({'date': ['2022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01</a:t>
            </a:r>
            <a:r>
              <a:rPr lang="ko-KR" altLang="en-US" sz="1400" dirty="0"/>
              <a:t>일</a:t>
            </a:r>
            <a:r>
              <a:rPr lang="en-US" altLang="ko-KR" sz="1400" dirty="0"/>
              <a:t>', 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02</a:t>
            </a:r>
            <a:r>
              <a:rPr lang="ko-KR" altLang="en-US" sz="1400" dirty="0"/>
              <a:t>일</a:t>
            </a:r>
            <a:r>
              <a:rPr lang="en-US" altLang="ko-KR" sz="1400" dirty="0"/>
              <a:t>', 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03</a:t>
            </a:r>
            <a:r>
              <a:rPr lang="ko-KR" altLang="en-US" sz="1400" dirty="0"/>
              <a:t>일</a:t>
            </a:r>
            <a:r>
              <a:rPr lang="en-US" altLang="ko-KR" sz="1400" dirty="0"/>
              <a:t>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날짜 데이터를 </a:t>
            </a:r>
            <a:r>
              <a:rPr lang="en-US" altLang="ko-KR" sz="1400" dirty="0"/>
              <a:t>datetime </a:t>
            </a:r>
            <a:r>
              <a:rPr lang="ko-KR" altLang="en-US" sz="1400" dirty="0"/>
              <a:t>형식으로 변환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['date'] = </a:t>
            </a:r>
            <a:r>
              <a:rPr lang="en-US" altLang="ko-KR" sz="1400" dirty="0" err="1"/>
              <a:t>pd.to_datetime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['date'], format='%Y</a:t>
            </a:r>
            <a:r>
              <a:rPr lang="ko-KR" altLang="en-US" sz="1400" dirty="0"/>
              <a:t>년 </a:t>
            </a:r>
            <a:r>
              <a:rPr lang="en-US" altLang="ko-KR" sz="1400" dirty="0"/>
              <a:t>%m</a:t>
            </a:r>
            <a:r>
              <a:rPr lang="ko-KR" altLang="en-US" sz="1400" dirty="0"/>
              <a:t>월 </a:t>
            </a:r>
            <a:r>
              <a:rPr lang="en-US" altLang="ko-KR" sz="1400" dirty="0"/>
              <a:t>%d</a:t>
            </a:r>
            <a:r>
              <a:rPr lang="ko-KR" altLang="en-US" sz="1400" dirty="0"/>
              <a:t>일</a:t>
            </a:r>
            <a:r>
              <a:rPr lang="en-US" altLang="ko-KR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 컬럼 추출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['year']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dt.year</a:t>
            </a:r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['month']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dt.month</a:t>
            </a:r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['day']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dt.day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A89EA-3865-3D9A-F1AC-A6CE4F8E9AA7}"/>
              </a:ext>
            </a:extLst>
          </p:cNvPr>
          <p:cNvSpPr txBox="1"/>
          <p:nvPr/>
        </p:nvSpPr>
        <p:spPr>
          <a:xfrm>
            <a:off x="2858823" y="6026837"/>
            <a:ext cx="34263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dt.year</a:t>
            </a:r>
            <a:r>
              <a:rPr lang="en-US" altLang="ko-KR" sz="1400" dirty="0"/>
              <a:t>: pandas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datetime </a:t>
            </a:r>
            <a:r>
              <a:rPr lang="ko-KR" altLang="en-US" sz="1400" dirty="0"/>
              <a:t>타입의 열에서 해당 날짜의 연도를 추출하는 속성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D3627-0132-8A9F-3318-712D015BFDF6}"/>
              </a:ext>
            </a:extLst>
          </p:cNvPr>
          <p:cNvSpPr txBox="1"/>
          <p:nvPr/>
        </p:nvSpPr>
        <p:spPr>
          <a:xfrm>
            <a:off x="6727630" y="4604808"/>
            <a:ext cx="2286000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날짜 형식 기호</a:t>
            </a:r>
          </a:p>
          <a:p>
            <a:r>
              <a:rPr lang="en-US" altLang="ko-KR" sz="700" dirty="0"/>
              <a:t>%Y: </a:t>
            </a:r>
            <a:r>
              <a:rPr lang="ko-KR" altLang="en-US" sz="700" dirty="0"/>
              <a:t>네 자리 연도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2022)</a:t>
            </a:r>
          </a:p>
          <a:p>
            <a:r>
              <a:rPr lang="en-US" altLang="ko-KR" sz="700" dirty="0"/>
              <a:t>%y: </a:t>
            </a:r>
            <a:r>
              <a:rPr lang="ko-KR" altLang="en-US" sz="700" dirty="0"/>
              <a:t>두 자리 연도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22)</a:t>
            </a:r>
          </a:p>
          <a:p>
            <a:r>
              <a:rPr lang="en-US" altLang="ko-KR" sz="700" dirty="0"/>
              <a:t>%m: </a:t>
            </a:r>
            <a:r>
              <a:rPr lang="ko-KR" altLang="en-US" sz="700" dirty="0"/>
              <a:t>두 자리 월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12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%d: </a:t>
            </a:r>
            <a:r>
              <a:rPr lang="ko-KR" altLang="en-US" sz="700" dirty="0"/>
              <a:t>두 자리 일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31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%H: </a:t>
            </a:r>
            <a:r>
              <a:rPr lang="ko-KR" altLang="en-US" sz="700" dirty="0"/>
              <a:t>두 자리 </a:t>
            </a:r>
            <a:r>
              <a:rPr lang="en-US" altLang="ko-KR" sz="700" dirty="0"/>
              <a:t>24</a:t>
            </a:r>
            <a:r>
              <a:rPr lang="ko-KR" altLang="en-US" sz="700" dirty="0"/>
              <a:t>시간 기준 시간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23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%I: </a:t>
            </a:r>
            <a:r>
              <a:rPr lang="ko-KR" altLang="en-US" sz="700" dirty="0"/>
              <a:t>두 자리 </a:t>
            </a:r>
            <a:r>
              <a:rPr lang="en-US" altLang="ko-KR" sz="700" dirty="0"/>
              <a:t>12</a:t>
            </a:r>
            <a:r>
              <a:rPr lang="ko-KR" altLang="en-US" sz="700" dirty="0"/>
              <a:t>시간 기준 시간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12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%p: AM </a:t>
            </a:r>
            <a:r>
              <a:rPr lang="ko-KR" altLang="en-US" sz="700" dirty="0"/>
              <a:t>또는 </a:t>
            </a:r>
            <a:r>
              <a:rPr lang="en-US" altLang="ko-KR" sz="700" dirty="0"/>
              <a:t>PM</a:t>
            </a:r>
          </a:p>
          <a:p>
            <a:r>
              <a:rPr lang="en-US" altLang="ko-KR" sz="700" dirty="0"/>
              <a:t>%M: </a:t>
            </a:r>
            <a:r>
              <a:rPr lang="ko-KR" altLang="en-US" sz="700" dirty="0"/>
              <a:t>두 자리 분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59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%S: </a:t>
            </a:r>
            <a:r>
              <a:rPr lang="ko-KR" altLang="en-US" sz="700" dirty="0"/>
              <a:t>두 자리 초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59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%f: </a:t>
            </a:r>
            <a:r>
              <a:rPr lang="ko-KR" altLang="en-US" sz="700" dirty="0" err="1"/>
              <a:t>마이크로초</a:t>
            </a:r>
            <a:r>
              <a:rPr lang="ko-KR" altLang="en-US" sz="700" dirty="0"/>
              <a:t> </a:t>
            </a:r>
            <a:r>
              <a:rPr lang="en-US" altLang="ko-KR" sz="700" dirty="0"/>
              <a:t>(000000</a:t>
            </a:r>
            <a:r>
              <a:rPr lang="ko-KR" altLang="en-US" sz="700" dirty="0"/>
              <a:t>부터 </a:t>
            </a:r>
            <a:r>
              <a:rPr lang="en-US" altLang="ko-KR" sz="700" dirty="0"/>
              <a:t>999999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%j: </a:t>
            </a:r>
            <a:r>
              <a:rPr lang="ko-KR" altLang="en-US" sz="700" dirty="0"/>
              <a:t>연중 일 </a:t>
            </a:r>
            <a:r>
              <a:rPr lang="en-US" altLang="ko-KR" sz="700" dirty="0"/>
              <a:t>(001</a:t>
            </a:r>
            <a:r>
              <a:rPr lang="ko-KR" altLang="en-US" sz="700" dirty="0"/>
              <a:t>부터 </a:t>
            </a:r>
            <a:r>
              <a:rPr lang="en-US" altLang="ko-KR" sz="700" dirty="0"/>
              <a:t>366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%U: </a:t>
            </a:r>
            <a:r>
              <a:rPr lang="ko-KR" altLang="en-US" sz="700" dirty="0"/>
              <a:t>연중 주 </a:t>
            </a:r>
            <a:r>
              <a:rPr lang="en-US" altLang="ko-KR" sz="700" dirty="0"/>
              <a:t>(</a:t>
            </a:r>
            <a:r>
              <a:rPr lang="ko-KR" altLang="en-US" sz="700" dirty="0"/>
              <a:t>일요일을 한 주의 시작으로 기준</a:t>
            </a:r>
            <a:r>
              <a:rPr lang="en-US" altLang="ko-KR" sz="700" dirty="0"/>
              <a:t>, 00</a:t>
            </a:r>
            <a:r>
              <a:rPr lang="ko-KR" altLang="en-US" sz="700" dirty="0"/>
              <a:t>부터 </a:t>
            </a:r>
            <a:r>
              <a:rPr lang="en-US" altLang="ko-KR" sz="700" dirty="0"/>
              <a:t>53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%W: </a:t>
            </a:r>
            <a:r>
              <a:rPr lang="ko-KR" altLang="en-US" sz="700" dirty="0"/>
              <a:t>연중 주 </a:t>
            </a:r>
            <a:r>
              <a:rPr lang="en-US" altLang="ko-KR" sz="700" dirty="0"/>
              <a:t>(</a:t>
            </a:r>
            <a:r>
              <a:rPr lang="ko-KR" altLang="en-US" sz="700" dirty="0"/>
              <a:t>월요일을 한 주의 시작으로 기준</a:t>
            </a:r>
            <a:r>
              <a:rPr lang="en-US" altLang="ko-KR" sz="700" dirty="0"/>
              <a:t>, 00</a:t>
            </a:r>
            <a:r>
              <a:rPr lang="ko-KR" altLang="en-US" sz="700" dirty="0"/>
              <a:t>부터 </a:t>
            </a:r>
            <a:r>
              <a:rPr lang="en-US" altLang="ko-KR" sz="700" dirty="0"/>
              <a:t>53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%Z: </a:t>
            </a:r>
            <a:r>
              <a:rPr lang="ko-KR" altLang="en-US" sz="700" dirty="0"/>
              <a:t>시간대 이름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PST, EST, UTC </a:t>
            </a:r>
            <a:r>
              <a:rPr lang="ko-KR" altLang="en-US" sz="700" dirty="0"/>
              <a:t>등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%z: UTC </a:t>
            </a:r>
            <a:r>
              <a:rPr lang="ko-KR" altLang="en-US" sz="700" dirty="0"/>
              <a:t>오프셋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+0900, -0800 </a:t>
            </a:r>
            <a:r>
              <a:rPr lang="ko-KR" altLang="en-US" sz="700" dirty="0"/>
              <a:t>등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277338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pd.resample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기존의 데이터셋을 새로운 시간 간격에 맞추어 변환해줍니다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미리 정의된 문자열로 일반적인 시간 간격에 대한 별칭을 제공</a:t>
            </a:r>
            <a:endParaRPr lang="en-US" altLang="ko-KR" dirty="0"/>
          </a:p>
          <a:p>
            <a:pPr lvl="4"/>
            <a:r>
              <a:rPr lang="en-US" altLang="ko-KR" dirty="0"/>
              <a:t>D(day), H(hour)</a:t>
            </a:r>
          </a:p>
          <a:p>
            <a:pPr lvl="3"/>
            <a:r>
              <a:rPr lang="en-US" altLang="ko-KR" dirty="0"/>
              <a:t>on </a:t>
            </a:r>
            <a:r>
              <a:rPr lang="ko-KR" altLang="en-US" dirty="0"/>
              <a:t>매개변수를 사용하여 시간 인덱스를 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B693D-D821-19D0-7A99-E0AC02E3AC6B}"/>
              </a:ext>
            </a:extLst>
          </p:cNvPr>
          <p:cNvSpPr txBox="1"/>
          <p:nvPr/>
        </p:nvSpPr>
        <p:spPr>
          <a:xfrm>
            <a:off x="209261" y="3284984"/>
            <a:ext cx="87254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data = {'date': ['2022-01-01', '2022-01-02', '2022-01-01', '2022-01-02', '2022-01-01', '2022-01-02'],</a:t>
            </a:r>
          </a:p>
          <a:p>
            <a:r>
              <a:rPr lang="en-US" altLang="ko-KR" sz="1400" dirty="0"/>
              <a:t>        'location': ['</a:t>
            </a:r>
            <a:r>
              <a:rPr lang="ko-KR" altLang="en-US" sz="1400" dirty="0"/>
              <a:t>서울</a:t>
            </a:r>
            <a:r>
              <a:rPr lang="en-US" altLang="ko-KR" sz="1400" dirty="0"/>
              <a:t>', '</a:t>
            </a:r>
            <a:r>
              <a:rPr lang="ko-KR" altLang="en-US" sz="1400" dirty="0"/>
              <a:t>서울</a:t>
            </a:r>
            <a:r>
              <a:rPr lang="en-US" altLang="ko-KR" sz="1400" dirty="0"/>
              <a:t>', '</a:t>
            </a:r>
            <a:r>
              <a:rPr lang="ko-KR" altLang="en-US" sz="1400" dirty="0"/>
              <a:t>부산</a:t>
            </a:r>
            <a:r>
              <a:rPr lang="en-US" altLang="ko-KR" sz="1400" dirty="0"/>
              <a:t>', '</a:t>
            </a:r>
            <a:r>
              <a:rPr lang="ko-KR" altLang="en-US" sz="1400" dirty="0"/>
              <a:t>부산</a:t>
            </a:r>
            <a:r>
              <a:rPr lang="en-US" altLang="ko-KR" sz="1400" dirty="0"/>
              <a:t>', '</a:t>
            </a:r>
            <a:r>
              <a:rPr lang="ko-KR" altLang="en-US" sz="1400" dirty="0"/>
              <a:t>대구</a:t>
            </a:r>
            <a:r>
              <a:rPr lang="en-US" altLang="ko-KR" sz="1400" dirty="0"/>
              <a:t>', '</a:t>
            </a:r>
            <a:r>
              <a:rPr lang="ko-KR" altLang="en-US" sz="1400" dirty="0"/>
              <a:t>대구</a:t>
            </a:r>
            <a:r>
              <a:rPr lang="en-US" altLang="ko-KR" sz="1400" dirty="0"/>
              <a:t>'],</a:t>
            </a:r>
          </a:p>
          <a:p>
            <a:r>
              <a:rPr lang="en-US" altLang="ko-KR" sz="1400" dirty="0"/>
              <a:t>        'PM10': [50, 40, 45, 55, 60, 65],</a:t>
            </a:r>
          </a:p>
          <a:p>
            <a:r>
              <a:rPr lang="en-US" altLang="ko-KR" sz="1400" dirty="0"/>
              <a:t>        'PM2.5': [25, 20, 22, 28, 30, 35]}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(data)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['date'] = </a:t>
            </a:r>
            <a:r>
              <a:rPr lang="en-US" altLang="ko-KR" sz="1400" dirty="0" err="1"/>
              <a:t>pd.to_datetime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df_monthly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df.groupby</a:t>
            </a:r>
            <a:r>
              <a:rPr lang="en-US" altLang="ko-KR" sz="1400" dirty="0"/>
              <a:t>('location').resample(‘D', on='date').mean(</a:t>
            </a:r>
            <a:r>
              <a:rPr lang="en-US" altLang="ko-KR" sz="1400" dirty="0" err="1"/>
              <a:t>numeric_only</a:t>
            </a:r>
            <a:r>
              <a:rPr lang="en-US" altLang="ko-KR" sz="1400" dirty="0"/>
              <a:t>=True)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df_monthly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2BCF7-8BA6-7A0E-99EF-41E169D7DD1A}"/>
              </a:ext>
            </a:extLst>
          </p:cNvPr>
          <p:cNvSpPr txBox="1"/>
          <p:nvPr/>
        </p:nvSpPr>
        <p:spPr>
          <a:xfrm>
            <a:off x="485693" y="5926192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/>
              <a:t>data</a:t>
            </a:r>
            <a:r>
              <a:rPr lang="ko-KR" altLang="en-US" sz="600" dirty="0"/>
              <a:t> = {'</a:t>
            </a:r>
            <a:r>
              <a:rPr lang="ko-KR" altLang="en-US" sz="600" dirty="0" err="1"/>
              <a:t>date</a:t>
            </a:r>
            <a:r>
              <a:rPr lang="ko-KR" altLang="en-US" sz="600" dirty="0"/>
              <a:t>': ['2022-01-01', '2022-01-02', '2022-02-01', '2022-02-02', '2023-01-01', '2023-01-02', '2023-02-01', '2023-02-02', '2022-01-01', '2022-01-02', '2022-02-01', '2022-02-02', '2023-01-01', '2023-01-02', '2023-02-01', '2023-02-02'],</a:t>
            </a:r>
          </a:p>
          <a:p>
            <a:r>
              <a:rPr lang="ko-KR" altLang="en-US" sz="600" dirty="0"/>
              <a:t>        '</a:t>
            </a:r>
            <a:r>
              <a:rPr lang="ko-KR" altLang="en-US" sz="600" dirty="0" err="1"/>
              <a:t>location</a:t>
            </a:r>
            <a:r>
              <a:rPr lang="ko-KR" altLang="en-US" sz="600" dirty="0"/>
              <a:t>': ['서울', '서울', '서울', '서울', '서울', '서울', '서울', '서울', '부산', '부산', '부산', '부산', '부산', '부산', '부산', '부산'],</a:t>
            </a:r>
          </a:p>
          <a:p>
            <a:r>
              <a:rPr lang="ko-KR" altLang="en-US" sz="600" dirty="0"/>
              <a:t>        'PM10': [50, 40, 45, 55, 60, 65, 70, 80, 55, 45, 50, 60, 70, 75, 80, 90],</a:t>
            </a:r>
          </a:p>
          <a:p>
            <a:r>
              <a:rPr lang="ko-KR" altLang="en-US" sz="600" dirty="0"/>
              <a:t>        'PM2.5': [25, 20, 22, 28, 30, 35, 40, 45, 30, 25, 28, 35, 40, 42, 45, 50]}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BA85B-4BEA-5DC1-DC8F-C15AAD039EF9}"/>
              </a:ext>
            </a:extLst>
          </p:cNvPr>
          <p:cNvSpPr txBox="1"/>
          <p:nvPr/>
        </p:nvSpPr>
        <p:spPr>
          <a:xfrm>
            <a:off x="4572000" y="47251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location</a:t>
            </a:r>
            <a:r>
              <a:rPr lang="ko-KR" altLang="en-US" dirty="0"/>
              <a:t>별로 일</a:t>
            </a:r>
            <a:r>
              <a:rPr lang="en-US" altLang="ko-KR" dirty="0"/>
              <a:t>(day) </a:t>
            </a:r>
            <a:r>
              <a:rPr lang="ko-KR" altLang="en-US" dirty="0"/>
              <a:t>단위로 평균을 계산</a:t>
            </a:r>
          </a:p>
        </p:txBody>
      </p:sp>
    </p:spTree>
    <p:extLst>
      <p:ext uri="{BB962C8B-B14F-4D97-AF65-F5344CB8AC3E}">
        <p14:creationId xmlns:p14="http://schemas.microsoft.com/office/powerpoint/2010/main" val="10576464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052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pd.resample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시간 간격</a:t>
            </a:r>
            <a:r>
              <a:rPr lang="en-US" altLang="ko-KR" dirty="0"/>
              <a:t>(alias) </a:t>
            </a:r>
            <a:r>
              <a:rPr lang="ko-KR" altLang="en-US" dirty="0"/>
              <a:t>문자열</a:t>
            </a:r>
            <a:endParaRPr lang="ko-KR" altLang="ko-KR" sz="1600" dirty="0"/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B: 평일(Business </a:t>
            </a:r>
            <a:r>
              <a:rPr lang="ko-KR" altLang="ko-KR" sz="1900" dirty="0" err="1"/>
              <a:t>day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C: 사용자 지정 시간대 내에서의 주기마다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D: 달력 일(</a:t>
            </a:r>
            <a:r>
              <a:rPr lang="ko-KR" altLang="ko-KR" sz="1900" dirty="0" err="1"/>
              <a:t>Day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W: 주(</a:t>
            </a:r>
            <a:r>
              <a:rPr lang="ko-KR" altLang="ko-KR" sz="1900" dirty="0" err="1"/>
              <a:t>Week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M: 달(</a:t>
            </a:r>
            <a:r>
              <a:rPr lang="ko-KR" altLang="ko-KR" sz="1900" dirty="0" err="1"/>
              <a:t>Month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SM: 반월(</a:t>
            </a:r>
            <a:r>
              <a:rPr lang="ko-KR" altLang="ko-KR" sz="1900" dirty="0" err="1"/>
              <a:t>Semi-Month</a:t>
            </a:r>
            <a:r>
              <a:rPr lang="ko-KR" altLang="ko-KR" sz="1900" dirty="0"/>
              <a:t>) 기준으로 간격 지정 (월의 15일과 말일을 기준)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BM: 평일 기준으로 한 달의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CBM: 사용자 지정 시간대 내에서 평일 기준으로 한 달의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MS: 달(</a:t>
            </a:r>
            <a:r>
              <a:rPr lang="ko-KR" altLang="ko-KR" sz="1900" dirty="0" err="1"/>
              <a:t>Month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SMS: 반월(</a:t>
            </a:r>
            <a:r>
              <a:rPr lang="ko-KR" altLang="ko-KR" sz="1900" dirty="0" err="1"/>
              <a:t>Semi-Month</a:t>
            </a:r>
            <a:r>
              <a:rPr lang="ko-KR" altLang="ko-KR" sz="1900" dirty="0"/>
              <a:t>) 기준으로 간격 지정 (월의 1일과 15일을 기준)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BMS: 평일 기준으로 한 달의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CBMS: 사용자 지정 시간대 내에서 평일 기준으로 한 달의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Q: 분기(</a:t>
            </a:r>
            <a:r>
              <a:rPr lang="ko-KR" altLang="ko-KR" sz="1900" dirty="0" err="1"/>
              <a:t>Quarter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BQ: 평일 기준으로 분기의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QS: 분기(</a:t>
            </a:r>
            <a:r>
              <a:rPr lang="ko-KR" altLang="ko-KR" sz="1900" dirty="0" err="1"/>
              <a:t>Quarter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BQS: 평일 기준으로 분기의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A: 해(</a:t>
            </a:r>
            <a:r>
              <a:rPr lang="ko-KR" altLang="ko-KR" sz="1900" dirty="0" err="1"/>
              <a:t>Year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BA: 평일 기준으로 해의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AS: 해(</a:t>
            </a:r>
            <a:r>
              <a:rPr lang="ko-KR" altLang="ko-KR" sz="1900" dirty="0" err="1"/>
              <a:t>Year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BAS: 평일 기준으로 해의 시작일부터 마지막 날까지 간격 지정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1600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14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E62F5-2F94-112D-4E65-E7523D37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27269-3695-0065-F8BB-4BC06393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linspace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800" dirty="0"/>
              <a:t>지정된 범위에서 균일한 간격으로 값을 생성하여 </a:t>
            </a:r>
            <a:r>
              <a:rPr lang="en-US" altLang="ko-KR" sz="1800" dirty="0"/>
              <a:t>1</a:t>
            </a:r>
            <a:r>
              <a:rPr lang="ko-KR" altLang="en-US" sz="1800" dirty="0"/>
              <a:t>차원 배열을 반환하는 함수</a:t>
            </a:r>
            <a:endParaRPr lang="en-US" altLang="ko-KR" sz="1800" dirty="0"/>
          </a:p>
          <a:p>
            <a:pPr lvl="1"/>
            <a:r>
              <a:rPr lang="ko-KR" altLang="en-US" sz="1800" dirty="0"/>
              <a:t>시작 값과 종료 값 사이에서 지정된 개수의 동일한 간격으로 값을 생성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en-US" altLang="ko-KR" sz="1600" dirty="0"/>
              <a:t>start: </a:t>
            </a:r>
            <a:r>
              <a:rPr lang="ko-KR" altLang="en-US" sz="1600" dirty="0"/>
              <a:t>시작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stop: </a:t>
            </a:r>
            <a:r>
              <a:rPr lang="ko-KR" altLang="en-US" sz="1600" dirty="0"/>
              <a:t>종료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num: </a:t>
            </a:r>
            <a:r>
              <a:rPr lang="ko-KR" altLang="en-US" sz="1600" dirty="0"/>
              <a:t>생성하려는 값의 개수입니다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50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endpoint: </a:t>
            </a:r>
            <a:r>
              <a:rPr lang="ko-KR" altLang="en-US" sz="1600" dirty="0"/>
              <a:t>종료 값이 결과에 포함되는지 여부를 나타내는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값입니다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이며</a:t>
            </a:r>
            <a:r>
              <a:rPr lang="en-US" altLang="ko-KR" sz="1600" dirty="0"/>
              <a:t>, True</a:t>
            </a:r>
            <a:r>
              <a:rPr lang="ko-KR" altLang="en-US" sz="1600" dirty="0"/>
              <a:t>인 경우 종료 값이 결과에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retstep</a:t>
            </a:r>
            <a:r>
              <a:rPr lang="en-US" altLang="ko-KR" sz="1600" dirty="0"/>
              <a:t>: </a:t>
            </a:r>
            <a:r>
              <a:rPr lang="ko-KR" altLang="en-US" sz="1600" dirty="0"/>
              <a:t>반환된 값 중 간격</a:t>
            </a:r>
            <a:r>
              <a:rPr lang="en-US" altLang="ko-KR" sz="1600" dirty="0"/>
              <a:t>(step) </a:t>
            </a:r>
            <a:r>
              <a:rPr lang="ko-KR" altLang="en-US" sz="1600" dirty="0"/>
              <a:t>값을 함께 반환할지 여부를 나타내는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값입니다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False</a:t>
            </a:r>
            <a:r>
              <a:rPr lang="ko-KR" altLang="en-US" sz="1600" dirty="0"/>
              <a:t>이며</a:t>
            </a:r>
            <a:r>
              <a:rPr lang="en-US" altLang="ko-KR" sz="1600" dirty="0"/>
              <a:t>, True</a:t>
            </a:r>
            <a:r>
              <a:rPr lang="ko-KR" altLang="en-US" sz="1600" dirty="0"/>
              <a:t>로 설정하면 간격</a:t>
            </a:r>
            <a:r>
              <a:rPr lang="en-US" altLang="ko-KR" sz="1600" dirty="0"/>
              <a:t>(step) </a:t>
            </a:r>
            <a:r>
              <a:rPr lang="ko-KR" altLang="en-US" sz="1600" dirty="0"/>
              <a:t>값을 함께 반환합니다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dtype</a:t>
            </a:r>
            <a:r>
              <a:rPr lang="en-US" altLang="ko-KR" sz="1600" dirty="0"/>
              <a:t>: </a:t>
            </a:r>
            <a:r>
              <a:rPr lang="ko-KR" altLang="en-US" sz="1600" dirty="0"/>
              <a:t>생성된 배열의 데이터 유형을 지정합니다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입력 값에 따라 자동으로 결정됩니다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66D5A-8EB3-9AF7-002F-72E1725CDA30}"/>
              </a:ext>
            </a:extLst>
          </p:cNvPr>
          <p:cNvSpPr txBox="1"/>
          <p:nvPr/>
        </p:nvSpPr>
        <p:spPr>
          <a:xfrm>
            <a:off x="467544" y="2492896"/>
            <a:ext cx="8496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numpy.linspace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num</a:t>
            </a:r>
            <a:r>
              <a:rPr lang="ko-KR" altLang="en-US" dirty="0"/>
              <a:t>=50, </a:t>
            </a:r>
            <a:r>
              <a:rPr lang="ko-KR" altLang="en-US" dirty="0" err="1"/>
              <a:t>endpoint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, </a:t>
            </a:r>
            <a:r>
              <a:rPr lang="ko-KR" altLang="en-US" dirty="0" err="1"/>
              <a:t>retstep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86803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3FADB-7818-2AF2-1EAC-FB8880A9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123B3-D6CC-9359-0D55-E88FABC9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데이터 수집 및 </a:t>
            </a:r>
            <a:r>
              <a:rPr lang="ko-KR" altLang="en-US" i="0" dirty="0" err="1">
                <a:effectLst/>
                <a:latin typeface="Söhne"/>
              </a:rPr>
              <a:t>전처리</a:t>
            </a:r>
            <a:endParaRPr lang="ko-KR" altLang="en-US" i="0" dirty="0">
              <a:effectLst/>
              <a:latin typeface="Söhne"/>
            </a:endParaRPr>
          </a:p>
          <a:p>
            <a:pPr lvl="1"/>
            <a:r>
              <a:rPr lang="ko-KR" altLang="en-US" dirty="0"/>
              <a:t>이번 프로젝트에서는 공공 데이터 포털에서 제공하는 </a:t>
            </a:r>
            <a:r>
              <a:rPr lang="en-US" altLang="ko-KR" dirty="0"/>
              <a:t>'</a:t>
            </a:r>
            <a:r>
              <a:rPr lang="ko-KR" altLang="en-US" dirty="0"/>
              <a:t>서울시 일별 대기오염 정보</a:t>
            </a:r>
            <a:r>
              <a:rPr lang="en-US" altLang="ko-KR" dirty="0"/>
              <a:t>' </a:t>
            </a:r>
            <a:r>
              <a:rPr lang="ko-KR" altLang="en-US" dirty="0"/>
              <a:t>데이터를 사용합니다</a:t>
            </a:r>
            <a:r>
              <a:rPr lang="en-US" altLang="ko-KR" dirty="0"/>
              <a:t>. </a:t>
            </a:r>
            <a:r>
              <a:rPr lang="ko-KR" altLang="en-US" dirty="0"/>
              <a:t>데이터는 </a:t>
            </a:r>
            <a:r>
              <a:rPr lang="en-US" altLang="ko-KR" dirty="0"/>
              <a:t>CSV </a:t>
            </a:r>
            <a:r>
              <a:rPr lang="ko-KR" altLang="en-US" dirty="0"/>
              <a:t>형식으로 제공되며</a:t>
            </a:r>
            <a:r>
              <a:rPr lang="en-US" altLang="ko-KR" dirty="0"/>
              <a:t>, </a:t>
            </a:r>
            <a:r>
              <a:rPr lang="ko-KR" altLang="en-US" dirty="0"/>
              <a:t>다음 링크에서 다운로드할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0" i="0" u="sng" dirty="0">
                <a:effectLst/>
                <a:latin typeface="Söhne"/>
                <a:hlinkClick r:id="rId3"/>
              </a:rPr>
              <a:t>서울시 일별 대기오염 정보</a:t>
            </a:r>
            <a:endParaRPr lang="ko-KR" altLang="en-US" dirty="0"/>
          </a:p>
          <a:p>
            <a:pPr lvl="1"/>
            <a:r>
              <a:rPr lang="ko-KR" altLang="en-US" dirty="0"/>
              <a:t>다운로드한 데이터 파일은 다음과 같은 필드를 포함합니다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측정일시</a:t>
            </a:r>
          </a:p>
          <a:p>
            <a:pPr lvl="2"/>
            <a:r>
              <a:rPr lang="ko-KR" altLang="en-US" dirty="0"/>
              <a:t>미세먼지 농도 </a:t>
            </a:r>
            <a:r>
              <a:rPr lang="en-US" altLang="ko-KR" dirty="0"/>
              <a:t>(PM10)</a:t>
            </a:r>
          </a:p>
          <a:p>
            <a:pPr lvl="2"/>
            <a:r>
              <a:rPr lang="ko-KR" altLang="en-US" dirty="0"/>
              <a:t>초미세먼지 농도 </a:t>
            </a:r>
            <a:r>
              <a:rPr lang="en-US" altLang="ko-KR" dirty="0"/>
              <a:t>(PM2.5)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이중에서 측정일시</a:t>
            </a:r>
            <a:r>
              <a:rPr lang="en-US" altLang="ko-KR" dirty="0"/>
              <a:t>, </a:t>
            </a:r>
            <a:r>
              <a:rPr lang="ko-KR" altLang="en-US" dirty="0"/>
              <a:t>미세먼지 농도</a:t>
            </a:r>
            <a:r>
              <a:rPr lang="en-US" altLang="ko-KR" dirty="0"/>
              <a:t>, </a:t>
            </a:r>
            <a:r>
              <a:rPr lang="ko-KR" altLang="en-US" dirty="0"/>
              <a:t>초미세먼지 농도에 해당하는 필드만을 추출하여 데이터를 </a:t>
            </a:r>
            <a:r>
              <a:rPr lang="ko-KR" altLang="en-US" dirty="0" err="1"/>
              <a:t>전처리합니다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6782D66-7A19-CCA8-F7C2-0036F4744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8690"/>
              </p:ext>
            </p:extLst>
          </p:nvPr>
        </p:nvGraphicFramePr>
        <p:xfrm>
          <a:off x="5940152" y="371703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acro-Enabled Worksheet" showAsIcon="1" r:id="rId4" imgW="914487" imgH="806515" progId="Excel.SheetMacroEnabled.12">
                  <p:embed/>
                </p:oleObj>
              </mc:Choice>
              <mc:Fallback>
                <p:oleObj name="Macro-Enabled Worksheet" showAsIcon="1" r:id="rId4" imgW="914487" imgH="80651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371703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4303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ADBE5-706E-A6AF-7D44-67EDCBB9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2492164"/>
            <a:ext cx="5976664" cy="383330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2F338FA-7444-6D5F-7783-C9925ED7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ko-KR" altLang="en-US" dirty="0"/>
              <a:t>데이터 읽어오기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아래의 열들만 모아서 새로운 데이터프레임으로 만들자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ko-KR" altLang="en-US" b="0" i="0" dirty="0">
              <a:effectLst/>
              <a:latin typeface="Söhn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8561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034A9-5A77-A06A-D1C7-B5F0EA1448D2}"/>
              </a:ext>
            </a:extLst>
          </p:cNvPr>
          <p:cNvSpPr txBox="1"/>
          <p:nvPr/>
        </p:nvSpPr>
        <p:spPr>
          <a:xfrm>
            <a:off x="611560" y="1268760"/>
            <a:ext cx="81729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데이터 파일 경로</a:t>
            </a:r>
          </a:p>
          <a:p>
            <a:r>
              <a:rPr lang="en-US" altLang="ko-KR" dirty="0" err="1"/>
              <a:t>data_path</a:t>
            </a:r>
            <a:r>
              <a:rPr lang="en-US" altLang="ko-KR" dirty="0"/>
              <a:t> = '</a:t>
            </a:r>
            <a:r>
              <a:rPr lang="ko-KR" altLang="en-US" dirty="0"/>
              <a:t>일별평균대기오염도</a:t>
            </a:r>
            <a:r>
              <a:rPr lang="en-US" altLang="ko-KR" dirty="0"/>
              <a:t>_2022.csv'</a:t>
            </a:r>
          </a:p>
          <a:p>
            <a:endParaRPr lang="en-US" altLang="ko-KR" dirty="0"/>
          </a:p>
          <a:p>
            <a:r>
              <a:rPr lang="en-US" altLang="ko-KR" dirty="0"/>
              <a:t># CSV </a:t>
            </a:r>
            <a:r>
              <a:rPr lang="ko-KR" altLang="en-US" dirty="0"/>
              <a:t>파일 읽기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pd.read_csv</a:t>
            </a:r>
            <a:r>
              <a:rPr lang="en-US" altLang="ko-KR" dirty="0"/>
              <a:t>(</a:t>
            </a:r>
            <a:r>
              <a:rPr lang="en-US" altLang="ko-KR" dirty="0" err="1"/>
              <a:t>data_path</a:t>
            </a:r>
            <a:r>
              <a:rPr lang="en-US" altLang="ko-KR" dirty="0"/>
              <a:t>, encoding="cp949")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필요한 필드 추출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df</a:t>
            </a:r>
            <a:r>
              <a:rPr lang="en-US" altLang="ko-KR" dirty="0"/>
              <a:t>[['</a:t>
            </a:r>
            <a:r>
              <a:rPr lang="ko-KR" altLang="en-US" dirty="0"/>
              <a:t>측정일시</a:t>
            </a:r>
            <a:r>
              <a:rPr lang="en-US" altLang="ko-KR" dirty="0"/>
              <a:t>', '</a:t>
            </a:r>
            <a:r>
              <a:rPr lang="ko-KR" altLang="en-US" dirty="0"/>
              <a:t>측정소명</a:t>
            </a:r>
            <a:r>
              <a:rPr lang="en-US" altLang="ko-KR" dirty="0"/>
              <a:t>', '</a:t>
            </a:r>
            <a:r>
              <a:rPr lang="ko-KR" altLang="en-US" dirty="0" err="1"/>
              <a:t>미세먼지농도</a:t>
            </a:r>
            <a:r>
              <a:rPr lang="en-US" altLang="ko-KR" dirty="0"/>
              <a:t>(㎍/㎥)', '</a:t>
            </a:r>
            <a:r>
              <a:rPr lang="ko-KR" altLang="en-US" dirty="0" err="1"/>
              <a:t>초미세먼지농도</a:t>
            </a:r>
            <a:r>
              <a:rPr lang="en-US" altLang="ko-KR" dirty="0"/>
              <a:t>(㎍/㎥)']]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df.dropna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측정일시 컬럼의 데이터 타입을 </a:t>
            </a:r>
            <a:r>
              <a:rPr lang="en-US" altLang="ko-KR" dirty="0"/>
              <a:t>datetime</a:t>
            </a:r>
            <a:r>
              <a:rPr lang="ko-KR" altLang="en-US" dirty="0"/>
              <a:t>으로 변경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['</a:t>
            </a:r>
            <a:r>
              <a:rPr lang="ko-KR" altLang="en-US" dirty="0"/>
              <a:t>측정일시</a:t>
            </a:r>
            <a:r>
              <a:rPr lang="en-US" altLang="ko-KR" dirty="0"/>
              <a:t>'] = </a:t>
            </a:r>
            <a:r>
              <a:rPr lang="en-US" altLang="ko-KR" dirty="0" err="1"/>
              <a:t>pd.to_datetime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['</a:t>
            </a:r>
            <a:r>
              <a:rPr lang="ko-KR" altLang="en-US" dirty="0"/>
              <a:t>측정일시</a:t>
            </a:r>
            <a:r>
              <a:rPr lang="en-US" altLang="ko-KR" dirty="0"/>
              <a:t>'], format='%</a:t>
            </a:r>
            <a:r>
              <a:rPr lang="en-US" altLang="ko-KR" dirty="0" err="1"/>
              <a:t>Y%m%d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df.head</a:t>
            </a:r>
            <a:r>
              <a:rPr lang="en-US" altLang="ko-KR" dirty="0"/>
              <a:t>(20))</a:t>
            </a:r>
          </a:p>
        </p:txBody>
      </p:sp>
    </p:spTree>
    <p:extLst>
      <p:ext uri="{BB962C8B-B14F-4D97-AF65-F5344CB8AC3E}">
        <p14:creationId xmlns:p14="http://schemas.microsoft.com/office/powerpoint/2010/main" val="39914376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월별 대기오염 추이 그래프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C88706-E2DC-E48F-6F6B-136B19C3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0888"/>
            <a:ext cx="4355778" cy="34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871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월별 대기오염 추이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395536" y="2130612"/>
            <a:ext cx="82912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연도별 미세먼지와 초미세먼지 농도 평균 계산</a:t>
            </a:r>
          </a:p>
          <a:p>
            <a:r>
              <a:rPr lang="en-US" altLang="ko-KR" sz="1600" dirty="0" err="1"/>
              <a:t>df_monthly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df.resample</a:t>
            </a:r>
            <a:r>
              <a:rPr lang="en-US" altLang="ko-KR" sz="1600" dirty="0"/>
              <a:t>('M', on='</a:t>
            </a:r>
            <a:r>
              <a:rPr lang="ko-KR" altLang="en-US" sz="1600" dirty="0"/>
              <a:t>측정일시</a:t>
            </a:r>
            <a:r>
              <a:rPr lang="en-US" altLang="ko-KR" sz="1600" dirty="0"/>
              <a:t>').mean(</a:t>
            </a:r>
            <a:r>
              <a:rPr lang="en-US" altLang="ko-KR" sz="1600" dirty="0" err="1"/>
              <a:t>numeric_only</a:t>
            </a:r>
            <a:r>
              <a:rPr lang="en-US" altLang="ko-KR" sz="1600" dirty="0"/>
              <a:t>=True)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그래프 그리기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df_monthly.index.month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df_monthly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(㎍/㎥)'], label='PM10')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df_monthly.index.month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df_monthly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(㎍/㎥)'], label='PM2.5')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('Month')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('Concentration')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('2022 Air Pollution Trend')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6E435-42E5-F826-500A-0CD97CB22012}"/>
              </a:ext>
            </a:extLst>
          </p:cNvPr>
          <p:cNvSpPr txBox="1"/>
          <p:nvPr/>
        </p:nvSpPr>
        <p:spPr>
          <a:xfrm>
            <a:off x="3261948" y="5543654"/>
            <a:ext cx="5424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400" dirty="0" err="1"/>
              <a:t>resample</a:t>
            </a:r>
            <a:r>
              <a:rPr lang="ko-KR" altLang="ko-KR" sz="1400" dirty="0"/>
              <a:t>() 함수를 사용하여 </a:t>
            </a:r>
            <a:r>
              <a:rPr lang="ko-KR" altLang="en-US" sz="1400" dirty="0"/>
              <a:t>월</a:t>
            </a:r>
            <a:r>
              <a:rPr lang="ko-KR" altLang="ko-KR" sz="1400" dirty="0"/>
              <a:t>별 미세먼지와 초미세먼지 농도 평균을 계산한 뒤, </a:t>
            </a:r>
            <a:r>
              <a:rPr lang="ko-KR" altLang="ko-KR" sz="1400" dirty="0" err="1"/>
              <a:t>plot</a:t>
            </a:r>
            <a:r>
              <a:rPr lang="ko-KR" altLang="ko-KR" sz="1400" dirty="0"/>
              <a:t>() 함수를 사용하여 그래프를 그렸습니다. </a:t>
            </a:r>
          </a:p>
        </p:txBody>
      </p:sp>
    </p:spTree>
    <p:extLst>
      <p:ext uri="{BB962C8B-B14F-4D97-AF65-F5344CB8AC3E}">
        <p14:creationId xmlns:p14="http://schemas.microsoft.com/office/powerpoint/2010/main" val="42055105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일별 대기오염 추이 그래프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A7BD19-6497-0055-F22D-0B86970B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204864"/>
            <a:ext cx="8784976" cy="34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243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일별 대기오염 추이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539552" y="2030134"/>
            <a:ext cx="829126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일별 합계 계산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df.resample</a:t>
            </a:r>
            <a:r>
              <a:rPr lang="en-US" altLang="ko-KR" sz="1600" dirty="0"/>
              <a:t>('D', on='</a:t>
            </a:r>
            <a:r>
              <a:rPr lang="ko-KR" altLang="en-US" sz="1600" dirty="0"/>
              <a:t>측정일시</a:t>
            </a:r>
            <a:r>
              <a:rPr lang="en-US" altLang="ko-KR" sz="1600" dirty="0"/>
              <a:t>').sum(</a:t>
            </a:r>
            <a:r>
              <a:rPr lang="en-US" altLang="ko-KR" sz="1600" dirty="0" err="1"/>
              <a:t>numeric_only</a:t>
            </a:r>
            <a:r>
              <a:rPr lang="en-US" altLang="ko-KR" sz="1600" dirty="0"/>
              <a:t>=True)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일평균 대기오염도 계산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 /= 24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 /= 24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그래프 그리기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df_daily.index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(㎍/㎥)'], label='PM10')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df_daily.index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(㎍/㎥)'], label='PM2.5')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('Date')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('Concentration')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('2022 Air Pollution Trend')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73174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dirty="0"/>
              <a:t>지역별 미세먼지와 초미세먼지 농도 평균 계산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F423C-0661-7FF7-7BDD-66FBCBAF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80328"/>
            <a:ext cx="7956376" cy="35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7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지역별 대기오염 막대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1043608" y="2094870"/>
            <a:ext cx="77768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ko-KR" altLang="en-US" sz="1800" dirty="0" err="1"/>
              <a:t>plt.rcParams</a:t>
            </a:r>
            <a:r>
              <a:rPr lang="ko-KR" altLang="en-US" sz="1800" dirty="0"/>
              <a:t>['</a:t>
            </a:r>
            <a:r>
              <a:rPr lang="ko-KR" altLang="en-US" sz="1800" dirty="0" err="1"/>
              <a:t>font.family</a:t>
            </a:r>
            <a:r>
              <a:rPr lang="ko-KR" altLang="en-US" sz="1800" dirty="0"/>
              <a:t>'] = '</a:t>
            </a:r>
            <a:r>
              <a:rPr lang="ko-KR" altLang="en-US" sz="1800" dirty="0" err="1"/>
              <a:t>Malgun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Gothic</a:t>
            </a:r>
            <a:r>
              <a:rPr lang="ko-KR" altLang="en-US" sz="1800" dirty="0"/>
              <a:t>'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지역별 미세먼지와 초미세먼지 농도 평균 계산</a:t>
            </a:r>
          </a:p>
          <a:p>
            <a:r>
              <a:rPr lang="en-US" altLang="ko-KR" dirty="0" err="1"/>
              <a:t>df_area</a:t>
            </a:r>
            <a:r>
              <a:rPr lang="en-US" altLang="ko-KR" dirty="0"/>
              <a:t> = </a:t>
            </a:r>
            <a:r>
              <a:rPr lang="en-US" altLang="ko-KR" dirty="0" err="1"/>
              <a:t>df.groupby</a:t>
            </a:r>
            <a:r>
              <a:rPr lang="en-US" altLang="ko-KR" dirty="0"/>
              <a:t>('</a:t>
            </a:r>
            <a:r>
              <a:rPr lang="ko-KR" altLang="en-US" dirty="0"/>
              <a:t>측정소명</a:t>
            </a:r>
            <a:r>
              <a:rPr lang="en-US" altLang="ko-KR" dirty="0"/>
              <a:t>').mean(</a:t>
            </a:r>
            <a:r>
              <a:rPr lang="en-US" altLang="ko-KR" dirty="0" err="1"/>
              <a:t>numeric_only</a:t>
            </a:r>
            <a:r>
              <a:rPr lang="en-US" altLang="ko-KR" dirty="0"/>
              <a:t>=True).head(20)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그리기</a:t>
            </a:r>
          </a:p>
          <a:p>
            <a:r>
              <a:rPr lang="en-US" altLang="ko-KR" dirty="0" err="1"/>
              <a:t>plt.bar</a:t>
            </a:r>
            <a:r>
              <a:rPr lang="en-US" altLang="ko-KR" dirty="0"/>
              <a:t>(</a:t>
            </a:r>
            <a:r>
              <a:rPr lang="en-US" altLang="ko-KR" dirty="0" err="1"/>
              <a:t>df_area.index</a:t>
            </a:r>
            <a:r>
              <a:rPr lang="en-US" altLang="ko-KR" dirty="0"/>
              <a:t>, </a:t>
            </a:r>
            <a:r>
              <a:rPr lang="en-US" altLang="ko-KR" dirty="0" err="1"/>
              <a:t>df_area</a:t>
            </a:r>
            <a:r>
              <a:rPr lang="en-US" altLang="ko-KR" dirty="0"/>
              <a:t>['</a:t>
            </a:r>
            <a:r>
              <a:rPr lang="ko-KR" altLang="en-US" dirty="0" err="1"/>
              <a:t>미세먼지농도</a:t>
            </a:r>
            <a:r>
              <a:rPr lang="en-US" altLang="ko-KR" dirty="0"/>
              <a:t>(㎍/㎥)'], label='PM10')</a:t>
            </a:r>
          </a:p>
          <a:p>
            <a:r>
              <a:rPr lang="en-US" altLang="ko-KR" dirty="0" err="1"/>
              <a:t>plt.bar</a:t>
            </a:r>
            <a:r>
              <a:rPr lang="en-US" altLang="ko-KR" dirty="0"/>
              <a:t>(</a:t>
            </a:r>
            <a:r>
              <a:rPr lang="en-US" altLang="ko-KR" dirty="0" err="1"/>
              <a:t>df_area.index</a:t>
            </a:r>
            <a:r>
              <a:rPr lang="en-US" altLang="ko-KR" dirty="0"/>
              <a:t>, </a:t>
            </a:r>
            <a:r>
              <a:rPr lang="en-US" altLang="ko-KR" dirty="0" err="1"/>
              <a:t>df_area</a:t>
            </a:r>
            <a:r>
              <a:rPr lang="en-US" altLang="ko-KR" dirty="0"/>
              <a:t>['</a:t>
            </a:r>
            <a:r>
              <a:rPr lang="ko-KR" altLang="en-US" dirty="0" err="1"/>
              <a:t>초미세먼지농도</a:t>
            </a:r>
            <a:r>
              <a:rPr lang="en-US" altLang="ko-KR" dirty="0"/>
              <a:t>(㎍/㎥)'], label='PM2.5')</a:t>
            </a:r>
          </a:p>
          <a:p>
            <a:r>
              <a:rPr lang="en-US" altLang="ko-KR" dirty="0" err="1"/>
              <a:t>plt.legend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('Area')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('Concentration')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('Air Pollution by Area')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67505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대기오염 상자그림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514C2-6E04-F9F1-040F-EC1D4A4D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48880"/>
            <a:ext cx="4377662" cy="3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2FDF9-57E6-06E8-EB27-7F59A5A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AAF6147-E8C3-EDC6-B432-CF1C9C75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944216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linspace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EA231-6C15-91C0-F4F5-EFFDC0C23CE4}"/>
              </a:ext>
            </a:extLst>
          </p:cNvPr>
          <p:cNvSpPr txBox="1"/>
          <p:nvPr/>
        </p:nvSpPr>
        <p:spPr>
          <a:xfrm>
            <a:off x="2915816" y="1268760"/>
            <a:ext cx="49685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기본 사용법</a:t>
            </a:r>
          </a:p>
          <a:p>
            <a:r>
              <a:rPr lang="ko-KR" altLang="en-US" sz="1400" dirty="0"/>
              <a:t>arr1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(arr1)</a:t>
            </a:r>
          </a:p>
          <a:p>
            <a:r>
              <a:rPr lang="ko-KR" altLang="en-US" sz="1400" dirty="0"/>
              <a:t># 출력: [0.   0.25 0.5  0.75 1.  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개수와 간격 확인</a:t>
            </a:r>
          </a:p>
          <a:p>
            <a:r>
              <a:rPr lang="ko-KR" altLang="en-US" sz="1400" dirty="0"/>
              <a:t>arr2, </a:t>
            </a:r>
            <a:r>
              <a:rPr lang="ko-KR" altLang="en-US" sz="1400" dirty="0" err="1"/>
              <a:t>step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retstep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(arr2)</a:t>
            </a:r>
          </a:p>
          <a:p>
            <a:r>
              <a:rPr lang="ko-KR" altLang="en-US" sz="1400" dirty="0"/>
              <a:t># 출력: [0.   0.25 0.5  0.75 1.  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step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출력: 0.25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종료 값 포함하지 않음</a:t>
            </a:r>
          </a:p>
          <a:p>
            <a:r>
              <a:rPr lang="ko-KR" altLang="en-US" sz="1400" dirty="0"/>
              <a:t>arr3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(0, 10,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endpoint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(arr3)</a:t>
            </a:r>
          </a:p>
          <a:p>
            <a:r>
              <a:rPr lang="ko-KR" altLang="en-US" sz="1400" dirty="0"/>
              <a:t># 출력: [0. 2. 4. 6. 8.]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 유형 지정</a:t>
            </a:r>
          </a:p>
          <a:p>
            <a:r>
              <a:rPr lang="ko-KR" altLang="en-US" sz="1400" dirty="0"/>
              <a:t>arr4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(1, 5,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np.int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(arr4)</a:t>
            </a:r>
          </a:p>
          <a:p>
            <a:r>
              <a:rPr lang="ko-KR" altLang="en-US" sz="1400" dirty="0"/>
              <a:t># 출력: [1 2 3 4 5]</a:t>
            </a:r>
          </a:p>
        </p:txBody>
      </p:sp>
    </p:spTree>
    <p:extLst>
      <p:ext uri="{BB962C8B-B14F-4D97-AF65-F5344CB8AC3E}">
        <p14:creationId xmlns:p14="http://schemas.microsoft.com/office/powerpoint/2010/main" val="1271095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대기오염 상자그림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899592" y="2296787"/>
            <a:ext cx="77872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그리기</a:t>
            </a:r>
          </a:p>
          <a:p>
            <a:r>
              <a:rPr lang="en-US" altLang="ko-KR"/>
              <a:t>plt.boxplot([df['</a:t>
            </a:r>
            <a:r>
              <a:rPr lang="ko-KR" altLang="en-US"/>
              <a:t>미세먼지농도</a:t>
            </a:r>
            <a:r>
              <a:rPr lang="en-US" altLang="ko-KR"/>
              <a:t>(㎍/㎥)'], df['</a:t>
            </a:r>
            <a:r>
              <a:rPr lang="ko-KR" altLang="en-US"/>
              <a:t>초미세먼지농도</a:t>
            </a:r>
            <a:r>
              <a:rPr lang="en-US" altLang="ko-KR"/>
              <a:t>(㎍/㎥)']])</a:t>
            </a:r>
          </a:p>
          <a:p>
            <a:r>
              <a:rPr lang="en-US" altLang="ko-KR"/>
              <a:t>plt.xticks([1,2],['PM10', 'PM2.5'])</a:t>
            </a:r>
          </a:p>
          <a:p>
            <a:r>
              <a:rPr lang="en-US" altLang="ko-KR"/>
              <a:t>plt.ylabel('Concentration')</a:t>
            </a:r>
          </a:p>
          <a:p>
            <a:r>
              <a:rPr lang="en-US" altLang="ko-KR"/>
              <a:t>plt.title('Air Pollution Boxplot')</a:t>
            </a:r>
          </a:p>
          <a:p>
            <a:r>
              <a:rPr lang="en-US" altLang="ko-KR"/>
              <a:t>plt.show()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15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8E069-F440-6145-4188-E5CB9ACC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D7243-BFA6-8AC1-32EF-58AC7015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데이터 시각화를 위한 가장 일반적인 라이브러리입니다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유형의 그래프를 그리는 데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파이썬의</a:t>
            </a:r>
            <a:r>
              <a:rPr lang="ko-KR" altLang="en-US" dirty="0"/>
              <a:t> 기본 라이브러리인 </a:t>
            </a:r>
            <a:r>
              <a:rPr lang="en-US" altLang="ko-KR" dirty="0"/>
              <a:t>NumPy</a:t>
            </a:r>
            <a:r>
              <a:rPr lang="ko-KR" altLang="en-US" dirty="0"/>
              <a:t>와 함께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980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DF1A-D13B-504C-8817-2B5C765A44CC}"/>
              </a:ext>
            </a:extLst>
          </p:cNvPr>
          <p:cNvSpPr txBox="1"/>
          <p:nvPr/>
        </p:nvSpPr>
        <p:spPr>
          <a:xfrm>
            <a:off x="1907704" y="1700808"/>
            <a:ext cx="5112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x, y </a:t>
            </a:r>
            <a:r>
              <a:rPr lang="ko-KR" altLang="en-US" dirty="0"/>
              <a:t>데이터 생성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np.arange</a:t>
            </a:r>
            <a:r>
              <a:rPr lang="en-US" altLang="ko-KR" dirty="0"/>
              <a:t>(0, 10, 0.1)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np.sin</a:t>
            </a:r>
            <a:r>
              <a:rPr lang="en-US" altLang="ko-KR" dirty="0"/>
              <a:t>(x)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선 그래프 그리기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타이틀과 축 라벨 설정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('Sine Wave')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출력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904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color</a:t>
            </a:r>
            <a:r>
              <a:rPr lang="ko-KR" altLang="ko-KR" dirty="0"/>
              <a:t>: 그래프 색상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linestyle</a:t>
            </a:r>
            <a:r>
              <a:rPr lang="ko-KR" altLang="ko-KR" dirty="0"/>
              <a:t>: 선 스타일 (</a:t>
            </a:r>
            <a:r>
              <a:rPr lang="ko-KR" altLang="ko-KR" dirty="0" err="1"/>
              <a:t>solid</a:t>
            </a:r>
            <a:r>
              <a:rPr lang="ko-KR" altLang="ko-KR" dirty="0"/>
              <a:t>, </a:t>
            </a:r>
            <a:r>
              <a:rPr lang="ko-KR" altLang="ko-KR" dirty="0" err="1"/>
              <a:t>dashed</a:t>
            </a:r>
            <a:r>
              <a:rPr lang="ko-KR" altLang="ko-KR" dirty="0"/>
              <a:t>, </a:t>
            </a:r>
            <a:r>
              <a:rPr lang="ko-KR" altLang="ko-KR" dirty="0" err="1"/>
              <a:t>dotted</a:t>
            </a:r>
            <a:r>
              <a:rPr lang="ko-KR" altLang="ko-KR" dirty="0"/>
              <a:t>, </a:t>
            </a:r>
            <a:r>
              <a:rPr lang="ko-KR" altLang="ko-KR" dirty="0" err="1"/>
              <a:t>dashdot</a:t>
            </a:r>
            <a:r>
              <a:rPr lang="ko-KR" altLang="ko-KR" dirty="0"/>
              <a:t> 등)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linewidth</a:t>
            </a:r>
            <a:r>
              <a:rPr lang="ko-KR" altLang="ko-KR" dirty="0"/>
              <a:t>: 선 굵기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marker</a:t>
            </a:r>
            <a:r>
              <a:rPr lang="ko-KR" altLang="ko-KR" dirty="0"/>
              <a:t>: 마커 스타일 (</a:t>
            </a:r>
            <a:r>
              <a:rPr lang="ko-KR" altLang="ko-KR" dirty="0" err="1"/>
              <a:t>circle</a:t>
            </a:r>
            <a:r>
              <a:rPr lang="ko-KR" altLang="ko-KR" dirty="0"/>
              <a:t>, </a:t>
            </a:r>
            <a:r>
              <a:rPr lang="ko-KR" altLang="ko-KR" dirty="0" err="1"/>
              <a:t>square</a:t>
            </a:r>
            <a:r>
              <a:rPr lang="ko-KR" altLang="ko-KR" dirty="0"/>
              <a:t>, </a:t>
            </a:r>
            <a:r>
              <a:rPr lang="ko-KR" altLang="ko-KR" dirty="0" err="1"/>
              <a:t>triangle</a:t>
            </a:r>
            <a:r>
              <a:rPr lang="ko-KR" altLang="ko-KR" dirty="0"/>
              <a:t> 등)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markersize</a:t>
            </a:r>
            <a:r>
              <a:rPr lang="ko-KR" altLang="ko-KR" dirty="0"/>
              <a:t>: 마커 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41DA-2165-859B-DC2C-27953563535F}"/>
              </a:ext>
            </a:extLst>
          </p:cNvPr>
          <p:cNvSpPr txBox="1"/>
          <p:nvPr/>
        </p:nvSpPr>
        <p:spPr>
          <a:xfrm>
            <a:off x="539552" y="1844824"/>
            <a:ext cx="8435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선 그래프 스타일 변경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red</a:t>
            </a:r>
            <a:r>
              <a:rPr lang="ko-KR" altLang="en-US" dirty="0"/>
              <a:t>', </a:t>
            </a:r>
            <a:r>
              <a:rPr lang="ko-KR" altLang="en-US" dirty="0" err="1"/>
              <a:t>linestyle</a:t>
            </a:r>
            <a:r>
              <a:rPr lang="ko-KR" altLang="en-US" dirty="0"/>
              <a:t>='--', </a:t>
            </a:r>
            <a:r>
              <a:rPr lang="ko-KR" altLang="en-US" dirty="0" err="1"/>
              <a:t>linewidth</a:t>
            </a:r>
            <a:r>
              <a:rPr lang="ko-KR" altLang="en-US" dirty="0"/>
              <a:t>=2, </a:t>
            </a:r>
            <a:r>
              <a:rPr lang="ko-KR" altLang="en-US" dirty="0" err="1"/>
              <a:t>marker</a:t>
            </a:r>
            <a:r>
              <a:rPr lang="ko-KR" altLang="en-US" dirty="0"/>
              <a:t>='</a:t>
            </a:r>
            <a:r>
              <a:rPr lang="ko-KR" altLang="en-US" dirty="0" err="1"/>
              <a:t>o</a:t>
            </a:r>
            <a:r>
              <a:rPr lang="ko-KR" altLang="en-US" dirty="0"/>
              <a:t>', </a:t>
            </a:r>
            <a:r>
              <a:rPr lang="ko-KR" altLang="en-US" dirty="0" err="1"/>
              <a:t>markersize</a:t>
            </a:r>
            <a:r>
              <a:rPr lang="ko-KR" altLang="en-US" dirty="0"/>
              <a:t>=5)</a:t>
            </a:r>
          </a:p>
        </p:txBody>
      </p:sp>
    </p:spTree>
    <p:extLst>
      <p:ext uri="{BB962C8B-B14F-4D97-AF65-F5344CB8AC3E}">
        <p14:creationId xmlns:p14="http://schemas.microsoft.com/office/powerpoint/2010/main" val="139431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DF1A-D13B-504C-8817-2B5C765A44CC}"/>
              </a:ext>
            </a:extLst>
          </p:cNvPr>
          <p:cNvSpPr txBox="1"/>
          <p:nvPr/>
        </p:nvSpPr>
        <p:spPr>
          <a:xfrm>
            <a:off x="1907704" y="1700808"/>
            <a:ext cx="5112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# x, y </a:t>
            </a:r>
            <a:r>
              <a:rPr lang="ko-KR" altLang="en-US"/>
              <a:t>데이터 생성</a:t>
            </a:r>
          </a:p>
          <a:p>
            <a:r>
              <a:rPr lang="en-US" altLang="ko-KR"/>
              <a:t>x = np.random.rand(100)</a:t>
            </a:r>
          </a:p>
          <a:p>
            <a:r>
              <a:rPr lang="en-US" altLang="ko-KR"/>
              <a:t>y = np.random.rand(100)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산점도 그리기</a:t>
            </a:r>
          </a:p>
          <a:p>
            <a:r>
              <a:rPr lang="en-US" altLang="ko-KR"/>
              <a:t>plt.scatter(x, y)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타이틀과 축 라벨 설정</a:t>
            </a:r>
          </a:p>
          <a:p>
            <a:r>
              <a:rPr lang="en-US" altLang="ko-KR"/>
              <a:t>plt.title('Scatter Plot')</a:t>
            </a:r>
          </a:p>
          <a:p>
            <a:r>
              <a:rPr lang="en-US" altLang="ko-KR"/>
              <a:t>plt.xlabel('x')</a:t>
            </a:r>
          </a:p>
          <a:p>
            <a:r>
              <a:rPr lang="en-US" altLang="ko-KR"/>
              <a:t>plt.ylabel('y')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출력</a:t>
            </a:r>
          </a:p>
          <a:p>
            <a:r>
              <a:rPr lang="en-US" altLang="ko-KR"/>
              <a:t>plt.show()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19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color: </a:t>
            </a:r>
            <a:r>
              <a:rPr lang="ko-KR" altLang="en-US" dirty="0"/>
              <a:t>마커 색상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marker: </a:t>
            </a:r>
            <a:r>
              <a:rPr lang="ko-KR" altLang="en-US" dirty="0"/>
              <a:t>마커 스타일 </a:t>
            </a:r>
            <a:r>
              <a:rPr lang="en-US" altLang="ko-KR" dirty="0"/>
              <a:t>(circle, square, triangle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s: </a:t>
            </a:r>
            <a:r>
              <a:rPr lang="ko-KR" altLang="en-US" dirty="0"/>
              <a:t>마커 크기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alpha: </a:t>
            </a:r>
            <a:r>
              <a:rPr lang="ko-KR" altLang="en-US" dirty="0"/>
              <a:t>마커 투명도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41DA-2165-859B-DC2C-27953563535F}"/>
              </a:ext>
            </a:extLst>
          </p:cNvPr>
          <p:cNvSpPr txBox="1"/>
          <p:nvPr/>
        </p:nvSpPr>
        <p:spPr>
          <a:xfrm>
            <a:off x="1007604" y="1844824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산점도</a:t>
            </a:r>
            <a:r>
              <a:rPr lang="ko-KR" altLang="en-US" dirty="0"/>
              <a:t> 스타일 변경</a:t>
            </a:r>
          </a:p>
          <a:p>
            <a:r>
              <a:rPr lang="en-US" altLang="ko-KR" dirty="0" err="1"/>
              <a:t>plt.scatter</a:t>
            </a:r>
            <a:r>
              <a:rPr lang="en-US" altLang="ko-KR" dirty="0"/>
              <a:t>(x, y, color='red', marker='o', s=50, alpha=0.5)</a:t>
            </a:r>
          </a:p>
        </p:txBody>
      </p:sp>
    </p:spTree>
    <p:extLst>
      <p:ext uri="{BB962C8B-B14F-4D97-AF65-F5344CB8AC3E}">
        <p14:creationId xmlns:p14="http://schemas.microsoft.com/office/powerpoint/2010/main" val="363908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1835696" y="1834946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색상 변경 예제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np.arange</a:t>
            </a:r>
            <a:r>
              <a:rPr lang="ko-KR" altLang="en-US" dirty="0"/>
              <a:t>(0, 10, 0.1)</a:t>
            </a:r>
          </a:p>
          <a:p>
            <a:r>
              <a:rPr lang="ko-KR" altLang="en-US" dirty="0"/>
              <a:t>y1 = </a:t>
            </a:r>
            <a:r>
              <a:rPr lang="ko-KR" altLang="en-US" dirty="0" err="1"/>
              <a:t>np.sin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y2 = </a:t>
            </a:r>
            <a:r>
              <a:rPr lang="ko-KR" altLang="en-US" dirty="0" err="1"/>
              <a:t>np.cos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y1,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blue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y2, </a:t>
            </a:r>
            <a:r>
              <a:rPr lang="ko-KR" altLang="en-US" dirty="0" err="1"/>
              <a:t>color</a:t>
            </a:r>
            <a:r>
              <a:rPr lang="ko-KR" altLang="en-US" dirty="0"/>
              <a:t>='#FF5733')</a:t>
            </a:r>
          </a:p>
          <a:p>
            <a:r>
              <a:rPr lang="ko-KR" altLang="en-US" dirty="0" err="1"/>
              <a:t>plt.title</a:t>
            </a:r>
            <a:r>
              <a:rPr lang="ko-KR" altLang="en-US" dirty="0"/>
              <a:t>('</a:t>
            </a:r>
            <a:r>
              <a:rPr lang="ko-KR" altLang="en-US" dirty="0" err="1"/>
              <a:t>Sine</a:t>
            </a:r>
            <a:r>
              <a:rPr lang="ko-KR" altLang="en-US" dirty="0"/>
              <a:t> and </a:t>
            </a:r>
            <a:r>
              <a:rPr lang="ko-KR" altLang="en-US" dirty="0" err="1"/>
              <a:t>Cosine</a:t>
            </a:r>
            <a:r>
              <a:rPr lang="ko-KR" altLang="en-US" dirty="0"/>
              <a:t> </a:t>
            </a:r>
            <a:r>
              <a:rPr lang="ko-KR" altLang="en-US" dirty="0" err="1"/>
              <a:t>Waves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plt.xlabel</a:t>
            </a:r>
            <a:r>
              <a:rPr lang="ko-KR" altLang="en-US" dirty="0"/>
              <a:t>('</a:t>
            </a:r>
            <a:r>
              <a:rPr lang="ko-KR" altLang="en-US" dirty="0" err="1"/>
              <a:t>x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plt.ylabel</a:t>
            </a:r>
            <a:r>
              <a:rPr lang="ko-KR" altLang="en-US" dirty="0"/>
              <a:t>('</a:t>
            </a:r>
            <a:r>
              <a:rPr lang="ko-KR" altLang="en-US" dirty="0" err="1"/>
              <a:t>y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6224509" y="2348880"/>
            <a:ext cx="2592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'b': </a:t>
            </a:r>
            <a:r>
              <a:rPr lang="ko-KR" altLang="en-US" dirty="0"/>
              <a:t>파란색 </a:t>
            </a:r>
            <a:r>
              <a:rPr lang="en-US" altLang="ko-KR" dirty="0"/>
              <a:t>(blue)</a:t>
            </a:r>
          </a:p>
          <a:p>
            <a:r>
              <a:rPr lang="en-US" altLang="ko-KR" dirty="0"/>
              <a:t>'g': </a:t>
            </a:r>
            <a:r>
              <a:rPr lang="ko-KR" altLang="en-US" dirty="0"/>
              <a:t>초록색 </a:t>
            </a:r>
            <a:r>
              <a:rPr lang="en-US" altLang="ko-KR" dirty="0"/>
              <a:t>(green)</a:t>
            </a:r>
          </a:p>
          <a:p>
            <a:r>
              <a:rPr lang="en-US" altLang="ko-KR" dirty="0"/>
              <a:t>'r': </a:t>
            </a:r>
            <a:r>
              <a:rPr lang="ko-KR" altLang="en-US" dirty="0"/>
              <a:t>빨간색 </a:t>
            </a:r>
            <a:r>
              <a:rPr lang="en-US" altLang="ko-KR" dirty="0"/>
              <a:t>(red)</a:t>
            </a:r>
          </a:p>
          <a:p>
            <a:r>
              <a:rPr lang="en-US" altLang="ko-KR" dirty="0"/>
              <a:t>'c': </a:t>
            </a:r>
            <a:r>
              <a:rPr lang="ko-KR" altLang="en-US" dirty="0"/>
              <a:t>청록색 </a:t>
            </a:r>
            <a:r>
              <a:rPr lang="en-US" altLang="ko-KR" dirty="0"/>
              <a:t>(cyan)</a:t>
            </a:r>
          </a:p>
          <a:p>
            <a:r>
              <a:rPr lang="en-US" altLang="ko-KR" dirty="0"/>
              <a:t>'m': </a:t>
            </a:r>
            <a:r>
              <a:rPr lang="ko-KR" altLang="en-US" dirty="0"/>
              <a:t>자홍색 </a:t>
            </a:r>
            <a:r>
              <a:rPr lang="en-US" altLang="ko-KR" dirty="0"/>
              <a:t>(magenta)</a:t>
            </a:r>
          </a:p>
          <a:p>
            <a:r>
              <a:rPr lang="en-US" altLang="ko-KR" dirty="0"/>
              <a:t>'y': </a:t>
            </a:r>
            <a:r>
              <a:rPr lang="ko-KR" altLang="en-US" dirty="0"/>
              <a:t>노란색 </a:t>
            </a:r>
            <a:r>
              <a:rPr lang="en-US" altLang="ko-KR" dirty="0"/>
              <a:t>(yellow)</a:t>
            </a:r>
          </a:p>
          <a:p>
            <a:r>
              <a:rPr lang="en-US" altLang="ko-KR" dirty="0"/>
              <a:t>'k': </a:t>
            </a:r>
            <a:r>
              <a:rPr lang="ko-KR" altLang="en-US" dirty="0"/>
              <a:t>검정색 </a:t>
            </a:r>
            <a:r>
              <a:rPr lang="en-US" altLang="ko-KR" dirty="0"/>
              <a:t>(black)</a:t>
            </a:r>
          </a:p>
          <a:p>
            <a:r>
              <a:rPr lang="en-US" altLang="ko-KR" dirty="0"/>
              <a:t>'w': </a:t>
            </a:r>
            <a:r>
              <a:rPr lang="ko-KR" altLang="en-US" dirty="0"/>
              <a:t>흰색 </a:t>
            </a:r>
            <a:r>
              <a:rPr lang="en-US" altLang="ko-KR" dirty="0"/>
              <a:t>(white)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19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라인 스타일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1331640" y="1834946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라인 스타일 변경 예제</a:t>
            </a:r>
          </a:p>
          <a:p>
            <a:r>
              <a:rPr lang="en-US" altLang="ko-KR"/>
              <a:t>x = np.arange(0, 10, 0.1)</a:t>
            </a:r>
          </a:p>
          <a:p>
            <a:r>
              <a:rPr lang="en-US" altLang="ko-KR"/>
              <a:t>y1 = np.sin(x)</a:t>
            </a:r>
          </a:p>
          <a:p>
            <a:r>
              <a:rPr lang="en-US" altLang="ko-KR"/>
              <a:t>y2 = np.cos(x)</a:t>
            </a:r>
          </a:p>
          <a:p>
            <a:endParaRPr lang="en-US" altLang="ko-KR"/>
          </a:p>
          <a:p>
            <a:r>
              <a:rPr lang="en-US" altLang="ko-KR"/>
              <a:t>plt.plot(x, y1, linestyle='dashed')</a:t>
            </a:r>
          </a:p>
          <a:p>
            <a:r>
              <a:rPr lang="en-US" altLang="ko-KR"/>
              <a:t>plt.plot(x, y2, linestyle='dashdot')</a:t>
            </a:r>
          </a:p>
          <a:p>
            <a:r>
              <a:rPr lang="en-US" altLang="ko-KR"/>
              <a:t>plt.title('Sine and Cosine Waves')</a:t>
            </a:r>
          </a:p>
          <a:p>
            <a:r>
              <a:rPr lang="en-US" altLang="ko-KR"/>
              <a:t>plt.xlabel('x')</a:t>
            </a:r>
          </a:p>
          <a:p>
            <a:r>
              <a:rPr lang="en-US" altLang="ko-KR"/>
              <a:t>plt.ylabel('y')</a:t>
            </a:r>
          </a:p>
          <a:p>
            <a:r>
              <a:rPr lang="en-US" altLang="ko-KR"/>
              <a:t>plt.show()</a:t>
            </a:r>
            <a:endParaRPr lang="en-US" altLang="ko-K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5364088" y="2709052"/>
            <a:ext cx="35283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'solid': </a:t>
            </a:r>
            <a:r>
              <a:rPr lang="ko-KR" altLang="en-US" sz="1600"/>
              <a:t>실선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'dashed': </a:t>
            </a:r>
            <a:r>
              <a:rPr lang="ko-KR" altLang="en-US" sz="1600"/>
              <a:t>파선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'dashdot': </a:t>
            </a:r>
            <a:r>
              <a:rPr lang="ko-KR" altLang="en-US" sz="1600"/>
              <a:t>점선과 파선 번갈아가며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'dotted': </a:t>
            </a:r>
            <a:r>
              <a:rPr lang="ko-KR" altLang="en-US" sz="1600"/>
              <a:t>점선</a:t>
            </a:r>
          </a:p>
        </p:txBody>
      </p:sp>
    </p:spTree>
    <p:extLst>
      <p:ext uri="{BB962C8B-B14F-4D97-AF65-F5344CB8AC3E}">
        <p14:creationId xmlns:p14="http://schemas.microsoft.com/office/powerpoint/2010/main" val="424475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AF1C-ACA2-C89E-299B-4918A916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NumPy </a:t>
            </a:r>
            <a:r>
              <a:rPr lang="ko-KR" altLang="en-US" dirty="0"/>
              <a:t>소개 및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DCACA-D0EB-EEA0-EFEE-5C5EAE60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는 </a:t>
            </a:r>
            <a:r>
              <a:rPr lang="en-US" altLang="ko-KR" dirty="0"/>
              <a:t>Numerical Python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 err="1"/>
              <a:t>파이썬에서</a:t>
            </a:r>
            <a:r>
              <a:rPr lang="ko-KR" altLang="en-US" dirty="0"/>
              <a:t> 다차원 배열을 처리하는 라이브러리입니다</a:t>
            </a:r>
            <a:r>
              <a:rPr lang="en-US" altLang="ko-KR" dirty="0"/>
              <a:t>. NumPy</a:t>
            </a:r>
            <a:r>
              <a:rPr lang="ko-KR" altLang="en-US" dirty="0"/>
              <a:t>는 데이터 분석</a:t>
            </a:r>
            <a:r>
              <a:rPr lang="en-US" altLang="ko-KR" dirty="0"/>
              <a:t>, </a:t>
            </a:r>
            <a:r>
              <a:rPr lang="ko-KR" altLang="en-US" dirty="0"/>
              <a:t>과학 계산</a:t>
            </a:r>
            <a:r>
              <a:rPr lang="en-US" altLang="ko-KR" dirty="0"/>
              <a:t>, </a:t>
            </a:r>
            <a:r>
              <a:rPr lang="ko-KR" altLang="en-US" dirty="0"/>
              <a:t>기계 학습 등 다양한 분야에서 사용되며</a:t>
            </a:r>
            <a:r>
              <a:rPr lang="en-US" altLang="ko-KR" dirty="0"/>
              <a:t>, </a:t>
            </a:r>
            <a:r>
              <a:rPr lang="ko-KR" altLang="en-US" dirty="0"/>
              <a:t>특히 대용량 데이터를 빠르게 처리할 수 있는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NumPy</a:t>
            </a:r>
            <a:r>
              <a:rPr lang="ko-KR" altLang="en-US" dirty="0"/>
              <a:t>를 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44817-2743-AB14-34BB-3CA96E49F9A1}"/>
              </a:ext>
            </a:extLst>
          </p:cNvPr>
          <p:cNvSpPr txBox="1"/>
          <p:nvPr/>
        </p:nvSpPr>
        <p:spPr>
          <a:xfrm>
            <a:off x="2051720" y="4077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FA282-E6C2-2A50-07C4-B9322821253D}"/>
              </a:ext>
            </a:extLst>
          </p:cNvPr>
          <p:cNvSpPr txBox="1"/>
          <p:nvPr/>
        </p:nvSpPr>
        <p:spPr>
          <a:xfrm>
            <a:off x="2051720" y="54221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8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마커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395536" y="198884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마커 변경 예제</a:t>
            </a:r>
          </a:p>
          <a:p>
            <a:r>
              <a:rPr lang="en-US" altLang="ko-KR"/>
              <a:t>x = np.random.rand(50)</a:t>
            </a:r>
          </a:p>
          <a:p>
            <a:r>
              <a:rPr lang="en-US" altLang="ko-KR"/>
              <a:t>y = np.random.rand(50)</a:t>
            </a:r>
          </a:p>
          <a:p>
            <a:endParaRPr lang="en-US" altLang="ko-KR"/>
          </a:p>
          <a:p>
            <a:r>
              <a:rPr lang="en-US" altLang="ko-KR"/>
              <a:t>plt.scatter(x, y, marker='^')</a:t>
            </a:r>
          </a:p>
          <a:p>
            <a:r>
              <a:rPr lang="en-US" altLang="ko-KR"/>
              <a:t>plt.title('Scatter Plot')</a:t>
            </a:r>
          </a:p>
          <a:p>
            <a:r>
              <a:rPr lang="en-US" altLang="ko-KR"/>
              <a:t>plt.xlabel('x')</a:t>
            </a:r>
          </a:p>
          <a:p>
            <a:r>
              <a:rPr lang="en-US" altLang="ko-KR"/>
              <a:t>plt.ylabel('y')</a:t>
            </a:r>
          </a:p>
          <a:p>
            <a:r>
              <a:rPr lang="en-US" altLang="ko-KR"/>
              <a:t>plt.show()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5158409" y="1303861"/>
            <a:ext cx="35283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'.' : </a:t>
            </a:r>
            <a:r>
              <a:rPr lang="ko-KR" altLang="en-US" sz="1400"/>
              <a:t>작은 점 </a:t>
            </a:r>
            <a:r>
              <a:rPr lang="en-US" altLang="ko-KR" sz="1400"/>
              <a:t>(point)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',' : </a:t>
            </a:r>
            <a:r>
              <a:rPr lang="ko-KR" altLang="en-US" sz="1400"/>
              <a:t>픽셀 </a:t>
            </a:r>
            <a:r>
              <a:rPr lang="en-US" altLang="ko-KR" sz="1400"/>
              <a:t>(pixel)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'o' : </a:t>
            </a:r>
            <a:r>
              <a:rPr lang="ko-KR" altLang="en-US" sz="1400"/>
              <a:t>원 </a:t>
            </a:r>
            <a:r>
              <a:rPr lang="en-US" altLang="ko-KR" sz="1400"/>
              <a:t>(circle)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'v' : </a:t>
            </a:r>
            <a:r>
              <a:rPr lang="ko-KR" altLang="en-US" sz="1400"/>
              <a:t>역삼각형 </a:t>
            </a:r>
            <a:r>
              <a:rPr lang="en-US" altLang="ko-KR" sz="1400"/>
              <a:t>(triangle_down)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'^' : </a:t>
            </a:r>
            <a:r>
              <a:rPr lang="ko-KR" altLang="en-US" sz="1400"/>
              <a:t>삼각형 </a:t>
            </a:r>
            <a:r>
              <a:rPr lang="en-US" altLang="ko-KR" sz="1400"/>
              <a:t>(triangle_up)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'&lt;' : </a:t>
            </a:r>
            <a:r>
              <a:rPr lang="ko-KR" altLang="en-US" sz="1400"/>
              <a:t>왼쪽 화살표 </a:t>
            </a:r>
            <a:r>
              <a:rPr lang="en-US" altLang="ko-KR" sz="1400"/>
              <a:t>(triangle_left)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'&gt;' : </a:t>
            </a:r>
            <a:r>
              <a:rPr lang="ko-KR" altLang="en-US" sz="1400"/>
              <a:t>오른쪽 화살표 </a:t>
            </a:r>
            <a:r>
              <a:rPr lang="en-US" altLang="ko-KR" sz="1400"/>
              <a:t>(triangle_right)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'1' : </a:t>
            </a:r>
            <a:r>
              <a:rPr lang="ko-KR" altLang="en-US" sz="1400"/>
              <a:t>아래쪽으로 뾰족한 별 </a:t>
            </a:r>
            <a:r>
              <a:rPr lang="en-US" altLang="ko-KR" sz="1400"/>
              <a:t>(tri_down)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'2' : </a:t>
            </a:r>
            <a:r>
              <a:rPr lang="ko-KR" altLang="en-US" sz="1400"/>
              <a:t>위쪽으로 뾰족한 별 </a:t>
            </a:r>
            <a:r>
              <a:rPr lang="en-US" altLang="ko-KR" sz="1400"/>
              <a:t>(tri_up)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'3' : </a:t>
            </a:r>
            <a:r>
              <a:rPr lang="ko-KR" altLang="en-US" sz="1400"/>
              <a:t>왼쪽으로 뾰족한 별 </a:t>
            </a:r>
            <a:r>
              <a:rPr lang="en-US" altLang="ko-KR" sz="1400"/>
              <a:t>(tri_left)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'4' : </a:t>
            </a:r>
            <a:r>
              <a:rPr lang="ko-KR" altLang="en-US" sz="1400"/>
              <a:t>오른쪽으로 뾰족한 별 </a:t>
            </a:r>
            <a:r>
              <a:rPr lang="en-US" altLang="ko-KR" sz="1400"/>
              <a:t>(tri_right)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's' : </a:t>
            </a:r>
            <a:r>
              <a:rPr lang="ko-KR" altLang="en-US" sz="1400"/>
              <a:t>네모 </a:t>
            </a:r>
            <a:r>
              <a:rPr lang="en-US" altLang="ko-KR" sz="1400"/>
              <a:t>(square)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'p' : </a:t>
            </a:r>
            <a:r>
              <a:rPr lang="ko-KR" altLang="en-US" sz="1400"/>
              <a:t>오각형 </a:t>
            </a:r>
            <a:r>
              <a:rPr lang="en-US" altLang="ko-KR" sz="1400"/>
              <a:t>(pentagon)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'*' : </a:t>
            </a:r>
            <a:r>
              <a:rPr lang="ko-KR" altLang="en-US" sz="1400"/>
              <a:t>별표 </a:t>
            </a:r>
            <a:r>
              <a:rPr lang="en-US" altLang="ko-KR" sz="1400"/>
              <a:t>(star)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'h' : </a:t>
            </a:r>
            <a:r>
              <a:rPr lang="ko-KR" altLang="en-US" sz="1400"/>
              <a:t>육각형</a:t>
            </a:r>
            <a:r>
              <a:rPr lang="en-US" altLang="ko-KR" sz="1400"/>
              <a:t>1 (hexagon1)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'H' : </a:t>
            </a:r>
            <a:r>
              <a:rPr lang="ko-KR" altLang="en-US" sz="1400"/>
              <a:t>육각형</a:t>
            </a:r>
            <a:r>
              <a:rPr lang="en-US" altLang="ko-KR" sz="1400"/>
              <a:t>2 (hexagon2)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'+' : </a:t>
            </a:r>
            <a:r>
              <a:rPr lang="ko-KR" altLang="en-US" sz="1400"/>
              <a:t>플러스 </a:t>
            </a:r>
            <a:r>
              <a:rPr lang="en-US" altLang="ko-KR" sz="1400"/>
              <a:t>(plus)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'x' : </a:t>
            </a:r>
            <a:r>
              <a:rPr lang="ko-KR" altLang="en-US" sz="1400"/>
              <a:t>엑스 </a:t>
            </a:r>
            <a:r>
              <a:rPr lang="en-US" altLang="ko-KR" sz="1400"/>
              <a:t>(x)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'D' : </a:t>
            </a:r>
            <a:r>
              <a:rPr lang="ko-KR" altLang="en-US" sz="1400"/>
              <a:t>다이아몬드 </a:t>
            </a:r>
            <a:r>
              <a:rPr lang="en-US" altLang="ko-KR" sz="1400"/>
              <a:t>(diamond)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'd' : </a:t>
            </a:r>
            <a:r>
              <a:rPr lang="ko-KR" altLang="en-US" sz="1400"/>
              <a:t>작은 다이아몬드 </a:t>
            </a:r>
            <a:r>
              <a:rPr lang="en-US" altLang="ko-KR" sz="1400"/>
              <a:t>(thin_diamond)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'|' : </a:t>
            </a:r>
            <a:r>
              <a:rPr lang="ko-KR" altLang="en-US" sz="1400"/>
              <a:t>수직선 </a:t>
            </a:r>
            <a:r>
              <a:rPr lang="en-US" altLang="ko-KR" sz="1400"/>
              <a:t>(vline)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'_' : </a:t>
            </a:r>
            <a:r>
              <a:rPr lang="ko-KR" altLang="en-US" sz="1400"/>
              <a:t>수평선 </a:t>
            </a:r>
            <a:r>
              <a:rPr lang="en-US" altLang="ko-KR" sz="1400"/>
              <a:t>(hline)</a:t>
            </a:r>
          </a:p>
        </p:txBody>
      </p:sp>
    </p:spTree>
    <p:extLst>
      <p:ext uri="{BB962C8B-B14F-4D97-AF65-F5344CB8AC3E}">
        <p14:creationId xmlns:p14="http://schemas.microsoft.com/office/powerpoint/2010/main" val="7427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범례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251520" y="1844824"/>
            <a:ext cx="67687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endParaRPr lang="en-US" altLang="ko-KR" sz="1600" dirty="0"/>
          </a:p>
          <a:p>
            <a:r>
              <a:rPr lang="en-US" altLang="ko-KR" sz="1600" dirty="0"/>
              <a:t>x = </a:t>
            </a:r>
            <a:r>
              <a:rPr lang="en-US" altLang="ko-KR" sz="1600" dirty="0" err="1"/>
              <a:t>np.arange</a:t>
            </a:r>
            <a:r>
              <a:rPr lang="en-US" altLang="ko-KR" sz="1600" dirty="0"/>
              <a:t>(0, 10, 0.1)</a:t>
            </a:r>
          </a:p>
          <a:p>
            <a:r>
              <a:rPr lang="en-US" altLang="ko-KR" sz="1600" dirty="0"/>
              <a:t>y1 = </a:t>
            </a:r>
            <a:r>
              <a:rPr lang="en-US" altLang="ko-KR" sz="1600" dirty="0" err="1"/>
              <a:t>np.sin</a:t>
            </a:r>
            <a:r>
              <a:rPr lang="en-US" altLang="ko-KR" sz="1600" dirty="0"/>
              <a:t>(x)</a:t>
            </a:r>
          </a:p>
          <a:p>
            <a:r>
              <a:rPr lang="en-US" altLang="ko-KR" sz="1600" dirty="0"/>
              <a:t>y2 = </a:t>
            </a:r>
            <a:r>
              <a:rPr lang="en-US" altLang="ko-KR" sz="1600" dirty="0" err="1"/>
              <a:t>np.cos</a:t>
            </a:r>
            <a:r>
              <a:rPr lang="en-US" altLang="ko-KR" sz="1600" dirty="0"/>
              <a:t>(x)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(x, y1, </a:t>
            </a:r>
            <a:r>
              <a:rPr lang="en-US" altLang="ko-KR" sz="1600" dirty="0" err="1"/>
              <a:t>linestyle</a:t>
            </a:r>
            <a:r>
              <a:rPr lang="en-US" altLang="ko-KR" sz="1600" dirty="0"/>
              <a:t>='dashed', label='Sine')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(x, y2, </a:t>
            </a:r>
            <a:r>
              <a:rPr lang="en-US" altLang="ko-KR" sz="1600" dirty="0" err="1"/>
              <a:t>linestyle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dashdot</a:t>
            </a:r>
            <a:r>
              <a:rPr lang="en-US" altLang="ko-KR" sz="1600" dirty="0"/>
              <a:t>', label='Cosine')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('Sine and Cosine Waves')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('x')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('y')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(loc='upper right', </a:t>
            </a:r>
            <a:r>
              <a:rPr lang="en-US" altLang="ko-KR" sz="1600" dirty="0" err="1"/>
              <a:t>fontsize</a:t>
            </a:r>
            <a:r>
              <a:rPr lang="en-US" altLang="ko-KR" sz="1600" dirty="0"/>
              <a:t>=12, shadow=True, title='Legend')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B6D1B-9FA3-23B8-921E-C10C904AAFC3}"/>
              </a:ext>
            </a:extLst>
          </p:cNvPr>
          <p:cNvSpPr txBox="1"/>
          <p:nvPr/>
        </p:nvSpPr>
        <p:spPr>
          <a:xfrm>
            <a:off x="5132711" y="1102915"/>
            <a:ext cx="37444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'best': </a:t>
            </a:r>
            <a:r>
              <a:rPr lang="ko-KR" altLang="en-US" sz="1400" dirty="0"/>
              <a:t>자동으로 최적의 위치를 선택합니다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right': </a:t>
            </a:r>
            <a:r>
              <a:rPr lang="ko-KR" altLang="en-US" sz="1400" dirty="0"/>
              <a:t>오른쪽 상단에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left': </a:t>
            </a:r>
            <a:r>
              <a:rPr lang="ko-KR" altLang="en-US" sz="1400" dirty="0"/>
              <a:t>왼쪽 상단에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right': </a:t>
            </a:r>
            <a:r>
              <a:rPr lang="ko-KR" altLang="en-US" sz="1400" dirty="0"/>
              <a:t>오른쪽 하단에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left': </a:t>
            </a:r>
            <a:r>
              <a:rPr lang="ko-KR" altLang="en-US" sz="1400" dirty="0"/>
              <a:t>왼쪽 하단에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'right': </a:t>
            </a:r>
            <a:r>
              <a:rPr lang="ko-KR" altLang="en-US" sz="1400" dirty="0"/>
              <a:t>오른쪽에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 left': </a:t>
            </a:r>
            <a:r>
              <a:rPr lang="ko-KR" altLang="en-US" sz="1400" dirty="0"/>
              <a:t>중앙 왼쪽에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 right': </a:t>
            </a:r>
            <a:r>
              <a:rPr lang="ko-KR" altLang="en-US" sz="1400" dirty="0"/>
              <a:t>중앙 오른쪽에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center': </a:t>
            </a:r>
            <a:r>
              <a:rPr lang="ko-KR" altLang="en-US" sz="1400" dirty="0"/>
              <a:t>하단 중앙에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center': </a:t>
            </a:r>
            <a:r>
              <a:rPr lang="ko-KR" altLang="en-US" sz="1400" dirty="0"/>
              <a:t>상단 중앙에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'center': </a:t>
            </a:r>
            <a:r>
              <a:rPr lang="ko-KR" altLang="en-US" sz="1400" dirty="0"/>
              <a:t>중앙에 위치합니다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977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B4EFA-3F55-D02C-752A-423A58C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75354-7603-A424-EC2B-FD5597A8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스타일 적용하기</a:t>
            </a:r>
            <a:endParaRPr lang="en-US" altLang="ko-KR" dirty="0"/>
          </a:p>
          <a:p>
            <a:pPr lvl="1"/>
            <a:r>
              <a:rPr lang="en-US" altLang="ko-KR" dirty="0" err="1"/>
              <a:t>plt.style.context</a:t>
            </a:r>
            <a:r>
              <a:rPr lang="en-US" altLang="ko-KR" dirty="0"/>
              <a:t>() </a:t>
            </a:r>
            <a:r>
              <a:rPr lang="ko-KR" altLang="en-US" dirty="0"/>
              <a:t>함수를 사용하여 각 스타일을 적용할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80AEB-A162-BCBB-4773-71B5BF8BDAAE}"/>
              </a:ext>
            </a:extLst>
          </p:cNvPr>
          <p:cNvSpPr txBox="1"/>
          <p:nvPr/>
        </p:nvSpPr>
        <p:spPr>
          <a:xfrm>
            <a:off x="755576" y="2124720"/>
            <a:ext cx="8229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plt</a:t>
            </a:r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스타일 리스트</a:t>
            </a:r>
          </a:p>
          <a:p>
            <a:r>
              <a:rPr lang="en-US" altLang="ko-KR" sz="1400" dirty="0"/>
              <a:t>styles = ['</a:t>
            </a:r>
            <a:r>
              <a:rPr lang="en-US" altLang="ko-KR" sz="1400" dirty="0" err="1"/>
              <a:t>bmh</a:t>
            </a:r>
            <a:r>
              <a:rPr lang="en-US" altLang="ko-KR" sz="1400" dirty="0"/>
              <a:t>', 'classic', '</a:t>
            </a:r>
            <a:r>
              <a:rPr lang="en-US" altLang="ko-KR" sz="1400" dirty="0" err="1"/>
              <a:t>dark_background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fivethirtyeight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ggplot</a:t>
            </a:r>
            <a:r>
              <a:rPr lang="en-US" altLang="ko-KR" sz="1400" dirty="0"/>
              <a:t>', 'grayscale', 'Solarize_Light2', 'tableau-colorblind10']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스타일 적용 예제</a:t>
            </a:r>
          </a:p>
          <a:p>
            <a:r>
              <a:rPr lang="en-US" altLang="ko-KR" sz="1400" dirty="0"/>
              <a:t>for style in styles: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plt.style.use</a:t>
            </a:r>
            <a:r>
              <a:rPr lang="en-US" altLang="ko-KR" sz="1400" dirty="0"/>
              <a:t>(style)</a:t>
            </a:r>
          </a:p>
          <a:p>
            <a:r>
              <a:rPr lang="en-US" altLang="ko-KR" sz="1400" dirty="0"/>
              <a:t>    x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(0, 10, 0.1)</a:t>
            </a:r>
          </a:p>
          <a:p>
            <a:r>
              <a:rPr lang="en-US" altLang="ko-KR" sz="1400" dirty="0"/>
              <a:t>    y1 = </a:t>
            </a:r>
            <a:r>
              <a:rPr lang="en-US" altLang="ko-KR" sz="1400" dirty="0" err="1"/>
              <a:t>np.sin</a:t>
            </a:r>
            <a:r>
              <a:rPr lang="en-US" altLang="ko-KR" sz="1400" dirty="0"/>
              <a:t>(x)</a:t>
            </a:r>
          </a:p>
          <a:p>
            <a:r>
              <a:rPr lang="en-US" altLang="ko-KR" sz="1400" dirty="0"/>
              <a:t>    y2 = </a:t>
            </a:r>
            <a:r>
              <a:rPr lang="en-US" altLang="ko-KR" sz="1400" dirty="0" err="1"/>
              <a:t>np.cos</a:t>
            </a:r>
            <a:r>
              <a:rPr lang="en-US" altLang="ko-KR" sz="1400" dirty="0"/>
              <a:t>(x)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plt.plot</a:t>
            </a:r>
            <a:r>
              <a:rPr lang="en-US" altLang="ko-KR" sz="1400" dirty="0"/>
              <a:t>(x, y1, label='Sine')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plt.plot</a:t>
            </a:r>
            <a:r>
              <a:rPr lang="en-US" altLang="ko-KR" sz="1400" dirty="0"/>
              <a:t>(x, y2, label='Cosine')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plt.title</a:t>
            </a:r>
            <a:r>
              <a:rPr lang="en-US" altLang="ko-KR" sz="1400" dirty="0"/>
              <a:t>('Sine and Cosine Waves')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plt.xlabel</a:t>
            </a:r>
            <a:r>
              <a:rPr lang="en-US" altLang="ko-KR" sz="1400" dirty="0"/>
              <a:t>('x')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plt.ylabel</a:t>
            </a:r>
            <a:r>
              <a:rPr lang="en-US" altLang="ko-KR" sz="1400" dirty="0"/>
              <a:t>('y')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plt.legend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plt.show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620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FC56-7FF4-D20E-49BB-BAB41D3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FA73D-2A95-16B6-F8B3-6773CAB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그래프 창을 격자</a:t>
            </a:r>
            <a:r>
              <a:rPr lang="en-US" altLang="ko-KR" sz="2000" dirty="0"/>
              <a:t>(grid) </a:t>
            </a:r>
            <a:r>
              <a:rPr lang="ko-KR" altLang="en-US" sz="2000" dirty="0"/>
              <a:t>형태로 나누어 각 위치에 그래프를 그리기</a:t>
            </a:r>
            <a:endParaRPr lang="en-US" altLang="ko-KR" sz="2000" dirty="0"/>
          </a:p>
          <a:p>
            <a:pPr lvl="1"/>
            <a:r>
              <a:rPr lang="en-US" altLang="ko-KR" sz="1600" dirty="0"/>
              <a:t>subplots</a:t>
            </a:r>
          </a:p>
          <a:p>
            <a:pPr lvl="1"/>
            <a:r>
              <a:rPr lang="en-US" altLang="ko-KR" sz="1600" dirty="0"/>
              <a:t>subplot</a:t>
            </a:r>
          </a:p>
          <a:p>
            <a:pPr lvl="1"/>
            <a:r>
              <a:rPr lang="en-US" altLang="ko-KR" sz="1600" dirty="0"/>
              <a:t>subplot2grid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subplots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600" dirty="0"/>
              <a:t>단순히 격자 형태로 동일한 크기의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생성하기 위해 사용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rows:</a:t>
            </a:r>
            <a:r>
              <a:rPr lang="ko-KR" altLang="en-US" sz="1800" dirty="0"/>
              <a:t> 그리드의 행</a:t>
            </a:r>
            <a:r>
              <a:rPr lang="en-US" altLang="ko-KR" sz="1800" dirty="0"/>
              <a:t>(row)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cols:</a:t>
            </a:r>
            <a:r>
              <a:rPr lang="ko-KR" altLang="en-US" sz="1800" dirty="0"/>
              <a:t> 그리드의 열</a:t>
            </a:r>
            <a:r>
              <a:rPr lang="en-US" altLang="ko-KR" sz="1800" dirty="0"/>
              <a:t>(column)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fig:</a:t>
            </a:r>
            <a:r>
              <a:rPr lang="ko-KR" altLang="en-US" sz="1800" dirty="0"/>
              <a:t> 그래프 창을 나타내는 </a:t>
            </a:r>
            <a:r>
              <a:rPr lang="en-US" altLang="ko-KR" sz="1800" dirty="0"/>
              <a:t>Figure </a:t>
            </a:r>
            <a:r>
              <a:rPr lang="ko-KR" altLang="en-US" sz="1800" dirty="0"/>
              <a:t>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axes: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서브플롯을</a:t>
            </a:r>
            <a:r>
              <a:rPr lang="ko-KR" altLang="en-US" sz="1800" dirty="0"/>
              <a:t> 나타내는 </a:t>
            </a:r>
            <a:r>
              <a:rPr lang="en-US" altLang="ko-KR" sz="1800" dirty="0"/>
              <a:t>Axes </a:t>
            </a:r>
            <a:r>
              <a:rPr lang="ko-KR" altLang="en-US" sz="1800" dirty="0"/>
              <a:t>객체</a:t>
            </a:r>
            <a:r>
              <a:rPr lang="en-US" altLang="ko-KR" sz="1800" dirty="0"/>
              <a:t>(</a:t>
            </a:r>
            <a:r>
              <a:rPr lang="ko-KR" altLang="en-US" sz="1800" dirty="0"/>
              <a:t>또는 </a:t>
            </a:r>
            <a:r>
              <a:rPr lang="en-US" altLang="ko-KR" sz="1800" dirty="0"/>
              <a:t>Axes </a:t>
            </a:r>
            <a:r>
              <a:rPr lang="ko-KR" altLang="en-US" sz="1800" dirty="0"/>
              <a:t>객체의 배열</a:t>
            </a:r>
            <a:r>
              <a:rPr lang="en-US" altLang="ko-KR" sz="1800" dirty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6476-943F-F4B4-37D7-5BA1AE7A4563}"/>
              </a:ext>
            </a:extLst>
          </p:cNvPr>
          <p:cNvSpPr txBox="1"/>
          <p:nvPr/>
        </p:nvSpPr>
        <p:spPr>
          <a:xfrm>
            <a:off x="1403648" y="41490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fig</a:t>
            </a:r>
            <a:r>
              <a:rPr lang="ko-KR" altLang="en-US" dirty="0"/>
              <a:t>, </a:t>
            </a:r>
            <a:r>
              <a:rPr lang="ko-KR" altLang="en-US" dirty="0" err="1"/>
              <a:t>axes</a:t>
            </a:r>
            <a:r>
              <a:rPr lang="ko-KR" altLang="en-US" dirty="0"/>
              <a:t> = </a:t>
            </a:r>
            <a:r>
              <a:rPr lang="ko-KR" altLang="en-US" dirty="0" err="1"/>
              <a:t>plt.subplots</a:t>
            </a:r>
            <a:r>
              <a:rPr lang="ko-KR" altLang="en-US" dirty="0"/>
              <a:t>(</a:t>
            </a:r>
            <a:r>
              <a:rPr lang="ko-KR" altLang="en-US" dirty="0" err="1"/>
              <a:t>rows</a:t>
            </a:r>
            <a:r>
              <a:rPr lang="ko-KR" altLang="en-US" dirty="0"/>
              <a:t>, </a:t>
            </a:r>
            <a:r>
              <a:rPr lang="ko-KR" altLang="en-US" dirty="0" err="1"/>
              <a:t>cols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33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FC56-7FF4-D20E-49BB-BAB41D3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FA73D-2A95-16B6-F8B3-6773CAB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970784" cy="5073427"/>
          </a:xfrm>
        </p:spPr>
        <p:txBody>
          <a:bodyPr/>
          <a:lstStyle/>
          <a:p>
            <a:r>
              <a:rPr lang="en-US" altLang="ko-KR" sz="2400" dirty="0"/>
              <a:t>subplots </a:t>
            </a:r>
            <a:r>
              <a:rPr lang="ko-KR" altLang="en-US" sz="2400" dirty="0"/>
              <a:t>함수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C0DE7-E8D0-5287-98B9-10F3B884AEAC}"/>
              </a:ext>
            </a:extLst>
          </p:cNvPr>
          <p:cNvSpPr txBox="1"/>
          <p:nvPr/>
        </p:nvSpPr>
        <p:spPr>
          <a:xfrm>
            <a:off x="4716018" y="431786"/>
            <a:ext cx="439248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2x2 </a:t>
            </a:r>
            <a:r>
              <a:rPr lang="ko-KR" altLang="en-US" sz="1400" dirty="0" err="1"/>
              <a:t>서브플롯</a:t>
            </a:r>
            <a:r>
              <a:rPr lang="ko-KR" altLang="en-US" sz="1400" dirty="0"/>
              <a:t> 예제</a:t>
            </a:r>
          </a:p>
          <a:p>
            <a:r>
              <a:rPr lang="ko-KR" altLang="en-US" sz="1400" dirty="0" err="1"/>
              <a:t>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np.arange</a:t>
            </a:r>
            <a:r>
              <a:rPr lang="ko-KR" altLang="en-US" sz="1400" dirty="0"/>
              <a:t>(0, 10, 0.1)</a:t>
            </a:r>
          </a:p>
          <a:p>
            <a:r>
              <a:rPr lang="ko-KR" altLang="en-US" sz="1400" dirty="0"/>
              <a:t>y1 = </a:t>
            </a:r>
            <a:r>
              <a:rPr lang="ko-KR" altLang="en-US" sz="1400" dirty="0" err="1"/>
              <a:t>np.sin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y2 = </a:t>
            </a:r>
            <a:r>
              <a:rPr lang="ko-KR" altLang="en-US" sz="1400" dirty="0" err="1"/>
              <a:t>np.cos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2x2 </a:t>
            </a:r>
            <a:r>
              <a:rPr lang="ko-KR" altLang="en-US" sz="1400" dirty="0" err="1"/>
              <a:t>서브플롯</a:t>
            </a:r>
            <a:r>
              <a:rPr lang="ko-KR" altLang="en-US" sz="1400" dirty="0"/>
              <a:t> 생성</a:t>
            </a:r>
          </a:p>
          <a:p>
            <a:r>
              <a:rPr lang="ko-KR" altLang="en-US" sz="1400" dirty="0" err="1"/>
              <a:t>fig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axs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plt.subplots</a:t>
            </a:r>
            <a:r>
              <a:rPr lang="ko-KR" altLang="en-US" sz="1400" dirty="0"/>
              <a:t>(2, 2, </a:t>
            </a:r>
            <a:r>
              <a:rPr lang="ko-KR" altLang="en-US" sz="1400" dirty="0" err="1"/>
              <a:t>figsize</a:t>
            </a:r>
            <a:r>
              <a:rPr lang="ko-KR" altLang="en-US" sz="1400" dirty="0"/>
              <a:t>=(8, 8))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첫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0].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0].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두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1].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1].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세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0].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 +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0].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 + 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네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1].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y1 -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1].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EDA37-4E07-9DD4-94E5-3DFA86D9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4949"/>
            <a:ext cx="34946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1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1C41-DDA2-EFB1-5FCE-B0DB9AEC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99DDF-4F07-8299-F0F2-92109933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subplot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600" dirty="0"/>
              <a:t>다양한 크기의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생성된 </a:t>
            </a:r>
            <a:r>
              <a:rPr lang="ko-KR" altLang="en-US" sz="1600" dirty="0" err="1"/>
              <a:t>서브플롯은</a:t>
            </a:r>
            <a:r>
              <a:rPr lang="ko-KR" altLang="en-US" sz="1600" dirty="0"/>
              <a:t> </a:t>
            </a:r>
            <a:r>
              <a:rPr lang="en-US" altLang="ko-KR" sz="1600" dirty="0"/>
              <a:t>index</a:t>
            </a:r>
            <a:r>
              <a:rPr lang="ko-KR" altLang="en-US" sz="1600" dirty="0"/>
              <a:t>위치에 생성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rows:</a:t>
            </a:r>
            <a:r>
              <a:rPr lang="ko-KR" altLang="en-US" sz="1800" dirty="0"/>
              <a:t> 그리드의 행</a:t>
            </a:r>
            <a:r>
              <a:rPr lang="en-US" altLang="ko-KR" sz="1800" dirty="0"/>
              <a:t>(row)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cols:</a:t>
            </a:r>
            <a:r>
              <a:rPr lang="ko-KR" altLang="en-US" sz="1800" dirty="0"/>
              <a:t> 그리드의 열</a:t>
            </a:r>
            <a:r>
              <a:rPr lang="en-US" altLang="ko-KR" sz="1800" dirty="0"/>
              <a:t>(column)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index: </a:t>
            </a:r>
            <a:r>
              <a:rPr lang="ko-KR" altLang="en-US" sz="1800" dirty="0"/>
              <a:t>현재 </a:t>
            </a:r>
            <a:r>
              <a:rPr lang="ko-KR" altLang="en-US" sz="1800" dirty="0" err="1"/>
              <a:t>서브플롯의</a:t>
            </a:r>
            <a:r>
              <a:rPr lang="ko-KR" altLang="en-US" sz="1800" dirty="0"/>
              <a:t> 위치를 나타내는 숫자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err="1"/>
              <a:t>서브플롯은</a:t>
            </a:r>
            <a:r>
              <a:rPr lang="ko-KR" altLang="en-US" sz="1800" dirty="0"/>
              <a:t> 왼쪽에서 오른쪽으로</a:t>
            </a:r>
            <a:r>
              <a:rPr lang="en-US" altLang="ko-KR" sz="1800" dirty="0"/>
              <a:t>, </a:t>
            </a:r>
            <a:r>
              <a:rPr lang="ko-KR" altLang="en-US" sz="1800" dirty="0"/>
              <a:t>위에서 아래로 순서대로 </a:t>
            </a:r>
            <a:r>
              <a:rPr lang="ko-KR" altLang="en-US" sz="1800" dirty="0" err="1"/>
              <a:t>인덱싱됩니다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plt.subplot</a:t>
            </a:r>
            <a:r>
              <a:rPr lang="en-US" altLang="ko-KR" sz="1800" dirty="0"/>
              <a:t>(2, 3, 1)</a:t>
            </a:r>
            <a:r>
              <a:rPr lang="ko-KR" altLang="en-US" sz="1800" dirty="0"/>
              <a:t>은 </a:t>
            </a:r>
            <a:r>
              <a:rPr lang="en-US" altLang="ko-KR" sz="1800" dirty="0"/>
              <a:t>2x3 </a:t>
            </a:r>
            <a:r>
              <a:rPr lang="ko-KR" altLang="en-US" sz="1800" dirty="0"/>
              <a:t>그리드의 첫 번째 위치에 해당하는 </a:t>
            </a:r>
            <a:r>
              <a:rPr lang="ko-KR" altLang="en-US" sz="1800" dirty="0" err="1"/>
              <a:t>서브플롯을</a:t>
            </a:r>
            <a:r>
              <a:rPr lang="ko-KR" altLang="en-US" sz="1800" dirty="0"/>
              <a:t> 생성합니다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4DCF-FC9B-0769-3E98-F22B8BC8487D}"/>
              </a:ext>
            </a:extLst>
          </p:cNvPr>
          <p:cNvSpPr txBox="1"/>
          <p:nvPr/>
        </p:nvSpPr>
        <p:spPr>
          <a:xfrm>
            <a:off x="1475656" y="19168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plt.subplot</a:t>
            </a:r>
            <a:r>
              <a:rPr lang="ko-KR" altLang="en-US" dirty="0"/>
              <a:t>(</a:t>
            </a:r>
            <a:r>
              <a:rPr lang="ko-KR" altLang="en-US" dirty="0" err="1"/>
              <a:t>rows</a:t>
            </a:r>
            <a:r>
              <a:rPr lang="ko-KR" altLang="en-US" dirty="0"/>
              <a:t>, </a:t>
            </a:r>
            <a:r>
              <a:rPr lang="ko-KR" altLang="en-US" dirty="0" err="1"/>
              <a:t>cols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82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1C41-DDA2-EFB1-5FCE-B0DB9AEC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99DDF-4F07-8299-F0F2-92109933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subplot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3A0CB-F23A-C2E7-94E2-6171C904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4864"/>
            <a:ext cx="4440362" cy="3168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309E2C-4679-791D-5983-3B774712AF97}"/>
              </a:ext>
            </a:extLst>
          </p:cNvPr>
          <p:cNvSpPr txBox="1"/>
          <p:nvPr/>
        </p:nvSpPr>
        <p:spPr>
          <a:xfrm>
            <a:off x="611560" y="1696396"/>
            <a:ext cx="352839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그리드 설정</a:t>
            </a:r>
          </a:p>
          <a:p>
            <a:r>
              <a:rPr lang="ko-KR" altLang="en-US" sz="1400" dirty="0" err="1"/>
              <a:t>fig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plt.figure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ax1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(1, 3, 1)</a:t>
            </a:r>
          </a:p>
          <a:p>
            <a:r>
              <a:rPr lang="ko-KR" altLang="en-US" sz="1400" dirty="0"/>
              <a:t>ax1.plot([1,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ax2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(2, 3, 2)</a:t>
            </a:r>
          </a:p>
          <a:p>
            <a:r>
              <a:rPr lang="ko-KR" altLang="en-US" sz="1400" dirty="0"/>
              <a:t>ax2.plot([1,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ax3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(2, 3, 5)</a:t>
            </a:r>
          </a:p>
          <a:p>
            <a:r>
              <a:rPr lang="ko-KR" altLang="en-US" sz="1400" dirty="0"/>
              <a:t>ax3.plot([1,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ax4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(1, 3, 3)</a:t>
            </a:r>
          </a:p>
          <a:p>
            <a:r>
              <a:rPr lang="ko-KR" altLang="en-US" sz="1400" dirty="0"/>
              <a:t>ax4.plot([1,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그래프 표시</a:t>
            </a:r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4613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E209-D0DD-7FF1-0154-B570FFC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1BBBF-3098-C052-865E-D04E8205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Subplot2grid</a:t>
            </a:r>
          </a:p>
          <a:p>
            <a:pPr lvl="1"/>
            <a:r>
              <a:rPr lang="ko-KR" altLang="en-US" sz="1600" dirty="0"/>
              <a:t>더 세밀하게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배치할 수 있음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600" dirty="0"/>
              <a:t>shape:</a:t>
            </a:r>
            <a:r>
              <a:rPr lang="ko-KR" altLang="en-US" sz="1600" dirty="0"/>
              <a:t> 그리드의 모양을 나타내는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</a:t>
            </a:r>
            <a:r>
              <a:rPr lang="en-US" altLang="ko-KR" sz="1600" dirty="0"/>
              <a:t>(rows, cols)</a:t>
            </a:r>
          </a:p>
          <a:p>
            <a:pPr lvl="2"/>
            <a:r>
              <a:rPr lang="en-US" altLang="ko-KR" sz="1400" dirty="0"/>
              <a:t>rows</a:t>
            </a:r>
            <a:r>
              <a:rPr lang="ko-KR" altLang="en-US" sz="1400" dirty="0"/>
              <a:t>는 그리드의 행</a:t>
            </a:r>
            <a:r>
              <a:rPr lang="en-US" altLang="ko-KR" sz="1400" dirty="0"/>
              <a:t>(row) </a:t>
            </a:r>
            <a:r>
              <a:rPr lang="ko-KR" altLang="en-US" sz="1400" dirty="0"/>
              <a:t>개수</a:t>
            </a:r>
            <a:endParaRPr lang="en-US" altLang="ko-KR" sz="1400" dirty="0"/>
          </a:p>
          <a:p>
            <a:pPr lvl="2"/>
            <a:r>
              <a:rPr lang="en-US" altLang="ko-KR" sz="1400" dirty="0"/>
              <a:t>cols</a:t>
            </a:r>
            <a:r>
              <a:rPr lang="ko-KR" altLang="en-US" sz="1400" dirty="0"/>
              <a:t>는 그리드의 열</a:t>
            </a:r>
            <a:r>
              <a:rPr lang="en-US" altLang="ko-KR" sz="1400" dirty="0"/>
              <a:t>(column) </a:t>
            </a:r>
            <a:r>
              <a:rPr lang="ko-KR" altLang="en-US" sz="1400" dirty="0"/>
              <a:t>개수</a:t>
            </a:r>
            <a:endParaRPr lang="en-US" altLang="ko-KR" sz="1400" dirty="0"/>
          </a:p>
          <a:p>
            <a:pPr lvl="1"/>
            <a:r>
              <a:rPr lang="en-US" altLang="ko-KR" sz="1600" dirty="0"/>
              <a:t>loc: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서브플롯의</a:t>
            </a:r>
            <a:r>
              <a:rPr lang="ko-KR" altLang="en-US" sz="1600" dirty="0"/>
              <a:t> 위치를 나타내는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</a:t>
            </a:r>
            <a:r>
              <a:rPr lang="en-US" altLang="ko-KR" sz="1600" dirty="0"/>
              <a:t>(row, col)</a:t>
            </a:r>
          </a:p>
          <a:p>
            <a:pPr lvl="2"/>
            <a:r>
              <a:rPr lang="en-US" altLang="ko-KR" sz="1400" dirty="0"/>
              <a:t>row: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서브플롯의</a:t>
            </a:r>
            <a:r>
              <a:rPr lang="ko-KR" altLang="en-US" sz="1400" dirty="0"/>
              <a:t> 행 인덱스</a:t>
            </a:r>
            <a:endParaRPr lang="en-US" altLang="ko-KR" sz="1400" dirty="0"/>
          </a:p>
          <a:p>
            <a:pPr lvl="2"/>
            <a:r>
              <a:rPr lang="en-US" altLang="ko-KR" sz="1400" dirty="0"/>
              <a:t>col: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서브플롯의</a:t>
            </a:r>
            <a:r>
              <a:rPr lang="ko-KR" altLang="en-US" sz="1400" dirty="0"/>
              <a:t> 열 인덱스</a:t>
            </a:r>
            <a:endParaRPr lang="en-US" altLang="ko-KR" sz="1400" dirty="0"/>
          </a:p>
          <a:p>
            <a:pPr lvl="1"/>
            <a:r>
              <a:rPr lang="en-US" altLang="ko-KR" sz="1600" dirty="0" err="1"/>
              <a:t>rowspan</a:t>
            </a:r>
            <a:r>
              <a:rPr lang="en-US" altLang="ko-KR" sz="1600" dirty="0"/>
              <a:t>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서브플롯이</a:t>
            </a:r>
            <a:r>
              <a:rPr lang="ko-KR" altLang="en-US" sz="1600" dirty="0"/>
              <a:t> 차지할 행</a:t>
            </a:r>
            <a:r>
              <a:rPr lang="en-US" altLang="ko-KR" sz="1600" dirty="0"/>
              <a:t>(row) </a:t>
            </a:r>
            <a:r>
              <a:rPr lang="ko-KR" altLang="en-US" sz="1600" dirty="0"/>
              <a:t>개수를 나타냅니다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</a:p>
          <a:p>
            <a:pPr lvl="1"/>
            <a:r>
              <a:rPr lang="en-US" altLang="ko-KR" sz="1600" dirty="0" err="1"/>
              <a:t>colspan</a:t>
            </a:r>
            <a:r>
              <a:rPr lang="en-US" altLang="ko-KR" sz="1600" dirty="0"/>
              <a:t>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서브플롯이</a:t>
            </a:r>
            <a:r>
              <a:rPr lang="ko-KR" altLang="en-US" sz="1600" dirty="0"/>
              <a:t> 차지할 열</a:t>
            </a:r>
            <a:r>
              <a:rPr lang="en-US" altLang="ko-KR" sz="1600" dirty="0"/>
              <a:t>(column) </a:t>
            </a:r>
            <a:r>
              <a:rPr lang="ko-KR" altLang="en-US" sz="1600" dirty="0"/>
              <a:t>개수를 나타냅니다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49D67-023F-3718-68ED-4688E65C4CD7}"/>
              </a:ext>
            </a:extLst>
          </p:cNvPr>
          <p:cNvSpPr txBox="1"/>
          <p:nvPr/>
        </p:nvSpPr>
        <p:spPr>
          <a:xfrm>
            <a:off x="1434480" y="1844824"/>
            <a:ext cx="64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plt.subplot2grid(</a:t>
            </a:r>
            <a:r>
              <a:rPr lang="ko-KR" altLang="en-US" dirty="0" err="1"/>
              <a:t>shape</a:t>
            </a:r>
            <a:r>
              <a:rPr lang="ko-KR" altLang="en-US" dirty="0"/>
              <a:t>, </a:t>
            </a:r>
            <a:r>
              <a:rPr lang="ko-KR" altLang="en-US" dirty="0" err="1"/>
              <a:t>loc</a:t>
            </a:r>
            <a:r>
              <a:rPr lang="ko-KR" altLang="en-US" dirty="0"/>
              <a:t>, </a:t>
            </a:r>
            <a:r>
              <a:rPr lang="ko-KR" altLang="en-US" dirty="0" err="1"/>
              <a:t>rowspan</a:t>
            </a:r>
            <a:r>
              <a:rPr lang="ko-KR" altLang="en-US" dirty="0"/>
              <a:t>=1, </a:t>
            </a:r>
            <a:r>
              <a:rPr lang="ko-KR" altLang="en-US" dirty="0" err="1"/>
              <a:t>colspan</a:t>
            </a:r>
            <a:r>
              <a:rPr lang="ko-KR" alt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77449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E209-D0DD-7FF1-0154-B570FFC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1BBBF-3098-C052-865E-D04E8205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subplot2grid</a:t>
            </a:r>
          </a:p>
          <a:p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2787F-CB10-B6A0-B19A-2A8D64979434}"/>
              </a:ext>
            </a:extLst>
          </p:cNvPr>
          <p:cNvSpPr txBox="1"/>
          <p:nvPr/>
        </p:nvSpPr>
        <p:spPr>
          <a:xfrm>
            <a:off x="457200" y="1628800"/>
            <a:ext cx="44748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그리드 설정</a:t>
            </a:r>
          </a:p>
          <a:p>
            <a:r>
              <a:rPr lang="ko-KR" altLang="en-US" sz="1200" dirty="0" err="1"/>
              <a:t>fig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plt.figure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첫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(0, 0) 위치, 열 3칸 차지)</a:t>
            </a:r>
          </a:p>
          <a:p>
            <a:r>
              <a:rPr lang="ko-KR" altLang="en-US" sz="1200" dirty="0"/>
              <a:t>ax1 = plt.subplot2grid((3, 3), (0, 0), 1, 3)</a:t>
            </a:r>
          </a:p>
          <a:p>
            <a:r>
              <a:rPr lang="ko-KR" altLang="en-US" sz="1200" dirty="0"/>
              <a:t>ax1.plot([1,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두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(1, 0) 위치, 열 2칸 차지)</a:t>
            </a:r>
          </a:p>
          <a:p>
            <a:r>
              <a:rPr lang="ko-KR" altLang="en-US" sz="1200" dirty="0"/>
              <a:t>ax2 = plt.subplot2grid((3, 3), (1, 0), 1,2)</a:t>
            </a:r>
          </a:p>
          <a:p>
            <a:r>
              <a:rPr lang="ko-KR" altLang="en-US" sz="1200" dirty="0"/>
              <a:t>ax2.plot([1,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세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(1, 2) 위치, 행 2 칸 차지)</a:t>
            </a:r>
          </a:p>
          <a:p>
            <a:r>
              <a:rPr lang="ko-KR" altLang="en-US" sz="1200" dirty="0"/>
              <a:t>ax3 = plt.subplot2grid((3, 3), (1, 2), 2, 1)</a:t>
            </a:r>
          </a:p>
          <a:p>
            <a:r>
              <a:rPr lang="ko-KR" altLang="en-US" sz="1200" dirty="0"/>
              <a:t>ax3.plot([1,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네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(2, 0) 위치, 열 2 칸 차지)</a:t>
            </a:r>
          </a:p>
          <a:p>
            <a:r>
              <a:rPr lang="ko-KR" altLang="en-US" sz="1200" dirty="0"/>
              <a:t>ax4 = plt.subplot2grid((3, 3), (2, 0), 1, 2)</a:t>
            </a:r>
          </a:p>
          <a:p>
            <a:r>
              <a:rPr lang="ko-KR" altLang="en-US" sz="1200" dirty="0"/>
              <a:t>ax4.plot([1,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그래프 간격 조정</a:t>
            </a:r>
          </a:p>
          <a:p>
            <a:r>
              <a:rPr lang="ko-KR" altLang="en-US" sz="1200" dirty="0" err="1"/>
              <a:t>plt.tight_layout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그래프 표시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FAA1B-0540-5F7B-9B49-F80DE1BB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47" y="2175591"/>
            <a:ext cx="3851544" cy="28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3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막대 그래프 </a:t>
            </a:r>
            <a:r>
              <a:rPr lang="en-US" altLang="ko-KR" b="1" i="0" dirty="0">
                <a:effectLst/>
                <a:latin typeface="Söhne"/>
              </a:rPr>
              <a:t>(Bar plot)</a:t>
            </a:r>
          </a:p>
          <a:p>
            <a:pPr lvl="1"/>
            <a:r>
              <a:rPr lang="ko-KR" altLang="en-US" dirty="0"/>
              <a:t>막대 그래프는 범주형 데이터를 </a:t>
            </a:r>
            <a:r>
              <a:rPr lang="ko-KR" altLang="en-US" dirty="0" err="1"/>
              <a:t>시각화하는</a:t>
            </a:r>
            <a:r>
              <a:rPr lang="ko-KR" altLang="en-US" dirty="0"/>
              <a:t> 데 자주 사용됩니다</a:t>
            </a:r>
            <a:r>
              <a:rPr lang="en-US" altLang="ko-KR" dirty="0"/>
              <a:t>. x</a:t>
            </a:r>
            <a:r>
              <a:rPr lang="ko-KR" altLang="en-US" dirty="0"/>
              <a:t>축에는 범주형 변수</a:t>
            </a:r>
            <a:r>
              <a:rPr lang="en-US" altLang="ko-KR" dirty="0"/>
              <a:t>, y</a:t>
            </a:r>
            <a:r>
              <a:rPr lang="ko-KR" altLang="en-US" dirty="0"/>
              <a:t>축에는 연속형 변수를 사용하여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labels</a:t>
            </a:r>
            <a:r>
              <a:rPr lang="ko-KR" altLang="en-US" dirty="0"/>
              <a:t> = ['</a:t>
            </a:r>
            <a:r>
              <a:rPr lang="ko-KR" altLang="en-US" dirty="0" err="1"/>
              <a:t>apple</a:t>
            </a:r>
            <a:r>
              <a:rPr lang="ko-KR" altLang="en-US" dirty="0"/>
              <a:t>', '</a:t>
            </a:r>
            <a:r>
              <a:rPr lang="ko-KR" altLang="en-US" dirty="0" err="1"/>
              <a:t>banana</a:t>
            </a:r>
            <a:r>
              <a:rPr lang="ko-KR" altLang="en-US" dirty="0"/>
              <a:t>', '</a:t>
            </a:r>
            <a:r>
              <a:rPr lang="ko-KR" altLang="en-US" dirty="0" err="1"/>
              <a:t>orange</a:t>
            </a:r>
            <a:r>
              <a:rPr lang="ko-KR" altLang="en-US" dirty="0"/>
              <a:t>', '</a:t>
            </a:r>
            <a:r>
              <a:rPr lang="ko-KR" altLang="en-US" dirty="0" err="1"/>
              <a:t>grape</a:t>
            </a:r>
            <a:r>
              <a:rPr lang="ko-KR" altLang="en-US" dirty="0"/>
              <a:t>', '</a:t>
            </a:r>
            <a:r>
              <a:rPr lang="ko-KR" altLang="en-US" dirty="0" err="1"/>
              <a:t>kiwi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 = [20, 10, 15, 25, 30]</a:t>
            </a:r>
          </a:p>
          <a:p>
            <a:endParaRPr lang="ko-KR" altLang="en-US" dirty="0"/>
          </a:p>
          <a:p>
            <a:r>
              <a:rPr lang="ko-KR" altLang="en-US" dirty="0" err="1"/>
              <a:t>plt.bar</a:t>
            </a:r>
            <a:r>
              <a:rPr lang="ko-KR" altLang="en-US" dirty="0"/>
              <a:t>(</a:t>
            </a:r>
            <a:r>
              <a:rPr lang="ko-KR" altLang="en-US" dirty="0" err="1"/>
              <a:t>labels</a:t>
            </a:r>
            <a:r>
              <a:rPr lang="ko-KR" altLang="en-US" dirty="0"/>
              <a:t>, </a:t>
            </a:r>
            <a:r>
              <a:rPr lang="ko-KR" altLang="en-US" dirty="0" err="1"/>
              <a:t>values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019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249A-3640-A7D2-178B-7ED3C5DD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i="0" dirty="0">
                <a:effectLst/>
                <a:latin typeface="Söhne"/>
              </a:rPr>
              <a:t>배열 생성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D0E5B-0FDC-6C29-84A6-EA8D0742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배열</a:t>
            </a:r>
            <a:r>
              <a:rPr lang="en-US" altLang="ko-KR" sz="1800" dirty="0"/>
              <a:t>(Array)</a:t>
            </a:r>
            <a:r>
              <a:rPr lang="ko-KR" altLang="en-US" sz="1800" dirty="0"/>
              <a:t>은 동일한 데이터 타입의 요소들이 </a:t>
            </a:r>
            <a:r>
              <a:rPr lang="ko-KR" altLang="en-US" sz="1800" dirty="0" err="1"/>
              <a:t>격자판</a:t>
            </a:r>
            <a:r>
              <a:rPr lang="ko-KR" altLang="en-US" sz="1800" dirty="0"/>
              <a:t> 형태로 존재하는 것을 의미합니다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배열은 파이썬 리스트</a:t>
            </a:r>
            <a:r>
              <a:rPr lang="en-US" altLang="ko-KR" sz="1800" dirty="0"/>
              <a:t>(List)</a:t>
            </a:r>
            <a:r>
              <a:rPr lang="ko-KR" altLang="en-US" sz="1800" dirty="0"/>
              <a:t>와 달리 메모리에 연속적으로 할당되어 있어서 빠른 계산이 가능합니다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F7827-164E-3DE5-BF86-1D796EC2D8B6}"/>
              </a:ext>
            </a:extLst>
          </p:cNvPr>
          <p:cNvSpPr txBox="1"/>
          <p:nvPr/>
        </p:nvSpPr>
        <p:spPr>
          <a:xfrm>
            <a:off x="457200" y="2132856"/>
            <a:ext cx="4572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1차원 배열 생성</a:t>
            </a:r>
          </a:p>
          <a:p>
            <a:r>
              <a:rPr lang="ko-KR" altLang="en-US" sz="1600" dirty="0"/>
              <a:t>arr1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3, 4, 5])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(arr1)  # [1 2 3 4 5]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2차원 배열 생성</a:t>
            </a:r>
          </a:p>
          <a:p>
            <a:r>
              <a:rPr lang="ko-KR" altLang="en-US" sz="1600" dirty="0"/>
              <a:t>arr2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([[1, 2, 3], [4, 5, 6], [7, 8, 9]])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(arr2)</a:t>
            </a:r>
          </a:p>
          <a:p>
            <a:r>
              <a:rPr lang="ko-KR" altLang="en-US" sz="1600" dirty="0"/>
              <a:t>'''</a:t>
            </a:r>
          </a:p>
          <a:p>
            <a:r>
              <a:rPr lang="ko-KR" altLang="en-US" sz="1600" dirty="0"/>
              <a:t>[[1 2 3]</a:t>
            </a:r>
          </a:p>
          <a:p>
            <a:r>
              <a:rPr lang="ko-KR" altLang="en-US" sz="1600" dirty="0"/>
              <a:t> [4 5 6]</a:t>
            </a:r>
          </a:p>
          <a:p>
            <a:r>
              <a:rPr lang="ko-KR" altLang="en-US" sz="1600" dirty="0"/>
              <a:t> [7 8 9]]</a:t>
            </a:r>
          </a:p>
          <a:p>
            <a:r>
              <a:rPr lang="ko-KR" altLang="en-US" sz="1600" dirty="0"/>
              <a:t>'''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배열 데이터 타입 지정</a:t>
            </a:r>
          </a:p>
          <a:p>
            <a:r>
              <a:rPr lang="ko-KR" altLang="en-US" sz="1600" dirty="0"/>
              <a:t>arr3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3], </a:t>
            </a:r>
            <a:r>
              <a:rPr lang="ko-KR" altLang="en-US" sz="1600" dirty="0" err="1"/>
              <a:t>dtype</a:t>
            </a:r>
            <a:r>
              <a:rPr lang="ko-KR" altLang="en-US" sz="1600" dirty="0"/>
              <a:t>=</a:t>
            </a:r>
            <a:r>
              <a:rPr lang="ko-KR" altLang="en-US" sz="1600" dirty="0" err="1"/>
              <a:t>float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(arr3)  # [1. 2. 3.]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A2740-C1E6-4E13-71CF-0FE40447A8CB}"/>
              </a:ext>
            </a:extLst>
          </p:cNvPr>
          <p:cNvSpPr txBox="1"/>
          <p:nvPr/>
        </p:nvSpPr>
        <p:spPr>
          <a:xfrm>
            <a:off x="5364088" y="3773939"/>
            <a:ext cx="31683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NumPy</a:t>
            </a:r>
            <a:r>
              <a:rPr lang="ko-KR" altLang="en-US" dirty="0"/>
              <a:t>에서는 배열을 다양한 방식으로 생성할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배열의 데이터 타입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</a:t>
            </a:r>
            <a:r>
              <a:rPr lang="ko-KR" altLang="en-US" dirty="0"/>
              <a:t>을 지정하여 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 등 다양한 데이터 타입으로 배열을 생성할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10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히스토그램 </a:t>
            </a:r>
            <a:r>
              <a:rPr lang="en-US" altLang="ko-KR" i="0" dirty="0">
                <a:effectLst/>
                <a:latin typeface="Söhne"/>
              </a:rPr>
              <a:t>(Histogram)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히스토그램은 데이터의 분포를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데이터를 구간으로 나누고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각 구간에 속하는 데이터의 개수를 세어서 표시합니다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np .</a:t>
            </a:r>
            <a:r>
              <a:rPr lang="en-US" altLang="ko-KR" dirty="0" err="1"/>
              <a:t>random.normal</a:t>
            </a:r>
            <a:r>
              <a:rPr lang="en-US" altLang="ko-KR" dirty="0"/>
              <a:t>(0, 1, 1000)</a:t>
            </a:r>
          </a:p>
          <a:p>
            <a:endParaRPr lang="en-US" altLang="ko-KR" dirty="0"/>
          </a:p>
          <a:p>
            <a:r>
              <a:rPr lang="en-US" altLang="ko-KR" dirty="0" err="1"/>
              <a:t>plt.hist</a:t>
            </a:r>
            <a:r>
              <a:rPr lang="en-US" altLang="ko-KR" dirty="0"/>
              <a:t>(data)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 err="1">
                <a:effectLst/>
                <a:latin typeface="Söhne"/>
              </a:rPr>
              <a:t>히트맵</a:t>
            </a:r>
            <a:r>
              <a:rPr lang="ko-KR" altLang="en-US" i="0" dirty="0">
                <a:effectLst/>
                <a:latin typeface="Söhne"/>
              </a:rPr>
              <a:t> </a:t>
            </a:r>
            <a:r>
              <a:rPr lang="en-US" altLang="ko-KR" i="0" dirty="0">
                <a:effectLst/>
                <a:latin typeface="Söhne"/>
              </a:rPr>
              <a:t>(Heatmap)</a:t>
            </a:r>
          </a:p>
          <a:p>
            <a:pPr lvl="1"/>
            <a:r>
              <a:rPr lang="ko-KR" altLang="en-US" i="0" dirty="0" err="1">
                <a:effectLst/>
                <a:latin typeface="Söhne"/>
              </a:rPr>
              <a:t>히트맵은</a:t>
            </a:r>
            <a:r>
              <a:rPr lang="ko-KR" altLang="en-US" i="0" dirty="0">
                <a:effectLst/>
                <a:latin typeface="Söhne"/>
              </a:rPr>
              <a:t> 데이터의 상관 관계를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색상을 사용하여 데이터 값의 크기를 나타냅니다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619672" y="2573786"/>
            <a:ext cx="6624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</a:t>
            </a:r>
            <a:r>
              <a:rPr lang="en-US" altLang="ko-KR" dirty="0" err="1"/>
              <a:t>np.random.rand</a:t>
            </a:r>
            <a:r>
              <a:rPr lang="en-US" altLang="ko-KR" dirty="0"/>
              <a:t>(10, 10)</a:t>
            </a:r>
          </a:p>
          <a:p>
            <a:endParaRPr lang="en-US" altLang="ko-KR" dirty="0"/>
          </a:p>
          <a:p>
            <a:r>
              <a:rPr lang="en-US" altLang="ko-KR" dirty="0" err="1"/>
              <a:t>plt.imshow</a:t>
            </a:r>
            <a:r>
              <a:rPr lang="en-US" altLang="ko-KR" dirty="0"/>
              <a:t>(data, </a:t>
            </a:r>
            <a:r>
              <a:rPr lang="en-US" altLang="ko-KR" dirty="0" err="1"/>
              <a:t>cmap</a:t>
            </a:r>
            <a:r>
              <a:rPr lang="en-US" altLang="ko-KR" dirty="0"/>
              <a:t>='hot', interpolation='nearest')</a:t>
            </a:r>
          </a:p>
          <a:p>
            <a:r>
              <a:rPr lang="en-US" altLang="ko-KR" dirty="0" err="1"/>
              <a:t>plt.colorbar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2FD3-C3E5-E22E-AF87-5A9547D29D1F}"/>
              </a:ext>
            </a:extLst>
          </p:cNvPr>
          <p:cNvSpPr txBox="1"/>
          <p:nvPr/>
        </p:nvSpPr>
        <p:spPr>
          <a:xfrm>
            <a:off x="2771800" y="5181356"/>
            <a:ext cx="5368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imshow</a:t>
            </a:r>
            <a:r>
              <a:rPr lang="en-US" altLang="ko-KR" dirty="0"/>
              <a:t>():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배열을 이미지로 변환하여 표시</a:t>
            </a:r>
            <a:endParaRPr lang="en-US" altLang="ko-KR" dirty="0"/>
          </a:p>
          <a:p>
            <a:r>
              <a:rPr lang="en-US" altLang="ko-KR" dirty="0" err="1"/>
              <a:t>cmap</a:t>
            </a:r>
            <a:r>
              <a:rPr lang="en-US" altLang="ko-KR" dirty="0"/>
              <a:t>: </a:t>
            </a:r>
            <a:r>
              <a:rPr lang="ko-KR" altLang="en-US" dirty="0"/>
              <a:t>매개변수를 사용하여 색상 </a:t>
            </a:r>
            <a:r>
              <a:rPr lang="ko-KR" altLang="en-US" dirty="0" err="1"/>
              <a:t>맵을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 err="1"/>
              <a:t>colorbar</a:t>
            </a:r>
            <a:r>
              <a:rPr lang="en-US" altLang="ko-KR" dirty="0"/>
              <a:t>(): </a:t>
            </a:r>
            <a:r>
              <a:rPr lang="ko-KR" altLang="en-US" dirty="0"/>
              <a:t>색상 막대기를 추가</a:t>
            </a:r>
          </a:p>
        </p:txBody>
      </p:sp>
    </p:spTree>
    <p:extLst>
      <p:ext uri="{BB962C8B-B14F-4D97-AF65-F5344CB8AC3E}">
        <p14:creationId xmlns:p14="http://schemas.microsoft.com/office/powerpoint/2010/main" val="341405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등고선 그래프 </a:t>
            </a:r>
            <a:r>
              <a:rPr lang="en-US" altLang="ko-KR" i="0" dirty="0">
                <a:effectLst/>
                <a:latin typeface="Söhne"/>
              </a:rPr>
              <a:t>(Contour plot)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등고선 그래프는 </a:t>
            </a:r>
            <a:r>
              <a:rPr lang="en-US" altLang="ko-KR" i="0" dirty="0">
                <a:effectLst/>
                <a:latin typeface="Söhne"/>
              </a:rPr>
              <a:t>2</a:t>
            </a:r>
            <a:r>
              <a:rPr lang="ko-KR" altLang="en-US" i="0" dirty="0">
                <a:effectLst/>
                <a:latin typeface="Söhne"/>
              </a:rPr>
              <a:t>차원 함수의 등고선을 나타내는 데 자주 사용됩니다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691680" y="2447534"/>
            <a:ext cx="66247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def f(x, y):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np.sin</a:t>
            </a:r>
            <a:r>
              <a:rPr lang="en-US" altLang="ko-KR" dirty="0"/>
              <a:t>(x) + </a:t>
            </a:r>
            <a:r>
              <a:rPr lang="en-US" altLang="ko-KR" dirty="0" err="1"/>
              <a:t>np.cos</a:t>
            </a:r>
            <a:r>
              <a:rPr lang="en-US" altLang="ko-KR" dirty="0"/>
              <a:t>(y)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np.linspace</a:t>
            </a:r>
            <a:r>
              <a:rPr lang="en-US" altLang="ko-KR" dirty="0"/>
              <a:t>(0, 2*</a:t>
            </a:r>
            <a:r>
              <a:rPr lang="en-US" altLang="ko-KR" dirty="0" err="1"/>
              <a:t>np.pi</a:t>
            </a:r>
            <a:r>
              <a:rPr lang="en-US" altLang="ko-KR" dirty="0"/>
              <a:t>, 100)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np.linspace</a:t>
            </a:r>
            <a:r>
              <a:rPr lang="en-US" altLang="ko-KR" dirty="0"/>
              <a:t>(0, 2*</a:t>
            </a:r>
            <a:r>
              <a:rPr lang="en-US" altLang="ko-KR" dirty="0" err="1"/>
              <a:t>np.pi</a:t>
            </a:r>
            <a:r>
              <a:rPr lang="en-US" altLang="ko-KR" dirty="0"/>
              <a:t>, 100)</a:t>
            </a:r>
          </a:p>
          <a:p>
            <a:r>
              <a:rPr lang="en-US" altLang="ko-KR" dirty="0"/>
              <a:t>X, Y = </a:t>
            </a:r>
            <a:r>
              <a:rPr lang="en-US" altLang="ko-KR" dirty="0" err="1"/>
              <a:t>np.meshgrid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Z = f(X, Y)</a:t>
            </a:r>
          </a:p>
          <a:p>
            <a:endParaRPr lang="en-US" altLang="ko-KR" dirty="0"/>
          </a:p>
          <a:p>
            <a:r>
              <a:rPr lang="en-US" altLang="ko-KR" dirty="0" err="1"/>
              <a:t>plt.contour</a:t>
            </a:r>
            <a:r>
              <a:rPr lang="en-US" altLang="ko-KR" dirty="0"/>
              <a:t>(X, Y, Z)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699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히스토그램 </a:t>
            </a:r>
            <a:r>
              <a:rPr lang="en-US" altLang="ko-KR" i="0" dirty="0">
                <a:effectLst/>
                <a:latin typeface="Söhne"/>
              </a:rPr>
              <a:t>(Histogram)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히스토그램은 데이터의 분포를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데이터를 구간으로 나누고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각 구간에 속하는 데이터의 개수를 세어서 표시합니다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data = np.random.normal(0, 1, 1000)</a:t>
            </a:r>
          </a:p>
          <a:p>
            <a:endParaRPr lang="en-US" altLang="ko-KR"/>
          </a:p>
          <a:p>
            <a:r>
              <a:rPr lang="en-US" altLang="ko-KR"/>
              <a:t>plt.hist(data)</a:t>
            </a:r>
          </a:p>
          <a:p>
            <a:r>
              <a:rPr lang="en-US" altLang="ko-KR"/>
              <a:t>plt.show()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3242608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43B4-A71D-7E9E-A183-23CAEFA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5C54-E27A-628F-14D6-F3BAE4D7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임의의 판매 실적 데이터를 생성하고</a:t>
            </a:r>
            <a:r>
              <a:rPr lang="en-US" altLang="ko-KR" dirty="0"/>
              <a:t>, </a:t>
            </a:r>
            <a:r>
              <a:rPr lang="ko-KR" altLang="en-US" dirty="0"/>
              <a:t>이를 이용하여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11E76-C931-EC96-4156-CFAFA032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24944"/>
            <a:ext cx="4320480" cy="3351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8DF63-D78A-C4E8-2902-84109F956E9F}"/>
              </a:ext>
            </a:extLst>
          </p:cNvPr>
          <p:cNvSpPr txBox="1"/>
          <p:nvPr/>
        </p:nvSpPr>
        <p:spPr>
          <a:xfrm>
            <a:off x="539552" y="2202256"/>
            <a:ext cx="8147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months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np.arange</a:t>
            </a:r>
            <a:r>
              <a:rPr lang="ko-KR" altLang="en-US" sz="1400" dirty="0"/>
              <a:t>(1, 13)  # 월별 데이터</a:t>
            </a:r>
          </a:p>
          <a:p>
            <a:r>
              <a:rPr lang="ko-KR" altLang="en-US" sz="1400" dirty="0" err="1"/>
              <a:t>sales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([120, 145, 98, 156, 104, 176, 155, 140, 135, 120, 148, 170])  # 월별 판매량</a:t>
            </a:r>
          </a:p>
        </p:txBody>
      </p:sp>
    </p:spTree>
    <p:extLst>
      <p:ext uri="{BB962C8B-B14F-4D97-AF65-F5344CB8AC3E}">
        <p14:creationId xmlns:p14="http://schemas.microsoft.com/office/powerpoint/2010/main" val="2632952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43B4-A71D-7E9E-A183-23CAEFA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5C54-E27A-628F-14D6-F3BAE4D7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가지 판매 물건의 실적 데이터를 생성하고</a:t>
            </a:r>
            <a:r>
              <a:rPr lang="en-US" altLang="ko-KR" dirty="0"/>
              <a:t>, </a:t>
            </a:r>
            <a:r>
              <a:rPr lang="ko-KR" altLang="en-US" dirty="0"/>
              <a:t>이를 이용하여 그래프를 그리는 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0356DD-D0C2-F984-8C89-FF0F975D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4176464" cy="3309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8EFFB-CD78-1A5B-186C-39BA14D8CD19}"/>
              </a:ext>
            </a:extLst>
          </p:cNvPr>
          <p:cNvSpPr txBox="1"/>
          <p:nvPr/>
        </p:nvSpPr>
        <p:spPr>
          <a:xfrm>
            <a:off x="683568" y="2131532"/>
            <a:ext cx="7848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months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np.arange</a:t>
            </a:r>
            <a:r>
              <a:rPr lang="ko-KR" altLang="en-US" sz="1200" dirty="0"/>
              <a:t>(1, 13)  # 월별 데이터</a:t>
            </a:r>
          </a:p>
          <a:p>
            <a:r>
              <a:rPr lang="ko-KR" altLang="en-US" sz="1200" dirty="0"/>
              <a:t>product1_sales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([120, 145, 98, 156, 104, 176, 155, 140, 135, 120, 148, 170])  # 물건 1 월별 판매량</a:t>
            </a:r>
          </a:p>
          <a:p>
            <a:r>
              <a:rPr lang="ko-KR" altLang="en-US" sz="1200" dirty="0"/>
              <a:t>product2_sales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([90, 110, 80, 120, 105, 140, 130, 125, 115, 100, 130, 150])  # 물건 2 월별 판매량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67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F342E-CA93-F86D-0248-8A79ECE0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78ED9-422E-6D9C-430A-52E321D1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나라별 </a:t>
            </a:r>
            <a:r>
              <a:rPr lang="en-US" altLang="ko-KR" dirty="0"/>
              <a:t>GDP </a:t>
            </a:r>
            <a:r>
              <a:rPr lang="ko-KR" altLang="en-US" dirty="0"/>
              <a:t>비교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02E72-DB99-2065-704C-0663481F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850697"/>
            <a:ext cx="4032448" cy="317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97214-FF1C-D030-3B16-7FFA6E9B7EAB}"/>
              </a:ext>
            </a:extLst>
          </p:cNvPr>
          <p:cNvSpPr txBox="1"/>
          <p:nvPr/>
        </p:nvSpPr>
        <p:spPr>
          <a:xfrm>
            <a:off x="539552" y="1772816"/>
            <a:ext cx="7848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years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np.arange</a:t>
            </a:r>
            <a:r>
              <a:rPr lang="ko-KR" altLang="en-US" sz="1200" dirty="0"/>
              <a:t>(2010, 2021)  # 연도 데이터</a:t>
            </a:r>
          </a:p>
          <a:p>
            <a:r>
              <a:rPr lang="ko-KR" altLang="en-US" sz="1200" dirty="0" err="1"/>
              <a:t>gdp_a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([100, 120, 150, 160, 180, 200, 220, 240, 260, 280, 300])  #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나라의 연도별 GDP</a:t>
            </a:r>
          </a:p>
          <a:p>
            <a:r>
              <a:rPr lang="ko-KR" altLang="en-US" sz="1200" dirty="0" err="1"/>
              <a:t>gdp_b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([80, 90, 100, 110, 120, 130, 140, 150, 160, 170, 180])  #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나라의 연도별 GDP</a:t>
            </a:r>
          </a:p>
          <a:p>
            <a:r>
              <a:rPr lang="ko-KR" altLang="en-US" sz="1200" dirty="0" err="1"/>
              <a:t>gdp_c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([200, 220, 240, 250, 260, 270, 280, 290, 300, 310, 320])  # C 나라의 연도별 GDP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0737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9429B-3829-ACF9-EC71-2F49BE77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982B0-EBD3-CBDA-CCFE-0EE48887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ko-KR" altLang="en-US" dirty="0"/>
              <a:t>그래프 창을 다양한 크기로 구성하여 그래프 그리는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968B4-E209-C203-EC74-5E930D8144B9}"/>
              </a:ext>
            </a:extLst>
          </p:cNvPr>
          <p:cNvSpPr txBox="1"/>
          <p:nvPr/>
        </p:nvSpPr>
        <p:spPr>
          <a:xfrm>
            <a:off x="1835696" y="1700808"/>
            <a:ext cx="53285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years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np.arange</a:t>
            </a:r>
            <a:r>
              <a:rPr lang="ko-KR" altLang="en-US" sz="1100" dirty="0"/>
              <a:t>(2010, 2021)</a:t>
            </a:r>
          </a:p>
          <a:p>
            <a:r>
              <a:rPr lang="ko-KR" altLang="en-US" sz="1100" dirty="0" err="1"/>
              <a:t>gdp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([100, 120, 150, 160, 180, 200, 220, 240, 260, 280, 300])</a:t>
            </a:r>
          </a:p>
          <a:p>
            <a:r>
              <a:rPr lang="ko-KR" altLang="en-US" sz="1100" dirty="0" err="1"/>
              <a:t>sales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([50, 70, 30, 45, 60, 80, 70, 90, 110, 100, 120])</a:t>
            </a:r>
          </a:p>
          <a:p>
            <a:r>
              <a:rPr lang="ko-KR" altLang="en-US" sz="1100" dirty="0" err="1"/>
              <a:t>prices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([10, 12, 15, 16, 18, 20, 22, 24, 26, 28, 30])</a:t>
            </a:r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9383B-0023-6A2E-2653-7FCAED2B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833993"/>
            <a:ext cx="4233604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9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99EFE-062D-141D-D84F-1EF524376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Numpy</a:t>
            </a:r>
            <a:r>
              <a:rPr lang="en-US" altLang="ko-KR" sz="2800" dirty="0">
                <a:solidFill>
                  <a:schemeClr val="tx1"/>
                </a:solidFill>
              </a:rPr>
              <a:t> (</a:t>
            </a:r>
            <a:r>
              <a:rPr lang="ko-KR" altLang="en-US" sz="2800" dirty="0">
                <a:solidFill>
                  <a:schemeClr val="tx1"/>
                </a:solidFill>
              </a:rPr>
              <a:t>계속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78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배열 인덱싱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1331640" y="1834946"/>
            <a:ext cx="72728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endParaRPr lang="ko-KR" altLang="en-US" dirty="0"/>
          </a:p>
          <a:p>
            <a:r>
              <a:rPr lang="ko-KR" altLang="en-US" dirty="0"/>
              <a:t># 인덱스가 0부터 시작하므로 </a:t>
            </a:r>
            <a:r>
              <a:rPr lang="ko-KR" altLang="en-US" dirty="0" err="1"/>
              <a:t>arr</a:t>
            </a:r>
            <a:r>
              <a:rPr lang="ko-KR" altLang="en-US" dirty="0"/>
              <a:t>[0]은 첫번째 요소를 의미함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[0])  # 1</a:t>
            </a:r>
          </a:p>
          <a:p>
            <a:endParaRPr lang="ko-KR" altLang="en-US" dirty="0"/>
          </a:p>
          <a:p>
            <a:r>
              <a:rPr lang="ko-KR" altLang="en-US" dirty="0"/>
              <a:t># 음수 인덱스를 사용하면 배열의 끝부터 요소를 선택할 수 있음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[-1])  # 5</a:t>
            </a:r>
          </a:p>
          <a:p>
            <a:endParaRPr lang="ko-KR" altLang="en-US" dirty="0"/>
          </a:p>
          <a:p>
            <a:r>
              <a:rPr lang="ko-KR" altLang="en-US" dirty="0"/>
              <a:t># 다차원 배열의 인덱싱</a:t>
            </a:r>
          </a:p>
          <a:p>
            <a:r>
              <a:rPr lang="ko-KR" altLang="en-US" dirty="0"/>
              <a:t>arr2d = </a:t>
            </a:r>
            <a:r>
              <a:rPr lang="ko-KR" altLang="en-US" dirty="0" err="1"/>
              <a:t>np.array</a:t>
            </a:r>
            <a:r>
              <a:rPr lang="ko-KR" altLang="en-US" dirty="0"/>
              <a:t>([[1, 2, 3], [4, 5, 6], [7, 8, 9]])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(arr2d[0, 0])  # 1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(arr2d[1, 1])  # 5</a:t>
            </a:r>
          </a:p>
        </p:txBody>
      </p:sp>
    </p:spTree>
    <p:extLst>
      <p:ext uri="{BB962C8B-B14F-4D97-AF65-F5344CB8AC3E}">
        <p14:creationId xmlns:p14="http://schemas.microsoft.com/office/powerpoint/2010/main" val="7059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699A-2E54-62DA-7F56-DE7338FB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i="0" dirty="0">
                <a:effectLst/>
                <a:latin typeface="Söhne"/>
              </a:rPr>
              <a:t>배열 생성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05895-5755-1901-1E98-781F017AEF58}"/>
              </a:ext>
            </a:extLst>
          </p:cNvPr>
          <p:cNvSpPr txBox="1"/>
          <p:nvPr/>
        </p:nvSpPr>
        <p:spPr>
          <a:xfrm>
            <a:off x="359024" y="1700808"/>
            <a:ext cx="846144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3차원 배열 생성</a:t>
            </a:r>
          </a:p>
          <a:p>
            <a:r>
              <a:rPr lang="ko-KR" altLang="en-US" sz="1600" dirty="0"/>
              <a:t>arr3d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([[[1, 2], [3, 4]], [[5, 6], [7, 8]]])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(arr3d)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4차원 배열 생성</a:t>
            </a:r>
          </a:p>
          <a:p>
            <a:r>
              <a:rPr lang="ko-KR" altLang="en-US" sz="1600" dirty="0"/>
              <a:t>arr4d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([[[[1, 2], [3, 4]], [[5, 6], [7, 8]]], [[[9, 10], [11, 12]], [[13, 14], [15, 16]]]])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(arr4d)</a:t>
            </a:r>
          </a:p>
        </p:txBody>
      </p:sp>
    </p:spTree>
    <p:extLst>
      <p:ext uri="{BB962C8B-B14F-4D97-AF65-F5344CB8AC3E}">
        <p14:creationId xmlns:p14="http://schemas.microsoft.com/office/powerpoint/2010/main" val="4079742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배열 </a:t>
            </a:r>
            <a:r>
              <a:rPr lang="ko-KR" altLang="en-US" b="1" i="0" dirty="0" err="1">
                <a:effectLst/>
                <a:latin typeface="Söhne"/>
              </a:rPr>
              <a:t>슬라이싱</a:t>
            </a:r>
            <a:endParaRPr lang="ko-KR" altLang="en-US" b="1" i="0" dirty="0"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1043608" y="1628800"/>
            <a:ext cx="72728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import numpy as np</a:t>
            </a:r>
          </a:p>
          <a:p>
            <a:endParaRPr lang="en-US" altLang="ko-KR" sz="1600"/>
          </a:p>
          <a:p>
            <a:r>
              <a:rPr lang="en-US" altLang="ko-KR" sz="1600"/>
              <a:t>arr = np.array([1, 2, 3, 4, 5])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슬라이싱은 </a:t>
            </a:r>
            <a:r>
              <a:rPr lang="en-US" altLang="ko-KR" sz="1600"/>
              <a:t>[</a:t>
            </a:r>
            <a:r>
              <a:rPr lang="ko-KR" altLang="en-US" sz="1600"/>
              <a:t>시작</a:t>
            </a:r>
            <a:r>
              <a:rPr lang="en-US" altLang="ko-KR" sz="1600"/>
              <a:t>:</a:t>
            </a:r>
            <a:r>
              <a:rPr lang="ko-KR" altLang="en-US" sz="1600"/>
              <a:t>끝</a:t>
            </a:r>
            <a:r>
              <a:rPr lang="en-US" altLang="ko-KR" sz="1600"/>
              <a:t>:</a:t>
            </a:r>
            <a:r>
              <a:rPr lang="ko-KR" altLang="en-US" sz="1600"/>
              <a:t>간격</a:t>
            </a:r>
            <a:r>
              <a:rPr lang="en-US" altLang="ko-KR" sz="1600"/>
              <a:t>] </a:t>
            </a:r>
            <a:r>
              <a:rPr lang="ko-KR" altLang="en-US" sz="1600"/>
              <a:t>형식으로 사용</a:t>
            </a:r>
          </a:p>
          <a:p>
            <a:r>
              <a:rPr lang="en-US" altLang="ko-KR" sz="1600"/>
              <a:t>print(arr[1:4])  # [2 3 4]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다차원 배열의 슬라이싱</a:t>
            </a:r>
          </a:p>
          <a:p>
            <a:r>
              <a:rPr lang="en-US" altLang="ko-KR" sz="1600"/>
              <a:t>arr2d = np.array([[1, 2, 3], [4, 5, 6], [7, 8, 9]])</a:t>
            </a:r>
          </a:p>
          <a:p>
            <a:r>
              <a:rPr lang="en-US" altLang="ko-KR" sz="1600"/>
              <a:t>print(arr2d[0:2, 1:3])</a:t>
            </a:r>
          </a:p>
          <a:p>
            <a:r>
              <a:rPr lang="en-US" altLang="ko-KR" sz="1600"/>
              <a:t>'''</a:t>
            </a:r>
          </a:p>
          <a:p>
            <a:r>
              <a:rPr lang="en-US" altLang="ko-KR" sz="1600"/>
              <a:t>[[2 3]</a:t>
            </a:r>
          </a:p>
          <a:p>
            <a:r>
              <a:rPr lang="en-US" altLang="ko-KR" sz="1600"/>
              <a:t> [5 6]]</a:t>
            </a:r>
          </a:p>
          <a:p>
            <a:r>
              <a:rPr lang="en-US" altLang="ko-KR" sz="1600"/>
              <a:t>'''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모든 행을 선택할 때는 </a:t>
            </a:r>
            <a:r>
              <a:rPr lang="en-US" altLang="ko-KR" sz="1600"/>
              <a:t>':'</a:t>
            </a:r>
            <a:r>
              <a:rPr lang="ko-KR" altLang="en-US" sz="1600"/>
              <a:t>만 사용 가능</a:t>
            </a:r>
          </a:p>
          <a:p>
            <a:r>
              <a:rPr lang="en-US" altLang="ko-KR" sz="1600"/>
              <a:t>print(arr2d[:, 1])</a:t>
            </a:r>
          </a:p>
          <a:p>
            <a:r>
              <a:rPr lang="en-US" altLang="ko-KR" sz="1600"/>
              <a:t>'''</a:t>
            </a:r>
          </a:p>
          <a:p>
            <a:r>
              <a:rPr lang="en-US" altLang="ko-KR" sz="1600"/>
              <a:t>[2 5 8]</a:t>
            </a:r>
          </a:p>
          <a:p>
            <a:r>
              <a:rPr lang="en-US" altLang="ko-KR" sz="1600"/>
              <a:t>'''</a:t>
            </a:r>
            <a:endParaRPr lang="en-US" altLang="ko-KR" sz="1600" dirty="0" err="1"/>
          </a:p>
        </p:txBody>
      </p:sp>
    </p:spTree>
    <p:extLst>
      <p:ext uri="{BB962C8B-B14F-4D97-AF65-F5344CB8AC3E}">
        <p14:creationId xmlns:p14="http://schemas.microsoft.com/office/powerpoint/2010/main" val="3913065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970784" cy="5073427"/>
          </a:xfrm>
        </p:spPr>
        <p:txBody>
          <a:bodyPr/>
          <a:lstStyle/>
          <a:p>
            <a:pPr algn="l"/>
            <a:r>
              <a:rPr lang="ko-KR" altLang="en-US" b="1" i="0" dirty="0" err="1">
                <a:effectLst/>
                <a:latin typeface="Söhne"/>
              </a:rPr>
              <a:t>부울린</a:t>
            </a:r>
            <a:r>
              <a:rPr lang="ko-KR" altLang="en-US" b="1" i="0" dirty="0">
                <a:effectLst/>
                <a:latin typeface="Söhne"/>
              </a:rPr>
              <a:t> 인덱싱</a:t>
            </a:r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pPr algn="l"/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r>
              <a:rPr lang="ko-KR" altLang="en-US" b="1" i="0" dirty="0" err="1">
                <a:effectLst/>
                <a:latin typeface="Söhne"/>
              </a:rPr>
              <a:t>팬시</a:t>
            </a:r>
            <a:r>
              <a:rPr lang="ko-KR" altLang="en-US" b="1" i="0" dirty="0">
                <a:effectLst/>
                <a:latin typeface="Söhne"/>
              </a:rPr>
              <a:t> 인덱싱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ko-KR" altLang="en-US" sz="1600" i="0" dirty="0">
                <a:effectLst/>
                <a:latin typeface="Söhne"/>
              </a:rPr>
              <a:t>배열에 인덱스 배열을 전달하여 배열의 원하는 요소를 선택하는 방법</a:t>
            </a:r>
          </a:p>
          <a:p>
            <a:pPr algn="l"/>
            <a:endParaRPr lang="ko-KR" altLang="en-US" b="1" i="0" dirty="0"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3203848" y="1014894"/>
            <a:ext cx="540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([1, 2, 3, 4, 5])</a:t>
            </a:r>
          </a:p>
          <a:p>
            <a:r>
              <a:rPr lang="en-US" altLang="ko-KR" sz="1600" dirty="0"/>
              <a:t>mask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([True, False, True, False, True])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mask </a:t>
            </a:r>
            <a:r>
              <a:rPr lang="ko-KR" altLang="en-US" sz="1600" dirty="0"/>
              <a:t>배열에 </a:t>
            </a:r>
            <a:r>
              <a:rPr lang="en-US" altLang="ko-KR" sz="1600" dirty="0"/>
              <a:t>True</a:t>
            </a:r>
            <a:r>
              <a:rPr lang="ko-KR" altLang="en-US" sz="1600" dirty="0"/>
              <a:t>에 해당하는 인덱스의 요소만 선택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[mask])  # [1 3 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37820-B80B-94D3-1A69-DF69CC750560}"/>
              </a:ext>
            </a:extLst>
          </p:cNvPr>
          <p:cNvSpPr txBox="1"/>
          <p:nvPr/>
        </p:nvSpPr>
        <p:spPr>
          <a:xfrm>
            <a:off x="4644008" y="3284984"/>
            <a:ext cx="43924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([1, 2, 3, 4, 5])</a:t>
            </a:r>
          </a:p>
          <a:p>
            <a:r>
              <a:rPr lang="ko-KR" altLang="en-US" sz="1400" dirty="0" err="1"/>
              <a:t>idx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([0, 2, 4])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인덱스 배열에 해당하는 요소만 선택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[</a:t>
            </a:r>
            <a:r>
              <a:rPr lang="ko-KR" altLang="en-US" sz="1400" dirty="0" err="1"/>
              <a:t>idx</a:t>
            </a:r>
            <a:r>
              <a:rPr lang="ko-KR" altLang="en-US" sz="1400" dirty="0"/>
              <a:t>])  # [1 3 5]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다차원 배열에서의 </a:t>
            </a:r>
            <a:r>
              <a:rPr lang="ko-KR" altLang="en-US" sz="1400" dirty="0" err="1"/>
              <a:t>팬시</a:t>
            </a:r>
            <a:r>
              <a:rPr lang="ko-KR" altLang="en-US" sz="1400" dirty="0"/>
              <a:t> 인덱싱</a:t>
            </a:r>
          </a:p>
          <a:p>
            <a:r>
              <a:rPr lang="en-US" altLang="ko-KR" sz="1400" dirty="0"/>
              <a:t>arr2d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([[1, 2, 3], [4, 5, 6], [7, 8, 9]])</a:t>
            </a:r>
          </a:p>
          <a:p>
            <a:r>
              <a:rPr lang="en-US" altLang="ko-KR" sz="1400" dirty="0" err="1"/>
              <a:t>row_idx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([0, 2])</a:t>
            </a:r>
          </a:p>
          <a:p>
            <a:r>
              <a:rPr lang="en-US" altLang="ko-KR" sz="1400" dirty="0" err="1"/>
              <a:t>col_idx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인덱스 배열로 선택된 요소만 선택</a:t>
            </a:r>
          </a:p>
          <a:p>
            <a:r>
              <a:rPr lang="en-US" altLang="ko-KR" sz="1400" dirty="0"/>
              <a:t>print(arr2d[</a:t>
            </a:r>
            <a:r>
              <a:rPr lang="en-US" altLang="ko-KR" sz="1400" dirty="0" err="1"/>
              <a:t>row_idx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col_idx</a:t>
            </a:r>
            <a:r>
              <a:rPr lang="en-US" altLang="ko-KR" sz="1400" dirty="0"/>
              <a:t>])  # [2 9]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227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6D29-DFDB-3DA6-F466-5C2E353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CC9D-26D3-349F-4F30-CBFBA29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배열은 다양한 수학 연산을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9862A-688E-F3F8-0DD3-797D1346F59C}"/>
              </a:ext>
            </a:extLst>
          </p:cNvPr>
          <p:cNvSpPr txBox="1"/>
          <p:nvPr/>
        </p:nvSpPr>
        <p:spPr>
          <a:xfrm>
            <a:off x="2123728" y="1634123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3])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([4, 5, 6])</a:t>
            </a:r>
          </a:p>
          <a:p>
            <a:endParaRPr lang="ko-KR" altLang="en-US" dirty="0"/>
          </a:p>
          <a:p>
            <a:r>
              <a:rPr lang="ko-KR" altLang="en-US" dirty="0"/>
              <a:t># 덧셈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+ arr2)  # [5 7 9]</a:t>
            </a:r>
          </a:p>
          <a:p>
            <a:endParaRPr lang="ko-KR" altLang="en-US" dirty="0"/>
          </a:p>
          <a:p>
            <a:r>
              <a:rPr lang="ko-KR" altLang="en-US" dirty="0"/>
              <a:t># 뺄셈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(arr1 - arr2)  # [-3 -3 -3]</a:t>
            </a:r>
          </a:p>
          <a:p>
            <a:endParaRPr lang="ko-KR" altLang="en-US" dirty="0"/>
          </a:p>
          <a:p>
            <a:r>
              <a:rPr lang="ko-KR" altLang="en-US" dirty="0"/>
              <a:t># 곱셈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* arr2)  # [ 4 10 18]</a:t>
            </a:r>
          </a:p>
          <a:p>
            <a:endParaRPr lang="ko-KR" altLang="en-US" dirty="0"/>
          </a:p>
          <a:p>
            <a:r>
              <a:rPr lang="ko-KR" altLang="en-US" dirty="0"/>
              <a:t># 나눗셈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/ arr2)  # [0.25 0.4  0.5]</a:t>
            </a:r>
          </a:p>
        </p:txBody>
      </p:sp>
    </p:spTree>
    <p:extLst>
      <p:ext uri="{BB962C8B-B14F-4D97-AF65-F5344CB8AC3E}">
        <p14:creationId xmlns:p14="http://schemas.microsoft.com/office/powerpoint/2010/main" val="2632481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6D29-DFDB-3DA6-F466-5C2E353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CC9D-26D3-349F-4F30-CBFBA29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endParaRPr lang="en-US" altLang="ko-KR" dirty="0"/>
          </a:p>
          <a:p>
            <a:pPr lvl="1"/>
            <a:r>
              <a:rPr lang="ko-KR" altLang="en-US" dirty="0" err="1"/>
              <a:t>브로드캐스팅은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r>
              <a:rPr lang="ko-KR" altLang="en-US" dirty="0"/>
              <a:t>에서 크기가 다른 배열 간의 연산을 가능하게 해주는 기능입니다</a:t>
            </a:r>
            <a:r>
              <a:rPr lang="en-US" altLang="ko-KR" dirty="0"/>
              <a:t>. </a:t>
            </a:r>
            <a:r>
              <a:rPr lang="ko-KR" altLang="en-US" dirty="0" err="1"/>
              <a:t>브로드캐스팅은</a:t>
            </a:r>
            <a:r>
              <a:rPr lang="ko-KR" altLang="en-US" dirty="0"/>
              <a:t> 작은 배열을 자동으로 확장하여 큰 배열에 맞추어 연산을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C746C-0CED-4038-C426-EA62704344BB}"/>
              </a:ext>
            </a:extLst>
          </p:cNvPr>
          <p:cNvSpPr txBox="1"/>
          <p:nvPr/>
        </p:nvSpPr>
        <p:spPr>
          <a:xfrm>
            <a:off x="1331640" y="2979400"/>
            <a:ext cx="67070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arr1 = </a:t>
            </a:r>
            <a:r>
              <a:rPr lang="en-US" altLang="ko-KR" dirty="0" err="1"/>
              <a:t>np.array</a:t>
            </a:r>
            <a:r>
              <a:rPr lang="en-US" altLang="ko-KR" dirty="0"/>
              <a:t>([1, 2, 3])</a:t>
            </a:r>
          </a:p>
          <a:p>
            <a:r>
              <a:rPr lang="en-US" altLang="ko-KR" dirty="0"/>
              <a:t>arr2 = </a:t>
            </a:r>
            <a:r>
              <a:rPr lang="en-US" altLang="ko-KR" dirty="0" err="1"/>
              <a:t>np.array</a:t>
            </a:r>
            <a:r>
              <a:rPr lang="en-US" altLang="ko-KR" dirty="0"/>
              <a:t>([1])</a:t>
            </a:r>
          </a:p>
          <a:p>
            <a:r>
              <a:rPr lang="en-US" altLang="ko-KR" dirty="0"/>
              <a:t>arr3 = </a:t>
            </a:r>
            <a:r>
              <a:rPr lang="en-US" altLang="ko-KR" dirty="0" err="1"/>
              <a:t>np.array</a:t>
            </a:r>
            <a:r>
              <a:rPr lang="en-US" altLang="ko-KR" dirty="0"/>
              <a:t>([[1],[2],[3]])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브로드캐스팅을</a:t>
            </a:r>
            <a:r>
              <a:rPr lang="ko-KR" altLang="en-US" dirty="0"/>
              <a:t> 통해 크기가 다른 배열 간 연산이 가능</a:t>
            </a:r>
          </a:p>
          <a:p>
            <a:r>
              <a:rPr lang="en-US" altLang="ko-KR" dirty="0"/>
              <a:t>print(arr1 + arr2)</a:t>
            </a:r>
          </a:p>
          <a:p>
            <a:r>
              <a:rPr lang="en-US" altLang="ko-KR" dirty="0"/>
              <a:t>print(arr1 + arr3)</a:t>
            </a:r>
          </a:p>
          <a:p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2511594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41D0-9EB3-F23B-E99B-9A69C8BD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유니버설 함수 </a:t>
            </a:r>
            <a:r>
              <a:rPr lang="en-US" altLang="ko-KR" sz="3200" dirty="0"/>
              <a:t>(Universal Functions)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A5E21-A0B9-74FB-8943-09FF9CF0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유니버설 함수는 배열의 요소</a:t>
            </a:r>
            <a:r>
              <a:rPr lang="en-US" altLang="ko-KR" sz="2000" dirty="0"/>
              <a:t>(element)</a:t>
            </a:r>
            <a:r>
              <a:rPr lang="ko-KR" altLang="en-US" sz="2000" dirty="0"/>
              <a:t>에 대해 적용되는 함수를 말하며</a:t>
            </a:r>
            <a:r>
              <a:rPr lang="en-US" altLang="ko-KR" sz="2000" dirty="0"/>
              <a:t>, </a:t>
            </a:r>
            <a:r>
              <a:rPr lang="ko-KR" altLang="en-US" sz="2000" dirty="0"/>
              <a:t>배열의 각 요소에 대해 한 번에 계산이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32712-F40D-D687-9272-78E43E10E913}"/>
              </a:ext>
            </a:extLst>
          </p:cNvPr>
          <p:cNvSpPr txBox="1"/>
          <p:nvPr/>
        </p:nvSpPr>
        <p:spPr>
          <a:xfrm>
            <a:off x="1979712" y="1987042"/>
            <a:ext cx="68407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([0, 1, 2, 3, 4])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np.sqrt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[0.         1.         1.41421356 1.73205081 2.        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np.exp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[ 1.          2.71828183  7.3890561  20.08553692 54.59815003]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np.log</a:t>
            </a:r>
            <a:r>
              <a:rPr lang="ko-KR" altLang="en-US" sz="1400" dirty="0"/>
              <a:t>(arr+1))  # [0.         0.69314718 1.09861229 1.38629436 1.60943791]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6AB54-1CF4-B7B6-5B6E-760D7EB0218E}"/>
              </a:ext>
            </a:extLst>
          </p:cNvPr>
          <p:cNvSpPr txBox="1"/>
          <p:nvPr/>
        </p:nvSpPr>
        <p:spPr>
          <a:xfrm>
            <a:off x="438276" y="3747032"/>
            <a:ext cx="3888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endParaRPr lang="en-US" altLang="ko-KR" sz="1400" dirty="0"/>
          </a:p>
          <a:p>
            <a:r>
              <a:rPr lang="en-US" altLang="ko-KR" sz="1400" dirty="0"/>
              <a:t>arr1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2, 3])</a:t>
            </a:r>
          </a:p>
          <a:p>
            <a:r>
              <a:rPr lang="en-US" altLang="ko-KR" sz="1400" dirty="0"/>
              <a:t>arr2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([4, 5, 6])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배열의 요소에 대해 적용되는 함수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np.add</a:t>
            </a:r>
            <a:r>
              <a:rPr lang="en-US" altLang="ko-KR" sz="1400" dirty="0"/>
              <a:t>(arr1, arr2))  # [5 7 9]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np.multiply</a:t>
            </a:r>
            <a:r>
              <a:rPr lang="en-US" altLang="ko-KR" sz="1400" dirty="0"/>
              <a:t>(arr1, arr2))  # [ 4 10 18]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np.power</a:t>
            </a:r>
            <a:r>
              <a:rPr lang="en-US" altLang="ko-KR" sz="1400" dirty="0"/>
              <a:t>(arr1, arr2))  # [   1   32  729]</a:t>
            </a:r>
          </a:p>
        </p:txBody>
      </p:sp>
    </p:spTree>
    <p:extLst>
      <p:ext uri="{BB962C8B-B14F-4D97-AF65-F5344CB8AC3E}">
        <p14:creationId xmlns:p14="http://schemas.microsoft.com/office/powerpoint/2010/main" val="1106608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4320-7FE7-241D-B6A5-933B172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변형 및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0A79-30C8-157B-BB34-C8DE4F0A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배열 형태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구조 변경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E94-7FC9-10EF-C35C-1444B960F522}"/>
              </a:ext>
            </a:extLst>
          </p:cNvPr>
          <p:cNvSpPr txBox="1"/>
          <p:nvPr/>
        </p:nvSpPr>
        <p:spPr>
          <a:xfrm>
            <a:off x="2286000" y="1772816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5, 6, 7, 8])</a:t>
            </a:r>
          </a:p>
          <a:p>
            <a:endParaRPr lang="ko-KR" altLang="en-US" dirty="0"/>
          </a:p>
          <a:p>
            <a:r>
              <a:rPr lang="ko-KR" altLang="en-US" dirty="0"/>
              <a:t># 배열 형태 변경</a:t>
            </a:r>
          </a:p>
          <a:p>
            <a:r>
              <a:rPr lang="ko-KR" altLang="en-US" dirty="0"/>
              <a:t>arr2d = </a:t>
            </a:r>
            <a:r>
              <a:rPr lang="ko-KR" altLang="en-US" dirty="0" err="1"/>
              <a:t>arr.reshape</a:t>
            </a:r>
            <a:r>
              <a:rPr lang="ko-KR" altLang="en-US" dirty="0"/>
              <a:t>((2, 4))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(arr2d)</a:t>
            </a:r>
          </a:p>
          <a:p>
            <a:endParaRPr lang="ko-KR" altLang="en-US" dirty="0"/>
          </a:p>
          <a:p>
            <a:r>
              <a:rPr lang="ko-KR" altLang="en-US" dirty="0"/>
              <a:t># 배열 구조 변경</a:t>
            </a:r>
          </a:p>
          <a:p>
            <a:r>
              <a:rPr lang="ko-KR" altLang="en-US" dirty="0"/>
              <a:t>arr2d_reshape = arr2d.reshape(4,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(arr2d_reshape)</a:t>
            </a:r>
          </a:p>
          <a:p>
            <a:endParaRPr lang="ko-KR" altLang="en-US" dirty="0"/>
          </a:p>
          <a:p>
            <a:r>
              <a:rPr lang="ko-KR" altLang="en-US" dirty="0"/>
              <a:t># 배열 전치(</a:t>
            </a:r>
            <a:r>
              <a:rPr lang="ko-KR" altLang="en-US" dirty="0" err="1"/>
              <a:t>Transpose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arr2d_transpose = arr2d.T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(arr2d_transpose)</a:t>
            </a:r>
          </a:p>
        </p:txBody>
      </p:sp>
    </p:spTree>
    <p:extLst>
      <p:ext uri="{BB962C8B-B14F-4D97-AF65-F5344CB8AC3E}">
        <p14:creationId xmlns:p14="http://schemas.microsoft.com/office/powerpoint/2010/main" val="3694301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4320-7FE7-241D-B6A5-933B172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변형 및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0A79-30C8-157B-BB34-C8DE4F0A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i="0" dirty="0">
                <a:effectLst/>
                <a:latin typeface="Söhne"/>
              </a:rPr>
              <a:t>배열 합치기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분할하기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E94-7FC9-10EF-C35C-1444B960F522}"/>
              </a:ext>
            </a:extLst>
          </p:cNvPr>
          <p:cNvSpPr txBox="1"/>
          <p:nvPr/>
        </p:nvSpPr>
        <p:spPr>
          <a:xfrm>
            <a:off x="439724" y="1502688"/>
            <a:ext cx="457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arr1 = </a:t>
            </a:r>
            <a:r>
              <a:rPr lang="en-US" altLang="ko-KR" dirty="0" err="1"/>
              <a:t>np.array</a:t>
            </a:r>
            <a:r>
              <a:rPr lang="en-US" altLang="ko-KR" dirty="0"/>
              <a:t>([[1, 2], [3, 4]])</a:t>
            </a:r>
          </a:p>
          <a:p>
            <a:r>
              <a:rPr lang="en-US" altLang="ko-KR" dirty="0"/>
              <a:t>arr2 = </a:t>
            </a:r>
            <a:r>
              <a:rPr lang="en-US" altLang="ko-KR" dirty="0" err="1"/>
              <a:t>np.array</a:t>
            </a:r>
            <a:r>
              <a:rPr lang="en-US" altLang="ko-KR" dirty="0"/>
              <a:t>([[5, 6], [7, 8]])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수직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np.vstack</a:t>
            </a:r>
            <a:r>
              <a:rPr lang="en-US" altLang="ko-KR" dirty="0"/>
              <a:t>((arr1, arr2)))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수평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np.hstack</a:t>
            </a:r>
            <a:r>
              <a:rPr lang="en-US" altLang="ko-KR" dirty="0"/>
              <a:t>((arr1, arr2)))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배열 분할하기</a:t>
            </a:r>
          </a:p>
          <a:p>
            <a:r>
              <a:rPr lang="en-US" altLang="ko-KR" dirty="0"/>
              <a:t>arr3 = </a:t>
            </a:r>
            <a:r>
              <a:rPr lang="en-US" altLang="ko-KR" dirty="0" err="1"/>
              <a:t>np.array</a:t>
            </a:r>
            <a:r>
              <a:rPr lang="en-US" altLang="ko-KR" dirty="0"/>
              <a:t>([1, 2, 3, 4, 5, 6])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np.split</a:t>
            </a:r>
            <a:r>
              <a:rPr lang="en-US" altLang="ko-KR" dirty="0"/>
              <a:t>(arr3, 3))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다차원 배열 분할하기</a:t>
            </a:r>
          </a:p>
          <a:p>
            <a:r>
              <a:rPr lang="en-US" altLang="ko-KR" dirty="0"/>
              <a:t>arr4 = </a:t>
            </a:r>
            <a:r>
              <a:rPr lang="en-US" altLang="ko-KR" dirty="0" err="1"/>
              <a:t>np.array</a:t>
            </a:r>
            <a:r>
              <a:rPr lang="en-US" altLang="ko-KR" dirty="0"/>
              <a:t>([[1, 2, 3], [4, 5, 6], [7, 8, 9]])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np.vsplit</a:t>
            </a:r>
            <a:r>
              <a:rPr lang="en-US" altLang="ko-KR" dirty="0"/>
              <a:t>(arr4, 3))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3F78C-5192-90A0-B7E0-D5A6BBD92E26}"/>
              </a:ext>
            </a:extLst>
          </p:cNvPr>
          <p:cNvSpPr txBox="1"/>
          <p:nvPr/>
        </p:nvSpPr>
        <p:spPr>
          <a:xfrm>
            <a:off x="5364088" y="2598296"/>
            <a:ext cx="360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[[1 2]</a:t>
            </a:r>
          </a:p>
          <a:p>
            <a:r>
              <a:rPr lang="en-US" altLang="ko-KR" sz="1200" dirty="0"/>
              <a:t> [3 4]</a:t>
            </a:r>
          </a:p>
          <a:p>
            <a:r>
              <a:rPr lang="en-US" altLang="ko-KR" sz="1200" dirty="0"/>
              <a:t> [5 6]</a:t>
            </a:r>
          </a:p>
          <a:p>
            <a:r>
              <a:rPr lang="en-US" altLang="ko-KR" sz="1200" dirty="0"/>
              <a:t> [7 8]]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[[1 2 5 6]</a:t>
            </a:r>
          </a:p>
          <a:p>
            <a:r>
              <a:rPr lang="en-US" altLang="ko-KR" sz="1200" dirty="0"/>
              <a:t> [3 4 7 8]]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[array([1, 2]), array([3, 4]), array([5, 6])]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[array([[1, 2, 3]]), array([[4, 5, 6]]), array([[7, 8, 9]])]</a:t>
            </a:r>
          </a:p>
          <a:p>
            <a:r>
              <a:rPr lang="en-US" altLang="ko-KR" sz="1200" dirty="0"/>
              <a:t>'''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1467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EE8E-B6E6-062E-6B13-E7067289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2AA61-3FF9-1510-9736-0AD60604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0" dirty="0">
                <a:effectLst/>
                <a:latin typeface="Söhne"/>
              </a:rPr>
              <a:t>NumPy </a:t>
            </a:r>
            <a:r>
              <a:rPr lang="ko-KR" altLang="en-US" i="0" dirty="0">
                <a:effectLst/>
                <a:latin typeface="Söhne"/>
              </a:rPr>
              <a:t>배열을 파일로 저장하고 읽어오기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7C2CD-7D26-8B81-DE54-1EBDCE191006}"/>
              </a:ext>
            </a:extLst>
          </p:cNvPr>
          <p:cNvSpPr txBox="1"/>
          <p:nvPr/>
        </p:nvSpPr>
        <p:spPr>
          <a:xfrm>
            <a:off x="611560" y="1839349"/>
            <a:ext cx="56166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단일 배열 저장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np.save</a:t>
            </a:r>
            <a:r>
              <a:rPr lang="ko-KR" altLang="en-US" dirty="0"/>
              <a:t>('arr1.npy', arr1)</a:t>
            </a:r>
          </a:p>
          <a:p>
            <a:endParaRPr lang="ko-KR" altLang="en-US" dirty="0"/>
          </a:p>
          <a:p>
            <a:r>
              <a:rPr lang="ko-KR" altLang="en-US" dirty="0"/>
              <a:t># 다중 배열 저장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np.array</a:t>
            </a:r>
            <a:r>
              <a:rPr lang="ko-KR" altLang="en-US" dirty="0"/>
              <a:t>([10, 20, 30, 40, 50])</a:t>
            </a:r>
          </a:p>
          <a:p>
            <a:r>
              <a:rPr lang="ko-KR" altLang="en-US" dirty="0" err="1"/>
              <a:t>np.savez</a:t>
            </a:r>
            <a:r>
              <a:rPr lang="ko-KR" altLang="en-US" dirty="0"/>
              <a:t>('</a:t>
            </a:r>
            <a:r>
              <a:rPr lang="ko-KR" altLang="en-US" dirty="0" err="1"/>
              <a:t>arr.npz</a:t>
            </a:r>
            <a:r>
              <a:rPr lang="ko-KR" altLang="en-US" dirty="0"/>
              <a:t>', arr2=arr2, arr3=arr3)</a:t>
            </a:r>
          </a:p>
          <a:p>
            <a:endParaRPr lang="ko-KR" altLang="en-US" dirty="0"/>
          </a:p>
          <a:p>
            <a:r>
              <a:rPr lang="ko-KR" altLang="en-US" dirty="0"/>
              <a:t># 배열 불러오기</a:t>
            </a:r>
          </a:p>
          <a:p>
            <a:r>
              <a:rPr lang="ko-KR" altLang="en-US" dirty="0"/>
              <a:t>loaded_arr1 = </a:t>
            </a:r>
            <a:r>
              <a:rPr lang="ko-KR" altLang="en-US" dirty="0" err="1"/>
              <a:t>np.load</a:t>
            </a:r>
            <a:r>
              <a:rPr lang="ko-KR" altLang="en-US" dirty="0"/>
              <a:t>('arr1.npy')</a:t>
            </a:r>
          </a:p>
          <a:p>
            <a:r>
              <a:rPr lang="ko-KR" altLang="en-US" dirty="0" err="1"/>
              <a:t>loaded_data</a:t>
            </a:r>
            <a:r>
              <a:rPr lang="ko-KR" altLang="en-US" dirty="0"/>
              <a:t> = </a:t>
            </a:r>
            <a:r>
              <a:rPr lang="ko-KR" altLang="en-US" dirty="0" err="1"/>
              <a:t>np.load</a:t>
            </a:r>
            <a:r>
              <a:rPr lang="ko-KR" altLang="en-US" dirty="0"/>
              <a:t>('</a:t>
            </a:r>
            <a:r>
              <a:rPr lang="ko-KR" altLang="en-US" dirty="0" err="1"/>
              <a:t>arr.npz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loaded_arr2 = </a:t>
            </a:r>
            <a:r>
              <a:rPr lang="ko-KR" altLang="en-US" dirty="0" err="1"/>
              <a:t>loaded_data</a:t>
            </a:r>
            <a:r>
              <a:rPr lang="ko-KR" altLang="en-US" dirty="0"/>
              <a:t>['arr2']</a:t>
            </a:r>
          </a:p>
          <a:p>
            <a:r>
              <a:rPr lang="ko-KR" altLang="en-US" dirty="0"/>
              <a:t>loaded_arr3 = </a:t>
            </a:r>
            <a:r>
              <a:rPr lang="ko-KR" altLang="en-US" dirty="0" err="1"/>
              <a:t>loaded_data</a:t>
            </a:r>
            <a:r>
              <a:rPr lang="ko-KR" altLang="en-US" dirty="0"/>
              <a:t>['arr3']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1216A-7ED8-A4AC-A782-F0C940EFF32B}"/>
              </a:ext>
            </a:extLst>
          </p:cNvPr>
          <p:cNvSpPr txBox="1"/>
          <p:nvPr/>
        </p:nvSpPr>
        <p:spPr>
          <a:xfrm>
            <a:off x="5670594" y="2852936"/>
            <a:ext cx="3178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np.save</a:t>
            </a:r>
            <a:r>
              <a:rPr lang="en-US" altLang="ko-KR" sz="1400" dirty="0"/>
              <a:t>()</a:t>
            </a:r>
            <a:r>
              <a:rPr lang="ko-KR" altLang="en-US" sz="1400" dirty="0"/>
              <a:t>는 하나의 </a:t>
            </a:r>
            <a:r>
              <a:rPr lang="en-US" altLang="ko-KR" sz="1400" dirty="0"/>
              <a:t>NumPy </a:t>
            </a:r>
            <a:r>
              <a:rPr lang="ko-KR" altLang="en-US" sz="1400" dirty="0"/>
              <a:t>배열을 하나의 파일로 저장</a:t>
            </a:r>
            <a:endParaRPr lang="en-US" altLang="ko-KR" sz="1400" dirty="0"/>
          </a:p>
          <a:p>
            <a:r>
              <a:rPr lang="en-US" altLang="ko-KR" sz="1400" dirty="0" err="1"/>
              <a:t>np.savez</a:t>
            </a:r>
            <a:r>
              <a:rPr lang="en-US" altLang="ko-KR" sz="1400" dirty="0"/>
              <a:t>()</a:t>
            </a:r>
            <a:r>
              <a:rPr lang="ko-KR" altLang="en-US" sz="1400" dirty="0"/>
              <a:t>는 여러 개의 </a:t>
            </a:r>
            <a:r>
              <a:rPr lang="en-US" altLang="ko-KR" sz="1400" dirty="0"/>
              <a:t>NumPy </a:t>
            </a:r>
            <a:r>
              <a:rPr lang="ko-KR" altLang="en-US" sz="1400" dirty="0"/>
              <a:t>배열을 하나의 압축 파일</a:t>
            </a:r>
            <a:r>
              <a:rPr lang="en-US" altLang="ko-KR" sz="1400" dirty="0"/>
              <a:t>(.</a:t>
            </a:r>
            <a:r>
              <a:rPr lang="en-US" altLang="ko-KR" sz="1400" dirty="0" err="1"/>
              <a:t>npz</a:t>
            </a:r>
            <a:r>
              <a:rPr lang="en-US" altLang="ko-KR" sz="1400" dirty="0"/>
              <a:t>)</a:t>
            </a:r>
            <a:r>
              <a:rPr lang="ko-KR" altLang="en-US" sz="1400" dirty="0"/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184657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9AF33-8EF7-D548-5ED1-C06A2E79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FA4E-A5F0-D4D2-DD1E-ABF7495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NumPy</a:t>
            </a:r>
            <a:r>
              <a:rPr lang="ko-KR" altLang="en-US" sz="2000" dirty="0"/>
              <a:t>에서는 다양한 통계 함수와 수학 함수를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이용하면 데이터 분석 및 머신 러닝에서 자주 사용되는 다양한 연산을 수행할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통계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B2E6-9994-A9B2-63BF-6420A38F6CFC}"/>
              </a:ext>
            </a:extLst>
          </p:cNvPr>
          <p:cNvSpPr txBox="1"/>
          <p:nvPr/>
        </p:nvSpPr>
        <p:spPr>
          <a:xfrm>
            <a:off x="2591780" y="2204864"/>
            <a:ext cx="39604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1차원 배열 생성</a:t>
            </a:r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([1, 2, 3, 4, 5])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평균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np.mean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중앙값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np.median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표준편차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np.std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1.4142135623730951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분산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np.var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2.0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최대값, 최소값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np.max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5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1</a:t>
            </a:r>
          </a:p>
        </p:txBody>
      </p:sp>
    </p:spTree>
    <p:extLst>
      <p:ext uri="{BB962C8B-B14F-4D97-AF65-F5344CB8AC3E}">
        <p14:creationId xmlns:p14="http://schemas.microsoft.com/office/powerpoint/2010/main" val="375904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6A9CA-A903-76DD-2ACE-08D9EA80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1AF48-8F88-D74C-5137-1E499A3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정규분포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loc:</a:t>
            </a:r>
            <a:r>
              <a:rPr lang="ko-KR" altLang="en-US" sz="1800" dirty="0"/>
              <a:t> 정규 분포의 평균값</a:t>
            </a:r>
            <a:r>
              <a:rPr lang="en-US" altLang="ko-KR" sz="1800" dirty="0"/>
              <a:t>, scale:</a:t>
            </a:r>
            <a:r>
              <a:rPr lang="ko-KR" altLang="en-US" sz="1800" dirty="0"/>
              <a:t> 표준편차</a:t>
            </a:r>
            <a:r>
              <a:rPr lang="en-US" altLang="ko-KR" sz="1800" dirty="0"/>
              <a:t>, 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균등분포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low</a:t>
            </a:r>
            <a:r>
              <a:rPr lang="ko-KR" altLang="en-US" sz="1800" dirty="0"/>
              <a:t>와 </a:t>
            </a:r>
            <a:r>
              <a:rPr lang="en-US" altLang="ko-KR" sz="1800" dirty="0"/>
              <a:t>high:</a:t>
            </a:r>
            <a:r>
              <a:rPr lang="ko-KR" altLang="en-US" sz="1800" dirty="0"/>
              <a:t> 균등 분포의 최솟값과 최댓값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이항분포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n: </a:t>
            </a:r>
            <a:r>
              <a:rPr lang="ko-KR" altLang="en-US" sz="1800" dirty="0"/>
              <a:t>베르누이 시행을 반복하는 횟수</a:t>
            </a:r>
            <a:r>
              <a:rPr lang="en-US" altLang="ko-KR" sz="1800" dirty="0"/>
              <a:t>, p: </a:t>
            </a:r>
            <a:r>
              <a:rPr lang="ko-KR" altLang="en-US" sz="1800" dirty="0"/>
              <a:t>각 시행에서의 성공 확률</a:t>
            </a:r>
            <a:r>
              <a:rPr lang="en-US" altLang="ko-KR" sz="1800" dirty="0"/>
              <a:t>, size</a:t>
            </a:r>
            <a:r>
              <a:rPr lang="ko-KR" altLang="en-US" sz="1800" dirty="0"/>
              <a:t>는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 err="1"/>
              <a:t>포아송</a:t>
            </a:r>
            <a:r>
              <a:rPr lang="ko-KR" altLang="en-US" sz="2000" dirty="0"/>
              <a:t> 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lam:</a:t>
            </a:r>
            <a:r>
              <a:rPr lang="ko-KR" altLang="en-US" sz="1800" dirty="0"/>
              <a:t> 단위 시간 또는 공간에서 발생하는 사건의 평균 개수</a:t>
            </a:r>
            <a:r>
              <a:rPr lang="en-US" altLang="ko-KR" sz="1800" dirty="0"/>
              <a:t>, 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B706D-7FE1-3048-70A9-B11C09EF1FAF}"/>
              </a:ext>
            </a:extLst>
          </p:cNvPr>
          <p:cNvSpPr txBox="1"/>
          <p:nvPr/>
        </p:nvSpPr>
        <p:spPr>
          <a:xfrm>
            <a:off x="1619672" y="1356765"/>
            <a:ext cx="64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=0.0, </a:t>
            </a:r>
            <a:r>
              <a:rPr lang="ko-KR" altLang="en-US" dirty="0" err="1"/>
              <a:t>scale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D2687-6D14-5707-FF40-C811C5793D03}"/>
              </a:ext>
            </a:extLst>
          </p:cNvPr>
          <p:cNvSpPr txBox="1"/>
          <p:nvPr/>
        </p:nvSpPr>
        <p:spPr>
          <a:xfrm>
            <a:off x="1575002" y="2579349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numpy.random.uniform</a:t>
            </a:r>
            <a:r>
              <a:rPr lang="ko-KR" altLang="en-US" dirty="0"/>
              <a:t>(</a:t>
            </a:r>
            <a:r>
              <a:rPr lang="ko-KR" altLang="en-US" dirty="0" err="1"/>
              <a:t>low</a:t>
            </a:r>
            <a:r>
              <a:rPr lang="ko-KR" altLang="en-US" dirty="0"/>
              <a:t>=0.0, </a:t>
            </a:r>
            <a:r>
              <a:rPr lang="ko-KR" altLang="en-US" dirty="0" err="1"/>
              <a:t>high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D49DF-8467-5678-A378-5595F0EE48B9}"/>
              </a:ext>
            </a:extLst>
          </p:cNvPr>
          <p:cNvSpPr txBox="1"/>
          <p:nvPr/>
        </p:nvSpPr>
        <p:spPr>
          <a:xfrm>
            <a:off x="1942284" y="38675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numpy.random.binomial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, </a:t>
            </a:r>
            <a:r>
              <a:rPr lang="ko-KR" altLang="en-US" dirty="0" err="1"/>
              <a:t>p</a:t>
            </a:r>
            <a:r>
              <a:rPr lang="ko-KR" altLang="en-US" dirty="0"/>
              <a:t>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0C2E5-7CEE-32A1-5242-36A750BE2EAB}"/>
              </a:ext>
            </a:extLst>
          </p:cNvPr>
          <p:cNvSpPr txBox="1"/>
          <p:nvPr/>
        </p:nvSpPr>
        <p:spPr>
          <a:xfrm>
            <a:off x="2123728" y="5373216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numpy.random.poisson</a:t>
            </a:r>
            <a:r>
              <a:rPr lang="ko-KR" altLang="en-US" dirty="0"/>
              <a:t>(</a:t>
            </a:r>
            <a:r>
              <a:rPr lang="ko-KR" altLang="en-US" dirty="0" err="1"/>
              <a:t>lam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D5F44-BB9E-A7DF-941F-3A7C58C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EC7AB-4B3C-8B2C-874C-1E033FF0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en-US" altLang="ko-KR" dirty="0" err="1"/>
              <a:t>arange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지정된 범위 내에서 균일한 간격으로 값을 생성하여 </a:t>
            </a:r>
            <a:r>
              <a:rPr lang="en-US" altLang="ko-KR" dirty="0"/>
              <a:t>1</a:t>
            </a:r>
            <a:r>
              <a:rPr lang="ko-KR" altLang="en-US" dirty="0"/>
              <a:t>차원 배열을 반환하는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sz="1600" dirty="0"/>
              <a:t>start: </a:t>
            </a:r>
            <a:r>
              <a:rPr lang="ko-KR" altLang="en-US" sz="1600" dirty="0"/>
              <a:t>시작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stop: </a:t>
            </a:r>
            <a:r>
              <a:rPr lang="ko-KR" altLang="en-US" sz="1600" dirty="0"/>
              <a:t>종료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포함되지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값을 생성하지 않습니다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step: </a:t>
            </a:r>
            <a:r>
              <a:rPr lang="ko-KR" altLang="en-US" sz="1600" dirty="0"/>
              <a:t>값 사이의 간격을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dtype</a:t>
            </a:r>
            <a:r>
              <a:rPr lang="en-US" altLang="ko-KR" sz="1600" dirty="0"/>
              <a:t>: </a:t>
            </a:r>
            <a:r>
              <a:rPr lang="ko-KR" altLang="en-US" sz="1600" dirty="0"/>
              <a:t>생성된 배열의 데이터 유형을 지정합니다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입력 값에 따라 자동으로 결정됩니다</a:t>
            </a:r>
            <a:r>
              <a:rPr lang="en-US" altLang="ko-KR" sz="1600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E9CEF-0CC8-E17B-CEF2-50F7C614F33F}"/>
              </a:ext>
            </a:extLst>
          </p:cNvPr>
          <p:cNvSpPr txBox="1"/>
          <p:nvPr/>
        </p:nvSpPr>
        <p:spPr>
          <a:xfrm>
            <a:off x="1799692" y="2335847"/>
            <a:ext cx="55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numpy.arange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step</a:t>
            </a:r>
            <a:r>
              <a:rPr lang="ko-KR" altLang="en-US" dirty="0"/>
              <a:t>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5EB08-47E5-7BC5-6B54-7CE487313BDD}"/>
              </a:ext>
            </a:extLst>
          </p:cNvPr>
          <p:cNvSpPr txBox="1"/>
          <p:nvPr/>
        </p:nvSpPr>
        <p:spPr>
          <a:xfrm>
            <a:off x="2286000" y="450912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기본 사용법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np.arange</a:t>
            </a:r>
            <a:r>
              <a:rPr lang="ko-KR" altLang="en-US" dirty="0"/>
              <a:t>(5)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[0 1 2 3 4]</a:t>
            </a:r>
          </a:p>
        </p:txBody>
      </p:sp>
    </p:spTree>
    <p:extLst>
      <p:ext uri="{BB962C8B-B14F-4D97-AF65-F5344CB8AC3E}">
        <p14:creationId xmlns:p14="http://schemas.microsoft.com/office/powerpoint/2010/main" val="3955014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8A58D-DD91-2A3D-FCCC-81693A6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FA7CC-F1B2-FAA9-76C1-28E0ADBC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394720" cy="5073427"/>
          </a:xfrm>
        </p:spPr>
        <p:txBody>
          <a:bodyPr/>
          <a:lstStyle/>
          <a:p>
            <a:r>
              <a:rPr lang="ko-KR" altLang="en-US" dirty="0"/>
              <a:t>확률 분포 및 난수 생성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E1A54-7E08-530B-51AE-B131FC9E1CBB}"/>
              </a:ext>
            </a:extLst>
          </p:cNvPr>
          <p:cNvSpPr txBox="1"/>
          <p:nvPr/>
        </p:nvSpPr>
        <p:spPr>
          <a:xfrm>
            <a:off x="4076401" y="1041023"/>
            <a:ext cx="50405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정규 분포</a:t>
            </a:r>
          </a:p>
          <a:p>
            <a:r>
              <a:rPr lang="ko-KR" altLang="en-US" sz="1200" dirty="0"/>
              <a:t>arr1 = </a:t>
            </a:r>
            <a:r>
              <a:rPr lang="ko-KR" altLang="en-US" sz="1200" dirty="0" err="1"/>
              <a:t>np.random.normal</a:t>
            </a:r>
            <a:r>
              <a:rPr lang="ko-KR" altLang="en-US" sz="1200" dirty="0"/>
              <a:t>(0, 1,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(arr1)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[-1.03175853 -0.26330108  0.50114289  0.43128428  1.52632134</a:t>
            </a:r>
          </a:p>
          <a:p>
            <a:r>
              <a:rPr lang="ko-KR" altLang="en-US" sz="1200" dirty="0"/>
              <a:t> -0.11669154 -0.38778772 -0.58322862  0.1852227  -1.12919514]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균등 분포</a:t>
            </a:r>
          </a:p>
          <a:p>
            <a:r>
              <a:rPr lang="ko-KR" altLang="en-US" sz="1200" dirty="0"/>
              <a:t>arr2 = </a:t>
            </a:r>
            <a:r>
              <a:rPr lang="ko-KR" altLang="en-US" sz="1200" dirty="0" err="1"/>
              <a:t>np.random.uniform</a:t>
            </a:r>
            <a:r>
              <a:rPr lang="ko-KR" altLang="en-US" sz="1200" dirty="0"/>
              <a:t>(0, 1,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(arr2)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[0.3082703  0.59827088 0.61679035 0.3049514  0.10465949</a:t>
            </a:r>
          </a:p>
          <a:p>
            <a:r>
              <a:rPr lang="ko-KR" altLang="en-US" sz="1200" dirty="0"/>
              <a:t> 0.95647913 0.52484807 0.62345654 0.36863133 0.66491068]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이항 분포</a:t>
            </a:r>
          </a:p>
          <a:p>
            <a:r>
              <a:rPr lang="ko-KR" altLang="en-US" sz="1200" dirty="0"/>
              <a:t>arr3 = </a:t>
            </a:r>
            <a:r>
              <a:rPr lang="ko-KR" altLang="en-US" sz="1200" dirty="0" err="1"/>
              <a:t>np.random.binomial</a:t>
            </a:r>
            <a:r>
              <a:rPr lang="ko-KR" altLang="en-US" sz="1200" dirty="0"/>
              <a:t>(10, 0.5,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(arr3)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[6 7 6 3 7 3 6 3 7 3]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포아송</a:t>
            </a:r>
            <a:r>
              <a:rPr lang="ko-KR" altLang="en-US" sz="1200" dirty="0"/>
              <a:t> 분포</a:t>
            </a:r>
          </a:p>
          <a:p>
            <a:r>
              <a:rPr lang="ko-KR" altLang="en-US" sz="1200" dirty="0"/>
              <a:t>arr4 = </a:t>
            </a:r>
            <a:r>
              <a:rPr lang="ko-KR" altLang="en-US" sz="1200" dirty="0" err="1"/>
              <a:t>np.random.poisson</a:t>
            </a:r>
            <a:r>
              <a:rPr lang="ko-KR" altLang="en-US" sz="1200" dirty="0"/>
              <a:t>(3,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(arr4)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[2 2 2 6 2 1 1 1 1 6]</a:t>
            </a:r>
          </a:p>
          <a:p>
            <a:r>
              <a:rPr lang="ko-KR" altLang="en-US" sz="1200" dirty="0"/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2805251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5A8EC-278E-76E5-ACED-8F42014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19092-6621-BE7E-AB34-37BE39DE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데이터 분석을 위한 라이브러리입니다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표 형태의 데이터를 다루는 데 특화되어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데이터프레임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)</a:t>
            </a:r>
            <a:r>
              <a:rPr lang="ko-KR" altLang="en-US" sz="2000" dirty="0"/>
              <a:t>이라는 자료구조를 제공합니다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en-US" altLang="ko-KR" sz="2000" dirty="0"/>
              <a:t>NumPy</a:t>
            </a:r>
            <a:r>
              <a:rPr lang="ko-KR" altLang="en-US" sz="2000" dirty="0"/>
              <a:t>와 함께 사용되어 효율적인 데이터 처리가 가능합니다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pandas </a:t>
            </a:r>
            <a:r>
              <a:rPr lang="ko-KR" altLang="en-US" sz="2000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E2C0B-9A61-DBDD-8B88-CEC605E5DE9C}"/>
              </a:ext>
            </a:extLst>
          </p:cNvPr>
          <p:cNvSpPr txBox="1"/>
          <p:nvPr/>
        </p:nvSpPr>
        <p:spPr>
          <a:xfrm>
            <a:off x="2286000" y="37170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931D-1319-FD34-1F08-CE0FCA4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113A-5C78-92E0-1CA0-0DE9AB74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 형태의 자료구조</a:t>
            </a:r>
          </a:p>
          <a:p>
            <a:r>
              <a:rPr lang="ko-KR" altLang="en-US" dirty="0"/>
              <a:t>각 요소는 인덱스와 값으로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652F6-FCBF-055F-2383-B6D00A60B1B1}"/>
              </a:ext>
            </a:extLst>
          </p:cNvPr>
          <p:cNvSpPr txBox="1"/>
          <p:nvPr/>
        </p:nvSpPr>
        <p:spPr>
          <a:xfrm>
            <a:off x="323528" y="2428378"/>
            <a:ext cx="4950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Series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# 리스트 사용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([1, 2, 3, 4])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68D21-DCE8-B8F2-362E-493E6815A03F}"/>
              </a:ext>
            </a:extLst>
          </p:cNvPr>
          <p:cNvSpPr txBox="1"/>
          <p:nvPr/>
        </p:nvSpPr>
        <p:spPr>
          <a:xfrm>
            <a:off x="3707904" y="2204864"/>
            <a:ext cx="5364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인덱스 사용</a:t>
            </a:r>
          </a:p>
          <a:p>
            <a:r>
              <a:rPr lang="en-US" altLang="ko-KR" dirty="0"/>
              <a:t>data = </a:t>
            </a:r>
            <a:r>
              <a:rPr lang="en-US" altLang="ko-KR" dirty="0" err="1"/>
              <a:t>pd.Series</a:t>
            </a:r>
            <a:r>
              <a:rPr lang="en-US" altLang="ko-KR" dirty="0"/>
              <a:t>([1, 2, 3, 4], index=['a', 'b', 'c', 'd'])</a:t>
            </a:r>
          </a:p>
          <a:p>
            <a:r>
              <a:rPr lang="en-US" altLang="ko-KR" dirty="0"/>
              <a:t>print(data)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사용</a:t>
            </a:r>
          </a:p>
          <a:p>
            <a:r>
              <a:rPr lang="en-US" altLang="ko-KR" dirty="0"/>
              <a:t>data1 = {'a': 1, 'b': 2, 'c': 3 , ‘d’: 4}</a:t>
            </a:r>
          </a:p>
          <a:p>
            <a:r>
              <a:rPr lang="en-US" altLang="ko-KR" dirty="0"/>
              <a:t>s1 = </a:t>
            </a:r>
            <a:r>
              <a:rPr lang="en-US" altLang="ko-KR" dirty="0" err="1"/>
              <a:t>pd.Series</a:t>
            </a:r>
            <a:r>
              <a:rPr lang="en-US" altLang="ko-KR" dirty="0"/>
              <a:t>(data1)</a:t>
            </a:r>
          </a:p>
          <a:p>
            <a:r>
              <a:rPr lang="en-US" altLang="ko-KR" dirty="0"/>
              <a:t>print(s1)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A32750-1CFF-F415-CCB6-BA00021F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07202"/>
            <a:ext cx="1296144" cy="1696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850A96-7851-7FA0-A9A5-5CB3E2A8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653252"/>
            <a:ext cx="1252209" cy="16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46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931D-1319-FD34-1F08-CE0FCA4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113A-5C78-92E0-1CA0-0DE9AB74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7211144" cy="50734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정수형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 등 다양한 인덱스 사용 가능</a:t>
            </a:r>
          </a:p>
          <a:p>
            <a:r>
              <a:rPr lang="ko-KR" altLang="en-US" sz="1800" dirty="0" err="1"/>
              <a:t>슬라이싱을</a:t>
            </a:r>
            <a:r>
              <a:rPr lang="ko-KR" altLang="en-US" sz="1800" dirty="0"/>
              <a:t> 통한 부분 데이터 선택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A863-4F85-C79F-7E3A-276BFEC88016}"/>
              </a:ext>
            </a:extLst>
          </p:cNvPr>
          <p:cNvSpPr txBox="1"/>
          <p:nvPr/>
        </p:nvSpPr>
        <p:spPr>
          <a:xfrm>
            <a:off x="1403648" y="2276872"/>
            <a:ext cx="69231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시리즈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[10, 20, 30, 40, 50]</a:t>
            </a:r>
          </a:p>
          <a:p>
            <a:r>
              <a:rPr lang="ko-KR" altLang="en-US" dirty="0" err="1"/>
              <a:t>index</a:t>
            </a:r>
            <a:r>
              <a:rPr lang="ko-KR" altLang="en-US" dirty="0"/>
              <a:t> =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시리즈 인덱싱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['</a:t>
            </a:r>
            <a:r>
              <a:rPr lang="ko-KR" altLang="en-US" dirty="0" err="1"/>
              <a:t>a</a:t>
            </a:r>
            <a:r>
              <a:rPr lang="ko-KR" altLang="en-US" dirty="0"/>
              <a:t>'])  # 10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[['</a:t>
            </a:r>
            <a:r>
              <a:rPr lang="ko-KR" altLang="en-US" dirty="0" err="1"/>
              <a:t>a</a:t>
            </a:r>
            <a:r>
              <a:rPr lang="ko-KR" altLang="en-US" dirty="0"/>
              <a:t>', 'c', '</a:t>
            </a:r>
            <a:r>
              <a:rPr lang="ko-KR" altLang="en-US" dirty="0" err="1"/>
              <a:t>e</a:t>
            </a:r>
            <a:r>
              <a:rPr lang="ko-KR" altLang="en-US" dirty="0"/>
              <a:t>']])  # </a:t>
            </a:r>
            <a:r>
              <a:rPr lang="ko-KR" altLang="en-US" dirty="0" err="1"/>
              <a:t>a</a:t>
            </a:r>
            <a:r>
              <a:rPr lang="ko-KR" altLang="en-US" dirty="0"/>
              <a:t>    10, c    30, </a:t>
            </a:r>
            <a:r>
              <a:rPr lang="ko-KR" altLang="en-US" dirty="0" err="1"/>
              <a:t>e</a:t>
            </a:r>
            <a:r>
              <a:rPr lang="ko-KR" altLang="en-US" dirty="0"/>
              <a:t>    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[:3])  # </a:t>
            </a:r>
            <a:r>
              <a:rPr lang="ko-KR" altLang="en-US" dirty="0" err="1"/>
              <a:t>a</a:t>
            </a:r>
            <a:r>
              <a:rPr lang="ko-KR" altLang="en-US" dirty="0"/>
              <a:t>    10, </a:t>
            </a:r>
            <a:r>
              <a:rPr lang="ko-KR" altLang="en-US" dirty="0" err="1"/>
              <a:t>b</a:t>
            </a:r>
            <a:r>
              <a:rPr lang="ko-KR" altLang="en-US" dirty="0"/>
              <a:t>    20, c    30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</a:t>
            </a:r>
            <a:r>
              <a:rPr lang="ko-KR" altLang="en-US" dirty="0" err="1"/>
              <a:t>s</a:t>
            </a:r>
            <a:r>
              <a:rPr lang="ko-KR" altLang="en-US" dirty="0"/>
              <a:t> &gt; 30])  # </a:t>
            </a:r>
            <a:r>
              <a:rPr lang="ko-KR" altLang="en-US" dirty="0" err="1"/>
              <a:t>d</a:t>
            </a:r>
            <a:r>
              <a:rPr lang="ko-KR" altLang="en-US" dirty="0"/>
              <a:t>    40, </a:t>
            </a:r>
            <a:r>
              <a:rPr lang="ko-KR" altLang="en-US" dirty="0" err="1"/>
              <a:t>e</a:t>
            </a:r>
            <a:r>
              <a:rPr lang="ko-KR" altLang="en-US" dirty="0"/>
              <a:t>    50</a:t>
            </a:r>
          </a:p>
        </p:txBody>
      </p:sp>
    </p:spTree>
    <p:extLst>
      <p:ext uri="{BB962C8B-B14F-4D97-AF65-F5344CB8AC3E}">
        <p14:creationId xmlns:p14="http://schemas.microsoft.com/office/powerpoint/2010/main" val="1282179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9AC2-4F44-FF9C-5F98-0EB70554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Series </a:t>
            </a:r>
            <a:r>
              <a:rPr lang="ko-KR" altLang="en-US" sz="2800" dirty="0"/>
              <a:t>데이터를 이용한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DDDED-49CF-CB35-A3A0-33ED2F6E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인덱스와 값을 포함한 </a:t>
            </a:r>
            <a:r>
              <a:rPr lang="en-US" altLang="ko-KR" dirty="0"/>
              <a:t>Pandas Series </a:t>
            </a:r>
            <a:r>
              <a:rPr lang="ko-KR" altLang="en-US" dirty="0"/>
              <a:t>데이터를 사용하여 그래프를 그리는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4AB6E-1043-C948-E8E3-8CF5CFB740A0}"/>
              </a:ext>
            </a:extLst>
          </p:cNvPr>
          <p:cNvSpPr txBox="1"/>
          <p:nvPr/>
        </p:nvSpPr>
        <p:spPr>
          <a:xfrm>
            <a:off x="1151620" y="2060848"/>
            <a:ext cx="68407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 데이터 생성</a:t>
            </a:r>
          </a:p>
          <a:p>
            <a:r>
              <a:rPr lang="ko-KR" altLang="en-US" sz="1400" dirty="0" err="1"/>
              <a:t>sales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([100, 120, 150, 160, 180], 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=['</a:t>
            </a:r>
            <a:r>
              <a:rPr lang="ko-KR" altLang="en-US" sz="1400" dirty="0" err="1"/>
              <a:t>Jan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Feb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Mar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Apr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May</a:t>
            </a:r>
            <a:r>
              <a:rPr lang="ko-KR" altLang="en-US" sz="1400" dirty="0"/>
              <a:t>'])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막대 그래프 그리기</a:t>
            </a:r>
          </a:p>
          <a:p>
            <a:r>
              <a:rPr lang="ko-KR" altLang="en-US" sz="1400" dirty="0" err="1"/>
              <a:t>plt.bar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sales.index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sales.values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축과 제목 설정</a:t>
            </a:r>
          </a:p>
          <a:p>
            <a:r>
              <a:rPr lang="ko-KR" altLang="en-US" sz="1400" dirty="0" err="1"/>
              <a:t>plt.xlabel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Month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plt.ylabel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Sales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plt.title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Monthly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Sales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그래프 표시</a:t>
            </a:r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0F6817-87E6-6E88-E439-ABF6A124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585914"/>
            <a:ext cx="3938108" cy="30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7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988B-CE89-B033-091A-66D51D5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E24F-4594-35E1-D0B8-1019286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산술 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96134-AFE9-FB7C-914B-BD950F0C6B0F}"/>
              </a:ext>
            </a:extLst>
          </p:cNvPr>
          <p:cNvSpPr txBox="1"/>
          <p:nvPr/>
        </p:nvSpPr>
        <p:spPr>
          <a:xfrm>
            <a:off x="3203848" y="920199"/>
            <a:ext cx="48965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 생성</a:t>
            </a:r>
          </a:p>
          <a:p>
            <a:r>
              <a:rPr lang="ko-KR" altLang="en-US" sz="1400" dirty="0"/>
              <a:t>data1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1,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2, 'c': 3}</a:t>
            </a:r>
          </a:p>
          <a:p>
            <a:r>
              <a:rPr lang="ko-KR" altLang="en-US" sz="1400" dirty="0"/>
              <a:t>data2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10, 'c': 30, '</a:t>
            </a:r>
            <a:r>
              <a:rPr lang="ko-KR" altLang="en-US" sz="1400" dirty="0" err="1"/>
              <a:t>d</a:t>
            </a:r>
            <a:r>
              <a:rPr lang="ko-KR" altLang="en-US" sz="1400" dirty="0"/>
              <a:t>': 40}</a:t>
            </a:r>
          </a:p>
          <a:p>
            <a:r>
              <a:rPr lang="ko-KR" altLang="en-US" sz="1400" dirty="0"/>
              <a:t>s1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(data1)</a:t>
            </a:r>
          </a:p>
          <a:p>
            <a:r>
              <a:rPr lang="ko-KR" altLang="en-US" sz="1400" dirty="0"/>
              <a:t>s2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(data2)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덧셈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+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11.0,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33.0,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뺄셈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s1 -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-9.0,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-27.0,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곱셈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*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10.0,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90.0,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나눗셈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/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0.1 ,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0.1 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271246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988B-CE89-B033-091A-66D51D5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E24F-4594-35E1-D0B8-1019286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 사용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735AA-D233-51A1-777E-B7F9A59E35E6}"/>
              </a:ext>
            </a:extLst>
          </p:cNvPr>
          <p:cNvSpPr txBox="1"/>
          <p:nvPr/>
        </p:nvSpPr>
        <p:spPr>
          <a:xfrm>
            <a:off x="2123728" y="2111945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시리즈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[10, 20, 30, 40, 50]</a:t>
            </a:r>
          </a:p>
          <a:p>
            <a:r>
              <a:rPr lang="ko-KR" altLang="en-US" dirty="0" err="1"/>
              <a:t>index</a:t>
            </a:r>
            <a:r>
              <a:rPr lang="ko-KR" altLang="en-US" dirty="0"/>
              <a:t> =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집계 함수 예시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s.sum</a:t>
            </a:r>
            <a:r>
              <a:rPr lang="ko-KR" altLang="en-US" dirty="0"/>
              <a:t>())  # 150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s.mean</a:t>
            </a:r>
            <a:r>
              <a:rPr lang="ko-KR" altLang="en-US" dirty="0"/>
              <a:t>())  # 30.0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s.std</a:t>
            </a:r>
            <a:r>
              <a:rPr lang="ko-KR" altLang="en-US" dirty="0"/>
              <a:t>())  # 15.811388300841896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s.max</a:t>
            </a:r>
            <a:r>
              <a:rPr lang="ko-KR" altLang="en-US" dirty="0"/>
              <a:t>())  # 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s.min</a:t>
            </a:r>
            <a:r>
              <a:rPr lang="ko-KR" altLang="en-US" dirty="0"/>
              <a:t>())  # 10</a:t>
            </a:r>
          </a:p>
        </p:txBody>
      </p:sp>
    </p:spTree>
    <p:extLst>
      <p:ext uri="{BB962C8B-B14F-4D97-AF65-F5344CB8AC3E}">
        <p14:creationId xmlns:p14="http://schemas.microsoft.com/office/powerpoint/2010/main" val="2084468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33927-686B-E0F1-B5C5-70C7DF24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976D6-234F-CE7B-E6EE-E438548F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차원 테이블 형태의 자료구조</a:t>
            </a:r>
          </a:p>
          <a:p>
            <a:r>
              <a:rPr lang="ko-KR" altLang="en-US" sz="2000" dirty="0"/>
              <a:t>인덱스와 열</a:t>
            </a:r>
            <a:r>
              <a:rPr lang="en-US" altLang="ko-KR" sz="2000" dirty="0"/>
              <a:t>(column)</a:t>
            </a:r>
            <a:r>
              <a:rPr lang="ko-KR" altLang="en-US" sz="2000" dirty="0"/>
              <a:t>로 구성된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BE2EF-33E5-B47E-00EE-97873BAB4482}"/>
              </a:ext>
            </a:extLst>
          </p:cNvPr>
          <p:cNvSpPr txBox="1"/>
          <p:nvPr/>
        </p:nvSpPr>
        <p:spPr>
          <a:xfrm>
            <a:off x="2483768" y="1772816"/>
            <a:ext cx="59766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1: </a:t>
            </a:r>
            <a:r>
              <a:rPr lang="ko-KR" altLang="en-US" sz="1200" dirty="0" err="1"/>
              <a:t>딕셔너리를</a:t>
            </a:r>
            <a:r>
              <a:rPr lang="ko-KR" altLang="en-US" sz="1200" dirty="0"/>
              <a:t> 이용한 데이터프레임 생성</a:t>
            </a:r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[1, 2, 3],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[4, 5, 6], 'C': [7, 8, 9]})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2: 리스트를 이용한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[[1, 4, 7], [2, 5, 8], [3, 6, 9]]</a:t>
            </a:r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'C'])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3: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배열을 이용한 데이터프레임 생성</a:t>
            </a:r>
          </a:p>
          <a:p>
            <a:r>
              <a:rPr lang="ko-KR" altLang="en-US" sz="1200" dirty="0" err="1"/>
              <a:t>arr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([[1, 4, 7], [2, 5, 8], [3, 6, 9]])</a:t>
            </a:r>
          </a:p>
          <a:p>
            <a:r>
              <a:rPr lang="ko-KR" altLang="en-US" sz="1200" dirty="0"/>
              <a:t>df3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'C'])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(df3)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4: 시리즈를 이용한 데이터프레임 생성</a:t>
            </a:r>
          </a:p>
          <a:p>
            <a:r>
              <a:rPr lang="ko-KR" altLang="en-US" sz="1200" dirty="0"/>
              <a:t>s1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([1, 2, 3])</a:t>
            </a:r>
          </a:p>
          <a:p>
            <a:r>
              <a:rPr lang="ko-KR" altLang="en-US" sz="1200" dirty="0"/>
              <a:t>s2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([4, 5, 6])</a:t>
            </a:r>
          </a:p>
          <a:p>
            <a:r>
              <a:rPr lang="ko-KR" altLang="en-US" sz="1200" dirty="0"/>
              <a:t>s3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([7, 8, 9])</a:t>
            </a:r>
          </a:p>
          <a:p>
            <a:r>
              <a:rPr lang="ko-KR" altLang="en-US" sz="1200" dirty="0"/>
              <a:t>df4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s1,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s2, 'C': s3})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(df4)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5: 외부 데이터 파일을 이용한 데이터프레임 생성</a:t>
            </a:r>
          </a:p>
          <a:p>
            <a:r>
              <a:rPr lang="ko-KR" altLang="en-US" sz="1200" dirty="0"/>
              <a:t>df5 = </a:t>
            </a:r>
            <a:r>
              <a:rPr lang="ko-KR" altLang="en-US" sz="1200" dirty="0" err="1"/>
              <a:t>pd.read_csv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data.csv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(df5)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56B606-ED2C-17CD-B6B1-DE54C737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2862228"/>
            <a:ext cx="2016224" cy="1697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B8497-FC43-7D02-7440-35AF2AFF48B2}"/>
              </a:ext>
            </a:extLst>
          </p:cNvPr>
          <p:cNvSpPr txBox="1"/>
          <p:nvPr/>
        </p:nvSpPr>
        <p:spPr>
          <a:xfrm>
            <a:off x="755576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열인덱스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66135-A920-96F9-A6A5-CF11C466270A}"/>
              </a:ext>
            </a:extLst>
          </p:cNvPr>
          <p:cNvSpPr txBox="1"/>
          <p:nvPr/>
        </p:nvSpPr>
        <p:spPr>
          <a:xfrm>
            <a:off x="35496" y="4582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행인덱스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084C4B-EF0D-8A0A-8715-E134481C7B7D}"/>
              </a:ext>
            </a:extLst>
          </p:cNvPr>
          <p:cNvSpPr/>
          <p:nvPr/>
        </p:nvSpPr>
        <p:spPr>
          <a:xfrm>
            <a:off x="755576" y="2924944"/>
            <a:ext cx="12241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8B78AD-447D-6489-1CC9-C683665858E6}"/>
              </a:ext>
            </a:extLst>
          </p:cNvPr>
          <p:cNvSpPr/>
          <p:nvPr/>
        </p:nvSpPr>
        <p:spPr>
          <a:xfrm>
            <a:off x="256692" y="3253626"/>
            <a:ext cx="354868" cy="1183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86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EA11-B9B6-3869-02FB-EF6DDEF5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데이터를 이용한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94339-A039-3750-1C48-6E2D2D9B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 데이터를 사용하여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C53E6-EF54-AC55-BA61-AF6EED97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060848"/>
            <a:ext cx="3744416" cy="38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CE3C7-C295-8BAE-3DEF-ED18E391316E}"/>
              </a:ext>
            </a:extLst>
          </p:cNvPr>
          <p:cNvSpPr txBox="1"/>
          <p:nvPr/>
        </p:nvSpPr>
        <p:spPr>
          <a:xfrm>
            <a:off x="539552" y="1721597"/>
            <a:ext cx="403244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pandas as pd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데이터프레임 생성</a:t>
            </a:r>
          </a:p>
          <a:p>
            <a:r>
              <a:rPr lang="en-US" altLang="ko-KR" sz="1200" dirty="0"/>
              <a:t>data = {</a:t>
            </a:r>
          </a:p>
          <a:p>
            <a:r>
              <a:rPr lang="en-US" altLang="ko-KR" sz="1200" dirty="0"/>
              <a:t>    'year': [2010, 2011, 2012, 2013, 2014],</a:t>
            </a:r>
          </a:p>
          <a:p>
            <a:r>
              <a:rPr lang="en-US" altLang="ko-KR" sz="1200" dirty="0"/>
              <a:t>    'sales': [100, 120, 150, 160, 180],</a:t>
            </a:r>
          </a:p>
          <a:p>
            <a:r>
              <a:rPr lang="en-US" altLang="ko-KR" sz="1200" dirty="0"/>
              <a:t>    'expenses': [80, 90, 100, 110, 120]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선 그래프 그리기</a:t>
            </a:r>
          </a:p>
          <a:p>
            <a:r>
              <a:rPr lang="en-US" altLang="ko-KR" sz="1200" dirty="0" err="1"/>
              <a:t>plt.plot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['year'],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[['sales', 'expenses']])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축과 제목 설정</a:t>
            </a:r>
          </a:p>
          <a:p>
            <a:r>
              <a:rPr lang="en-US" altLang="ko-KR" sz="1200" dirty="0" err="1"/>
              <a:t>plt.xlabel</a:t>
            </a:r>
            <a:r>
              <a:rPr lang="en-US" altLang="ko-KR" sz="1200" dirty="0"/>
              <a:t>('Year')</a:t>
            </a:r>
          </a:p>
          <a:p>
            <a:r>
              <a:rPr lang="en-US" altLang="ko-KR" sz="1200" dirty="0" err="1"/>
              <a:t>plt.ylabel</a:t>
            </a:r>
            <a:r>
              <a:rPr lang="en-US" altLang="ko-KR" sz="1200" dirty="0"/>
              <a:t>('Amount')</a:t>
            </a:r>
          </a:p>
          <a:p>
            <a:r>
              <a:rPr lang="en-US" altLang="ko-KR" sz="1200" dirty="0" err="1"/>
              <a:t>plt.title</a:t>
            </a:r>
            <a:r>
              <a:rPr lang="en-US" altLang="ko-KR" sz="1200" dirty="0"/>
              <a:t>('Sales vs Expenses')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범례 추가</a:t>
            </a:r>
          </a:p>
          <a:p>
            <a:r>
              <a:rPr lang="en-US" altLang="ko-KR" sz="1200" dirty="0" err="1"/>
              <a:t>plt.legend</a:t>
            </a:r>
            <a:r>
              <a:rPr lang="en-US" altLang="ko-KR" sz="1200" dirty="0"/>
              <a:t>(['Sales', 'Expenses'])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그래프 표시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230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30DC-27D1-437A-2EDF-CEC8835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ED0F4-BE65-9E2B-7D86-26D52F8E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head(): </a:t>
            </a:r>
            <a:r>
              <a:rPr lang="ko-KR" altLang="en-US" sz="2000" dirty="0"/>
              <a:t>데이터프레임에서 상위 </a:t>
            </a:r>
            <a:r>
              <a:rPr lang="en-US" altLang="ko-KR" sz="2000" dirty="0"/>
              <a:t>5</a:t>
            </a:r>
            <a:r>
              <a:rPr lang="ko-KR" altLang="en-US" sz="2000" dirty="0"/>
              <a:t>개 데이터를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tail(): </a:t>
            </a:r>
            <a:r>
              <a:rPr lang="ko-KR" altLang="en-US" sz="2000" dirty="0"/>
              <a:t>데이터프레임에서 하위 </a:t>
            </a:r>
            <a:r>
              <a:rPr lang="en-US" altLang="ko-KR" sz="2000" dirty="0"/>
              <a:t>5</a:t>
            </a:r>
            <a:r>
              <a:rPr lang="ko-KR" altLang="en-US" sz="2000" dirty="0"/>
              <a:t>개 데이터를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info(): </a:t>
            </a:r>
            <a:r>
              <a:rPr lang="ko-KR" altLang="en-US" sz="2000" dirty="0"/>
              <a:t>데이터프레임의 정보를 출력합니다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열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타입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개수 등을 확인할 수 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describe(): </a:t>
            </a:r>
            <a:r>
              <a:rPr lang="ko-KR" altLang="en-US" sz="2000" dirty="0"/>
              <a:t>데이터프레임에서 수치형 열의 기술 통계 정보를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columns: </a:t>
            </a:r>
            <a:r>
              <a:rPr lang="ko-KR" altLang="en-US" sz="2000" dirty="0"/>
              <a:t>데이터프레임의 열 이름을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index: </a:t>
            </a:r>
            <a:r>
              <a:rPr lang="ko-KR" altLang="en-US" sz="2000" dirty="0"/>
              <a:t>데이터프레임의 행 인덱스를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dtypes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데이터프레임의 열의 데이터 타입을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shape: </a:t>
            </a:r>
            <a:r>
              <a:rPr lang="ko-KR" altLang="en-US" sz="2000" dirty="0"/>
              <a:t>데이터프레임의 크기를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isnull</a:t>
            </a:r>
            <a:r>
              <a:rPr lang="en-US" altLang="ko-KR" sz="2000" dirty="0"/>
              <a:t>().sum(): </a:t>
            </a:r>
            <a:r>
              <a:rPr lang="ko-KR" altLang="en-US" sz="2000" dirty="0"/>
              <a:t>데이터프레임에서 </a:t>
            </a:r>
            <a:r>
              <a:rPr lang="ko-KR" altLang="en-US" sz="2000" dirty="0" err="1"/>
              <a:t>결측치의</a:t>
            </a:r>
            <a:r>
              <a:rPr lang="ko-KR" altLang="en-US" sz="2000" dirty="0"/>
              <a:t> 개수를 출력합니다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64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D5F44-BB9E-A7DF-941F-3A7C58C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EC7AB-4B3C-8B2C-874C-1E033FF0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en-US" altLang="ko-KR" dirty="0" err="1"/>
              <a:t>arange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5EB08-47E5-7BC5-6B54-7CE487313BDD}"/>
              </a:ext>
            </a:extLst>
          </p:cNvPr>
          <p:cNvSpPr txBox="1"/>
          <p:nvPr/>
        </p:nvSpPr>
        <p:spPr>
          <a:xfrm>
            <a:off x="3131840" y="1196752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step</a:t>
            </a:r>
            <a:r>
              <a:rPr lang="ko-KR" altLang="en-US" dirty="0"/>
              <a:t> 지정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np.arange</a:t>
            </a:r>
            <a:r>
              <a:rPr lang="ko-KR" altLang="en-US" dirty="0"/>
              <a:t>(2, 10, 2)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 [2 4 6 8]</a:t>
            </a:r>
          </a:p>
          <a:p>
            <a:endParaRPr lang="ko-KR" altLang="en-US" dirty="0"/>
          </a:p>
          <a:p>
            <a:r>
              <a:rPr lang="ko-KR" altLang="en-US" dirty="0"/>
              <a:t># 부동 소수점 사용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np.arange</a:t>
            </a:r>
            <a:r>
              <a:rPr lang="ko-KR" altLang="en-US" dirty="0"/>
              <a:t>(0, 1, 0.1)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 [0.  0.1 0.2 0.3 0.4 0.5 0.6 0.7 0.8 0.9]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dtype</a:t>
            </a:r>
            <a:r>
              <a:rPr lang="ko-KR" altLang="en-US" dirty="0"/>
              <a:t> 지정</a:t>
            </a:r>
          </a:p>
          <a:p>
            <a:r>
              <a:rPr lang="ko-KR" altLang="en-US" dirty="0"/>
              <a:t>arr4 = </a:t>
            </a:r>
            <a:r>
              <a:rPr lang="ko-KR" altLang="en-US" dirty="0" err="1"/>
              <a:t>np.arange</a:t>
            </a:r>
            <a:r>
              <a:rPr lang="ko-KR" altLang="en-US" dirty="0"/>
              <a:t>(1, 6,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np.float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(arr4)</a:t>
            </a:r>
          </a:p>
          <a:p>
            <a:r>
              <a:rPr lang="ko-KR" altLang="en-US" dirty="0"/>
              <a:t># 출력: [1. 2. 3. 4. 5.]</a:t>
            </a:r>
          </a:p>
        </p:txBody>
      </p:sp>
    </p:spTree>
    <p:extLst>
      <p:ext uri="{BB962C8B-B14F-4D97-AF65-F5344CB8AC3E}">
        <p14:creationId xmlns:p14="http://schemas.microsoft.com/office/powerpoint/2010/main" val="3010328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30DC-27D1-437A-2EDF-CEC8835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정보 확인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9073D-2476-E450-97CD-D84D48D6D9ED}"/>
              </a:ext>
            </a:extLst>
          </p:cNvPr>
          <p:cNvSpPr txBox="1"/>
          <p:nvPr/>
        </p:nvSpPr>
        <p:spPr>
          <a:xfrm>
            <a:off x="683232" y="1196752"/>
            <a:ext cx="79746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데이터프레임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name</a:t>
            </a:r>
            <a:r>
              <a:rPr lang="ko-KR" altLang="en-US" dirty="0"/>
              <a:t>': ['</a:t>
            </a:r>
            <a:r>
              <a:rPr lang="ko-KR" altLang="en-US" dirty="0" err="1"/>
              <a:t>Alice</a:t>
            </a:r>
            <a:r>
              <a:rPr lang="ko-KR" altLang="en-US" dirty="0"/>
              <a:t>', '</a:t>
            </a:r>
            <a:r>
              <a:rPr lang="ko-KR" altLang="en-US" dirty="0" err="1"/>
              <a:t>Bob</a:t>
            </a:r>
            <a:r>
              <a:rPr lang="ko-KR" altLang="en-US" dirty="0"/>
              <a:t>', '</a:t>
            </a:r>
            <a:r>
              <a:rPr lang="ko-KR" altLang="en-US" dirty="0" err="1"/>
              <a:t>Charlie</a:t>
            </a:r>
            <a:r>
              <a:rPr lang="ko-KR" altLang="en-US" dirty="0"/>
              <a:t>', '</a:t>
            </a:r>
            <a:r>
              <a:rPr lang="ko-KR" altLang="en-US" dirty="0" err="1"/>
              <a:t>David</a:t>
            </a:r>
            <a:r>
              <a:rPr lang="ko-KR" altLang="en-US" dirty="0"/>
              <a:t>', '</a:t>
            </a:r>
            <a:r>
              <a:rPr lang="ko-KR" altLang="en-US" dirty="0" err="1"/>
              <a:t>Eva</a:t>
            </a:r>
            <a:r>
              <a:rPr lang="ko-KR" altLang="en-US" dirty="0"/>
              <a:t>'],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age</a:t>
            </a:r>
            <a:r>
              <a:rPr lang="ko-KR" altLang="en-US" dirty="0"/>
              <a:t>': [25, 30, 35, 40, 45],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city</a:t>
            </a:r>
            <a:r>
              <a:rPr lang="ko-KR" altLang="en-US" dirty="0"/>
              <a:t>': ['New York', '</a:t>
            </a:r>
            <a:r>
              <a:rPr lang="ko-KR" altLang="en-US" dirty="0" err="1"/>
              <a:t>Paris</a:t>
            </a:r>
            <a:r>
              <a:rPr lang="ko-KR" altLang="en-US" dirty="0"/>
              <a:t>', '</a:t>
            </a:r>
            <a:r>
              <a:rPr lang="ko-KR" altLang="en-US" dirty="0" err="1"/>
              <a:t>London</a:t>
            </a:r>
            <a:r>
              <a:rPr lang="ko-KR" altLang="en-US" dirty="0"/>
              <a:t>', '</a:t>
            </a:r>
            <a:r>
              <a:rPr lang="ko-KR" altLang="en-US" dirty="0" err="1"/>
              <a:t>Berlin</a:t>
            </a:r>
            <a:r>
              <a:rPr lang="ko-KR" altLang="en-US" dirty="0"/>
              <a:t>', '</a:t>
            </a:r>
            <a:r>
              <a:rPr lang="ko-KR" altLang="en-US" dirty="0" err="1"/>
              <a:t>Tokyo</a:t>
            </a:r>
            <a:r>
              <a:rPr lang="ko-KR" altLang="en-US" dirty="0"/>
              <a:t>']}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데이터프레임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df.head</a:t>
            </a:r>
            <a:r>
              <a:rPr lang="ko-KR" altLang="en-US" dirty="0"/>
              <a:t>())            # 상위 5개 데이터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df.tail</a:t>
            </a:r>
            <a:r>
              <a:rPr lang="ko-KR" altLang="en-US" dirty="0"/>
              <a:t>())            # 하위 5개 데이터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df.info</a:t>
            </a:r>
            <a:r>
              <a:rPr lang="ko-KR" altLang="en-US" dirty="0"/>
              <a:t>())            # 데이터프레임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df.describe</a:t>
            </a:r>
            <a:r>
              <a:rPr lang="ko-KR" altLang="en-US" dirty="0"/>
              <a:t>())        # 수치형 열의 기술 통계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df.columns</a:t>
            </a:r>
            <a:r>
              <a:rPr lang="ko-KR" altLang="en-US" dirty="0"/>
              <a:t>)           # 열 이름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df.index</a:t>
            </a:r>
            <a:r>
              <a:rPr lang="ko-KR" altLang="en-US" dirty="0"/>
              <a:t>)             # 행 인덱스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df.dtypes</a:t>
            </a:r>
            <a:r>
              <a:rPr lang="ko-KR" altLang="en-US" dirty="0"/>
              <a:t>)            # 열의 데이터 타입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df.shape</a:t>
            </a:r>
            <a:r>
              <a:rPr lang="ko-KR" altLang="en-US" dirty="0"/>
              <a:t>)             # 데이터프레임의 크기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df.isnull</a:t>
            </a:r>
            <a:r>
              <a:rPr lang="ko-KR" altLang="en-US" dirty="0"/>
              <a:t>().</a:t>
            </a:r>
            <a:r>
              <a:rPr lang="ko-KR" altLang="en-US" dirty="0" err="1"/>
              <a:t>sum</a:t>
            </a:r>
            <a:r>
              <a:rPr lang="ko-KR" altLang="en-US" dirty="0"/>
              <a:t>())    # </a:t>
            </a:r>
            <a:r>
              <a:rPr lang="ko-KR" altLang="en-US" dirty="0" err="1"/>
              <a:t>결측치</a:t>
            </a:r>
            <a:r>
              <a:rPr lang="ko-KR" altLang="en-US" dirty="0"/>
              <a:t> 개수 출력</a:t>
            </a:r>
          </a:p>
        </p:txBody>
      </p:sp>
    </p:spTree>
    <p:extLst>
      <p:ext uri="{BB962C8B-B14F-4D97-AF65-F5344CB8AC3E}">
        <p14:creationId xmlns:p14="http://schemas.microsoft.com/office/powerpoint/2010/main" val="552537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826768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열</a:t>
            </a:r>
            <a:r>
              <a:rPr lang="en-US" altLang="ko-KR" sz="2000" dirty="0"/>
              <a:t>(column)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</a:t>
            </a:r>
            <a:r>
              <a:rPr lang="en-US" altLang="ko-KR" sz="1800" dirty="0"/>
              <a:t>[‘</a:t>
            </a:r>
            <a:r>
              <a:rPr lang="ko-KR" altLang="en-US" sz="1800" dirty="0" err="1"/>
              <a:t>열인덱스</a:t>
            </a:r>
            <a:r>
              <a:rPr lang="en-US" altLang="ko-KR" sz="1800" dirty="0"/>
              <a:t>’]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</a:t>
            </a:r>
            <a:r>
              <a:rPr lang="en-US" altLang="ko-KR" sz="1800" dirty="0"/>
              <a:t>.</a:t>
            </a:r>
            <a:r>
              <a:rPr lang="ko-KR" altLang="en-US" sz="1800" dirty="0" err="1"/>
              <a:t>열인덱스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df.loc</a:t>
            </a:r>
            <a:r>
              <a:rPr lang="en-US" altLang="ko-KR" sz="1800" dirty="0"/>
              <a:t>[ 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df.iloc</a:t>
            </a:r>
            <a:r>
              <a:rPr lang="en-US" altLang="ko-KR" sz="1800" dirty="0"/>
              <a:t>[ ]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400" dirty="0" err="1"/>
              <a:t>df.loc</a:t>
            </a:r>
            <a:r>
              <a:rPr lang="en-US" altLang="ko-KR" sz="1400" dirty="0"/>
              <a:t>[ ]</a:t>
            </a:r>
          </a:p>
          <a:p>
            <a:pPr lvl="2"/>
            <a:r>
              <a:rPr lang="ko-KR" altLang="en-US" sz="1200" dirty="0" err="1"/>
              <a:t>열인덱스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열이름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</a:t>
            </a:r>
          </a:p>
          <a:p>
            <a:pPr lvl="1"/>
            <a:r>
              <a:rPr lang="en-US" altLang="ko-KR" sz="1400" dirty="0" err="1"/>
              <a:t>df.iloc</a:t>
            </a:r>
            <a:r>
              <a:rPr lang="en-US" altLang="ko-KR" sz="1400" dirty="0"/>
              <a:t>[ ]</a:t>
            </a:r>
          </a:p>
          <a:p>
            <a:pPr lvl="2"/>
            <a:r>
              <a:rPr lang="ko-KR" altLang="en-US" sz="1200" dirty="0"/>
              <a:t>위치 인덱스 사용</a:t>
            </a:r>
            <a:endParaRPr lang="en-US" altLang="ko-KR" sz="1200" dirty="0"/>
          </a:p>
          <a:p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57404-C270-725C-CFC0-7F8F3253EF53}"/>
              </a:ext>
            </a:extLst>
          </p:cNvPr>
          <p:cNvSpPr txBox="1"/>
          <p:nvPr/>
        </p:nvSpPr>
        <p:spPr>
          <a:xfrm>
            <a:off x="4283968" y="688622"/>
            <a:ext cx="479836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1: 대괄호([])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단일 열 선택</a:t>
            </a:r>
          </a:p>
          <a:p>
            <a:r>
              <a:rPr lang="ko-KR" altLang="en-US" sz="1400" dirty="0" err="1"/>
              <a:t>name_col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2: 점(.)을 이용한 단일 열 선택</a:t>
            </a:r>
          </a:p>
          <a:p>
            <a:r>
              <a:rPr lang="ko-KR" altLang="en-US" sz="1400" dirty="0" err="1"/>
              <a:t>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df.age</a:t>
            </a:r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age_col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3: 대괄호([])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복수 열 선택</a:t>
            </a:r>
          </a:p>
          <a:p>
            <a:r>
              <a:rPr lang="ko-KR" altLang="en-US" sz="1400" dirty="0" err="1"/>
              <a:t>name_age_col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name_age_col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4: </a:t>
            </a:r>
            <a:r>
              <a:rPr lang="ko-KR" altLang="en-US" sz="1400" dirty="0" err="1"/>
              <a:t>loc</a:t>
            </a:r>
            <a:r>
              <a:rPr lang="ko-KR" altLang="en-US" sz="1400" dirty="0"/>
              <a:t>[]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열 선택</a:t>
            </a:r>
          </a:p>
          <a:p>
            <a:r>
              <a:rPr lang="ko-KR" altLang="en-US" sz="1400" dirty="0" err="1"/>
              <a:t>name_col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[:,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5: </a:t>
            </a:r>
            <a:r>
              <a:rPr lang="ko-KR" altLang="en-US" sz="1400" dirty="0" err="1"/>
              <a:t>iloc</a:t>
            </a:r>
            <a:r>
              <a:rPr lang="ko-KR" altLang="en-US" sz="1400" dirty="0"/>
              <a:t>[]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열 선택</a:t>
            </a:r>
          </a:p>
          <a:p>
            <a:r>
              <a:rPr lang="ko-KR" altLang="en-US" sz="1400" dirty="0" err="1"/>
              <a:t>name_age_col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df.iloc</a:t>
            </a:r>
            <a:r>
              <a:rPr lang="ko-KR" altLang="en-US" sz="1400" dirty="0"/>
              <a:t>[:, [0, 1]]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name_age_col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3129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1D19-6B6B-FBE7-5676-8952F1F5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열 선택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F0C0D-E7C0-6533-2C08-0423FE7E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 선택을 사용한 그래프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73332-4631-AE91-11F7-7055D9614B56}"/>
              </a:ext>
            </a:extLst>
          </p:cNvPr>
          <p:cNvSpPr txBox="1"/>
          <p:nvPr/>
        </p:nvSpPr>
        <p:spPr>
          <a:xfrm>
            <a:off x="611560" y="1844824"/>
            <a:ext cx="4572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': [2017, 2018, 2019, 2020, 2021],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': [6, 7, 8, 9, 10],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': [11, 12, 13, 14, 15]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특정 열 선택하여 연산 수행 후 결과를 새로운 열로 추가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'] +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’]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 새로 추가한 열을 이용해서 그래프 그리기</a:t>
            </a:r>
          </a:p>
          <a:p>
            <a:r>
              <a:rPr lang="ko-KR" altLang="en-US" sz="1200" dirty="0" err="1"/>
              <a:t>plt.bar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'],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']) 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Sales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Sales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192890-B338-0000-B4AD-BE4F575F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79" y="2169269"/>
            <a:ext cx="3592717" cy="28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3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인덱싱 </a:t>
            </a:r>
            <a:r>
              <a:rPr lang="en-US" altLang="ko-KR" sz="1600" dirty="0"/>
              <a:t>(.loc </a:t>
            </a:r>
            <a:r>
              <a:rPr lang="ko-KR" altLang="en-US" sz="1600" dirty="0"/>
              <a:t>또는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iloc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):</a:t>
            </a:r>
          </a:p>
          <a:p>
            <a:pPr lvl="2"/>
            <a:r>
              <a:rPr lang="ko-KR" altLang="en-US" sz="1400" dirty="0"/>
              <a:t>단일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row_index</a:t>
            </a:r>
            <a:r>
              <a:rPr lang="en-US" altLang="ko-KR" sz="1400" dirty="0"/>
              <a:t>]</a:t>
            </a:r>
          </a:p>
          <a:p>
            <a:pPr lvl="2"/>
            <a:r>
              <a:rPr lang="ko-KR" altLang="en-US" sz="1400" dirty="0"/>
              <a:t>여러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start_label:end_label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start_index:end_index</a:t>
            </a:r>
            <a:r>
              <a:rPr lang="en-US" altLang="ko-KR" sz="1400" dirty="0"/>
              <a:t>]</a:t>
            </a:r>
          </a:p>
          <a:p>
            <a:pPr lvl="2"/>
            <a:r>
              <a:rPr lang="ko-KR" altLang="en-US" sz="1400" dirty="0"/>
              <a:t>특정 조건에 맞는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[condition]</a:t>
            </a:r>
          </a:p>
          <a:p>
            <a:pPr lvl="2"/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/>
              <a:t>불리언</a:t>
            </a:r>
            <a:r>
              <a:rPr lang="ko-KR" altLang="en-US" sz="1600" dirty="0"/>
              <a:t> 인덱싱 </a:t>
            </a:r>
            <a:r>
              <a:rPr lang="en-US" altLang="ko-KR" sz="1600" dirty="0"/>
              <a:t>(</a:t>
            </a:r>
            <a:r>
              <a:rPr lang="ko-KR" altLang="en-US" sz="1600" dirty="0"/>
              <a:t>특정 조건에 맞는 행 선택</a:t>
            </a:r>
            <a:r>
              <a:rPr lang="en-US" altLang="ko-KR" sz="1600" dirty="0"/>
              <a:t>):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[condition]</a:t>
            </a:r>
          </a:p>
          <a:p>
            <a:pPr lvl="2"/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query() </a:t>
            </a:r>
            <a:r>
              <a:rPr lang="ko-KR" altLang="en-US" sz="1600" dirty="0"/>
              <a:t>메서드를 사용한 조건식을 이용한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df.query</a:t>
            </a:r>
            <a:r>
              <a:rPr lang="en-US" altLang="ko-KR" sz="1400" dirty="0"/>
              <a:t>(condition)</a:t>
            </a:r>
          </a:p>
          <a:p>
            <a:pPr lvl="2"/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isin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사용하여 여러 값에 해당하는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['column'].</a:t>
            </a:r>
            <a:r>
              <a:rPr lang="en-US" altLang="ko-KR" sz="1400" dirty="0" err="1"/>
              <a:t>isin</a:t>
            </a:r>
            <a:r>
              <a:rPr lang="en-US" altLang="ko-KR" sz="1400" dirty="0"/>
              <a:t>([value1, value2, ...])]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96903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5"/>
            <a:ext cx="453650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인덱싱 </a:t>
            </a:r>
            <a:r>
              <a:rPr lang="en-US" altLang="ko-KR" sz="1600" dirty="0"/>
              <a:t>(.loc </a:t>
            </a:r>
            <a:r>
              <a:rPr lang="ko-KR" altLang="en-US" sz="1600" dirty="0"/>
              <a:t>또는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iloc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):</a:t>
            </a:r>
          </a:p>
          <a:p>
            <a:pPr lvl="2"/>
            <a:r>
              <a:rPr lang="ko-KR" altLang="en-US" sz="1400" dirty="0"/>
              <a:t>단일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row_index</a:t>
            </a:r>
            <a:r>
              <a:rPr lang="en-US" altLang="ko-KR" sz="1400" dirty="0"/>
              <a:t>]</a:t>
            </a:r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여러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start_label:end_label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start_index:end_index</a:t>
            </a:r>
            <a:r>
              <a:rPr lang="en-US" altLang="ko-KR" sz="1400" dirty="0"/>
              <a:t>]</a:t>
            </a:r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특정 조건에 맞는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[condition]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DE45-AAE5-ADA2-469A-6E9470E9409E}"/>
              </a:ext>
            </a:extLst>
          </p:cNvPr>
          <p:cNvSpPr txBox="1"/>
          <p:nvPr/>
        </p:nvSpPr>
        <p:spPr>
          <a:xfrm>
            <a:off x="4647535" y="980728"/>
            <a:ext cx="43169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David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Eva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[25, 30, 35, 40, 45],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': ['New York', '</a:t>
            </a:r>
            <a:r>
              <a:rPr lang="ko-KR" altLang="en-US" sz="1200" dirty="0" err="1"/>
              <a:t>Paris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London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Berlin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Tokyo</a:t>
            </a:r>
            <a:r>
              <a:rPr lang="ko-KR" altLang="en-US" sz="1200" dirty="0"/>
              <a:t>']}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단일 행 선택</a:t>
            </a:r>
          </a:p>
          <a:p>
            <a:r>
              <a:rPr lang="ko-KR" altLang="en-US" sz="1200" dirty="0"/>
              <a:t>row1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[2]  # </a:t>
            </a:r>
            <a:r>
              <a:rPr lang="ko-KR" altLang="en-US" sz="1200" dirty="0" err="1"/>
              <a:t>행인덱스를</a:t>
            </a:r>
            <a:r>
              <a:rPr lang="ko-KR" altLang="en-US" sz="1200" dirty="0"/>
              <a:t> 사용하여 선택</a:t>
            </a:r>
          </a:p>
          <a:p>
            <a:r>
              <a:rPr lang="en-US" altLang="ko-KR" sz="1200" dirty="0"/>
              <a:t>r</a:t>
            </a:r>
            <a:r>
              <a:rPr lang="ko-KR" altLang="en-US" sz="1200" dirty="0"/>
              <a:t>ow2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[3]  # 위치 인덱스를 사용하여 선택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("단일 행 선택:")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(row1)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여러 행 선택</a:t>
            </a:r>
          </a:p>
          <a:p>
            <a:r>
              <a:rPr lang="ko-KR" altLang="en-US" sz="1200" dirty="0"/>
              <a:t>rows1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[1:3]  # </a:t>
            </a:r>
            <a:r>
              <a:rPr lang="ko-KR" altLang="en-US" sz="1200" dirty="0" err="1"/>
              <a:t>행인덱스</a:t>
            </a:r>
            <a:r>
              <a:rPr lang="ko-KR" altLang="en-US" sz="1200" dirty="0"/>
              <a:t> 범위를 사용하여 선택</a:t>
            </a:r>
          </a:p>
          <a:p>
            <a:r>
              <a:rPr lang="ko-KR" altLang="en-US" sz="1200" dirty="0"/>
              <a:t>rows2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[2:4]  # </a:t>
            </a:r>
            <a:r>
              <a:rPr lang="ko-KR" altLang="en-US" sz="1200" dirty="0" err="1"/>
              <a:t>위치인덱스</a:t>
            </a:r>
            <a:r>
              <a:rPr lang="ko-KR" altLang="en-US" sz="1200" dirty="0"/>
              <a:t> 범위를 사용하여 선택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("\</a:t>
            </a:r>
            <a:r>
              <a:rPr lang="ko-KR" altLang="en-US" sz="1200" dirty="0" err="1"/>
              <a:t>n여러</a:t>
            </a:r>
            <a:r>
              <a:rPr lang="ko-KR" altLang="en-US" sz="1200" dirty="0"/>
              <a:t> 행 선택:")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(rows1)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(rows2)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특정 조건에 맞는 행 선택</a:t>
            </a:r>
          </a:p>
          <a:p>
            <a:r>
              <a:rPr lang="en-US" altLang="ko-KR" sz="1200" dirty="0" err="1"/>
              <a:t>selected_rows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['age'] &gt; 30]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print("\n</a:t>
            </a:r>
            <a:r>
              <a:rPr lang="ko-KR" altLang="en-US" sz="1200" dirty="0"/>
              <a:t>조건에 맞는 행 선택</a:t>
            </a:r>
            <a:r>
              <a:rPr lang="en-US" altLang="ko-KR" sz="1200" dirty="0"/>
              <a:t>:")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selected_rows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BCAA9-A5DF-EAA3-C587-F94257A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933056"/>
            <a:ext cx="2295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68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불리언</a:t>
            </a:r>
            <a:r>
              <a:rPr lang="ko-KR" altLang="en-US" sz="1600" dirty="0"/>
              <a:t> 인덱싱 </a:t>
            </a:r>
            <a:r>
              <a:rPr lang="en-US" altLang="ko-KR" sz="1600" dirty="0"/>
              <a:t>(</a:t>
            </a:r>
            <a:r>
              <a:rPr lang="ko-KR" altLang="en-US" sz="1600" dirty="0"/>
              <a:t>특정 조건에 맞는 행 선택</a:t>
            </a:r>
            <a:r>
              <a:rPr lang="en-US" altLang="ko-KR" sz="1600" dirty="0"/>
              <a:t>):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[condition]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B4AFF-8717-F671-F8F2-F75205E1FCC1}"/>
              </a:ext>
            </a:extLst>
          </p:cNvPr>
          <p:cNvSpPr txBox="1"/>
          <p:nvPr/>
        </p:nvSpPr>
        <p:spPr>
          <a:xfrm>
            <a:off x="1547664" y="2204864"/>
            <a:ext cx="604867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 &gt; 30) &amp; 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')]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6880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en-US" altLang="ko-KR" sz="1600" dirty="0"/>
              <a:t>query() </a:t>
            </a:r>
            <a:r>
              <a:rPr lang="ko-KR" altLang="en-US" sz="1600" dirty="0"/>
              <a:t>메서드를 사용한 조건식을 이용한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df.query</a:t>
            </a:r>
            <a:r>
              <a:rPr lang="en-US" altLang="ko-KR" sz="1400" dirty="0"/>
              <a:t>(condition)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A609F-0F6C-1959-F8BB-F1F12FFD2D35}"/>
              </a:ext>
            </a:extLst>
          </p:cNvPr>
          <p:cNvSpPr txBox="1"/>
          <p:nvPr/>
        </p:nvSpPr>
        <p:spPr>
          <a:xfrm>
            <a:off x="1551620" y="2348880"/>
            <a:ext cx="57423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query</a:t>
            </a:r>
            <a:r>
              <a:rPr lang="ko-KR" altLang="en-US" sz="1400" dirty="0"/>
              <a:t> 메서드를 사용하여 조건 설정 및 행 선택</a:t>
            </a:r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df.query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 &gt; 30 and 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382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isin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사용하여 여러 값에 해당하는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['column'].</a:t>
            </a:r>
            <a:r>
              <a:rPr lang="en-US" altLang="ko-KR" sz="1400" dirty="0" err="1"/>
              <a:t>isin</a:t>
            </a:r>
            <a:r>
              <a:rPr lang="en-US" altLang="ko-KR" sz="1400" dirty="0"/>
              <a:t>([value1, value2, ...])]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8F1E7-B233-0A5E-A2CE-9339CF0146D9}"/>
              </a:ext>
            </a:extLst>
          </p:cNvPr>
          <p:cNvSpPr txBox="1"/>
          <p:nvPr/>
        </p:nvSpPr>
        <p:spPr>
          <a:xfrm>
            <a:off x="1691680" y="2276872"/>
            <a:ext cx="590465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isin</a:t>
            </a:r>
            <a:r>
              <a:rPr lang="ko-KR" altLang="en-US" sz="1400" dirty="0"/>
              <a:t>() 메서드를 사용하여 여러 값에 해당하는 행 선택</a:t>
            </a:r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isin</a:t>
            </a:r>
            <a:r>
              <a:rPr lang="ko-KR" altLang="en-US" sz="1400" dirty="0"/>
              <a:t>(['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'])]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5093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특정 행과 열을</a:t>
            </a:r>
            <a:r>
              <a:rPr lang="en-US" altLang="ko-KR" sz="2000" dirty="0"/>
              <a:t> </a:t>
            </a:r>
            <a:r>
              <a:rPr lang="ko-KR" altLang="en-US" sz="2000" dirty="0"/>
              <a:t>동시에</a:t>
            </a:r>
            <a:r>
              <a:rPr lang="en-US" altLang="ko-KR" sz="2000" dirty="0"/>
              <a:t> </a:t>
            </a:r>
            <a:r>
              <a:rPr lang="ko-KR" altLang="en-US" sz="2000" dirty="0"/>
              <a:t>선택하는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df.loc</a:t>
            </a:r>
            <a:r>
              <a:rPr lang="ko-KR" altLang="en-US" sz="1600" dirty="0"/>
              <a:t>를 사용하여 조건과 열을 함께 지정하는 것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DDAD1-20BC-D11C-8016-EA3E1C35D420}"/>
              </a:ext>
            </a:extLst>
          </p:cNvPr>
          <p:cNvSpPr txBox="1"/>
          <p:nvPr/>
        </p:nvSpPr>
        <p:spPr>
          <a:xfrm>
            <a:off x="1115616" y="2564904"/>
            <a:ext cx="74168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조건과 열을 동시에 사용하여 행 및 열 선택</a:t>
            </a:r>
          </a:p>
          <a:p>
            <a:r>
              <a:rPr lang="ko-KR" altLang="en-US" sz="1400" dirty="0" err="1"/>
              <a:t>selected_rows_columns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 &gt; 30) &amp; 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'), 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selected_rows_columns</a:t>
            </a:r>
            <a:r>
              <a:rPr lang="ko-KR" altLang="en-US" sz="1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87A72-C481-6C43-68AC-116E87A4CD8F}"/>
              </a:ext>
            </a:extLst>
          </p:cNvPr>
          <p:cNvSpPr txBox="1"/>
          <p:nvPr/>
        </p:nvSpPr>
        <p:spPr>
          <a:xfrm>
            <a:off x="3275856" y="197954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df.loc</a:t>
            </a: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653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C194B-4674-0D6E-DF38-1C9445E5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열선택과 행선택을 동시에 사용해서 그래프를 그리는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B6DDD-77E4-763C-AF4A-12615A4B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year </a:t>
            </a:r>
            <a:r>
              <a:rPr lang="ko-KR" altLang="en-US" sz="1800" dirty="0"/>
              <a:t>열에서 </a:t>
            </a:r>
            <a:r>
              <a:rPr lang="en-US" altLang="ko-KR" sz="1800" dirty="0"/>
              <a:t>2019</a:t>
            </a:r>
            <a:r>
              <a:rPr lang="ko-KR" altLang="en-US" sz="1800" dirty="0"/>
              <a:t>년 이상의 데이터를 선택하고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그에 해당하는 </a:t>
            </a:r>
            <a:r>
              <a:rPr lang="en-US" altLang="ko-KR" sz="1800" dirty="0"/>
              <a:t>year, </a:t>
            </a:r>
            <a:r>
              <a:rPr lang="en-US" altLang="ko-KR" sz="1800" dirty="0" err="1"/>
              <a:t>A_product_sales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B_product_sales</a:t>
            </a:r>
            <a:r>
              <a:rPr lang="en-US" altLang="ko-KR" sz="1800" dirty="0"/>
              <a:t> </a:t>
            </a:r>
            <a:r>
              <a:rPr lang="ko-KR" altLang="en-US" sz="1800" dirty="0"/>
              <a:t>열을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2ED1C-0AB9-4565-E5FB-1086799625DD}"/>
              </a:ext>
            </a:extLst>
          </p:cNvPr>
          <p:cNvSpPr txBox="1"/>
          <p:nvPr/>
        </p:nvSpPr>
        <p:spPr>
          <a:xfrm>
            <a:off x="899592" y="2492896"/>
            <a:ext cx="3476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data</a:t>
            </a:r>
            <a:r>
              <a:rPr lang="ko-KR" altLang="en-US" sz="1200" dirty="0"/>
              <a:t> = 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': [2017, 2018, 2019, 2020, 2021],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': [6, 7, 8, 9, 10],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': [11, 12, 13, 14, 15],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C_product_sales</a:t>
            </a:r>
            <a:r>
              <a:rPr lang="ko-KR" altLang="en-US" sz="1200" dirty="0"/>
              <a:t>': [9, 8, 7, 6, 5]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16548B-5A30-546F-2B76-CA59373A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50" y="2509777"/>
            <a:ext cx="3351858" cy="26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7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34EE-13DA-7EA7-C706-A0D6CA5C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7409D-463C-F474-39D0-33510ED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random.rand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#</a:t>
            </a:r>
            <a:r>
              <a:rPr lang="ko-KR" altLang="en-US" dirty="0" err="1"/>
              <a:t>넘파이제공</a:t>
            </a:r>
            <a:endParaRPr lang="en-US" altLang="ko-KR" dirty="0"/>
          </a:p>
          <a:p>
            <a:pPr lvl="1"/>
            <a:r>
              <a:rPr lang="ko-KR" altLang="en-US" dirty="0"/>
              <a:t>주어진 형상</a:t>
            </a:r>
            <a:r>
              <a:rPr lang="en-US" altLang="ko-KR" dirty="0"/>
              <a:t>(shape)</a:t>
            </a:r>
            <a:r>
              <a:rPr lang="ko-KR" altLang="en-US" dirty="0"/>
              <a:t>에 맞는 </a:t>
            </a:r>
            <a:r>
              <a:rPr lang="ko-KR" altLang="en-US" dirty="0" err="1"/>
              <a:t>랜덤한</a:t>
            </a:r>
            <a:r>
              <a:rPr lang="ko-KR" altLang="en-US" dirty="0"/>
              <a:t> 값을 가지는 배열을 생성하는 함수</a:t>
            </a:r>
            <a:endParaRPr lang="en-US" altLang="ko-KR" dirty="0"/>
          </a:p>
          <a:p>
            <a:pPr lvl="1"/>
            <a:r>
              <a:rPr lang="en-US" altLang="ko-KR" dirty="0"/>
              <a:t>[0, 1) </a:t>
            </a:r>
            <a:r>
              <a:rPr lang="ko-KR" altLang="en-US" dirty="0"/>
              <a:t>범위에서 균일한 분포를 가지는 난수를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d0, d1, ..., </a:t>
            </a:r>
            <a:r>
              <a:rPr lang="en-US" altLang="ko-KR" dirty="0" err="1"/>
              <a:t>dn</a:t>
            </a:r>
            <a:r>
              <a:rPr lang="en-US" altLang="ko-KR" dirty="0"/>
              <a:t>: </a:t>
            </a:r>
            <a:r>
              <a:rPr lang="ko-KR" altLang="en-US" dirty="0"/>
              <a:t>생성하려는 배열의 형상</a:t>
            </a:r>
            <a:r>
              <a:rPr lang="en-US" altLang="ko-KR" dirty="0"/>
              <a:t>(shape)</a:t>
            </a:r>
            <a:r>
              <a:rPr lang="ko-KR" altLang="en-US" dirty="0"/>
              <a:t>을 나타내는 인수들입니다</a:t>
            </a:r>
            <a:r>
              <a:rPr lang="en-US" altLang="ko-KR" dirty="0"/>
              <a:t>. </a:t>
            </a:r>
            <a:r>
              <a:rPr lang="ko-KR" altLang="en-US" dirty="0"/>
              <a:t>각 인수는 해당 차원의 크기를 나타냅니다</a:t>
            </a:r>
            <a:r>
              <a:rPr lang="en-US" altLang="ko-KR" dirty="0"/>
              <a:t>. </a:t>
            </a:r>
            <a:r>
              <a:rPr lang="ko-KR" altLang="en-US" dirty="0"/>
              <a:t>인수들은 정수로 지정되어야 합니다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C2101-61F4-8CAA-AC9F-667B2A6C66BE}"/>
              </a:ext>
            </a:extLst>
          </p:cNvPr>
          <p:cNvSpPr txBox="1"/>
          <p:nvPr/>
        </p:nvSpPr>
        <p:spPr>
          <a:xfrm>
            <a:off x="2123728" y="2646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numpy.random.rand</a:t>
            </a:r>
            <a:r>
              <a:rPr lang="ko-KR" altLang="en-US" dirty="0"/>
              <a:t>(d0, d1, ..., </a:t>
            </a:r>
            <a:r>
              <a:rPr lang="ko-KR" altLang="en-US" dirty="0" err="1"/>
              <a:t>dn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72E86-CCCB-E5E0-5CDB-FBEDC0F5F18E}"/>
              </a:ext>
            </a:extLst>
          </p:cNvPr>
          <p:cNvSpPr txBox="1"/>
          <p:nvPr/>
        </p:nvSpPr>
        <p:spPr>
          <a:xfrm>
            <a:off x="1043608" y="4437112"/>
            <a:ext cx="7416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1차원 배열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np.random.rand</a:t>
            </a:r>
            <a:r>
              <a:rPr lang="ko-KR" altLang="en-US" dirty="0"/>
              <a:t>(5)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[0.83958127 0.24040059 0.347213   0.84438691 0.40773203]</a:t>
            </a:r>
          </a:p>
        </p:txBody>
      </p:sp>
    </p:spTree>
    <p:extLst>
      <p:ext uri="{BB962C8B-B14F-4D97-AF65-F5344CB8AC3E}">
        <p14:creationId xmlns:p14="http://schemas.microsoft.com/office/powerpoint/2010/main" val="3308021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242A0-4701-99A0-3058-72521F81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54692-7136-FC16-C9A7-953B56A9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기본 산술 연산 가능</a:t>
            </a:r>
            <a:endParaRPr lang="en-US" altLang="ko-KR" sz="1800" dirty="0"/>
          </a:p>
          <a:p>
            <a:r>
              <a:rPr lang="ko-KR" altLang="en-US" sz="1800" dirty="0"/>
              <a:t>집계 함수 사용 가능</a:t>
            </a:r>
          </a:p>
          <a:p>
            <a:pPr lvl="1"/>
            <a:r>
              <a:rPr lang="ko-KR" altLang="en-US" sz="1600" dirty="0"/>
              <a:t>열 및 행을 기준으로 연산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F9AE0-7906-1F5E-1383-C5D0E834244F}"/>
              </a:ext>
            </a:extLst>
          </p:cNvPr>
          <p:cNvSpPr txBox="1"/>
          <p:nvPr/>
        </p:nvSpPr>
        <p:spPr>
          <a:xfrm>
            <a:off x="827584" y="1988840"/>
            <a:ext cx="797463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data1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3],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[4, 5, 6], 'C': [7, 8, 9]}</a:t>
            </a:r>
          </a:p>
          <a:p>
            <a:r>
              <a:rPr lang="ko-KR" altLang="en-US" sz="1400" dirty="0"/>
              <a:t>data2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[9, 8, 7],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[6, 5, 4], 'C': [3, 2, 1]}</a:t>
            </a:r>
          </a:p>
          <a:p>
            <a:r>
              <a:rPr lang="ko-KR" altLang="en-US" sz="1400" dirty="0"/>
              <a:t>df1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(data1)</a:t>
            </a:r>
          </a:p>
          <a:p>
            <a:r>
              <a:rPr lang="ko-KR" altLang="en-US" sz="1400" dirty="0"/>
              <a:t>df2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(data2)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# 기본 연산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(df1 + df2)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# 집계 함수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(df1.mean())  </a:t>
            </a:r>
            <a:r>
              <a:rPr lang="en-US" altLang="ko-KR" sz="1400" dirty="0"/>
              <a:t>#</a:t>
            </a:r>
            <a:r>
              <a:rPr lang="ko-KR" altLang="en-US" sz="1400" dirty="0"/>
              <a:t>열 기준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</a:t>
            </a:r>
            <a:r>
              <a:rPr lang="ko-KR" altLang="en-US" sz="1400" dirty="0" err="1"/>
              <a:t>rint</a:t>
            </a:r>
            <a:r>
              <a:rPr lang="ko-KR" altLang="en-US" sz="1400" dirty="0"/>
              <a:t>(df1.mean(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=1))  </a:t>
            </a:r>
            <a:r>
              <a:rPr lang="en-US" altLang="ko-KR" sz="1400" dirty="0"/>
              <a:t>#</a:t>
            </a:r>
            <a:r>
              <a:rPr lang="ko-KR" altLang="en-US" sz="1400" dirty="0"/>
              <a:t>행 기준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8066E-D106-2E91-4FEC-BC098CB1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01"/>
          <a:stretch/>
        </p:blipFill>
        <p:spPr>
          <a:xfrm>
            <a:off x="5148064" y="1988840"/>
            <a:ext cx="1015841" cy="648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C97686-5B8F-91ED-9006-030F94F4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00"/>
          <a:stretch/>
        </p:blipFill>
        <p:spPr>
          <a:xfrm>
            <a:off x="5139295" y="2852936"/>
            <a:ext cx="1060375" cy="732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ECE077-6DDA-C3A8-3EBE-22190CDA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16" y="3742138"/>
            <a:ext cx="1368152" cy="7388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EFD455-4901-C02C-0CB8-4E81DCE5D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639"/>
          <a:stretch/>
        </p:blipFill>
        <p:spPr>
          <a:xfrm>
            <a:off x="3563888" y="4817782"/>
            <a:ext cx="1458306" cy="7136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B2488C-21DD-E645-E831-6CE4F532A1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44"/>
          <a:stretch/>
        </p:blipFill>
        <p:spPr>
          <a:xfrm>
            <a:off x="3779912" y="5817080"/>
            <a:ext cx="1458306" cy="7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97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85E8B-5A5D-535E-70B7-34DD6F3A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DataFrame</a:t>
            </a:r>
            <a:r>
              <a:rPr lang="en-US" altLang="ko-KR" sz="3600" dirty="0"/>
              <a:t> </a:t>
            </a:r>
            <a:r>
              <a:rPr lang="ko-KR" altLang="en-US" sz="3600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3D72F-D47D-A8BA-E9B9-8DCAAA9C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기술통계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endParaRPr lang="en-US" altLang="ko-KR" dirty="0"/>
          </a:p>
          <a:p>
            <a:pPr lvl="1"/>
            <a:r>
              <a:rPr lang="ko-KR" altLang="en-US" dirty="0"/>
              <a:t>중앙값</a:t>
            </a:r>
            <a:endParaRPr lang="en-US" altLang="ko-KR" dirty="0"/>
          </a:p>
          <a:p>
            <a:pPr lvl="1"/>
            <a:r>
              <a:rPr lang="ko-KR" altLang="en-US" dirty="0" err="1"/>
              <a:t>최빈값</a:t>
            </a:r>
            <a:endParaRPr lang="en-US" altLang="ko-KR" dirty="0"/>
          </a:p>
          <a:p>
            <a:pPr lvl="1"/>
            <a:r>
              <a:rPr lang="ko-KR" altLang="en-US" dirty="0"/>
              <a:t>분산</a:t>
            </a:r>
            <a:endParaRPr lang="en-US" altLang="ko-KR" dirty="0"/>
          </a:p>
          <a:p>
            <a:pPr lvl="1"/>
            <a:r>
              <a:rPr lang="ko-KR" altLang="en-US" dirty="0"/>
              <a:t>표준편차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5811-9DC2-5CC4-60F3-B05185150FD4}"/>
              </a:ext>
            </a:extLst>
          </p:cNvPr>
          <p:cNvSpPr txBox="1"/>
          <p:nvPr/>
        </p:nvSpPr>
        <p:spPr>
          <a:xfrm>
            <a:off x="3059832" y="1320383"/>
            <a:ext cx="59046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3, 4, 5, 3]}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평균 (</a:t>
            </a:r>
            <a:r>
              <a:rPr lang="ko-KR" altLang="en-US" sz="1400" dirty="0" err="1"/>
              <a:t>Mean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mean_value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mean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f"Mean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mean_value</a:t>
            </a:r>
            <a:r>
              <a:rPr lang="ko-KR" altLang="en-US" sz="1400" dirty="0"/>
              <a:t>}")  # 결과: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중앙값 (</a:t>
            </a:r>
            <a:r>
              <a:rPr lang="ko-KR" altLang="en-US" sz="1400" dirty="0" err="1"/>
              <a:t>Median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median_value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median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f"Median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median_value</a:t>
            </a:r>
            <a:r>
              <a:rPr lang="ko-KR" altLang="en-US" sz="1400" dirty="0"/>
              <a:t>}")  # 결과: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최빈값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mode_value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f"Mode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mode_value</a:t>
            </a:r>
            <a:r>
              <a:rPr lang="ko-KR" altLang="en-US" sz="1400" dirty="0"/>
              <a:t>[0]}")  # 결과: 3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분산 (</a:t>
            </a:r>
            <a:r>
              <a:rPr lang="ko-KR" altLang="en-US" sz="1400" dirty="0" err="1"/>
              <a:t>Variance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variance_value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var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f"Variance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variance_value</a:t>
            </a:r>
            <a:r>
              <a:rPr lang="ko-KR" altLang="en-US" sz="1400" dirty="0"/>
              <a:t>}")  # 결과: 2.0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표준편차 (Standard </a:t>
            </a:r>
            <a:r>
              <a:rPr lang="ko-KR" altLang="en-US" sz="1400" dirty="0" err="1"/>
              <a:t>Deviation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std_value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std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f"Standard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Deviation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std_value</a:t>
            </a:r>
            <a:r>
              <a:rPr lang="ko-KR" altLang="en-US" sz="1400" dirty="0"/>
              <a:t>}")  # 결과: 1.4142135623730951</a:t>
            </a:r>
          </a:p>
        </p:txBody>
      </p:sp>
    </p:spTree>
    <p:extLst>
      <p:ext uri="{BB962C8B-B14F-4D97-AF65-F5344CB8AC3E}">
        <p14:creationId xmlns:p14="http://schemas.microsoft.com/office/powerpoint/2010/main" val="30277147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8AE-01BD-A1CB-3243-2833C0C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FB20-AA6E-292D-0D8B-2B94E4C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읽기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read_csv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CSV </a:t>
            </a:r>
            <a:r>
              <a:rPr lang="ko-KR" altLang="en-US" dirty="0"/>
              <a:t>파일을 불러올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Excel </a:t>
            </a:r>
            <a:r>
              <a:rPr lang="ko-KR" altLang="en-US" dirty="0"/>
              <a:t>파일 읽기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Excel </a:t>
            </a:r>
            <a:r>
              <a:rPr lang="ko-KR" altLang="en-US" dirty="0"/>
              <a:t>파일을 불러올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E6077-A6FC-BC4A-56BB-E50946EFD4B1}"/>
              </a:ext>
            </a:extLst>
          </p:cNvPr>
          <p:cNvSpPr txBox="1"/>
          <p:nvPr/>
        </p:nvSpPr>
        <p:spPr>
          <a:xfrm>
            <a:off x="2286000" y="213285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pd.read_csv</a:t>
            </a:r>
            <a:r>
              <a:rPr lang="ko-KR" altLang="en-US" dirty="0"/>
              <a:t>('</a:t>
            </a:r>
            <a:r>
              <a:rPr lang="ko-KR" altLang="en-US" dirty="0" err="1"/>
              <a:t>data.csv</a:t>
            </a:r>
            <a:r>
              <a:rPr lang="ko-KR" altLang="en-US" dirty="0"/>
              <a:t>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B1C01-7B09-0DAF-D504-0150D4429DD6}"/>
              </a:ext>
            </a:extLst>
          </p:cNvPr>
          <p:cNvSpPr txBox="1"/>
          <p:nvPr/>
        </p:nvSpPr>
        <p:spPr>
          <a:xfrm>
            <a:off x="2051720" y="4581128"/>
            <a:ext cx="5688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pd.read_excel</a:t>
            </a:r>
            <a:r>
              <a:rPr lang="ko-KR" altLang="en-US" dirty="0"/>
              <a:t>('</a:t>
            </a:r>
            <a:r>
              <a:rPr lang="ko-KR" altLang="en-US" dirty="0" err="1"/>
              <a:t>data.xlsx</a:t>
            </a:r>
            <a:r>
              <a:rPr lang="ko-KR" altLang="en-US" dirty="0"/>
              <a:t>', </a:t>
            </a:r>
            <a:r>
              <a:rPr lang="ko-KR" altLang="en-US" dirty="0" err="1"/>
              <a:t>sheet_name</a:t>
            </a:r>
            <a:r>
              <a:rPr lang="ko-KR" altLang="en-US" dirty="0"/>
              <a:t>='Sheet1')</a:t>
            </a:r>
          </a:p>
        </p:txBody>
      </p:sp>
    </p:spTree>
    <p:extLst>
      <p:ext uri="{BB962C8B-B14F-4D97-AF65-F5344CB8AC3E}">
        <p14:creationId xmlns:p14="http://schemas.microsoft.com/office/powerpoint/2010/main" val="15346819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8AE-01BD-A1CB-3243-2833C0C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FB20-AA6E-292D-0D8B-2B94E4C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CSV, Excel, SQL </a:t>
            </a:r>
            <a:r>
              <a:rPr lang="ko-KR" altLang="en-US" dirty="0"/>
              <a:t>등 다양한 형식으로 파일을 저장할 수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6ADAD-7682-0A5A-06C9-6E95E043585D}"/>
              </a:ext>
            </a:extLst>
          </p:cNvPr>
          <p:cNvSpPr txBox="1"/>
          <p:nvPr/>
        </p:nvSpPr>
        <p:spPr>
          <a:xfrm>
            <a:off x="827584" y="2348880"/>
            <a:ext cx="78592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A</a:t>
            </a:r>
            <a:r>
              <a:rPr lang="ko-KR" altLang="en-US" dirty="0"/>
              <a:t>': [1, 2, 3], '</a:t>
            </a:r>
            <a:r>
              <a:rPr lang="ko-KR" altLang="en-US" dirty="0" err="1"/>
              <a:t>B</a:t>
            </a:r>
            <a:r>
              <a:rPr lang="ko-KR" altLang="en-US" dirty="0"/>
              <a:t>': [4, 5, 6], 'C': [7, 8, 9]}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CSV 파일 쓰기</a:t>
            </a:r>
          </a:p>
          <a:p>
            <a:r>
              <a:rPr lang="ko-KR" altLang="en-US" dirty="0" err="1"/>
              <a:t>df.to_csv</a:t>
            </a:r>
            <a:r>
              <a:rPr lang="ko-KR" altLang="en-US" dirty="0"/>
              <a:t>('</a:t>
            </a:r>
            <a:r>
              <a:rPr lang="ko-KR" altLang="en-US" dirty="0" err="1"/>
              <a:t>output.csv</a:t>
            </a:r>
            <a:r>
              <a:rPr lang="ko-KR" altLang="en-US" dirty="0"/>
              <a:t>',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Excel 파일 쓰기</a:t>
            </a:r>
          </a:p>
          <a:p>
            <a:r>
              <a:rPr lang="ko-KR" altLang="en-US" dirty="0" err="1"/>
              <a:t>df.to_excel</a:t>
            </a:r>
            <a:r>
              <a:rPr lang="ko-KR" altLang="en-US" dirty="0"/>
              <a:t>('</a:t>
            </a:r>
            <a:r>
              <a:rPr lang="ko-KR" altLang="en-US" dirty="0" err="1"/>
              <a:t>output.xlsx</a:t>
            </a:r>
            <a:r>
              <a:rPr lang="ko-KR" altLang="en-US" dirty="0"/>
              <a:t>', </a:t>
            </a:r>
            <a:r>
              <a:rPr lang="ko-KR" altLang="en-US" dirty="0" err="1"/>
              <a:t>sheet_name</a:t>
            </a:r>
            <a:r>
              <a:rPr lang="ko-KR" altLang="en-US" dirty="0"/>
              <a:t>='Sheet1',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09055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0FF78-4018-24DB-BD67-4760097B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입출력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621D8-3753-C2D0-23FC-E5FE2BBA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tips.csv </a:t>
            </a:r>
            <a:r>
              <a:rPr lang="ko-KR" altLang="en-US" sz="1800" dirty="0"/>
              <a:t>파일을 </a:t>
            </a:r>
            <a:r>
              <a:rPr lang="en-US" altLang="ko-KR" sz="1800" dirty="0" err="1"/>
              <a:t>read_csv</a:t>
            </a:r>
            <a:r>
              <a:rPr lang="en-US" altLang="ko-KR" sz="1800" dirty="0"/>
              <a:t> </a:t>
            </a:r>
            <a:r>
              <a:rPr lang="ko-KR" altLang="en-US" sz="1800" dirty="0"/>
              <a:t>함수로 읽어드려 아래 문제를 풀어보자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>
              <a:buFont typeface="+mj-lt"/>
              <a:buAutoNum type="arabicPeriod"/>
            </a:pPr>
            <a:r>
              <a:rPr lang="en-US" altLang="ko-KR" sz="1400" dirty="0" err="1"/>
              <a:t>total_bill</a:t>
            </a:r>
            <a:r>
              <a:rPr lang="ko-KR" altLang="en-US" sz="1400" dirty="0"/>
              <a:t>이 </a:t>
            </a:r>
            <a:r>
              <a:rPr lang="en-US" altLang="ko-KR" sz="1400" dirty="0"/>
              <a:t>20</a:t>
            </a:r>
            <a:r>
              <a:rPr lang="ko-KR" altLang="en-US" sz="1400" dirty="0"/>
              <a:t>보다 큰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sex</a:t>
            </a:r>
            <a:r>
              <a:rPr lang="ko-KR" altLang="en-US" sz="1400" dirty="0"/>
              <a:t>가 </a:t>
            </a:r>
            <a:r>
              <a:rPr lang="en-US" altLang="ko-KR" sz="1400" dirty="0"/>
              <a:t>'Female'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day</a:t>
            </a:r>
            <a:r>
              <a:rPr lang="ko-KR" altLang="en-US" sz="1400" dirty="0"/>
              <a:t>가 </a:t>
            </a:r>
            <a:r>
              <a:rPr lang="en-US" altLang="ko-KR" sz="1400" dirty="0"/>
              <a:t>'Sun'</a:t>
            </a:r>
            <a:r>
              <a:rPr lang="ko-KR" altLang="en-US" sz="1400" dirty="0"/>
              <a:t>이고 </a:t>
            </a:r>
            <a:r>
              <a:rPr lang="en-US" altLang="ko-KR" sz="1400" dirty="0"/>
              <a:t>time</a:t>
            </a:r>
            <a:r>
              <a:rPr lang="ko-KR" altLang="en-US" sz="1400" dirty="0"/>
              <a:t>이 </a:t>
            </a:r>
            <a:r>
              <a:rPr lang="en-US" altLang="ko-KR" sz="1400" dirty="0"/>
              <a:t>'Dinner'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tip</a:t>
            </a:r>
            <a:r>
              <a:rPr lang="ko-KR" altLang="en-US" sz="1400" dirty="0"/>
              <a:t>이 </a:t>
            </a:r>
            <a:r>
              <a:rPr lang="en-US" altLang="ko-KR" sz="1400" dirty="0"/>
              <a:t>5</a:t>
            </a:r>
            <a:r>
              <a:rPr lang="ko-KR" altLang="en-US" sz="1400" dirty="0"/>
              <a:t>보다 크고 </a:t>
            </a:r>
            <a:r>
              <a:rPr lang="en-US" altLang="ko-KR" sz="1400" dirty="0"/>
              <a:t>size</a:t>
            </a:r>
            <a:r>
              <a:rPr lang="ko-KR" altLang="en-US" sz="1400" dirty="0"/>
              <a:t>가 </a:t>
            </a:r>
            <a:r>
              <a:rPr lang="en-US" altLang="ko-KR" sz="1400" dirty="0"/>
              <a:t>3 </a:t>
            </a:r>
            <a:r>
              <a:rPr lang="ko-KR" altLang="en-US" sz="1400" dirty="0"/>
              <a:t>또는 </a:t>
            </a:r>
            <a:r>
              <a:rPr lang="en-US" altLang="ko-KR" sz="1400" dirty="0"/>
              <a:t>4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 err="1"/>
              <a:t>total_bill</a:t>
            </a:r>
            <a:r>
              <a:rPr lang="en-US" altLang="ko-KR" sz="1400" dirty="0"/>
              <a:t>, tip, size </a:t>
            </a:r>
            <a:r>
              <a:rPr lang="ko-KR" altLang="en-US" sz="1400" dirty="0"/>
              <a:t>열만 선택해보세요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7BCD85B7-E565-52A4-ABF0-00ABF3A22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29565"/>
              </p:ext>
            </p:extLst>
          </p:nvPr>
        </p:nvGraphicFramePr>
        <p:xfrm>
          <a:off x="1259632" y="155679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showAsIcon="1" r:id="rId3" imgW="914487" imgH="806515" progId="Excel.SheetMacroEnabled.12">
                  <p:embed/>
                </p:oleObj>
              </mc:Choice>
              <mc:Fallback>
                <p:oleObj name="Macro-Enabled Worksheet" showAsIcon="1" r:id="rId3" imgW="914487" imgH="80651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55679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0511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BB3B-A561-17BE-8EFD-D7F3DEBD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D2447-9EDA-39BD-02E9-C34BEDBB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4546848" cy="507342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결측치</a:t>
            </a:r>
            <a:r>
              <a:rPr lang="ko-KR" altLang="en-US" sz="2000" dirty="0"/>
              <a:t> 처리</a:t>
            </a:r>
            <a:endParaRPr lang="en-US" altLang="ko-KR" sz="2000" dirty="0"/>
          </a:p>
          <a:p>
            <a:pPr lvl="1"/>
            <a:r>
              <a:rPr lang="ko-KR" altLang="en-US" sz="1800" dirty="0"/>
              <a:t>찾기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df.isnull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대체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df.fillna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제거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df.dropna</a:t>
            </a:r>
            <a:r>
              <a:rPr lang="en-US" altLang="ko-KR" sz="1600" dirty="0"/>
              <a:t>()</a:t>
            </a:r>
          </a:p>
          <a:p>
            <a:pPr lvl="1"/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092D9-9064-F1E3-6F7E-7403D4D3297D}"/>
              </a:ext>
            </a:extLst>
          </p:cNvPr>
          <p:cNvSpPr txBox="1"/>
          <p:nvPr/>
        </p:nvSpPr>
        <p:spPr>
          <a:xfrm>
            <a:off x="3510136" y="1052736"/>
            <a:ext cx="41399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예제 데이터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[1, </a:t>
            </a:r>
            <a:r>
              <a:rPr lang="ko-KR" altLang="en-US" sz="1200" dirty="0" err="1"/>
              <a:t>np.nan</a:t>
            </a:r>
            <a:r>
              <a:rPr lang="ko-KR" altLang="en-US" sz="1200" dirty="0"/>
              <a:t>, 3],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[4, 5, </a:t>
            </a:r>
            <a:r>
              <a:rPr lang="ko-KR" altLang="en-US" sz="1200" dirty="0" err="1"/>
              <a:t>np.nan</a:t>
            </a:r>
            <a:r>
              <a:rPr lang="ko-KR" altLang="en-US" sz="1200" dirty="0"/>
              <a:t>], 'C': [7, 8, 9]}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확인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df.isnull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    C</a:t>
            </a:r>
          </a:p>
          <a:p>
            <a:r>
              <a:rPr lang="ko-KR" altLang="en-US" sz="1200" dirty="0"/>
              <a:t># 0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r>
              <a:rPr lang="ko-KR" altLang="en-US" sz="1200" dirty="0"/>
              <a:t># 1  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r>
              <a:rPr lang="ko-KR" altLang="en-US" sz="1200" dirty="0"/>
              <a:t># 2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대체</a:t>
            </a:r>
          </a:p>
          <a:p>
            <a:r>
              <a:rPr lang="ko-KR" altLang="en-US" sz="1200" dirty="0" err="1"/>
              <a:t>filled_df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df.fillna</a:t>
            </a:r>
            <a:r>
              <a:rPr lang="ko-KR" altLang="en-US" sz="1200" dirty="0"/>
              <a:t>(0)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filled_df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C</a:t>
            </a:r>
          </a:p>
          <a:p>
            <a:r>
              <a:rPr lang="ko-KR" altLang="en-US" sz="1200" dirty="0"/>
              <a:t># 0  1.0  4.0  7</a:t>
            </a:r>
          </a:p>
          <a:p>
            <a:r>
              <a:rPr lang="ko-KR" altLang="en-US" sz="1200" dirty="0"/>
              <a:t># 1  0.0  5.0  8</a:t>
            </a:r>
          </a:p>
          <a:p>
            <a:r>
              <a:rPr lang="ko-KR" altLang="en-US" sz="1200" dirty="0"/>
              <a:t># 2  3.0  0.0  9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제거</a:t>
            </a:r>
          </a:p>
          <a:p>
            <a:r>
              <a:rPr lang="ko-KR" altLang="en-US" sz="1200" dirty="0" err="1"/>
              <a:t>dropped_df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df.dropna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dropped_df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C</a:t>
            </a:r>
          </a:p>
          <a:p>
            <a:r>
              <a:rPr lang="ko-KR" altLang="en-US" sz="1200" dirty="0"/>
              <a:t># 0  1.0  4.0  7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EBA52E-6EDA-7346-E40E-A261C6A9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132856"/>
            <a:ext cx="1925333" cy="9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53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923B-D0D4-C921-332B-8D0B7C0C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06006-6712-C672-A191-30C7FAD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중복 데이터 처리</a:t>
            </a:r>
          </a:p>
          <a:p>
            <a:pPr lvl="1"/>
            <a:r>
              <a:rPr lang="ko-KR" altLang="en-US" sz="1800" dirty="0"/>
              <a:t>찾기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df.duplicated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제거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df.drop_duplicates</a:t>
            </a:r>
            <a:r>
              <a:rPr lang="en-US" altLang="ko-KR" sz="1600" dirty="0"/>
              <a:t>()</a:t>
            </a:r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D87BD-845D-0408-23CD-2F12F9A0A663}"/>
              </a:ext>
            </a:extLst>
          </p:cNvPr>
          <p:cNvSpPr txBox="1"/>
          <p:nvPr/>
        </p:nvSpPr>
        <p:spPr>
          <a:xfrm>
            <a:off x="4211960" y="1728256"/>
            <a:ext cx="43924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# 예제 데이터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2],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[4, 5, 5], 'C': [7, 8, 8]}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중복 확인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df.duplicated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# 결과:</a:t>
            </a:r>
          </a:p>
          <a:p>
            <a:r>
              <a:rPr lang="ko-KR" altLang="en-US" sz="1400" dirty="0"/>
              <a:t># 0    </a:t>
            </a:r>
            <a:r>
              <a:rPr lang="ko-KR" altLang="en-US" sz="1400" dirty="0" err="1"/>
              <a:t>False</a:t>
            </a:r>
            <a:endParaRPr lang="ko-KR" altLang="en-US" sz="1400" dirty="0"/>
          </a:p>
          <a:p>
            <a:r>
              <a:rPr lang="ko-KR" altLang="en-US" sz="1400" dirty="0"/>
              <a:t># 1    </a:t>
            </a:r>
            <a:r>
              <a:rPr lang="ko-KR" altLang="en-US" sz="1400" dirty="0" err="1"/>
              <a:t>False</a:t>
            </a:r>
            <a:endParaRPr lang="ko-KR" altLang="en-US" sz="1400" dirty="0"/>
          </a:p>
          <a:p>
            <a:r>
              <a:rPr lang="ko-KR" altLang="en-US" sz="1400" dirty="0"/>
              <a:t># 2     </a:t>
            </a:r>
            <a:r>
              <a:rPr lang="ko-KR" altLang="en-US" sz="1400" dirty="0" err="1"/>
              <a:t>True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중복 제거</a:t>
            </a:r>
          </a:p>
          <a:p>
            <a:r>
              <a:rPr lang="ko-KR" altLang="en-US" sz="1400" dirty="0" err="1"/>
              <a:t>deduplicated_df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df.drop_duplicates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deduplicated_df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결과:</a:t>
            </a:r>
          </a:p>
          <a:p>
            <a:r>
              <a:rPr lang="ko-KR" altLang="en-US" sz="1400" dirty="0"/>
              <a:t>#   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C</a:t>
            </a:r>
          </a:p>
          <a:p>
            <a:r>
              <a:rPr lang="ko-KR" altLang="en-US" sz="1400" dirty="0"/>
              <a:t># 0  1  4  7</a:t>
            </a:r>
          </a:p>
          <a:p>
            <a:r>
              <a:rPr lang="ko-KR" altLang="en-US" sz="1400" dirty="0"/>
              <a:t># 1  2  5  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5566B-AE42-DEF1-92B2-EB4264599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2852936"/>
            <a:ext cx="1656184" cy="10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4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10A54-810D-D3DC-205E-3201815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B6583-6624-7037-9879-817258EC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형변환의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EAB8-C38A-8853-94BF-DD5757191B20}"/>
              </a:ext>
            </a:extLst>
          </p:cNvPr>
          <p:cNvSpPr txBox="1"/>
          <p:nvPr/>
        </p:nvSpPr>
        <p:spPr>
          <a:xfrm>
            <a:off x="755576" y="1844824"/>
            <a:ext cx="468052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import pandas as pd</a:t>
            </a:r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matplotlib.pyplot</a:t>
            </a:r>
            <a:r>
              <a:rPr lang="en-US" altLang="ko-KR" sz="1100" dirty="0"/>
              <a:t> as </a:t>
            </a:r>
            <a:r>
              <a:rPr lang="en-US" altLang="ko-KR" sz="1100" dirty="0" err="1"/>
              <a:t>plt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데이터프레임 생성</a:t>
            </a:r>
          </a:p>
          <a:p>
            <a:r>
              <a:rPr lang="en-US" altLang="ko-KR" sz="1100" dirty="0"/>
              <a:t>data = {</a:t>
            </a:r>
          </a:p>
          <a:p>
            <a:r>
              <a:rPr lang="en-US" altLang="ko-KR" sz="1100" dirty="0"/>
              <a:t>    'year': ['2017', '2018', '2019', '2020', '2021'],</a:t>
            </a:r>
          </a:p>
          <a:p>
            <a:r>
              <a:rPr lang="en-US" altLang="ko-KR" sz="1100" dirty="0"/>
              <a:t>    'sales': ['100', '80', '150', '-50', '180'],</a:t>
            </a:r>
          </a:p>
          <a:p>
            <a:r>
              <a:rPr lang="en-US" altLang="ko-KR" sz="1100" dirty="0"/>
              <a:t>    'expenses': ['80', '90', '100', '110', '120']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df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pd.DataFrame</a:t>
            </a:r>
            <a:r>
              <a:rPr lang="en-US" altLang="ko-KR" sz="1100" dirty="0"/>
              <a:t>(data)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sales </a:t>
            </a:r>
            <a:r>
              <a:rPr lang="ko-KR" altLang="en-US" sz="1100" dirty="0"/>
              <a:t>열을 정수형으로 변환</a:t>
            </a:r>
          </a:p>
          <a:p>
            <a:r>
              <a:rPr lang="en-US" altLang="ko-KR" sz="1100" dirty="0"/>
              <a:t>#df['sales'] = 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['sales'].</a:t>
            </a:r>
            <a:r>
              <a:rPr lang="en-US" altLang="ko-KR" sz="1100" dirty="0" err="1"/>
              <a:t>astype</a:t>
            </a:r>
            <a:r>
              <a:rPr lang="en-US" altLang="ko-KR" sz="1100" dirty="0"/>
              <a:t>(int)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그래프 그리기</a:t>
            </a:r>
          </a:p>
          <a:p>
            <a:r>
              <a:rPr lang="en-US" altLang="ko-KR" sz="1100" dirty="0" err="1"/>
              <a:t>plt.plot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['year'], 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['sales'])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축과 제목 설정</a:t>
            </a:r>
          </a:p>
          <a:p>
            <a:r>
              <a:rPr lang="en-US" altLang="ko-KR" sz="1100" dirty="0" err="1"/>
              <a:t>plt.xlabel</a:t>
            </a:r>
            <a:r>
              <a:rPr lang="en-US" altLang="ko-KR" sz="1100" dirty="0"/>
              <a:t>('Year')</a:t>
            </a:r>
          </a:p>
          <a:p>
            <a:r>
              <a:rPr lang="en-US" altLang="ko-KR" sz="1100" dirty="0" err="1"/>
              <a:t>plt.ylabel</a:t>
            </a:r>
            <a:r>
              <a:rPr lang="en-US" altLang="ko-KR" sz="1100" dirty="0"/>
              <a:t>('Sales')</a:t>
            </a:r>
          </a:p>
          <a:p>
            <a:r>
              <a:rPr lang="en-US" altLang="ko-KR" sz="1100" dirty="0" err="1"/>
              <a:t>plt.title</a:t>
            </a:r>
            <a:r>
              <a:rPr lang="en-US" altLang="ko-KR" sz="1100" dirty="0"/>
              <a:t>('Sales over Years')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그래프 표시</a:t>
            </a:r>
          </a:p>
          <a:p>
            <a:r>
              <a:rPr lang="en-US" altLang="ko-KR" sz="1100" dirty="0" err="1"/>
              <a:t>plt.show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477BBB-FC7C-98CE-2B40-4F42EFF4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55" y="2204864"/>
            <a:ext cx="469735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47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73427"/>
          </a:xfrm>
        </p:spPr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 err="1"/>
              <a:t>astype</a:t>
            </a:r>
            <a:r>
              <a:rPr lang="en-US" altLang="ko-KR" dirty="0"/>
              <a:t>() :</a:t>
            </a:r>
            <a:r>
              <a:rPr lang="ko-KR" altLang="en-US" dirty="0"/>
              <a:t>데이터의 자료형을 변환해주는 함수</a:t>
            </a:r>
            <a:endParaRPr lang="en-US" altLang="ko-KR" dirty="0"/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int</a:t>
            </a:r>
            <a:r>
              <a:rPr lang="ko-KR" altLang="ko-KR" sz="1600" dirty="0"/>
              <a:t> 또는 int64: 정수형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float</a:t>
            </a:r>
            <a:r>
              <a:rPr lang="ko-KR" altLang="ko-KR" sz="1600" dirty="0"/>
              <a:t> 또는 float64: 실수형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bool</a:t>
            </a:r>
            <a:r>
              <a:rPr lang="ko-KR" altLang="ko-KR" sz="1600" dirty="0"/>
              <a:t> 또는 </a:t>
            </a:r>
            <a:r>
              <a:rPr lang="ko-KR" altLang="ko-KR" sz="1600" dirty="0" err="1"/>
              <a:t>bool</a:t>
            </a:r>
            <a:r>
              <a:rPr lang="ko-KR" altLang="ko-KR" sz="1600" dirty="0"/>
              <a:t>_: </a:t>
            </a:r>
            <a:r>
              <a:rPr lang="ko-KR" altLang="ko-KR" sz="1600" dirty="0" err="1"/>
              <a:t>불리언형</a:t>
            </a:r>
            <a:endParaRPr lang="ko-KR" altLang="ko-KR" sz="1600" dirty="0"/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str</a:t>
            </a:r>
            <a:r>
              <a:rPr lang="ko-KR" altLang="ko-KR" sz="1600" dirty="0"/>
              <a:t> 또는 </a:t>
            </a:r>
            <a:r>
              <a:rPr lang="ko-KR" altLang="ko-KR" sz="1600" dirty="0" err="1"/>
              <a:t>object</a:t>
            </a:r>
            <a:r>
              <a:rPr lang="ko-KR" altLang="ko-KR" sz="1600" dirty="0"/>
              <a:t>: 문자열형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category</a:t>
            </a:r>
            <a:r>
              <a:rPr lang="ko-KR" altLang="ko-KR" sz="1600" dirty="0"/>
              <a:t>: 범주형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/>
              <a:t>datetime64: 날짜/시간형</a:t>
            </a:r>
          </a:p>
          <a:p>
            <a:pPr lvl="2"/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C097-E57B-565B-597A-A90BA304497B}"/>
              </a:ext>
            </a:extLst>
          </p:cNvPr>
          <p:cNvSpPr txBox="1"/>
          <p:nvPr/>
        </p:nvSpPr>
        <p:spPr>
          <a:xfrm>
            <a:off x="1115616" y="3140968"/>
            <a:ext cx="604867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import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pandas</a:t>
            </a:r>
            <a:r>
              <a:rPr lang="ko-KR" altLang="en-US" sz="1050" dirty="0"/>
              <a:t> </a:t>
            </a:r>
            <a:r>
              <a:rPr lang="ko-KR" altLang="en-US" sz="1050" dirty="0" err="1"/>
              <a:t>as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pd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# 데이터프레임 생성</a:t>
            </a:r>
          </a:p>
          <a:p>
            <a:r>
              <a:rPr lang="ko-KR" altLang="en-US" sz="1050" dirty="0" err="1"/>
              <a:t>data</a:t>
            </a:r>
            <a:r>
              <a:rPr lang="ko-KR" altLang="en-US" sz="1050" dirty="0"/>
              <a:t> = {'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': [1, 2, 3, 4, 5],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': [1.1, 2.2, 3.3, 4.4, 5.5],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': ['1', '2', '3', '4', '5'],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': [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False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False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': ['</a:t>
            </a:r>
            <a:r>
              <a:rPr lang="ko-KR" altLang="en-US" sz="1050" dirty="0" err="1"/>
              <a:t>a</a:t>
            </a:r>
            <a:r>
              <a:rPr lang="ko-KR" altLang="en-US" sz="1050" dirty="0"/>
              <a:t>', '</a:t>
            </a:r>
            <a:r>
              <a:rPr lang="ko-KR" altLang="en-US" sz="1050" dirty="0" err="1"/>
              <a:t>b</a:t>
            </a:r>
            <a:r>
              <a:rPr lang="ko-KR" altLang="en-US" sz="1050" dirty="0"/>
              <a:t>', 'c', '</a:t>
            </a:r>
            <a:r>
              <a:rPr lang="ko-KR" altLang="en-US" sz="1050" dirty="0" err="1"/>
              <a:t>a</a:t>
            </a:r>
            <a:r>
              <a:rPr lang="ko-KR" altLang="en-US" sz="1050" dirty="0"/>
              <a:t>', '</a:t>
            </a:r>
            <a:r>
              <a:rPr lang="ko-KR" altLang="en-US" sz="1050" dirty="0" err="1"/>
              <a:t>b</a:t>
            </a:r>
            <a:r>
              <a:rPr lang="ko-KR" altLang="en-US" sz="1050" dirty="0"/>
              <a:t>'],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': ['2022-01-01', '2022-02-01', '2022-03-01', '2022-04-01', '2022-05-01']}</a:t>
            </a:r>
          </a:p>
          <a:p>
            <a:endParaRPr lang="ko-KR" altLang="en-US" sz="1050" dirty="0"/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pd.DataFrame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data</a:t>
            </a:r>
            <a:r>
              <a:rPr lang="ko-KR" altLang="en-US" sz="1050" dirty="0"/>
              <a:t>)</a:t>
            </a:r>
          </a:p>
          <a:p>
            <a:endParaRPr lang="ko-KR" altLang="en-US" sz="1050" dirty="0"/>
          </a:p>
          <a:p>
            <a:r>
              <a:rPr lang="ko-KR" altLang="en-US" sz="1050" dirty="0"/>
              <a:t># 열 데이터 형 변환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float</a:t>
            </a:r>
            <a:r>
              <a:rPr lang="ko-KR" altLang="en-US" sz="1050" dirty="0"/>
              <a:t>)  # 정수형 -&gt; 실수형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int</a:t>
            </a:r>
            <a:r>
              <a:rPr lang="ko-KR" altLang="en-US" sz="1050" dirty="0"/>
              <a:t>)  # 실수형 -&gt; 정수형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bool</a:t>
            </a:r>
            <a:r>
              <a:rPr lang="ko-KR" altLang="en-US" sz="1050" dirty="0"/>
              <a:t>)  # 문자열 -&gt; </a:t>
            </a:r>
            <a:r>
              <a:rPr lang="ko-KR" altLang="en-US" sz="1050" dirty="0" err="1"/>
              <a:t>불리언형</a:t>
            </a:r>
            <a:endParaRPr lang="ko-KR" altLang="en-US" sz="1050" dirty="0"/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str</a:t>
            </a:r>
            <a:r>
              <a:rPr lang="ko-KR" altLang="en-US" sz="1050" dirty="0"/>
              <a:t>)  # </a:t>
            </a:r>
            <a:r>
              <a:rPr lang="ko-KR" altLang="en-US" sz="1050" dirty="0" err="1"/>
              <a:t>불리언형</a:t>
            </a:r>
            <a:r>
              <a:rPr lang="ko-KR" altLang="en-US" sz="1050" dirty="0"/>
              <a:t> -&gt; 문자열형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('</a:t>
            </a:r>
            <a:r>
              <a:rPr lang="ko-KR" altLang="en-US" sz="1050" dirty="0" err="1"/>
              <a:t>category</a:t>
            </a:r>
            <a:r>
              <a:rPr lang="ko-KR" altLang="en-US" sz="1050" dirty="0"/>
              <a:t>')  # 문자열 -&gt; 범주형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pd.to_datetime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'])  # 문자열 -&gt; 날짜/시간형</a:t>
            </a:r>
          </a:p>
          <a:p>
            <a:endParaRPr lang="ko-KR" altLang="en-US" sz="1050" dirty="0"/>
          </a:p>
          <a:p>
            <a:r>
              <a:rPr lang="ko-KR" altLang="en-US" sz="1050" dirty="0"/>
              <a:t># 데이터프레임 정보 출력</a:t>
            </a:r>
          </a:p>
          <a:p>
            <a:r>
              <a:rPr lang="ko-KR" altLang="en-US" sz="1050" dirty="0" err="1"/>
              <a:t>print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df.dtypes</a:t>
            </a:r>
            <a:r>
              <a:rPr lang="ko-KR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11427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 err="1"/>
              <a:t>to_numeric</a:t>
            </a:r>
            <a:r>
              <a:rPr lang="en-US" altLang="ko-KR" dirty="0"/>
              <a:t>(): </a:t>
            </a:r>
            <a:r>
              <a:rPr lang="ko-KR" altLang="en-US" dirty="0"/>
              <a:t>데이터를 수치형으로 변환해주는 함수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5445F-D751-6454-2021-531C49280027}"/>
              </a:ext>
            </a:extLst>
          </p:cNvPr>
          <p:cNvSpPr txBox="1"/>
          <p:nvPr/>
        </p:nvSpPr>
        <p:spPr>
          <a:xfrm>
            <a:off x="1979712" y="1935936"/>
            <a:ext cx="68407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pandas as pd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데이터프레임 생성</a:t>
            </a:r>
          </a:p>
          <a:p>
            <a:r>
              <a:rPr lang="en-US" altLang="ko-KR" sz="1600" dirty="0"/>
              <a:t>data = {'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': [1, 2, 3, 4, 5],</a:t>
            </a:r>
          </a:p>
          <a:p>
            <a:r>
              <a:rPr lang="en-US" altLang="ko-KR" sz="1600" dirty="0"/>
              <a:t>        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': [1.1, 2.2, 3.3, 4.4, 5.5],</a:t>
            </a:r>
          </a:p>
          <a:p>
            <a:r>
              <a:rPr lang="en-US" altLang="ko-KR" sz="1600" dirty="0"/>
              <a:t>        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': ['1', '2', '3', '4', '5']}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pd.DataFrame</a:t>
            </a:r>
            <a:r>
              <a:rPr lang="en-US" altLang="ko-KR" sz="1600" dirty="0"/>
              <a:t>(data)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열 데이터 형 변환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정수형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실수형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endParaRPr lang="ko-KR" altLang="en-US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데이터프레임 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9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34EE-13DA-7EA7-C706-A0D6CA5C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7409D-463C-F474-39D0-33510ED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random.rand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72E86-CCCB-E5E0-5CDB-FBEDC0F5F18E}"/>
              </a:ext>
            </a:extLst>
          </p:cNvPr>
          <p:cNvSpPr txBox="1"/>
          <p:nvPr/>
        </p:nvSpPr>
        <p:spPr>
          <a:xfrm>
            <a:off x="3635896" y="1268760"/>
            <a:ext cx="49788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2차원 배열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np.random.rand</a:t>
            </a:r>
            <a:r>
              <a:rPr lang="ko-KR" altLang="en-US" dirty="0"/>
              <a:t>(3, 2)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[[0.19939998 0.75956173]</a:t>
            </a:r>
          </a:p>
          <a:p>
            <a:r>
              <a:rPr lang="ko-KR" altLang="en-US" dirty="0"/>
              <a:t>#  [0.01483635 0.53638077]</a:t>
            </a:r>
          </a:p>
          <a:p>
            <a:r>
              <a:rPr lang="ko-KR" altLang="en-US" dirty="0"/>
              <a:t>#  [0.87976498 0.97136662]]</a:t>
            </a:r>
          </a:p>
          <a:p>
            <a:endParaRPr lang="ko-KR" altLang="en-US" dirty="0"/>
          </a:p>
          <a:p>
            <a:r>
              <a:rPr lang="ko-KR" altLang="en-US" dirty="0"/>
              <a:t># 3차원 배열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np.random.rand</a:t>
            </a:r>
            <a:r>
              <a:rPr lang="ko-KR" altLang="en-US" dirty="0"/>
              <a:t>(2, 2, 2)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[[[0.59316751 0.39113902]</a:t>
            </a:r>
          </a:p>
          <a:p>
            <a:r>
              <a:rPr lang="ko-KR" altLang="en-US" dirty="0"/>
              <a:t>#   [0.18339846 0.53238345]]</a:t>
            </a:r>
          </a:p>
          <a:p>
            <a:r>
              <a:rPr lang="ko-KR" altLang="en-US" dirty="0"/>
              <a:t>#</a:t>
            </a:r>
          </a:p>
          <a:p>
            <a:r>
              <a:rPr lang="ko-KR" altLang="en-US" dirty="0"/>
              <a:t>#  [[0.48801979 0.71909972]</a:t>
            </a:r>
          </a:p>
          <a:p>
            <a:r>
              <a:rPr lang="ko-KR" altLang="en-US" dirty="0"/>
              <a:t>#   [0.52657897 0.23042326]]]</a:t>
            </a:r>
          </a:p>
        </p:txBody>
      </p:sp>
    </p:spTree>
    <p:extLst>
      <p:ext uri="{BB962C8B-B14F-4D97-AF65-F5344CB8AC3E}">
        <p14:creationId xmlns:p14="http://schemas.microsoft.com/office/powerpoint/2010/main" val="1664018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/>
              <a:t>apply():</a:t>
            </a:r>
            <a:r>
              <a:rPr lang="ko-KR" altLang="en-US" dirty="0"/>
              <a:t>데이터프레임이나 시리즈에서 함수를 적용하여 새로운 결과를 반환하는 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/>
              <a:t>func</a:t>
            </a:r>
            <a:r>
              <a:rPr lang="ko-KR" altLang="ko-KR" dirty="0"/>
              <a:t>: 적용할 함수</a:t>
            </a:r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/>
              <a:t>axis</a:t>
            </a:r>
            <a:r>
              <a:rPr lang="ko-KR" altLang="ko-KR" dirty="0"/>
              <a:t>: 적용할 축. 0은 열, 1은 행입니다. 기본값은 0입니다.</a:t>
            </a:r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/>
              <a:t>**</a:t>
            </a:r>
            <a:r>
              <a:rPr lang="ko-KR" altLang="ko-KR" dirty="0" err="1"/>
              <a:t>kwargs</a:t>
            </a:r>
            <a:r>
              <a:rPr lang="ko-KR" altLang="ko-KR" dirty="0"/>
              <a:t>: </a:t>
            </a:r>
            <a:r>
              <a:rPr lang="ko-KR" altLang="ko-KR" dirty="0" err="1"/>
              <a:t>func</a:t>
            </a:r>
            <a:r>
              <a:rPr lang="ko-KR" altLang="ko-KR" dirty="0"/>
              <a:t> 함수에 추가적으로 전달할 인수입니다.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CB4A5-26A3-D9CC-55C0-A259F852474E}"/>
              </a:ext>
            </a:extLst>
          </p:cNvPr>
          <p:cNvSpPr txBox="1"/>
          <p:nvPr/>
        </p:nvSpPr>
        <p:spPr>
          <a:xfrm>
            <a:off x="2123728" y="22768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df.apply</a:t>
            </a:r>
            <a:r>
              <a:rPr lang="ko-KR" altLang="en-US" dirty="0"/>
              <a:t>(</a:t>
            </a:r>
            <a:r>
              <a:rPr lang="ko-KR" altLang="en-US" dirty="0" err="1"/>
              <a:t>func</a:t>
            </a:r>
            <a:r>
              <a:rPr lang="ko-KR" altLang="en-US" dirty="0"/>
              <a:t>, </a:t>
            </a:r>
            <a:r>
              <a:rPr lang="ko-KR" altLang="en-US" dirty="0" err="1"/>
              <a:t>axis</a:t>
            </a:r>
            <a:r>
              <a:rPr lang="ko-KR" altLang="en-US" dirty="0"/>
              <a:t>=0, **</a:t>
            </a:r>
            <a:r>
              <a:rPr lang="ko-KR" altLang="en-US" dirty="0" err="1"/>
              <a:t>kwargs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13883-61C1-9339-C850-661CA9B916BC}"/>
              </a:ext>
            </a:extLst>
          </p:cNvPr>
          <p:cNvSpPr txBox="1"/>
          <p:nvPr/>
        </p:nvSpPr>
        <p:spPr>
          <a:xfrm>
            <a:off x="1763688" y="3874283"/>
            <a:ext cx="54726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['25', '30', '35'],</a:t>
            </a:r>
          </a:p>
          <a:p>
            <a:r>
              <a:rPr lang="ko-KR" altLang="en-US" sz="1200" dirty="0"/>
              <a:t>        'score1': [80, 70, 85],</a:t>
            </a:r>
          </a:p>
          <a:p>
            <a:r>
              <a:rPr lang="ko-KR" altLang="en-US" sz="1200" dirty="0"/>
              <a:t>        'score2': [85, 75, 90]}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() 메소드를 이용하여 모든 문자열 값을 대문자로 변환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lambda</a:t>
            </a:r>
            <a:r>
              <a:rPr lang="ko-KR" altLang="en-US" sz="1200" dirty="0"/>
              <a:t> x: </a:t>
            </a:r>
            <a:r>
              <a:rPr lang="ko-KR" altLang="en-US" sz="1200" dirty="0" err="1"/>
              <a:t>x.upper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9474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처리</a:t>
            </a:r>
            <a:endParaRPr lang="en-US" altLang="ko-KR" dirty="0"/>
          </a:p>
          <a:p>
            <a:pPr lvl="1"/>
            <a:r>
              <a:rPr lang="ko-KR" altLang="en-US" dirty="0"/>
              <a:t>문자열 데이터를 처리하기 위한 다양한 메소드 제공</a:t>
            </a:r>
          </a:p>
          <a:p>
            <a:pPr lvl="1"/>
            <a:r>
              <a:rPr lang="en-US" altLang="ko-KR" dirty="0"/>
              <a:t>.str </a:t>
            </a:r>
            <a:r>
              <a:rPr lang="ko-KR" altLang="en-US" dirty="0"/>
              <a:t>액세서를 사용하여 문자열 함수를 적용</a:t>
            </a:r>
            <a:endParaRPr lang="ko-KR" altLang="ko-KR" dirty="0"/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upper</a:t>
            </a:r>
            <a:r>
              <a:rPr lang="ko-KR" altLang="ko-KR" dirty="0"/>
              <a:t>(): 모든 문자를 대문자로 변환합니다.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lower</a:t>
            </a:r>
            <a:r>
              <a:rPr lang="ko-KR" altLang="ko-KR" dirty="0"/>
              <a:t>(): 모든 문자를 소문자로 변환합니다.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strip</a:t>
            </a:r>
            <a:r>
              <a:rPr lang="ko-KR" altLang="ko-KR" dirty="0"/>
              <a:t>(): 양쪽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lstrip</a:t>
            </a:r>
            <a:r>
              <a:rPr lang="ko-KR" altLang="ko-KR" dirty="0"/>
              <a:t>(): 왼쪽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rstrip</a:t>
            </a:r>
            <a:r>
              <a:rPr lang="ko-KR" altLang="ko-KR" dirty="0"/>
              <a:t>(): 오른쪽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split</a:t>
            </a:r>
            <a:r>
              <a:rPr lang="ko-KR" altLang="ko-KR" dirty="0"/>
              <a:t>(): 주어진 구분자를 기준으로 문자열을 분할합니다.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contains</a:t>
            </a:r>
            <a:r>
              <a:rPr lang="ko-KR" altLang="ko-KR" dirty="0"/>
              <a:t>(): 문자열에서 특정 문자열이 포함되어 있는지 확인합니다.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replace</a:t>
            </a:r>
            <a:r>
              <a:rPr lang="ko-KR" altLang="ko-KR" dirty="0"/>
              <a:t>(): 문자열에서 특정 문자열을 다른 문자열로 대체합니다.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slice</a:t>
            </a:r>
            <a:r>
              <a:rPr lang="ko-KR" altLang="ko-KR" dirty="0"/>
              <a:t>(): 문자열에서 일부 문자를 추출합니다.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len</a:t>
            </a:r>
            <a:r>
              <a:rPr lang="ko-KR" altLang="ko-KR" dirty="0"/>
              <a:t>(): 문자열의 길이를 반환합니다.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startswith</a:t>
            </a:r>
            <a:r>
              <a:rPr lang="ko-KR" altLang="ko-KR" dirty="0"/>
              <a:t>(): 문자열이 특정 문자열로 시작하는지 확인합니다.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endswith</a:t>
            </a:r>
            <a:r>
              <a:rPr lang="ko-KR" altLang="ko-KR" dirty="0"/>
              <a:t>(): 문자열이 특정 문자열로 끝나는지 확인합니다.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07754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.str </a:t>
            </a:r>
            <a:r>
              <a:rPr lang="ko-KR" altLang="en-US" dirty="0" err="1"/>
              <a:t>엑세서를</a:t>
            </a:r>
            <a:r>
              <a:rPr lang="ko-KR" altLang="en-US" dirty="0"/>
              <a:t> 이용한 문자열 처리 예시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9590F-C325-5B34-01BA-C01401817F48}"/>
              </a:ext>
            </a:extLst>
          </p:cNvPr>
          <p:cNvSpPr txBox="1"/>
          <p:nvPr/>
        </p:nvSpPr>
        <p:spPr>
          <a:xfrm>
            <a:off x="611560" y="1582284"/>
            <a:ext cx="8229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import pandas as pd</a:t>
            </a:r>
          </a:p>
          <a:p>
            <a:endParaRPr lang="en-US" altLang="ko-KR" sz="1400"/>
          </a:p>
          <a:p>
            <a:r>
              <a:rPr lang="en-US" altLang="ko-KR" sz="1400"/>
              <a:t># </a:t>
            </a:r>
            <a:r>
              <a:rPr lang="ko-KR" altLang="en-US" sz="1400"/>
              <a:t>샘플 데이터 생성</a:t>
            </a:r>
          </a:p>
          <a:p>
            <a:r>
              <a:rPr lang="en-US" altLang="ko-KR" sz="1400"/>
              <a:t>data = {</a:t>
            </a:r>
          </a:p>
          <a:p>
            <a:r>
              <a:rPr lang="en-US" altLang="ko-KR" sz="1400"/>
              <a:t>    'text': ['Hello, World!', 'Pandas is great', 'Python is awesome']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df = pd.DataFrame(data)</a:t>
            </a:r>
          </a:p>
          <a:p>
            <a:endParaRPr lang="en-US" altLang="ko-KR" sz="1400"/>
          </a:p>
          <a:p>
            <a:r>
              <a:rPr lang="en-US" altLang="ko-KR" sz="1400"/>
              <a:t># </a:t>
            </a:r>
            <a:r>
              <a:rPr lang="ko-KR" altLang="en-US" sz="1400"/>
              <a:t>문자열 처리 작업</a:t>
            </a:r>
          </a:p>
          <a:p>
            <a:r>
              <a:rPr lang="en-US" altLang="ko-KR" sz="1400"/>
              <a:t>df['lower'] = df['text'].str.lower()  # </a:t>
            </a:r>
            <a:r>
              <a:rPr lang="ko-KR" altLang="en-US" sz="1400"/>
              <a:t>모든 문자를 소문자로 변환</a:t>
            </a:r>
          </a:p>
          <a:p>
            <a:r>
              <a:rPr lang="en-US" altLang="ko-KR" sz="1400"/>
              <a:t>df['words'] = df['text'].str.split()  # </a:t>
            </a:r>
            <a:r>
              <a:rPr lang="ko-KR" altLang="en-US" sz="1400"/>
              <a:t>공백을 기준으로 단어 분할</a:t>
            </a:r>
          </a:p>
          <a:p>
            <a:r>
              <a:rPr lang="en-US" altLang="ko-KR" sz="1400"/>
              <a:t>df['no_punctuation'] = df['text'].str.replace('[^\w\s]', '', regex=True)  # </a:t>
            </a:r>
            <a:r>
              <a:rPr lang="ko-KR" altLang="en-US" sz="1400"/>
              <a:t>구두점</a:t>
            </a:r>
            <a:r>
              <a:rPr lang="en-US" altLang="ko-KR" sz="1400"/>
              <a:t>, </a:t>
            </a:r>
            <a:r>
              <a:rPr lang="ko-KR" altLang="en-US" sz="1400"/>
              <a:t>기호 제거</a:t>
            </a:r>
          </a:p>
          <a:p>
            <a:r>
              <a:rPr lang="en-US" altLang="ko-KR" sz="1400"/>
              <a:t>df['word_count'] = df['text'].str.split().str.len()  # </a:t>
            </a:r>
            <a:r>
              <a:rPr lang="ko-KR" altLang="en-US" sz="1400"/>
              <a:t>단어 개수 계산</a:t>
            </a:r>
          </a:p>
          <a:p>
            <a:endParaRPr lang="ko-KR" altLang="en-US" sz="1400"/>
          </a:p>
          <a:p>
            <a:r>
              <a:rPr lang="en-US" altLang="ko-KR" sz="1400"/>
              <a:t>print(df.iloc[:, 1:])</a:t>
            </a:r>
          </a:p>
          <a:p>
            <a:endParaRPr lang="en-US" altLang="ko-KR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FF27B-4BE3-5A07-FB27-8D5F832C46D9}"/>
              </a:ext>
            </a:extLst>
          </p:cNvPr>
          <p:cNvSpPr txBox="1"/>
          <p:nvPr/>
        </p:nvSpPr>
        <p:spPr>
          <a:xfrm>
            <a:off x="4598048" y="4904548"/>
            <a:ext cx="303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\s: </a:t>
            </a:r>
            <a:r>
              <a:rPr lang="ko-KR" altLang="en-US" sz="1200" dirty="0"/>
              <a:t>모든 공백 문자</a:t>
            </a:r>
          </a:p>
          <a:p>
            <a:r>
              <a:rPr lang="en-US" altLang="ko-KR" sz="1200" dirty="0"/>
              <a:t>\w: </a:t>
            </a:r>
            <a:r>
              <a:rPr lang="ko-KR" altLang="en-US" sz="1200" dirty="0"/>
              <a:t>모든 단어 문자</a:t>
            </a:r>
            <a:endParaRPr lang="en-US" altLang="ko-KR" sz="1200" dirty="0"/>
          </a:p>
          <a:p>
            <a:r>
              <a:rPr lang="en-US" altLang="ko-KR" sz="1200" dirty="0"/>
              <a:t>^: </a:t>
            </a:r>
            <a:r>
              <a:rPr lang="ko-KR" altLang="en-US" sz="1200" dirty="0"/>
              <a:t>부정을 의미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48DB7-D089-89A3-4D52-D9D4507C474E}"/>
              </a:ext>
            </a:extLst>
          </p:cNvPr>
          <p:cNvSpPr txBox="1"/>
          <p:nvPr/>
        </p:nvSpPr>
        <p:spPr>
          <a:xfrm>
            <a:off x="4598048" y="5512762"/>
            <a:ext cx="4734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[^\w\s] </a:t>
            </a:r>
            <a:r>
              <a:rPr lang="ko-KR" altLang="en-US" sz="1200" dirty="0"/>
              <a:t>패턴은 단어 문자와 공백 문자가 아닌 모든 문자</a:t>
            </a:r>
          </a:p>
        </p:txBody>
      </p:sp>
    </p:spTree>
    <p:extLst>
      <p:ext uri="{BB962C8B-B14F-4D97-AF65-F5344CB8AC3E}">
        <p14:creationId xmlns:p14="http://schemas.microsoft.com/office/powerpoint/2010/main" val="13097517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5DA05-0801-67BE-90DB-6A3ED7A6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9F3E-70AF-1A13-F13D-AE7B75C6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나이 열의 데이터 타입을 </a:t>
            </a:r>
            <a:r>
              <a:rPr lang="en-US" altLang="ko-KR" sz="1600" dirty="0"/>
              <a:t>int</a:t>
            </a:r>
            <a:r>
              <a:rPr lang="ko-KR" altLang="en-US" sz="1600" dirty="0"/>
              <a:t>로 변환하자</a:t>
            </a:r>
          </a:p>
          <a:p>
            <a:r>
              <a:rPr lang="ko-KR" altLang="en-US" sz="1600" dirty="0"/>
              <a:t>성별 열의 값에서 </a:t>
            </a:r>
            <a:r>
              <a:rPr lang="en-US" altLang="ko-KR" sz="1600" dirty="0"/>
              <a:t>‘</a:t>
            </a:r>
            <a:r>
              <a:rPr lang="ko-KR" altLang="en-US" sz="1600" dirty="0"/>
              <a:t>남</a:t>
            </a:r>
            <a:r>
              <a:rPr lang="en-US" altLang="ko-KR" sz="1600" dirty="0"/>
              <a:t>’</a:t>
            </a:r>
            <a:r>
              <a:rPr lang="ko-KR" altLang="en-US" sz="1600" dirty="0"/>
              <a:t>을 </a:t>
            </a:r>
            <a:r>
              <a:rPr lang="en-US" altLang="ko-KR" sz="1600" dirty="0"/>
              <a:t>‘M’</a:t>
            </a:r>
            <a:r>
              <a:rPr lang="ko-KR" altLang="en-US" sz="1600" dirty="0"/>
              <a:t>으로 변경하자</a:t>
            </a:r>
          </a:p>
          <a:p>
            <a:r>
              <a:rPr lang="ko-KR" altLang="en-US" sz="1600" dirty="0"/>
              <a:t>이름 열의 값에서 첫 번째 글자만 대문자로 변경하자</a:t>
            </a:r>
          </a:p>
          <a:p>
            <a:r>
              <a:rPr lang="ko-KR" altLang="en-US" sz="1600" dirty="0"/>
              <a:t>키 열의 데이터 타입을 </a:t>
            </a:r>
            <a:r>
              <a:rPr lang="en-US" altLang="ko-KR" sz="1600" dirty="0"/>
              <a:t>float</a:t>
            </a:r>
            <a:r>
              <a:rPr lang="ko-KR" altLang="en-US" sz="1600" dirty="0"/>
              <a:t>로 변환하자</a:t>
            </a:r>
          </a:p>
          <a:p>
            <a:r>
              <a:rPr lang="ko-KR" altLang="en-US" sz="1600" dirty="0"/>
              <a:t>이름 열의 값에서 </a:t>
            </a:r>
            <a:r>
              <a:rPr lang="en-US" altLang="ko-KR" sz="1600" dirty="0"/>
              <a:t>‘e’</a:t>
            </a:r>
            <a:r>
              <a:rPr lang="ko-KR" altLang="en-US" sz="1600" dirty="0"/>
              <a:t>를 </a:t>
            </a:r>
            <a:r>
              <a:rPr lang="en-US" altLang="ko-KR" sz="1600" dirty="0"/>
              <a:t>‘E’</a:t>
            </a:r>
            <a:r>
              <a:rPr lang="ko-KR" altLang="en-US" sz="1600" dirty="0"/>
              <a:t>로 변경하자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DBA3-D0C1-4065-A69D-10B537F52392}"/>
              </a:ext>
            </a:extLst>
          </p:cNvPr>
          <p:cNvSpPr txBox="1"/>
          <p:nvPr/>
        </p:nvSpPr>
        <p:spPr>
          <a:xfrm>
            <a:off x="251520" y="3717032"/>
            <a:ext cx="4320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샘플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{'이름': ['</a:t>
            </a:r>
            <a:r>
              <a:rPr lang="ko-KR" altLang="en-US" sz="1400" dirty="0" err="1"/>
              <a:t>John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Steve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Sarah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Ann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Mike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'나이': ['25', '32', '28', '35', '41'],</a:t>
            </a:r>
          </a:p>
          <a:p>
            <a:r>
              <a:rPr lang="ko-KR" altLang="en-US" sz="1400" dirty="0"/>
              <a:t>        '성별': ['남', '남', '여', '여', '남'],</a:t>
            </a:r>
          </a:p>
          <a:p>
            <a:r>
              <a:rPr lang="ko-KR" altLang="en-US" sz="1400" dirty="0"/>
              <a:t>        '키': ['175', '180', '163', '155', '190']}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D1A629-E91A-2AEA-79B5-D9FCA7ED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924944"/>
            <a:ext cx="2619375" cy="251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DD9BB6-C37C-1BC7-EBF4-08E9A1B3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51" y="5613103"/>
            <a:ext cx="3659412" cy="85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000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84ED5-33D7-1FCC-3952-4819A85551D3}"/>
              </a:ext>
            </a:extLst>
          </p:cNvPr>
          <p:cNvSpPr txBox="1"/>
          <p:nvPr/>
        </p:nvSpPr>
        <p:spPr>
          <a:xfrm>
            <a:off x="1403648" y="1988840"/>
            <a:ext cx="7200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데이터프레임 생성</a:t>
            </a:r>
          </a:p>
          <a:p>
            <a:r>
              <a:rPr lang="ko-KR" altLang="en-US" sz="1600" dirty="0" err="1"/>
              <a:t>data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Charlie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David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Eva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[25, 30, 35, 40, 45],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['New York', '</a:t>
            </a:r>
            <a:r>
              <a:rPr lang="ko-KR" altLang="en-US" sz="1600" dirty="0" err="1"/>
              <a:t>Paris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London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Berlin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Tokyo</a:t>
            </a:r>
            <a:r>
              <a:rPr lang="ko-KR" altLang="en-US" sz="1600" dirty="0"/>
              <a:t>']}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1: 기존 열을 이용하여 새로운 열 추가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['age2'] = 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['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'] + 1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2: </a:t>
            </a:r>
            <a:r>
              <a:rPr lang="ko-KR" altLang="en-US" sz="1600" dirty="0" err="1"/>
              <a:t>insert</a:t>
            </a:r>
            <a:r>
              <a:rPr lang="ko-KR" altLang="en-US" sz="1600" dirty="0"/>
              <a:t>() 메소드를 이용하여 특정 위치에 열 추가</a:t>
            </a:r>
          </a:p>
          <a:p>
            <a:r>
              <a:rPr lang="ko-KR" altLang="en-US" sz="1600" dirty="0" err="1"/>
              <a:t>df.insert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loc</a:t>
            </a:r>
            <a:r>
              <a:rPr lang="ko-KR" altLang="en-US" sz="1600" dirty="0"/>
              <a:t>=2, </a:t>
            </a:r>
            <a:r>
              <a:rPr lang="ko-KR" altLang="en-US" sz="1600" dirty="0" err="1"/>
              <a:t>column</a:t>
            </a:r>
            <a:r>
              <a:rPr lang="ko-KR" altLang="en-US" sz="1600" dirty="0"/>
              <a:t>='</a:t>
            </a:r>
            <a:r>
              <a:rPr lang="ko-KR" altLang="en-US" sz="1600" dirty="0" err="1"/>
              <a:t>gender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=['</a:t>
            </a:r>
            <a:r>
              <a:rPr lang="ko-KR" altLang="en-US" sz="1600" dirty="0" err="1"/>
              <a:t>F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F</a:t>
            </a:r>
            <a:r>
              <a:rPr lang="ko-KR" altLang="en-US" sz="1600" dirty="0"/>
              <a:t>'])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3: </a:t>
            </a:r>
            <a:r>
              <a:rPr lang="ko-KR" altLang="en-US" sz="1600" dirty="0" err="1"/>
              <a:t>assign</a:t>
            </a:r>
            <a:r>
              <a:rPr lang="ko-KR" altLang="en-US" sz="1600" dirty="0"/>
              <a:t>() 메소드를 이용하여 여러 개의 열 한 번에 추가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df.assign</a:t>
            </a:r>
            <a:r>
              <a:rPr lang="ko-KR" altLang="en-US" sz="1600" dirty="0"/>
              <a:t>(age3=[26, 31, 36, 41, 46], </a:t>
            </a:r>
            <a:r>
              <a:rPr lang="ko-KR" altLang="en-US" sz="1600" dirty="0" err="1"/>
              <a:t>height</a:t>
            </a:r>
            <a:r>
              <a:rPr lang="ko-KR" altLang="en-US" sz="1600" dirty="0"/>
              <a:t>=[160, 170, 180, 175, 165])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출력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95114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(row) 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D89DC-D44D-7D05-132D-3E26DAF89176}"/>
              </a:ext>
            </a:extLst>
          </p:cNvPr>
          <p:cNvSpPr txBox="1"/>
          <p:nvPr/>
        </p:nvSpPr>
        <p:spPr>
          <a:xfrm>
            <a:off x="6599634" y="4365104"/>
            <a:ext cx="2532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ignore_index</a:t>
            </a:r>
            <a:r>
              <a:rPr lang="en-US" altLang="ko-KR" sz="1200" dirty="0"/>
              <a:t>=True</a:t>
            </a:r>
            <a:r>
              <a:rPr lang="ko-KR" altLang="en-US" sz="1200" dirty="0"/>
              <a:t>로 설정하면</a:t>
            </a:r>
            <a:r>
              <a:rPr lang="en-US" altLang="ko-KR" sz="1200" dirty="0"/>
              <a:t>, </a:t>
            </a:r>
            <a:r>
              <a:rPr lang="ko-KR" altLang="en-US" sz="1200" dirty="0"/>
              <a:t>행이 추가된 후의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다시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053C3-F2E2-9EE2-644B-DFC8464F80FB}"/>
              </a:ext>
            </a:extLst>
          </p:cNvPr>
          <p:cNvSpPr txBox="1"/>
          <p:nvPr/>
        </p:nvSpPr>
        <p:spPr>
          <a:xfrm>
            <a:off x="696752" y="2030069"/>
            <a:ext cx="68995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데이터프레임 생성</a:t>
            </a:r>
          </a:p>
          <a:p>
            <a:r>
              <a:rPr lang="ko-KR" altLang="en-US" sz="1600" dirty="0" err="1"/>
              <a:t>data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Charlie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David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Eva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[25, 30, 35, 40, 45],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['New York', '</a:t>
            </a:r>
            <a:r>
              <a:rPr lang="ko-KR" altLang="en-US" sz="1600" dirty="0" err="1"/>
              <a:t>Paris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London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Berlin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Tokyo</a:t>
            </a:r>
            <a:r>
              <a:rPr lang="ko-KR" altLang="en-US" sz="1600" dirty="0"/>
              <a:t>']}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 추가 방법 1: </a:t>
            </a:r>
            <a:r>
              <a:rPr lang="ko-KR" altLang="en-US" sz="1600" dirty="0" err="1"/>
              <a:t>append</a:t>
            </a:r>
            <a:r>
              <a:rPr lang="ko-KR" altLang="en-US" sz="1600" dirty="0"/>
              <a:t>() 메소드를 이용하여 단일 행 추가</a:t>
            </a:r>
          </a:p>
          <a:p>
            <a:r>
              <a:rPr lang="ko-KR" altLang="en-US" sz="1600" dirty="0" err="1"/>
              <a:t>new_row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Frank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50,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Seoul</a:t>
            </a:r>
            <a:r>
              <a:rPr lang="ko-KR" altLang="en-US" sz="1600" dirty="0"/>
              <a:t>'}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new_row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ignore_index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 추가 방법 2: </a:t>
            </a:r>
            <a:r>
              <a:rPr lang="ko-KR" altLang="en-US" sz="1600" dirty="0" err="1"/>
              <a:t>append</a:t>
            </a:r>
            <a:r>
              <a:rPr lang="ko-KR" altLang="en-US" sz="1600" dirty="0"/>
              <a:t>() 메소드를 이용하여 여러 행 추가</a:t>
            </a:r>
          </a:p>
          <a:p>
            <a:r>
              <a:rPr lang="ko-KR" altLang="en-US" sz="1600" dirty="0" err="1"/>
              <a:t>new_rows</a:t>
            </a:r>
            <a:r>
              <a:rPr lang="ko-KR" altLang="en-US" sz="1600" dirty="0"/>
              <a:t> = [{'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George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22,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Toronto</a:t>
            </a:r>
            <a:r>
              <a:rPr lang="ko-KR" altLang="en-US" sz="1600" dirty="0"/>
              <a:t>'},</a:t>
            </a:r>
          </a:p>
          <a:p>
            <a:r>
              <a:rPr lang="ko-KR" altLang="en-US" sz="1600" dirty="0"/>
              <a:t>           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Helen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27,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Sydney</a:t>
            </a:r>
            <a:r>
              <a:rPr lang="ko-KR" altLang="en-US" sz="1600" dirty="0"/>
              <a:t>'}]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new_rows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ignore_index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출력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90127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D2F8F-A436-A3F9-F8F2-A8C77CB9FBA2}"/>
              </a:ext>
            </a:extLst>
          </p:cNvPr>
          <p:cNvSpPr txBox="1"/>
          <p:nvPr/>
        </p:nvSpPr>
        <p:spPr>
          <a:xfrm>
            <a:off x="2267744" y="1751270"/>
            <a:ext cx="59046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삭제 방법 1: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단일 행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삭제 방법 2: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여러 행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([1, 2])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삭제 방법 1: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단일 열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삭제 방법 2: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여러 열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88592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재정렬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D7CB-336E-843E-8520-16082524DF75}"/>
              </a:ext>
            </a:extLst>
          </p:cNvPr>
          <p:cNvSpPr txBox="1"/>
          <p:nvPr/>
        </p:nvSpPr>
        <p:spPr>
          <a:xfrm>
            <a:off x="2339752" y="1751270"/>
            <a:ext cx="634704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재정렬 방법 1: </a:t>
            </a:r>
            <a:r>
              <a:rPr lang="ko-KR" altLang="en-US" sz="1400" dirty="0" err="1"/>
              <a:t>loc</a:t>
            </a:r>
            <a:r>
              <a:rPr lang="ko-KR" altLang="en-US" sz="1400" dirty="0"/>
              <a:t>[]을 이용하여 행 순서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[[4, 3, 2, 1, 0]]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재정렬 방법 2: </a:t>
            </a:r>
            <a:r>
              <a:rPr lang="ko-KR" altLang="en-US" sz="1400" dirty="0" err="1"/>
              <a:t>sort_values</a:t>
            </a:r>
            <a:r>
              <a:rPr lang="ko-KR" altLang="en-US" sz="1400" dirty="0"/>
              <a:t>() 메소드를 이용하여 열 기준으로 정렬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df.sort_values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ascending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재정렬 방법 1: 열 이름 순서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재정렬 방법 2: 열 이름을 알파벳 순서로 정렬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df.reindex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sorted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df.columns</a:t>
            </a:r>
            <a:r>
              <a:rPr lang="ko-KR" altLang="en-US" sz="1400" dirty="0"/>
              <a:t>),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0010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513C-7B75-9BA2-4C8D-8B80ADB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5D9E8-F2ED-770D-CB6D-374B867B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학년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모든 행에 </a:t>
            </a:r>
            <a:r>
              <a:rPr lang="en-US" altLang="ko-KR" sz="1400" dirty="0"/>
              <a:t>'3</a:t>
            </a:r>
            <a:r>
              <a:rPr lang="ko-KR" altLang="en-US" sz="1400" dirty="0"/>
              <a:t>학년</a:t>
            </a:r>
            <a:r>
              <a:rPr lang="en-US" altLang="ko-KR" sz="1400" dirty="0"/>
              <a:t>'</a:t>
            </a:r>
            <a:r>
              <a:rPr lang="ko-KR" altLang="en-US" sz="1400" dirty="0"/>
              <a:t>이라는 값으로 채워 넣으세요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국적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행에 해당하는 사람의 국적을 채워 넣으세요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성별</a:t>
            </a:r>
            <a:r>
              <a:rPr lang="en-US" altLang="ko-KR" sz="1400" dirty="0"/>
              <a:t>'</a:t>
            </a:r>
            <a:r>
              <a:rPr lang="ko-KR" altLang="en-US" sz="1400" dirty="0"/>
              <a:t>이 </a:t>
            </a:r>
            <a:r>
              <a:rPr lang="en-US" altLang="ko-KR" sz="1400" dirty="0"/>
              <a:t>'</a:t>
            </a:r>
            <a:r>
              <a:rPr lang="ko-KR" altLang="en-US" sz="1400" dirty="0"/>
              <a:t>여</a:t>
            </a:r>
            <a:r>
              <a:rPr lang="en-US" altLang="ko-KR" sz="1400" dirty="0"/>
              <a:t>'</a:t>
            </a:r>
            <a:r>
              <a:rPr lang="ko-KR" altLang="en-US" sz="1400" dirty="0"/>
              <a:t>인 행만 남기고 나머지 행을 삭제하세요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나이</a:t>
            </a:r>
            <a:r>
              <a:rPr lang="en-US" altLang="ko-KR" sz="1400" dirty="0"/>
              <a:t>' </a:t>
            </a:r>
            <a:r>
              <a:rPr lang="ko-KR" altLang="en-US" sz="1400" dirty="0"/>
              <a:t>열을 기준으로 내림차순으로 행을 정렬하세요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/>
              <a:t>인덱스가 </a:t>
            </a:r>
            <a:r>
              <a:rPr lang="en-US" altLang="ko-KR" sz="1400" dirty="0"/>
              <a:t>2</a:t>
            </a:r>
            <a:r>
              <a:rPr lang="ko-KR" altLang="en-US" sz="1400" dirty="0"/>
              <a:t>인 행을 삭제하세요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/>
              <a:t>아래 새로운 행 </a:t>
            </a:r>
            <a:r>
              <a:rPr lang="en-US" altLang="ko-KR" sz="1400" dirty="0"/>
              <a:t>3</a:t>
            </a:r>
            <a:r>
              <a:rPr lang="ko-KR" altLang="en-US" sz="1400" dirty="0"/>
              <a:t>개를 추가하세요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이름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기준으로 오름차순으로 행을 정렬하세요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키</a:t>
            </a:r>
            <a:r>
              <a:rPr lang="en-US" altLang="ko-KR" sz="1400" dirty="0"/>
              <a:t>' </a:t>
            </a:r>
            <a:r>
              <a:rPr lang="ko-KR" altLang="en-US" sz="1400" dirty="0"/>
              <a:t>열의 값을 </a:t>
            </a:r>
            <a:r>
              <a:rPr lang="en-US" altLang="ko-KR" sz="1400" dirty="0"/>
              <a:t>cm</a:t>
            </a:r>
            <a:r>
              <a:rPr lang="ko-KR" altLang="en-US" sz="1400" dirty="0"/>
              <a:t>에서 </a:t>
            </a:r>
            <a:r>
              <a:rPr lang="en-US" altLang="ko-KR" sz="1400" dirty="0"/>
              <a:t>m</a:t>
            </a:r>
            <a:r>
              <a:rPr lang="ko-KR" altLang="en-US" sz="1400" dirty="0"/>
              <a:t>로 변환하세요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성별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삭제하세요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4FF69-9B7D-5132-AF71-C69B77F18762}"/>
              </a:ext>
            </a:extLst>
          </p:cNvPr>
          <p:cNvSpPr txBox="1"/>
          <p:nvPr/>
        </p:nvSpPr>
        <p:spPr>
          <a:xfrm>
            <a:off x="1475656" y="1045133"/>
            <a:ext cx="6480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{'이름': ['</a:t>
            </a:r>
            <a:r>
              <a:rPr lang="ko-KR" altLang="en-US" sz="1200" dirty="0" err="1"/>
              <a:t>John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Ann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Mike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'나이': [25, 32, 28, 35, 41],</a:t>
            </a:r>
          </a:p>
          <a:p>
            <a:r>
              <a:rPr lang="ko-KR" altLang="en-US" sz="1200" dirty="0"/>
              <a:t>        '성별': ['남', '남', '여', '여', '남'],</a:t>
            </a:r>
          </a:p>
          <a:p>
            <a:r>
              <a:rPr lang="ko-KR" altLang="en-US" sz="1200" dirty="0"/>
              <a:t>        '키': [175, 180, 163, 155, 190]}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65B08-1BF1-340D-9031-8F78945B80E3}"/>
              </a:ext>
            </a:extLst>
          </p:cNvPr>
          <p:cNvSpPr txBox="1"/>
          <p:nvPr/>
        </p:nvSpPr>
        <p:spPr>
          <a:xfrm>
            <a:off x="1763688" y="4221088"/>
            <a:ext cx="65527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[{'이름': '</a:t>
            </a:r>
            <a:r>
              <a:rPr lang="ko-KR" altLang="en-US" sz="1100" dirty="0" err="1"/>
              <a:t>Alex</a:t>
            </a:r>
            <a:r>
              <a:rPr lang="ko-KR" altLang="en-US" sz="1100" dirty="0"/>
              <a:t>', '나이': 22, '성별': '남', '키': 180, '학년': '2학년', '국적': '미국'}, {'이름': '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', '나이': 29, '성별': '여', '키': 165, '학년': '1학년', '국적': '캐나다'}, {'이름': '</a:t>
            </a:r>
            <a:r>
              <a:rPr lang="ko-KR" altLang="en-US" sz="1100" dirty="0" err="1"/>
              <a:t>Daniel</a:t>
            </a:r>
            <a:r>
              <a:rPr lang="ko-KR" altLang="en-US" sz="1100" dirty="0"/>
              <a:t>', '나이': 33, '성별': '남', '키': 175, '학년': '3학년', '국적': '호주'}]</a:t>
            </a:r>
          </a:p>
        </p:txBody>
      </p:sp>
    </p:spTree>
    <p:extLst>
      <p:ext uri="{BB962C8B-B14F-4D97-AF65-F5344CB8AC3E}">
        <p14:creationId xmlns:p14="http://schemas.microsoft.com/office/powerpoint/2010/main" val="21036323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513C-7B75-9BA2-4C8D-8B80ADB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22B2F-819B-BD96-64D1-66D73A21D454}"/>
              </a:ext>
            </a:extLst>
          </p:cNvPr>
          <p:cNvSpPr txBox="1"/>
          <p:nvPr/>
        </p:nvSpPr>
        <p:spPr>
          <a:xfrm>
            <a:off x="179512" y="908720"/>
            <a:ext cx="703852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{'이름': ['</a:t>
            </a:r>
            <a:r>
              <a:rPr lang="ko-KR" altLang="en-US" sz="1100" dirty="0" err="1"/>
              <a:t>John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Steve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Sarah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Ann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Mike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    '나이': [25, 32, 28, 35, 41],</a:t>
            </a:r>
          </a:p>
          <a:p>
            <a:r>
              <a:rPr lang="ko-KR" altLang="en-US" sz="1100" dirty="0"/>
              <a:t>        '성별': ['남', '남', '여', '여', '남'],</a:t>
            </a:r>
          </a:p>
          <a:p>
            <a:r>
              <a:rPr lang="ko-KR" altLang="en-US" sz="1100" dirty="0"/>
              <a:t>        '키': [175, 180, 163, 155, 190]}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['학년'] = '3학년＇  # 문제 1</a:t>
            </a:r>
          </a:p>
          <a:p>
            <a:endParaRPr lang="en-US" altLang="ko-KR" sz="1100" dirty="0"/>
          </a:p>
          <a:p>
            <a:r>
              <a:rPr lang="ko-KR" altLang="en-US" sz="1100" dirty="0"/>
              <a:t># 문제 2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['국적'] = ['미국', '영국', '일본', '한국', '중국']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3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['성별'] == '여']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4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df.sort_values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='나이', </a:t>
            </a:r>
            <a:r>
              <a:rPr lang="ko-KR" altLang="en-US" sz="1100" dirty="0" err="1"/>
              <a:t>ascending</a:t>
            </a:r>
            <a:r>
              <a:rPr lang="ko-KR" altLang="en-US" sz="1100" dirty="0"/>
              <a:t>=</a:t>
            </a:r>
            <a:r>
              <a:rPr lang="ko-KR" altLang="en-US" sz="1100" dirty="0" err="1"/>
              <a:t>False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5D63B-8D47-3D89-C080-7142C58B0ABE}"/>
              </a:ext>
            </a:extLst>
          </p:cNvPr>
          <p:cNvSpPr txBox="1"/>
          <p:nvPr/>
        </p:nvSpPr>
        <p:spPr>
          <a:xfrm>
            <a:off x="3419872" y="1556792"/>
            <a:ext cx="56521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# 문제 5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df.drop</a:t>
            </a:r>
            <a:r>
              <a:rPr lang="ko-KR" altLang="en-US" sz="1100" dirty="0"/>
              <a:t>(2)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6</a:t>
            </a:r>
          </a:p>
          <a:p>
            <a:r>
              <a:rPr lang="ko-KR" altLang="en-US" sz="1100" dirty="0" err="1"/>
              <a:t>new_rows</a:t>
            </a:r>
            <a:r>
              <a:rPr lang="ko-KR" altLang="en-US" sz="1100" dirty="0"/>
              <a:t> = [{'이름': '</a:t>
            </a:r>
            <a:r>
              <a:rPr lang="ko-KR" altLang="en-US" sz="1100" dirty="0" err="1"/>
              <a:t>Alex</a:t>
            </a:r>
            <a:r>
              <a:rPr lang="ko-KR" altLang="en-US" sz="1100" dirty="0"/>
              <a:t>', '나이': 22, '성별': '남', '키': 180, '학년': '2학년', '국적': '미국'},</a:t>
            </a:r>
          </a:p>
          <a:p>
            <a:r>
              <a:rPr lang="ko-KR" altLang="en-US" sz="1100" dirty="0"/>
              <a:t>            {'이름': '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', '나이': 29, '성별': '여', '키': 165, '학년': '1학년', '국적': '캐나다'},</a:t>
            </a:r>
          </a:p>
          <a:p>
            <a:r>
              <a:rPr lang="ko-KR" altLang="en-US" sz="1100" dirty="0"/>
              <a:t>            {'이름': '</a:t>
            </a:r>
            <a:r>
              <a:rPr lang="ko-KR" altLang="en-US" sz="1100" dirty="0" err="1"/>
              <a:t>Daniel</a:t>
            </a:r>
            <a:r>
              <a:rPr lang="ko-KR" altLang="en-US" sz="1100" dirty="0"/>
              <a:t>', '나이': 33, '성별': '남', '키': 175, '학년': '3학년', '국적': '호주'}]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df.append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new_rows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ignore_index</a:t>
            </a:r>
            <a:r>
              <a:rPr lang="ko-KR" altLang="en-US" sz="1100" dirty="0"/>
              <a:t>=</a:t>
            </a:r>
            <a:r>
              <a:rPr lang="ko-KR" altLang="en-US" sz="1100" dirty="0" err="1"/>
              <a:t>True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7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df.sort_values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='이름')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8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['키'] = 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['키'] / 100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9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df.drop</a:t>
            </a:r>
            <a:r>
              <a:rPr lang="ko-KR" altLang="en-US" sz="1100" dirty="0"/>
              <a:t>('성별', 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=1)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결과 확인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330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11DF-32AC-6C35-6973-63A6ABC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E4DAF-6FA4-DA98-82F2-2339D740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random.normal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정규 분포</a:t>
            </a:r>
            <a:r>
              <a:rPr lang="en-US" altLang="ko-KR" dirty="0"/>
              <a:t>(</a:t>
            </a:r>
            <a:r>
              <a:rPr lang="ko-KR" altLang="en-US" dirty="0" err="1"/>
              <a:t>가우시안</a:t>
            </a:r>
            <a:r>
              <a:rPr lang="ko-KR" altLang="en-US" dirty="0"/>
              <a:t> 분포</a:t>
            </a:r>
            <a:r>
              <a:rPr lang="en-US" altLang="ko-KR" dirty="0"/>
              <a:t>)</a:t>
            </a:r>
            <a:r>
              <a:rPr lang="ko-KR" altLang="en-US" dirty="0"/>
              <a:t>를 따르는 난수를 생성하는 함수</a:t>
            </a:r>
            <a:endParaRPr lang="en-US" altLang="ko-KR" dirty="0"/>
          </a:p>
          <a:p>
            <a:pPr lvl="1"/>
            <a:r>
              <a:rPr lang="ko-KR" altLang="en-US" dirty="0"/>
              <a:t>지정된 평균과 표준 편차에 따라 난수를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loc: </a:t>
            </a:r>
            <a:r>
              <a:rPr lang="ko-KR" altLang="en-US" dirty="0"/>
              <a:t>정규 분포의 평균 값입니다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0.0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scale: </a:t>
            </a:r>
            <a:r>
              <a:rPr lang="ko-KR" altLang="en-US" dirty="0"/>
              <a:t>정규 분포의 표준 편차 값입니다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1.0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size: </a:t>
            </a:r>
            <a:r>
              <a:rPr lang="ko-KR" altLang="en-US" dirty="0"/>
              <a:t>생성하려는 배열의 형상</a:t>
            </a:r>
            <a:r>
              <a:rPr lang="en-US" altLang="ko-KR" dirty="0"/>
              <a:t>(shape)</a:t>
            </a:r>
            <a:r>
              <a:rPr lang="ko-KR" altLang="en-US" dirty="0"/>
              <a:t>을 나타내는 인수입니다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None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하나의 난수를 반환합니다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97D64-5B60-DADB-E288-99FF06E1DFBC}"/>
              </a:ext>
            </a:extLst>
          </p:cNvPr>
          <p:cNvSpPr txBox="1"/>
          <p:nvPr/>
        </p:nvSpPr>
        <p:spPr>
          <a:xfrm>
            <a:off x="1691680" y="2420888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=0.0, </a:t>
            </a:r>
            <a:r>
              <a:rPr lang="ko-KR" altLang="en-US" dirty="0" err="1"/>
              <a:t>scale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2E77-5D16-26EC-8887-7640CD155279}"/>
              </a:ext>
            </a:extLst>
          </p:cNvPr>
          <p:cNvSpPr txBox="1"/>
          <p:nvPr/>
        </p:nvSpPr>
        <p:spPr>
          <a:xfrm>
            <a:off x="2286000" y="4437112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기본 사용법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np.random.normal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난수 값 (예: -0.4530624371238927)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6113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 err="1">
                <a:effectLst/>
                <a:latin typeface="Söhne"/>
              </a:rPr>
              <a:t>Concat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ko-KR" altLang="en-US" dirty="0"/>
              <a:t>데이터프레임을 수직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-</a:t>
            </a:r>
            <a:r>
              <a:rPr lang="ko-KR" altLang="en-US" dirty="0"/>
              <a:t>아래</a:t>
            </a:r>
            <a:r>
              <a:rPr lang="en-US" altLang="ko-KR" dirty="0"/>
              <a:t>) </a:t>
            </a:r>
            <a:r>
              <a:rPr lang="ko-KR" altLang="en-US" dirty="0"/>
              <a:t>또는 수평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-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r>
              <a:rPr lang="ko-KR" altLang="en-US" dirty="0"/>
              <a:t>으로 연결하는 데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251520" y="3501008"/>
            <a:ext cx="4176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['A0', 'A1', 'A2', 'A3'],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['B0', 'B1', 'B2', 'B3'],</a:t>
            </a:r>
          </a:p>
          <a:p>
            <a:r>
              <a:rPr lang="ko-KR" altLang="en-US" sz="1200" dirty="0"/>
              <a:t>                    'C': ['C0', 'C1', 'C2', 'C3'],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['D0', 'D1', 'D2', 'D3']})</a:t>
            </a:r>
          </a:p>
          <a:p>
            <a:endParaRPr lang="ko-KR" altLang="en-US" sz="1200" dirty="0"/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['A4', 'A5', 'A6', 'A7'],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['B4', 'B5', 'B6', 'B7'],</a:t>
            </a:r>
          </a:p>
          <a:p>
            <a:r>
              <a:rPr lang="ko-KR" altLang="en-US" sz="1200" dirty="0"/>
              <a:t>                    'C': ['C4', 'C5', 'C6', 'C7'],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['D4', 'D5', 'D6', 'D7']})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pd.concat</a:t>
            </a:r>
            <a:r>
              <a:rPr lang="ko-KR" altLang="en-US" sz="1200" dirty="0"/>
              <a:t>([df1, df2], 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=0, </a:t>
            </a:r>
            <a:r>
              <a:rPr lang="ko-KR" altLang="en-US" sz="1200" dirty="0" err="1"/>
              <a:t>ignore_index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25976-8B20-965E-952F-482D50B84165}"/>
              </a:ext>
            </a:extLst>
          </p:cNvPr>
          <p:cNvSpPr txBox="1"/>
          <p:nvPr/>
        </p:nvSpPr>
        <p:spPr>
          <a:xfrm>
            <a:off x="5004048" y="4797152"/>
            <a:ext cx="41115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axis</a:t>
            </a:r>
          </a:p>
          <a:p>
            <a:r>
              <a:rPr lang="en-US" altLang="ko-KR" sz="1400" dirty="0"/>
              <a:t>0: </a:t>
            </a:r>
            <a:r>
              <a:rPr lang="ko-KR" altLang="en-US" sz="1400" dirty="0" err="1"/>
              <a:t>행방향</a:t>
            </a:r>
            <a:endParaRPr lang="en-US" altLang="ko-KR" sz="1400" dirty="0"/>
          </a:p>
          <a:p>
            <a:r>
              <a:rPr lang="en-US" altLang="ko-KR" sz="1400" dirty="0"/>
              <a:t>1: </a:t>
            </a:r>
            <a:r>
              <a:rPr lang="ko-KR" altLang="en-US" sz="1400" dirty="0" err="1"/>
              <a:t>열방향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ignore_index</a:t>
            </a:r>
            <a:r>
              <a:rPr lang="en-US" altLang="ko-KR" sz="1400" dirty="0"/>
              <a:t>=True</a:t>
            </a:r>
          </a:p>
          <a:p>
            <a:r>
              <a:rPr lang="ko-KR" altLang="en-US" sz="1400" dirty="0"/>
              <a:t>인덱스가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시작하는 연속된 정수로 재설정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B88FAA-DA6A-16E0-C3F9-E136285BE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35"/>
          <a:stretch/>
        </p:blipFill>
        <p:spPr>
          <a:xfrm>
            <a:off x="1403648" y="2319135"/>
            <a:ext cx="1484582" cy="7325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90BBB5-0525-B863-5559-EB5240243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20" b="47503"/>
          <a:stretch/>
        </p:blipFill>
        <p:spPr>
          <a:xfrm>
            <a:off x="3585119" y="2315241"/>
            <a:ext cx="1439427" cy="7325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F88E78-0728-75B3-1EC2-9838B3BA6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20"/>
          <a:stretch/>
        </p:blipFill>
        <p:spPr>
          <a:xfrm>
            <a:off x="6475783" y="1893615"/>
            <a:ext cx="1080120" cy="17685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2FE2DF-1B26-7608-2118-6FC3063A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65" y="3849403"/>
            <a:ext cx="2804735" cy="7105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ECDAA6-9F72-9EC5-CE1E-99CAFBECBC8C}"/>
              </a:ext>
            </a:extLst>
          </p:cNvPr>
          <p:cNvSpPr txBox="1"/>
          <p:nvPr/>
        </p:nvSpPr>
        <p:spPr>
          <a:xfrm>
            <a:off x="3073302" y="24928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22B99E-0D0E-18E0-8B25-3E24D0903C5B}"/>
              </a:ext>
            </a:extLst>
          </p:cNvPr>
          <p:cNvCxnSpPr/>
          <p:nvPr/>
        </p:nvCxnSpPr>
        <p:spPr>
          <a:xfrm flipV="1">
            <a:off x="5220072" y="2492896"/>
            <a:ext cx="10081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07601E-5FFB-1652-980E-F9E010A265D4}"/>
              </a:ext>
            </a:extLst>
          </p:cNvPr>
          <p:cNvCxnSpPr>
            <a:cxnSpLocks/>
          </p:cNvCxnSpPr>
          <p:nvPr/>
        </p:nvCxnSpPr>
        <p:spPr>
          <a:xfrm>
            <a:off x="5137720" y="2940394"/>
            <a:ext cx="596562" cy="92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231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Merge</a:t>
            </a:r>
          </a:p>
          <a:p>
            <a:pPr lvl="1"/>
            <a:r>
              <a:rPr lang="ko-KR" altLang="en-US" dirty="0"/>
              <a:t>두 데이터프레임을 공통 열 또는 인덱스를 기준으로 병합하는 데 사용</a:t>
            </a:r>
            <a:endParaRPr lang="en-US" altLang="ko-KR" dirty="0"/>
          </a:p>
          <a:p>
            <a:pPr lvl="2"/>
            <a:r>
              <a:rPr lang="ko-KR" altLang="en-US" dirty="0"/>
              <a:t>기본 조인 방법은 </a:t>
            </a:r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1403648" y="3284984"/>
            <a:ext cx="53285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left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({'key': ['K0', 'K1', 'K3'],</a:t>
            </a:r>
          </a:p>
          <a:p>
            <a:r>
              <a:rPr lang="en-US" altLang="ko-KR" sz="1400" dirty="0"/>
              <a:t>                     'A': ['A0', 'A1', 'A3'],</a:t>
            </a:r>
          </a:p>
          <a:p>
            <a:r>
              <a:rPr lang="en-US" altLang="ko-KR" sz="1400" dirty="0"/>
              <a:t>                     'B': ['B0', 'B1', 'B3']})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right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({'key': ['K0', 'K2', 'K3'],</a:t>
            </a:r>
          </a:p>
          <a:p>
            <a:r>
              <a:rPr lang="en-US" altLang="ko-KR" sz="1400" dirty="0"/>
              <a:t>                      'C': ['C0', 'C2', 'C3'],</a:t>
            </a:r>
          </a:p>
          <a:p>
            <a:r>
              <a:rPr lang="en-US" altLang="ko-KR" sz="1400" dirty="0"/>
              <a:t>                      'D': ['D0', 'D2', 'D3']})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result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(left, right, on='key')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print(result)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0A25D-0AE6-BAC1-F700-41C0893ADD55}"/>
              </a:ext>
            </a:extLst>
          </p:cNvPr>
          <p:cNvSpPr txBox="1"/>
          <p:nvPr/>
        </p:nvSpPr>
        <p:spPr>
          <a:xfrm>
            <a:off x="5093564" y="2057072"/>
            <a:ext cx="38709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pd.merge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left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right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’)</a:t>
            </a:r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how='outer')</a:t>
            </a:r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how='left')</a:t>
            </a:r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how='right')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72902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Join</a:t>
            </a:r>
          </a:p>
          <a:p>
            <a:pPr lvl="1"/>
            <a:r>
              <a:rPr lang="ko-KR" altLang="en-US" dirty="0"/>
              <a:t>인덱스를 기준으로 두 데이터프레임을 병합하는 데 사용</a:t>
            </a:r>
            <a:endParaRPr lang="en-US" altLang="ko-KR" dirty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left join</a:t>
            </a:r>
            <a:r>
              <a:rPr lang="ko-KR" altLang="en-US" dirty="0"/>
              <a:t>을 수행</a:t>
            </a:r>
            <a:r>
              <a:rPr lang="en-US" altLang="ko-KR" dirty="0"/>
              <a:t>( how=＇</a:t>
            </a:r>
            <a:r>
              <a:rPr lang="en-US" altLang="ko-KR" dirty="0" err="1"/>
              <a:t>inner'|'outer'|'right</a:t>
            </a:r>
            <a:r>
              <a:rPr lang="en-US" altLang="ko-KR" dirty="0"/>
              <a:t>')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50E8-B6AE-0403-2518-00741C253A12}"/>
              </a:ext>
            </a:extLst>
          </p:cNvPr>
          <p:cNvSpPr txBox="1"/>
          <p:nvPr/>
        </p:nvSpPr>
        <p:spPr>
          <a:xfrm>
            <a:off x="971600" y="2547840"/>
            <a:ext cx="748883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첫 번째 데이터프레임 생성</a:t>
            </a:r>
          </a:p>
          <a:p>
            <a:r>
              <a:rPr lang="ko-KR" altLang="en-US" sz="1200" dirty="0"/>
              <a:t>data1 = {'이름': ['</a:t>
            </a:r>
            <a:r>
              <a:rPr lang="ko-KR" altLang="en-US" sz="1200" dirty="0" err="1"/>
              <a:t>John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 '나이': [25, 32, 28],</a:t>
            </a:r>
          </a:p>
          <a:p>
            <a:r>
              <a:rPr lang="ko-KR" altLang="en-US" sz="1200" dirty="0"/>
              <a:t>         '성별': ['남', '남', '여']}</a:t>
            </a:r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(data1)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두 번째 데이터프레임 생성</a:t>
            </a:r>
          </a:p>
          <a:p>
            <a:r>
              <a:rPr lang="ko-KR" altLang="en-US" sz="1200" dirty="0"/>
              <a:t>data2 = {'이름': ['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Mike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 '키': [180, 163, 190],</a:t>
            </a:r>
          </a:p>
          <a:p>
            <a:r>
              <a:rPr lang="ko-KR" altLang="en-US" sz="1200" dirty="0"/>
              <a:t>         '학년': ['2학년', '2학년', '3학년']}</a:t>
            </a:r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(data2)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조인 작업 수행</a:t>
            </a:r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': 내부 조인</a:t>
            </a:r>
          </a:p>
          <a:p>
            <a:r>
              <a:rPr lang="ko-KR" altLang="en-US" sz="1200" dirty="0" err="1"/>
              <a:t>inner_join</a:t>
            </a:r>
            <a:r>
              <a:rPr lang="ko-KR" altLang="en-US" sz="1200" dirty="0"/>
              <a:t> = df1.join(df2.set_index('이름'),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='이름',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Join</a:t>
            </a:r>
            <a:r>
              <a:rPr lang="ko-KR" altLang="en-US" sz="1200" dirty="0"/>
              <a:t>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inner_join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98626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3062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데이터프레임을 해당 열의 값에 따라 그룹화합니다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sz="1400" dirty="0" err="1"/>
              <a:t>반환값은</a:t>
            </a:r>
            <a:r>
              <a:rPr lang="ko-KR" altLang="en-US" sz="1400" dirty="0"/>
              <a:t> 그룹화된 데이터프레임을 나타내는 </a:t>
            </a:r>
            <a:r>
              <a:rPr lang="en-US" altLang="ko-KR" sz="1400" dirty="0" err="1"/>
              <a:t>GroupBy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/>
              <a:t>그룹화된 데이터에 연산 적용하기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  <a:p>
            <a:pPr lvl="2"/>
            <a:r>
              <a:rPr lang="en-US" altLang="ko-KR" sz="1400" dirty="0"/>
              <a:t>'</a:t>
            </a:r>
            <a:r>
              <a:rPr lang="ko-KR" altLang="en-US" sz="1400" dirty="0"/>
              <a:t>열 이름</a:t>
            </a:r>
            <a:r>
              <a:rPr lang="en-US" altLang="ko-KR" sz="1400" dirty="0"/>
              <a:t>'</a:t>
            </a:r>
            <a:r>
              <a:rPr lang="ko-KR" altLang="en-US" sz="1400" dirty="0"/>
              <a:t>은 그룹화된 데이터프레임에서 연산을 수행할 열의 이름</a:t>
            </a:r>
            <a:endParaRPr lang="en-US" altLang="ko-KR" sz="1400" dirty="0"/>
          </a:p>
          <a:p>
            <a:pPr lvl="2"/>
            <a:r>
              <a:rPr lang="en-US" altLang="ko-KR" sz="1400" dirty="0"/>
              <a:t>'</a:t>
            </a:r>
            <a:r>
              <a:rPr lang="ko-KR" altLang="en-US" sz="1400" dirty="0"/>
              <a:t>통계 함수</a:t>
            </a:r>
            <a:r>
              <a:rPr lang="en-US" altLang="ko-KR" sz="1400" dirty="0"/>
              <a:t>'</a:t>
            </a:r>
            <a:r>
              <a:rPr lang="ko-KR" altLang="en-US" sz="1400" dirty="0"/>
              <a:t>에는 원하는 통계 함수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mean, sum, count, min, max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8A69E-5030-8780-1687-D22A22F3083E}"/>
              </a:ext>
            </a:extLst>
          </p:cNvPr>
          <p:cNvSpPr txBox="1"/>
          <p:nvPr/>
        </p:nvSpPr>
        <p:spPr>
          <a:xfrm>
            <a:off x="1979712" y="21328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('열 이름')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F24C5-91A0-CAE1-B5CF-A706DBE64705}"/>
              </a:ext>
            </a:extLst>
          </p:cNvPr>
          <p:cNvSpPr txBox="1"/>
          <p:nvPr/>
        </p:nvSpPr>
        <p:spPr>
          <a:xfrm>
            <a:off x="1691680" y="4221088"/>
            <a:ext cx="576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['열 이름'].</a:t>
            </a:r>
            <a:r>
              <a:rPr lang="ko-KR" altLang="en-US" dirty="0" err="1"/>
              <a:t>agg</a:t>
            </a:r>
            <a:r>
              <a:rPr lang="ko-KR" altLang="en-US" dirty="0"/>
              <a:t>(['통계 함수'])</a:t>
            </a:r>
          </a:p>
        </p:txBody>
      </p:sp>
    </p:spTree>
    <p:extLst>
      <p:ext uri="{BB962C8B-B14F-4D97-AF65-F5344CB8AC3E}">
        <p14:creationId xmlns:p14="http://schemas.microsoft.com/office/powerpoint/2010/main" val="29300777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03709-F48D-280B-DC5B-CF0CB2A1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33B85-6A81-B3B7-80DA-92A77BC3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그룹화한 후에 그룹별로 평균과 합계를 계산하는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E8CB4-F5B1-A3D0-6D15-CB69A08AA990}"/>
              </a:ext>
            </a:extLst>
          </p:cNvPr>
          <p:cNvSpPr txBox="1"/>
          <p:nvPr/>
        </p:nvSpPr>
        <p:spPr>
          <a:xfrm>
            <a:off x="611560" y="1772816"/>
            <a:ext cx="83529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import pandas as pd</a:t>
            </a:r>
          </a:p>
          <a:p>
            <a:endParaRPr lang="en-US" altLang="ko-KR" sz="1200"/>
          </a:p>
          <a:p>
            <a:r>
              <a:rPr lang="en-US" altLang="ko-KR" sz="1200"/>
              <a:t># </a:t>
            </a:r>
            <a:r>
              <a:rPr lang="ko-KR" altLang="en-US" sz="1200"/>
              <a:t>예시 데이터프레임 생성</a:t>
            </a:r>
          </a:p>
          <a:p>
            <a:r>
              <a:rPr lang="en-US" altLang="ko-KR" sz="1200"/>
              <a:t>data = {'</a:t>
            </a:r>
            <a:r>
              <a:rPr lang="ko-KR" altLang="en-US" sz="1200"/>
              <a:t>학과</a:t>
            </a:r>
            <a:r>
              <a:rPr lang="en-US" altLang="ko-KR" sz="1200"/>
              <a:t>': ['</a:t>
            </a:r>
            <a:r>
              <a:rPr lang="ko-KR" altLang="en-US" sz="1200"/>
              <a:t>전산학과</a:t>
            </a:r>
            <a:r>
              <a:rPr lang="en-US" altLang="ko-KR" sz="1200"/>
              <a:t>', '</a:t>
            </a:r>
            <a:r>
              <a:rPr lang="ko-KR" altLang="en-US" sz="1200"/>
              <a:t>전자공학과</a:t>
            </a:r>
            <a:r>
              <a:rPr lang="en-US" altLang="ko-KR" sz="1200"/>
              <a:t>', '</a:t>
            </a:r>
            <a:r>
              <a:rPr lang="ko-KR" altLang="en-US" sz="1200"/>
              <a:t>전자공학과</a:t>
            </a:r>
            <a:r>
              <a:rPr lang="en-US" altLang="ko-KR" sz="1200"/>
              <a:t>', '</a:t>
            </a:r>
            <a:r>
              <a:rPr lang="ko-KR" altLang="en-US" sz="1200"/>
              <a:t>경영학과</a:t>
            </a:r>
            <a:r>
              <a:rPr lang="en-US" altLang="ko-KR" sz="1200"/>
              <a:t>', '</a:t>
            </a:r>
            <a:r>
              <a:rPr lang="ko-KR" altLang="en-US" sz="1200"/>
              <a:t>경영학과</a:t>
            </a:r>
            <a:r>
              <a:rPr lang="en-US" altLang="ko-KR" sz="1200"/>
              <a:t>'],</a:t>
            </a:r>
          </a:p>
          <a:p>
            <a:r>
              <a:rPr lang="en-US" altLang="ko-KR" sz="1200"/>
              <a:t>        '</a:t>
            </a:r>
            <a:r>
              <a:rPr lang="ko-KR" altLang="en-US" sz="1200"/>
              <a:t>성적</a:t>
            </a:r>
            <a:r>
              <a:rPr lang="en-US" altLang="ko-KR" sz="1200"/>
              <a:t>': [80, 90, 75, 85, 95],</a:t>
            </a:r>
          </a:p>
          <a:p>
            <a:r>
              <a:rPr lang="en-US" altLang="ko-KR" sz="1200"/>
              <a:t>        '</a:t>
            </a:r>
            <a:r>
              <a:rPr lang="ko-KR" altLang="en-US" sz="1200"/>
              <a:t>인원</a:t>
            </a:r>
            <a:r>
              <a:rPr lang="en-US" altLang="ko-KR" sz="1200"/>
              <a:t>': [50, 40, 35, 60, 55]}</a:t>
            </a:r>
          </a:p>
          <a:p>
            <a:r>
              <a:rPr lang="en-US" altLang="ko-KR" sz="1200"/>
              <a:t>df = pd.DataFrame(data)</a:t>
            </a:r>
          </a:p>
          <a:p>
            <a:endParaRPr lang="en-US" altLang="ko-KR" sz="1200"/>
          </a:p>
          <a:p>
            <a:r>
              <a:rPr lang="en-US" altLang="ko-KR" sz="1200"/>
              <a:t># '</a:t>
            </a:r>
            <a:r>
              <a:rPr lang="ko-KR" altLang="en-US" sz="1200"/>
              <a:t>학과</a:t>
            </a:r>
            <a:r>
              <a:rPr lang="en-US" altLang="ko-KR" sz="1200"/>
              <a:t>' </a:t>
            </a:r>
            <a:r>
              <a:rPr lang="ko-KR" altLang="en-US" sz="1200"/>
              <a:t>열을 기준으로 그룹화한 후 </a:t>
            </a:r>
            <a:r>
              <a:rPr lang="en-US" altLang="ko-KR" sz="1200"/>
              <a:t>'</a:t>
            </a:r>
            <a:r>
              <a:rPr lang="ko-KR" altLang="en-US" sz="1200"/>
              <a:t>성적</a:t>
            </a:r>
            <a:r>
              <a:rPr lang="en-US" altLang="ko-KR" sz="1200"/>
              <a:t>' </a:t>
            </a:r>
            <a:r>
              <a:rPr lang="ko-KR" altLang="en-US" sz="1200"/>
              <a:t>열에 대해 평균과 합계 계산</a:t>
            </a:r>
          </a:p>
          <a:p>
            <a:r>
              <a:rPr lang="en-US" altLang="ko-KR" sz="1200"/>
              <a:t>grouped = df.groupby('</a:t>
            </a:r>
            <a:r>
              <a:rPr lang="ko-KR" altLang="en-US" sz="1200"/>
              <a:t>학과</a:t>
            </a:r>
            <a:r>
              <a:rPr lang="en-US" altLang="ko-KR" sz="1200"/>
              <a:t>')  # '</a:t>
            </a:r>
            <a:r>
              <a:rPr lang="ko-KR" altLang="en-US" sz="1200"/>
              <a:t>학과</a:t>
            </a:r>
            <a:r>
              <a:rPr lang="en-US" altLang="ko-KR" sz="1200"/>
              <a:t>' </a:t>
            </a:r>
            <a:r>
              <a:rPr lang="ko-KR" altLang="en-US" sz="1200"/>
              <a:t>열을 기준으로 그룹화</a:t>
            </a:r>
          </a:p>
          <a:p>
            <a:endParaRPr lang="ko-KR" altLang="en-US" sz="1200"/>
          </a:p>
          <a:p>
            <a:r>
              <a:rPr lang="en-US" altLang="ko-KR" sz="1200"/>
              <a:t>summary_stats = grouped['</a:t>
            </a:r>
            <a:r>
              <a:rPr lang="ko-KR" altLang="en-US" sz="1200"/>
              <a:t>성적</a:t>
            </a:r>
            <a:r>
              <a:rPr lang="en-US" altLang="ko-KR" sz="1200"/>
              <a:t>'].agg(['mean', 'sum'])  # </a:t>
            </a:r>
            <a:r>
              <a:rPr lang="ko-KR" altLang="en-US" sz="1200"/>
              <a:t>그룹별 </a:t>
            </a:r>
            <a:r>
              <a:rPr lang="en-US" altLang="ko-KR" sz="1200"/>
              <a:t>'</a:t>
            </a:r>
            <a:r>
              <a:rPr lang="ko-KR" altLang="en-US" sz="1200"/>
              <a:t>성적</a:t>
            </a:r>
            <a:r>
              <a:rPr lang="en-US" altLang="ko-KR" sz="1200"/>
              <a:t>' </a:t>
            </a:r>
            <a:r>
              <a:rPr lang="ko-KR" altLang="en-US" sz="1200"/>
              <a:t>열의 평균과 합계 계산</a:t>
            </a:r>
          </a:p>
          <a:p>
            <a:r>
              <a:rPr lang="en-US" altLang="ko-KR" sz="1200"/>
              <a:t>print(summary_stats)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903666-9628-7D39-D663-3BD8A033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419745"/>
            <a:ext cx="3099420" cy="15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14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3062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집계 함수</a:t>
            </a: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count</a:t>
            </a:r>
            <a:r>
              <a:rPr lang="ko-KR" altLang="ko-KR" sz="1400" dirty="0"/>
              <a:t>(): 그룹별로 데이터의 개수를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size</a:t>
            </a:r>
            <a:r>
              <a:rPr lang="ko-KR" altLang="ko-KR" sz="1400" dirty="0"/>
              <a:t>(): 그룹별로 데이터의 크기를 계산합니다. </a:t>
            </a:r>
            <a:r>
              <a:rPr lang="ko-KR" altLang="ko-KR" sz="1400" dirty="0" err="1"/>
              <a:t>count</a:t>
            </a:r>
            <a:r>
              <a:rPr lang="ko-KR" altLang="ko-KR" sz="1400" dirty="0"/>
              <a:t>()와 다르게 </a:t>
            </a:r>
            <a:r>
              <a:rPr lang="ko-KR" altLang="ko-KR" sz="1400" dirty="0" err="1"/>
              <a:t>NaN값도</a:t>
            </a:r>
            <a:r>
              <a:rPr lang="ko-KR" altLang="ko-KR" sz="1400" dirty="0"/>
              <a:t> 포함합니다.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sum</a:t>
            </a:r>
            <a:r>
              <a:rPr lang="ko-KR" altLang="ko-KR" sz="1400" dirty="0"/>
              <a:t>(): 그룹별로 데이터의 합을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mean</a:t>
            </a:r>
            <a:r>
              <a:rPr lang="ko-KR" altLang="ko-KR" sz="1400" dirty="0"/>
              <a:t>(): 그룹별로 데이터의 평균을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median</a:t>
            </a:r>
            <a:r>
              <a:rPr lang="ko-KR" altLang="ko-KR" sz="1400" dirty="0"/>
              <a:t>(): 그룹별로 데이터의 중앙값을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min</a:t>
            </a:r>
            <a:r>
              <a:rPr lang="ko-KR" altLang="ko-KR" sz="1400" dirty="0"/>
              <a:t>(): 그룹별로 데이터의 최솟값을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max</a:t>
            </a:r>
            <a:r>
              <a:rPr lang="ko-KR" altLang="ko-KR" sz="1400" dirty="0"/>
              <a:t>(): 그룹별로 데이터의 최댓값을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std</a:t>
            </a:r>
            <a:r>
              <a:rPr lang="ko-KR" altLang="ko-KR" sz="1400" dirty="0"/>
              <a:t>(): 그룹별로 데이터의 표준편차를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var</a:t>
            </a:r>
            <a:r>
              <a:rPr lang="ko-KR" altLang="ko-KR" sz="1400" dirty="0"/>
              <a:t>(): 그룹별로 데이터의 분산을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sem</a:t>
            </a:r>
            <a:r>
              <a:rPr lang="ko-KR" altLang="ko-KR" sz="1400" dirty="0"/>
              <a:t>(): 그룹별로 데이터의 표준오차를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describe</a:t>
            </a:r>
            <a:r>
              <a:rPr lang="ko-KR" altLang="ko-KR" sz="1400" dirty="0"/>
              <a:t>(): 그룹별로 </a:t>
            </a:r>
            <a:r>
              <a:rPr lang="ko-KR" altLang="ko-KR" sz="1400" dirty="0" err="1"/>
              <a:t>기술통계값을</a:t>
            </a:r>
            <a:r>
              <a:rPr lang="ko-KR" altLang="ko-KR" sz="1400" dirty="0"/>
              <a:t> 계산합니다.</a:t>
            </a:r>
            <a:endParaRPr lang="ko-KR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4ED35-AB78-9F27-2D31-B2A55942A2D0}"/>
              </a:ext>
            </a:extLst>
          </p:cNvPr>
          <p:cNvSpPr txBox="1"/>
          <p:nvPr/>
        </p:nvSpPr>
        <p:spPr>
          <a:xfrm>
            <a:off x="2123728" y="191683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('열 이름')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grouped</a:t>
            </a:r>
            <a:r>
              <a:rPr lang="en-US" altLang="ko-KR" dirty="0"/>
              <a:t>['</a:t>
            </a:r>
            <a:r>
              <a:rPr lang="ko-KR" altLang="en-US" dirty="0" err="1"/>
              <a:t>열이름</a:t>
            </a:r>
            <a:r>
              <a:rPr lang="en-US" altLang="ko-KR" dirty="0"/>
              <a:t>'].</a:t>
            </a:r>
            <a:r>
              <a:rPr lang="ko-KR" altLang="en-US" dirty="0"/>
              <a:t>집계함수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918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562074"/>
          </a:xfrm>
        </p:spPr>
        <p:txBody>
          <a:bodyPr>
            <a:noAutofit/>
          </a:bodyPr>
          <a:lstStyle/>
          <a:p>
            <a:r>
              <a:rPr lang="ko-KR" altLang="en-US" sz="2800"/>
              <a:t>데이터 그룹화 예제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610744" cy="5073427"/>
          </a:xfrm>
        </p:spPr>
        <p:txBody>
          <a:bodyPr>
            <a:normAutofit/>
          </a:bodyPr>
          <a:lstStyle/>
          <a:p>
            <a:r>
              <a:rPr lang="ko-KR" altLang="en-US" dirty="0"/>
              <a:t>집계함수 예시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98EEF-480D-484C-8B6E-86E5D33F6CC7}"/>
              </a:ext>
            </a:extLst>
          </p:cNvPr>
          <p:cNvSpPr txBox="1"/>
          <p:nvPr/>
        </p:nvSpPr>
        <p:spPr>
          <a:xfrm>
            <a:off x="3275856" y="1268760"/>
            <a:ext cx="457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</a:t>
            </a:r>
            <a:r>
              <a:rPr lang="ko-KR" altLang="en-US" sz="1100" dirty="0" err="1"/>
              <a:t>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en-US" altLang="ko-KR" sz="1100" dirty="0"/>
              <a:t>D</a:t>
            </a:r>
            <a:r>
              <a:rPr lang="ko-KR" altLang="en-US" sz="1100" dirty="0" err="1"/>
              <a:t>ata</a:t>
            </a:r>
            <a:r>
              <a:rPr lang="ko-KR" altLang="en-US" sz="1100" dirty="0"/>
              <a:t> = {‘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’: [‘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Charlie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David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Frank</a:t>
            </a:r>
            <a:r>
              <a:rPr lang="ko-KR" altLang="en-US" sz="1100" dirty="0"/>
              <a:t>’],</a:t>
            </a:r>
          </a:p>
          <a:p>
            <a:r>
              <a:rPr lang="ko-KR" altLang="en-US" sz="1100" dirty="0"/>
              <a:t>        ‘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’: [‘</a:t>
            </a:r>
            <a:r>
              <a:rPr lang="ko-KR" altLang="en-US" sz="1100" dirty="0" err="1"/>
              <a:t>F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F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’],</a:t>
            </a:r>
          </a:p>
          <a:p>
            <a:r>
              <a:rPr lang="ko-KR" altLang="en-US" sz="1100" dirty="0"/>
              <a:t>        ‘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’: [25, 30, 35, 40, 45, 50],</a:t>
            </a:r>
          </a:p>
          <a:p>
            <a:r>
              <a:rPr lang="ko-KR" altLang="en-US" sz="1100" dirty="0"/>
              <a:t>        ‘score1’: [80, 70, 85, 75, 90, 95],</a:t>
            </a:r>
          </a:p>
          <a:p>
            <a:r>
              <a:rPr lang="ko-KR" altLang="en-US" sz="1100" dirty="0"/>
              <a:t>        ‘score2’: [85, 75, 90, 80, 95, 100]}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count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size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sum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mean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median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median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min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min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max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max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14824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1A51-BB02-461A-B523-7DB207AD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데이터 </a:t>
            </a:r>
            <a:r>
              <a:rPr lang="ko-KR" altLang="en-US" sz="4400" dirty="0" err="1"/>
              <a:t>전처리</a:t>
            </a:r>
            <a:r>
              <a:rPr lang="en-US" altLang="ko-KR" sz="4400" dirty="0"/>
              <a:t>, </a:t>
            </a:r>
            <a:r>
              <a:rPr lang="ko-KR" altLang="en-US" sz="4400" dirty="0"/>
              <a:t>그룹화 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FE5BA-C74B-AE1D-70F7-320091C2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이름의 첫 글자에 따른 평균 나이 비교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A96C9C-CEF7-0324-8C69-EE8BEB3F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63973"/>
            <a:ext cx="3350625" cy="2677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914F6-82AC-23E9-4D50-BF5CD2DC03B9}"/>
              </a:ext>
            </a:extLst>
          </p:cNvPr>
          <p:cNvSpPr txBox="1"/>
          <p:nvPr/>
        </p:nvSpPr>
        <p:spPr>
          <a:xfrm>
            <a:off x="539552" y="4437112"/>
            <a:ext cx="58326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pandas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pd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matplotlib.pyplot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plt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np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 err="1"/>
              <a:t>data</a:t>
            </a:r>
            <a:r>
              <a:rPr lang="ko-KR" altLang="en-US" sz="800" dirty="0"/>
              <a:t> = {'</a:t>
            </a:r>
            <a:r>
              <a:rPr lang="ko-KR" altLang="en-US" sz="800" dirty="0" err="1"/>
              <a:t>Name</a:t>
            </a:r>
            <a:r>
              <a:rPr lang="ko-KR" altLang="en-US" sz="800" dirty="0"/>
              <a:t>': ['</a:t>
            </a:r>
            <a:r>
              <a:rPr lang="ko-KR" altLang="en-US" sz="800" dirty="0" err="1"/>
              <a:t>John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Mike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Sarah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Adam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Emily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Daniel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Olivia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Liam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Sophia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Ethan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Emma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Jacob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Ava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Noah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Charlotte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Harper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William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Benjamin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Elijah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Amelia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James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Oliver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Lucas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Mason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Logan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Alexander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Evelyn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Grace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Victoria</a:t>
            </a:r>
            <a:r>
              <a:rPr lang="ko-KR" altLang="en-US" sz="800" dirty="0"/>
              <a:t>'],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Age</a:t>
            </a:r>
            <a:r>
              <a:rPr lang="ko-KR" altLang="en-US" sz="800" dirty="0"/>
              <a:t>': </a:t>
            </a:r>
            <a:r>
              <a:rPr lang="ko-KR" altLang="en-US" sz="800" dirty="0" err="1"/>
              <a:t>np.random.randint</a:t>
            </a:r>
            <a:r>
              <a:rPr lang="ko-KR" altLang="en-US" sz="800" dirty="0"/>
              <a:t>(20, 40, 30),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Gender</a:t>
            </a:r>
            <a:r>
              <a:rPr lang="ko-KR" altLang="en-US" sz="800" dirty="0"/>
              <a:t>': ['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 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 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'],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City</a:t>
            </a:r>
            <a:r>
              <a:rPr lang="ko-KR" altLang="en-US" sz="800" dirty="0"/>
              <a:t>': ['New York', '</a:t>
            </a:r>
            <a:r>
              <a:rPr lang="ko-KR" altLang="en-US" sz="800" dirty="0" err="1"/>
              <a:t>Paris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London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Sydney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Tokyo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Berlin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Rome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Madrid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Seoul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Beijing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Moscow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Vienna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Athens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Cairo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Lisbon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Dublin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Amsterdam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Stockholm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Oslo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Helsinki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Copenhagen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Budapest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Prague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Warsaw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Vienna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Brussels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Luxembourg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Zurich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Geneva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Dubai</a:t>
            </a:r>
            <a:r>
              <a:rPr lang="ko-KR" altLang="en-US" sz="800" dirty="0"/>
              <a:t>']}</a:t>
            </a:r>
          </a:p>
          <a:p>
            <a:r>
              <a:rPr lang="ko-KR" altLang="en-US" sz="800" dirty="0" err="1"/>
              <a:t>df</a:t>
            </a:r>
            <a:r>
              <a:rPr lang="ko-KR" altLang="en-US" sz="800" dirty="0"/>
              <a:t> = </a:t>
            </a:r>
            <a:r>
              <a:rPr lang="ko-KR" altLang="en-US" sz="800" dirty="0" err="1"/>
              <a:t>pd.DataFrame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data</a:t>
            </a:r>
            <a:r>
              <a:rPr lang="ko-KR" altLang="en-US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1412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A14C-479C-849D-4599-B95EA06B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5CA0-0EFE-21B9-232C-D2EE829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열에 대한 집계 함수를 적용하는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컬럼에 대해서 그룹화한 결과에 대해 </a:t>
            </a:r>
            <a:r>
              <a:rPr lang="en-US" altLang="ko-KR" dirty="0"/>
              <a:t>C </a:t>
            </a:r>
            <a:r>
              <a:rPr lang="ko-KR" altLang="en-US" dirty="0"/>
              <a:t>컬럼에 대해서는 </a:t>
            </a:r>
            <a:r>
              <a:rPr lang="en-US" altLang="ko-KR" dirty="0"/>
              <a:t>count </a:t>
            </a:r>
            <a:r>
              <a:rPr lang="ko-KR" altLang="en-US" dirty="0"/>
              <a:t>함수를 적용하고</a:t>
            </a:r>
            <a:r>
              <a:rPr lang="en-US" altLang="ko-KR" dirty="0"/>
              <a:t>, D </a:t>
            </a:r>
            <a:r>
              <a:rPr lang="ko-KR" altLang="en-US" dirty="0"/>
              <a:t>컬럼에 대해서는 </a:t>
            </a:r>
            <a:r>
              <a:rPr lang="en-US" altLang="ko-KR" dirty="0"/>
              <a:t>sum</a:t>
            </a:r>
            <a:r>
              <a:rPr lang="ko-KR" altLang="en-US" dirty="0"/>
              <a:t>과 </a:t>
            </a:r>
            <a:r>
              <a:rPr lang="en-US" altLang="ko-KR" dirty="0"/>
              <a:t>mean </a:t>
            </a:r>
            <a:r>
              <a:rPr lang="ko-KR" altLang="en-US" dirty="0"/>
              <a:t>함수를 각각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9A5-76DD-B082-9598-EC4D5D365E6B}"/>
              </a:ext>
            </a:extLst>
          </p:cNvPr>
          <p:cNvSpPr txBox="1"/>
          <p:nvPr/>
        </p:nvSpPr>
        <p:spPr>
          <a:xfrm>
            <a:off x="971600" y="270892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three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three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'C': [1, 2, 3, 4, 5, 6, 7, 8],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[10, 20, 30, 40, 50, 60, 70, 80]</a:t>
            </a:r>
          </a:p>
          <a:p>
            <a:r>
              <a:rPr lang="ko-KR" altLang="en-US" sz="1200" dirty="0"/>
              <a:t>})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(['A', 'B']).</a:t>
            </a:r>
            <a:r>
              <a:rPr lang="en-US" altLang="ko-KR" sz="1200" dirty="0" err="1"/>
              <a:t>agg</a:t>
            </a:r>
            <a:r>
              <a:rPr lang="en-US" altLang="ko-KR" sz="1200" dirty="0"/>
              <a:t>({'C': 'count', 'D': ['sum', 'mean']})</a:t>
            </a:r>
          </a:p>
          <a:p>
            <a:r>
              <a:rPr lang="en-US" altLang="ko-KR" sz="1200" dirty="0"/>
              <a:t>print(result)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80D7A-CD25-6DFD-BAAB-19CD3591148B}"/>
              </a:ext>
            </a:extLst>
          </p:cNvPr>
          <p:cNvSpPr txBox="1"/>
          <p:nvPr/>
        </p:nvSpPr>
        <p:spPr>
          <a:xfrm>
            <a:off x="1846040" y="1641574"/>
            <a:ext cx="5822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</a:t>
            </a:r>
            <a:r>
              <a:rPr lang="en-US" altLang="ko-KR" dirty="0"/>
              <a:t>[</a:t>
            </a:r>
            <a:r>
              <a:rPr lang="ko-KR" altLang="en-US" dirty="0"/>
              <a:t>'</a:t>
            </a:r>
            <a:r>
              <a:rPr lang="ko-KR" altLang="en-US" dirty="0" err="1"/>
              <a:t>열이름</a:t>
            </a:r>
            <a:r>
              <a:rPr lang="en-US" altLang="ko-KR" dirty="0"/>
              <a:t>A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 err="1"/>
              <a:t>열이름</a:t>
            </a:r>
            <a:r>
              <a:rPr lang="en-US" altLang="ko-KR" dirty="0"/>
              <a:t>B’]</a:t>
            </a:r>
            <a:r>
              <a:rPr lang="ko-KR" altLang="en-US" dirty="0"/>
              <a:t>)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B0F0"/>
                </a:solidFill>
              </a:rPr>
              <a:t>grouped</a:t>
            </a:r>
            <a:r>
              <a:rPr lang="en-US" altLang="ko-KR" dirty="0" err="1"/>
              <a:t>.agg</a:t>
            </a:r>
            <a:r>
              <a:rPr lang="en-US" altLang="ko-KR" dirty="0"/>
              <a:t>({'</a:t>
            </a:r>
            <a:r>
              <a:rPr lang="ko-KR" altLang="en-US" dirty="0"/>
              <a:t>열</a:t>
            </a:r>
            <a:r>
              <a:rPr lang="en-US" altLang="ko-KR" dirty="0"/>
              <a:t>1': '</a:t>
            </a:r>
            <a:r>
              <a:rPr lang="ko-KR" altLang="en-US" dirty="0"/>
              <a:t>집계함수</a:t>
            </a:r>
            <a:r>
              <a:rPr lang="en-US" altLang="ko-KR" dirty="0"/>
              <a:t>1', '</a:t>
            </a:r>
            <a:r>
              <a:rPr lang="ko-KR" altLang="en-US" dirty="0"/>
              <a:t>열</a:t>
            </a:r>
            <a:r>
              <a:rPr lang="en-US" altLang="ko-KR" dirty="0"/>
              <a:t>2': '</a:t>
            </a:r>
            <a:r>
              <a:rPr lang="ko-KR" altLang="en-US" dirty="0"/>
              <a:t>집계함수</a:t>
            </a:r>
            <a:r>
              <a:rPr lang="en-US" altLang="ko-KR" dirty="0"/>
              <a:t>2', ...})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D3A208-38B8-A353-01E4-B24AC40E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02" y="2920054"/>
            <a:ext cx="2781871" cy="17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228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A14C-479C-849D-4599-B95EA06B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5CA0-0EFE-21B9-232C-D2EE829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함수를 적용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26B21-C174-5936-C018-32F7235B0FD3}"/>
              </a:ext>
            </a:extLst>
          </p:cNvPr>
          <p:cNvSpPr txBox="1"/>
          <p:nvPr/>
        </p:nvSpPr>
        <p:spPr>
          <a:xfrm>
            <a:off x="1187624" y="1628800"/>
            <a:ext cx="51845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</a:t>
            </a:r>
          </a:p>
          <a:p>
            <a:r>
              <a:rPr lang="en-US" altLang="ko-KR" sz="1400" dirty="0"/>
              <a:t>    'A': ['foo', 'bar', 'foo', 'bar', 'foo', 'bar', 'foo', 'foo'],</a:t>
            </a:r>
          </a:p>
          <a:p>
            <a:r>
              <a:rPr lang="en-US" altLang="ko-KR" sz="1400" dirty="0"/>
              <a:t>    'B': ['one', 'one', 'two', 'three', 'two', 'two', 'one', 'three'],</a:t>
            </a:r>
          </a:p>
          <a:p>
            <a:r>
              <a:rPr lang="en-US" altLang="ko-KR" sz="1400" dirty="0"/>
              <a:t>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def </a:t>
            </a:r>
            <a:r>
              <a:rPr lang="en-US" altLang="ko-KR" sz="1400" dirty="0" err="1"/>
              <a:t>my_func</a:t>
            </a:r>
            <a:r>
              <a:rPr lang="en-US" altLang="ko-KR" sz="1400" dirty="0"/>
              <a:t>(x):</a:t>
            </a:r>
          </a:p>
          <a:p>
            <a:r>
              <a:rPr lang="en-US" altLang="ko-KR" sz="1400" dirty="0"/>
              <a:t>    return '-'.join(sorted(x))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result = </a:t>
            </a:r>
            <a:r>
              <a:rPr lang="en-US" altLang="ko-KR" sz="1400" dirty="0" err="1"/>
              <a:t>df.groupby</a:t>
            </a:r>
            <a:r>
              <a:rPr lang="en-US" altLang="ko-KR" sz="1400" dirty="0"/>
              <a:t>('A').</a:t>
            </a:r>
            <a:r>
              <a:rPr lang="en-US" altLang="ko-KR" sz="1400" dirty="0" err="1"/>
              <a:t>agg</a:t>
            </a:r>
            <a:r>
              <a:rPr lang="en-US" altLang="ko-KR" sz="1400" dirty="0"/>
              <a:t>({'B': </a:t>
            </a:r>
            <a:r>
              <a:rPr lang="en-US" altLang="ko-KR" sz="1400" dirty="0" err="1"/>
              <a:t>my_func</a:t>
            </a:r>
            <a:r>
              <a:rPr lang="en-US" altLang="ko-KR" sz="1400" dirty="0"/>
              <a:t>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print(result)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		          B</a:t>
            </a:r>
          </a:p>
          <a:p>
            <a:r>
              <a:rPr lang="en-US" altLang="ko-KR" sz="1400" dirty="0"/>
              <a:t>#A                         </a:t>
            </a:r>
          </a:p>
          <a:p>
            <a:r>
              <a:rPr lang="en-US" altLang="ko-KR" sz="1400" dirty="0"/>
              <a:t>#bar          one-three-two</a:t>
            </a:r>
          </a:p>
          <a:p>
            <a:r>
              <a:rPr lang="en-US" altLang="ko-KR" sz="1400" dirty="0"/>
              <a:t>#foo  one-one-three-two-two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893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48462</TotalTime>
  <Words>16418</Words>
  <Application>Microsoft Office PowerPoint</Application>
  <PresentationFormat>화면 슬라이드 쇼(4:3)</PresentationFormat>
  <Paragraphs>2277</Paragraphs>
  <Slides>120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120</vt:i4>
      </vt:variant>
    </vt:vector>
  </HeadingPairs>
  <TitlesOfParts>
    <vt:vector size="125" baseType="lpstr">
      <vt:lpstr>Söhne</vt:lpstr>
      <vt:lpstr>맑은 고딕</vt:lpstr>
      <vt:lpstr>Arial</vt:lpstr>
      <vt:lpstr>Office 테마</vt:lpstr>
      <vt:lpstr>Macro-Enabled Worksheet</vt:lpstr>
      <vt:lpstr>파이썬 프로그래밍</vt:lpstr>
      <vt:lpstr>NumPy 소개 및 설치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Matplotlib 소개</vt:lpstr>
      <vt:lpstr>기본 그래프</vt:lpstr>
      <vt:lpstr>기본 그래프</vt:lpstr>
      <vt:lpstr>기본 그래프</vt:lpstr>
      <vt:lpstr>기본 그래프</vt:lpstr>
      <vt:lpstr>그래프 스타일링</vt:lpstr>
      <vt:lpstr>그래프 스타일링</vt:lpstr>
      <vt:lpstr>그래프 스타일링</vt:lpstr>
      <vt:lpstr>그래프 스타일링</vt:lpstr>
      <vt:lpstr>그래프 스타일링</vt:lpstr>
      <vt:lpstr>서브플롯</vt:lpstr>
      <vt:lpstr>서브플롯</vt:lpstr>
      <vt:lpstr>서브플롯</vt:lpstr>
      <vt:lpstr>서브플롯</vt:lpstr>
      <vt:lpstr>서브플롯</vt:lpstr>
      <vt:lpstr>서브플롯</vt:lpstr>
      <vt:lpstr>다양한 그래프 유형</vt:lpstr>
      <vt:lpstr>다양한 그래프 유형</vt:lpstr>
      <vt:lpstr>다양한 그래프 유형</vt:lpstr>
      <vt:lpstr>다양한 그래프 유형</vt:lpstr>
      <vt:lpstr>다양한 그래프 유형</vt:lpstr>
      <vt:lpstr>그래프 예제 1</vt:lpstr>
      <vt:lpstr>그래프 예제 2</vt:lpstr>
      <vt:lpstr>그래프 예제 3</vt:lpstr>
      <vt:lpstr>그래프 예제 4</vt:lpstr>
      <vt:lpstr>PowerPoint 프레젠테이션</vt:lpstr>
      <vt:lpstr>배열 인덱싱 및 슬라이싱</vt:lpstr>
      <vt:lpstr>배열 인덱싱 및 슬라이싱</vt:lpstr>
      <vt:lpstr>배열 인덱싱 및 슬라이싱</vt:lpstr>
      <vt:lpstr>배열 연산</vt:lpstr>
      <vt:lpstr>배열 연산</vt:lpstr>
      <vt:lpstr>유니버설 함수 (Universal Functions)</vt:lpstr>
      <vt:lpstr>배열 변형 및 조작</vt:lpstr>
      <vt:lpstr>배열 변형 및 조작</vt:lpstr>
      <vt:lpstr>파일 입출력</vt:lpstr>
      <vt:lpstr>통계 및 수학 함수</vt:lpstr>
      <vt:lpstr>통계 및 수학 함수</vt:lpstr>
      <vt:lpstr>통계 및 수학 함수</vt:lpstr>
      <vt:lpstr>pandas</vt:lpstr>
      <vt:lpstr>Series</vt:lpstr>
      <vt:lpstr>Series 인덱싱 및 슬라이싱</vt:lpstr>
      <vt:lpstr>Series 데이터를 이용한 그래프 예제</vt:lpstr>
      <vt:lpstr>Series 연산</vt:lpstr>
      <vt:lpstr>Series 연산</vt:lpstr>
      <vt:lpstr>DataFrame</vt:lpstr>
      <vt:lpstr>DataFrame 데이터를 이용한 그래프 예제</vt:lpstr>
      <vt:lpstr>DataFrame 정보 확인</vt:lpstr>
      <vt:lpstr>DataFrame 정보 확인 예제</vt:lpstr>
      <vt:lpstr>DataFrame 인덱싱 및 슬라이싱</vt:lpstr>
      <vt:lpstr>열 선택 그래프 예제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열선택과 행선택을 동시에 사용해서 그래프를 그리는 예제</vt:lpstr>
      <vt:lpstr>DataFrame 연산</vt:lpstr>
      <vt:lpstr>DataFrame 연산</vt:lpstr>
      <vt:lpstr>Pandas 데이터 입출력</vt:lpstr>
      <vt:lpstr>Pandas 데이터 입출력</vt:lpstr>
      <vt:lpstr>데이터 입출력 예제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 예제</vt:lpstr>
      <vt:lpstr>데이터 전처리</vt:lpstr>
      <vt:lpstr>데이터 전처리</vt:lpstr>
      <vt:lpstr>데이터 전처리</vt:lpstr>
      <vt:lpstr>데이터 전처리</vt:lpstr>
      <vt:lpstr>데이터 전처리 예제</vt:lpstr>
      <vt:lpstr>데이터 전처리 예제</vt:lpstr>
      <vt:lpstr>데이터 병합</vt:lpstr>
      <vt:lpstr>데이터 병합</vt:lpstr>
      <vt:lpstr>데이터 병합</vt:lpstr>
      <vt:lpstr>데이터 그룹화</vt:lpstr>
      <vt:lpstr>데이터 그룹화 예제</vt:lpstr>
      <vt:lpstr>데이터 그룹화</vt:lpstr>
      <vt:lpstr>데이터 그룹화 예제</vt:lpstr>
      <vt:lpstr>데이터 전처리, 그룹화 예제</vt:lpstr>
      <vt:lpstr>agg 함수 </vt:lpstr>
      <vt:lpstr>agg 함수</vt:lpstr>
      <vt:lpstr>Pivot_table</vt:lpstr>
      <vt:lpstr>Pivot_table</vt:lpstr>
      <vt:lpstr>Pivot_table</vt:lpstr>
      <vt:lpstr>cut 함수</vt:lpstr>
      <vt:lpstr>Pivot_table 예제</vt:lpstr>
      <vt:lpstr>Pivot_table 예제</vt:lpstr>
      <vt:lpstr>데이터 전처리</vt:lpstr>
      <vt:lpstr>데이터 전처리</vt:lpstr>
      <vt:lpstr>데이터 전처리</vt:lpstr>
      <vt:lpstr>데이터 전처리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259</cp:revision>
  <dcterms:created xsi:type="dcterms:W3CDTF">2023-02-11T00:29:48Z</dcterms:created>
  <dcterms:modified xsi:type="dcterms:W3CDTF">2023-06-12T05:20:13Z</dcterms:modified>
</cp:coreProperties>
</file>