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8CBE-4FC5-4E26-A3B1-BAD5E201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F9401-483A-4E62-8B6D-916331553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9B96-6055-44AD-A0BA-F47FB63C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DF9F-C886-4B93-8D09-6BBF5D0D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B642-EBB0-4193-A3F3-29F457D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BA43-3733-4F5D-BC26-BDEC1ED0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2631C-442A-4246-95AE-423FD8B3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E925-2995-4336-BF15-C7A5DFD7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C84E-88A1-4337-9E07-06E24D36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E8F0-4D09-41FC-9074-98292932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623F6-9CDE-4FF5-8ED1-BFCF43BC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2DEB-7DE8-489A-937F-E39C95716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626A-7434-49E7-94AC-DCDAB4F4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50C5-F188-4599-B7AF-5A2E8992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3082-94FD-4BCA-AF01-2E61ADFC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4FF3-68E9-4F2F-8949-484E1A5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B022-E4F4-4760-8D77-7F9FBC937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EF5D-9FD1-499B-B352-4B359617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7A39-77AB-46CA-820E-30C49C4D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FC04-C46E-4B33-8954-E5CF0046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2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C053-0F4E-4A70-95B7-89412809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A21F-8709-4179-9F69-1275AA99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7C09-95A7-442E-93D3-74A0723F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C783-22A8-4CFC-B096-5B69A518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147D-30B8-43F4-83A4-71F7021B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3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C20F-98E4-4B45-B84B-9117F3F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280C-03B3-4329-A7CF-2BFD9221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3EDA0-DA47-4667-9E65-416B9598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1DC8-948B-449B-934D-418C414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C4D7-F83D-4D54-ADD2-06E6D52A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6F56-7705-4030-B6AC-15679239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DBBA-FA7F-48F1-A417-CC17FD88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C526-B541-4080-95A0-AEF87BCB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7324-4E16-429C-9CEE-5D27850AD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7DD22-1455-452A-ADCC-8930E3FDD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BD8BD-199C-49D6-98D5-24C0E3BC0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9D5DB-52C6-4502-85C2-6C9829EE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A553A-B3BE-4BAD-94A5-274654C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382B-1078-4633-894B-3F7CE99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50B-F590-4518-9E1B-0FBD074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4D877-0BF1-46A9-992F-362DCCA5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031F5-E556-4972-9802-6F65A64A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AFFD-DE2F-4584-8A33-4C61899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DA2EC-231A-4345-89C2-A5BB9FD6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A767D-BF12-4BCB-A572-E57A9FAF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BF448-113C-4A63-9519-BCB8A4AA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0CB7-BA4C-4D92-A0CA-AB063C07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0FB9-242C-40CB-A1DE-4239FD71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EBE2E-0F1A-4931-B723-CFDA200F5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5441-F668-4392-8F3D-8EF92AE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428C-EB5D-4DBD-8566-CAC41028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2367-4A4F-4603-A4BC-79DE637B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21F3-EAE4-4081-A238-3C02A0D9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D21A7-7E7D-40F6-B1F5-89A3E478D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7D2F8-0EB4-4BE6-9C5F-1752AE26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8563-5E5F-482A-BC35-025F97C4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1E29-0985-4B51-9145-509623A7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753D1-B2CB-4A4D-A392-93E3E74F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49FF5-D1EB-4D15-BCCD-AD34BCE1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85E3-0BD1-4B73-A037-4ABEAA92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0438-3A78-4825-8262-696B86120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34CC-40CA-49E9-8B85-B507FEAE147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1D40-E9DA-462F-B9E7-DDE63AA3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0569-10A2-4CC5-99C9-2290B611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0084-0CCA-469F-80C9-9648296D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Training2018/springboot_se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E16-2F68-4C87-963C-21541F92E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F10E6-0416-4E94-B7DE-8CF8F67BA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---Viji</a:t>
            </a:r>
          </a:p>
        </p:txBody>
      </p:sp>
    </p:spTree>
    <p:extLst>
      <p:ext uri="{BB962C8B-B14F-4D97-AF65-F5344CB8AC3E}">
        <p14:creationId xmlns:p14="http://schemas.microsoft.com/office/powerpoint/2010/main" val="333287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A8FD-230A-4899-BA59-44C7C71F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C972-183A-4312-84A3-F6AFC765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Config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Webmvc</a:t>
            </a:r>
            <a:r>
              <a:rPr lang="en-US" dirty="0"/>
              <a:t> jar  </a:t>
            </a:r>
            <a:r>
              <a:rPr lang="en-US" dirty="0">
                <a:sym typeface="Wingdings" panose="05000000000000000000" pitchFamily="2" charset="2"/>
              </a:rPr>
              <a:t> creates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Dispatcher Servlets</a:t>
            </a:r>
          </a:p>
          <a:p>
            <a:r>
              <a:rPr lang="en-US" dirty="0">
                <a:sym typeface="Wingdings" panose="05000000000000000000" pitchFamily="2" charset="2"/>
              </a:rPr>
              <a:t>Config  properties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Internal Resource View Resolver </a:t>
            </a:r>
            <a:r>
              <a:rPr lang="en-US" dirty="0">
                <a:sym typeface="Wingdings" panose="05000000000000000000" pitchFamily="2" charset="2"/>
              </a:rPr>
              <a:t>( prefix and suffix)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JSP  presentation</a:t>
            </a:r>
          </a:p>
          <a:p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No JSP container  Tomcat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3890-2DB2-4F07-83CD-DBBBA13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src</a:t>
            </a:r>
            <a:r>
              <a:rPr lang="en-US" dirty="0">
                <a:sym typeface="Wingdings" panose="05000000000000000000" pitchFamily="2" charset="2"/>
              </a:rPr>
              <a:t>/main/resource (static/public)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BF1C-421B-48E4-A205-AC28BBBE5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Images</a:t>
            </a:r>
          </a:p>
          <a:p>
            <a:r>
              <a:rPr lang="en-US" dirty="0"/>
              <a:t>Bootstrap, angular, ember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8E87-E749-4529-8986-5B28DF82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8711-BAEC-406F-BC38-9DF09E71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Rest</a:t>
            </a:r>
          </a:p>
          <a:p>
            <a:r>
              <a:rPr lang="en-US" dirty="0"/>
              <a:t>Spring Boot JPA data</a:t>
            </a:r>
          </a:p>
          <a:p>
            <a:r>
              <a:rPr lang="en-US" dirty="0"/>
              <a:t>Properties and YAML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B05D-0C26-4FB0-8891-76638A12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02E3-0A7F-44B5-925F-A8CCA62E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Spring boot</a:t>
            </a:r>
          </a:p>
          <a:p>
            <a:r>
              <a:rPr lang="en-US" dirty="0"/>
              <a:t>Spring Boot </a:t>
            </a:r>
            <a:r>
              <a:rPr lang="en-US" dirty="0" err="1"/>
              <a:t>Cli</a:t>
            </a:r>
            <a:endParaRPr lang="en-US" dirty="0"/>
          </a:p>
          <a:p>
            <a:r>
              <a:rPr lang="en-US" dirty="0"/>
              <a:t>Features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Project Builder</a:t>
            </a:r>
          </a:p>
          <a:p>
            <a:r>
              <a:rPr lang="en-US" dirty="0"/>
              <a:t>Spring Boot MVC</a:t>
            </a:r>
          </a:p>
          <a:p>
            <a:pPr lvl="1"/>
            <a:r>
              <a:rPr lang="en-US" dirty="0"/>
              <a:t>Login form</a:t>
            </a:r>
          </a:p>
          <a:p>
            <a:r>
              <a:rPr lang="en-US" dirty="0"/>
              <a:t>Static Resource inclusion</a:t>
            </a:r>
          </a:p>
        </p:txBody>
      </p:sp>
    </p:spTree>
    <p:extLst>
      <p:ext uri="{BB962C8B-B14F-4D97-AF65-F5344CB8AC3E}">
        <p14:creationId xmlns:p14="http://schemas.microsoft.com/office/powerpoint/2010/main" val="174469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62DB-C114-4D5B-8552-45EE7D68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26BD-B13E-4227-AD05-D896434C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– 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 err="1"/>
              <a:t>DispatcherServlet</a:t>
            </a:r>
            <a:endParaRPr lang="en-US" dirty="0"/>
          </a:p>
          <a:p>
            <a:r>
              <a:rPr lang="en-US" dirty="0"/>
              <a:t>REST: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(value=“</a:t>
            </a:r>
            <a:r>
              <a:rPr lang="en-US" dirty="0" err="1"/>
              <a:t>emps”,method</a:t>
            </a:r>
            <a:r>
              <a:rPr lang="en-US" dirty="0"/>
              <a:t>=</a:t>
            </a:r>
            <a:r>
              <a:rPr lang="en-US" dirty="0" err="1"/>
              <a:t>HttpMethod.POST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highlight>
                  <a:srgbClr val="FFFF00"/>
                </a:highlight>
              </a:rPr>
              <a:t>GetMapping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 err="1"/>
              <a:t>POstMapping</a:t>
            </a:r>
            <a:endParaRPr lang="en-US" dirty="0"/>
          </a:p>
          <a:p>
            <a:pPr lvl="2"/>
            <a:r>
              <a:rPr lang="en-US" dirty="0" err="1"/>
              <a:t>PutMapping</a:t>
            </a:r>
            <a:endParaRPr lang="en-US" dirty="0"/>
          </a:p>
          <a:p>
            <a:pPr lvl="2"/>
            <a:r>
              <a:rPr lang="en-US" dirty="0" err="1"/>
              <a:t>deleteMapping</a:t>
            </a:r>
            <a:endParaRPr lang="en-US" dirty="0"/>
          </a:p>
          <a:p>
            <a:pPr lvl="2"/>
            <a:r>
              <a:rPr lang="en-US" dirty="0" err="1"/>
              <a:t>ResourceMapping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B461-F310-403F-B661-1A2ABA40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27FE-AD81-45CA-A37C-30177C34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Get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get resource from server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Post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create resource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Put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Update resource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Delete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delete resource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Patch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partial Update resource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DFF3-15A3-46FF-8727-7D4D4A5C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E687-37B5-4963-BCF7-AD0C37F2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64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  <a:p>
            <a:pPr lvl="1"/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Java Object + http status code</a:t>
            </a:r>
          </a:p>
          <a:p>
            <a:r>
              <a:rPr lang="en-US" dirty="0">
                <a:sym typeface="Wingdings" panose="05000000000000000000" pitchFamily="2" charset="2"/>
              </a:rPr>
              <a:t>http:localhost:8080/</a:t>
            </a:r>
            <a:r>
              <a:rPr lang="en-US" dirty="0" err="1">
                <a:sym typeface="Wingdings" panose="05000000000000000000" pitchFamily="2" charset="2"/>
              </a:rPr>
              <a:t>capstore</a:t>
            </a:r>
            <a:r>
              <a:rPr lang="en-US" dirty="0">
                <a:sym typeface="Wingdings" panose="05000000000000000000" pitchFamily="2" charset="2"/>
              </a:rPr>
              <a:t>/product/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{1}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PathVariable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RequestBody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Response from REST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JSON/</a:t>
            </a:r>
            <a:r>
              <a:rPr lang="en-US" dirty="0" err="1">
                <a:sym typeface="Wingdings" panose="05000000000000000000" pitchFamily="2" charset="2"/>
              </a:rPr>
              <a:t>XMl</a:t>
            </a:r>
            <a:r>
              <a:rPr lang="en-US" dirty="0">
                <a:sym typeface="Wingdings" panose="05000000000000000000" pitchFamily="2" charset="2"/>
              </a:rPr>
              <a:t>/text</a:t>
            </a:r>
          </a:p>
          <a:p>
            <a:r>
              <a:rPr lang="en-US" dirty="0">
                <a:sym typeface="Wingdings" panose="05000000000000000000" pitchFamily="2" charset="2"/>
              </a:rPr>
              <a:t>Default result 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Jackson Parsers  java object to JSON, JSON to Java object</a:t>
            </a:r>
          </a:p>
          <a:p>
            <a:r>
              <a:rPr lang="en-US" dirty="0">
                <a:sym typeface="Wingdings" panose="05000000000000000000" pitchFamily="2" charset="2"/>
              </a:rPr>
              <a:t>POSTMAN  test rest </a:t>
            </a:r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 call 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9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D19F-E29C-4DD6-9907-BEE49F10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Git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C32A-BDF3-4728-A990-6937305A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https://github.com/MyTraining2018/springboot_sep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localhost:8080/</a:t>
            </a:r>
            <a:r>
              <a:rPr lang="en-US" dirty="0" err="1"/>
              <a:t>api</a:t>
            </a:r>
            <a:r>
              <a:rPr lang="en-US" dirty="0"/>
              <a:t>/v1/films</a:t>
            </a:r>
          </a:p>
          <a:p>
            <a:r>
              <a:rPr lang="en-US" dirty="0"/>
              <a:t>localhost:8080/</a:t>
            </a:r>
            <a:r>
              <a:rPr lang="en-US" dirty="0" err="1"/>
              <a:t>api</a:t>
            </a:r>
            <a:r>
              <a:rPr lang="en-US" dirty="0"/>
              <a:t>/v1/films/1004 </a:t>
            </a:r>
          </a:p>
        </p:txBody>
      </p:sp>
    </p:spTree>
    <p:extLst>
      <p:ext uri="{BB962C8B-B14F-4D97-AF65-F5344CB8AC3E}">
        <p14:creationId xmlns:p14="http://schemas.microsoft.com/office/powerpoint/2010/main" val="208283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42AE-8F4C-4BF0-942E-78212274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606A-E882-4B3F-9FBD-E6F35436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JDBC </a:t>
            </a:r>
            <a:r>
              <a:rPr lang="en-US" dirty="0">
                <a:sym typeface="Wingdings" panose="05000000000000000000" pitchFamily="2" charset="2"/>
              </a:rPr>
              <a:t> SQL</a:t>
            </a:r>
            <a:endParaRPr lang="en-US" dirty="0"/>
          </a:p>
          <a:p>
            <a:r>
              <a:rPr lang="en-US" dirty="0"/>
              <a:t>Spring ORM </a:t>
            </a:r>
            <a:r>
              <a:rPr lang="en-US" dirty="0">
                <a:sym typeface="Wingdings" panose="05000000000000000000" pitchFamily="2" charset="2"/>
              </a:rPr>
              <a:t> API call (save, delete, merge…) / JPQL, HQL</a:t>
            </a:r>
            <a:endParaRPr lang="en-US" dirty="0"/>
          </a:p>
          <a:p>
            <a:r>
              <a:rPr lang="en-US" dirty="0"/>
              <a:t>Spring JPA data</a:t>
            </a:r>
          </a:p>
          <a:p>
            <a:pPr marL="457200" lvl="1" indent="0">
              <a:buNone/>
            </a:pPr>
            <a:r>
              <a:rPr lang="en-US" u="sng" dirty="0"/>
              <a:t>DAO design pattern</a:t>
            </a:r>
          </a:p>
          <a:p>
            <a:pPr lvl="1"/>
            <a:r>
              <a:rPr lang="en-US" dirty="0" err="1"/>
              <a:t>IFilmDAo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abstract methods</a:t>
            </a:r>
            <a:endParaRPr lang="en-US" dirty="0"/>
          </a:p>
          <a:p>
            <a:pPr lvl="1"/>
            <a:r>
              <a:rPr lang="en-US" strike="sngStrike" dirty="0" err="1">
                <a:solidFill>
                  <a:srgbClr val="FF0000"/>
                </a:solidFill>
              </a:rPr>
              <a:t>FilmDAoImpl</a:t>
            </a:r>
            <a:r>
              <a:rPr lang="en-US" strike="sngStrike" dirty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8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B122-9755-45A2-8AFA-3524FB6F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Spring JPA Data</a:t>
            </a:r>
            <a:br>
              <a:rPr lang="en-US" dirty="0"/>
            </a:br>
            <a:r>
              <a:rPr lang="en-US" sz="3600" dirty="0"/>
              <a:t>public interface </a:t>
            </a:r>
            <a:r>
              <a:rPr lang="en-US" sz="3600" dirty="0" err="1"/>
              <a:t>IFilmDao</a:t>
            </a:r>
            <a:r>
              <a:rPr lang="en-US" sz="3600" dirty="0"/>
              <a:t> extends </a:t>
            </a:r>
            <a:r>
              <a:rPr lang="en-US" sz="3600" dirty="0" err="1"/>
              <a:t>JpaRepository</a:t>
            </a:r>
            <a:r>
              <a:rPr lang="en-US" sz="3600" dirty="0"/>
              <a:t>&lt;Film, Long&gt;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058DE-2B12-4294-9A2F-9654E2F68C50}"/>
              </a:ext>
            </a:extLst>
          </p:cNvPr>
          <p:cNvSpPr/>
          <p:nvPr/>
        </p:nvSpPr>
        <p:spPr>
          <a:xfrm>
            <a:off x="3373120" y="2123440"/>
            <a:ext cx="337312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BC507-B02A-4923-8C35-A187E825223C}"/>
              </a:ext>
            </a:extLst>
          </p:cNvPr>
          <p:cNvSpPr/>
          <p:nvPr/>
        </p:nvSpPr>
        <p:spPr>
          <a:xfrm>
            <a:off x="3373120" y="3490912"/>
            <a:ext cx="337312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CRUD Repository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B9589-896D-4219-A180-B353C65878A7}"/>
              </a:ext>
            </a:extLst>
          </p:cNvPr>
          <p:cNvCxnSpPr>
            <a:endCxn id="4" idx="2"/>
          </p:cNvCxnSpPr>
          <p:nvPr/>
        </p:nvCxnSpPr>
        <p:spPr>
          <a:xfrm flipV="1">
            <a:off x="5059680" y="2794000"/>
            <a:ext cx="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0960F0-9B23-4347-A565-EEDCD96C2918}"/>
              </a:ext>
            </a:extLst>
          </p:cNvPr>
          <p:cNvSpPr/>
          <p:nvPr/>
        </p:nvSpPr>
        <p:spPr>
          <a:xfrm>
            <a:off x="3373120" y="5303520"/>
            <a:ext cx="337312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JpaRepository</a:t>
            </a:r>
            <a:endParaRPr lang="en-US" sz="2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C2B4D9-F8AC-4951-A822-9936DE64A5A3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059680" y="4161472"/>
            <a:ext cx="0" cy="114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BBC9BD-5FA5-461C-ACF3-30613503AF51}"/>
              </a:ext>
            </a:extLst>
          </p:cNvPr>
          <p:cNvSpPr/>
          <p:nvPr/>
        </p:nvSpPr>
        <p:spPr>
          <a:xfrm>
            <a:off x="6746240" y="4287520"/>
            <a:ext cx="337312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Paging and Soring Repository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5D004-D417-4ACB-8A5A-4CD90B0DEF9B}"/>
              </a:ext>
            </a:extLst>
          </p:cNvPr>
          <p:cNvCxnSpPr>
            <a:stCxn id="8" idx="0"/>
            <a:endCxn id="12" idx="1"/>
          </p:cNvCxnSpPr>
          <p:nvPr/>
        </p:nvCxnSpPr>
        <p:spPr>
          <a:xfrm flipV="1">
            <a:off x="5059680" y="4622800"/>
            <a:ext cx="1686560" cy="68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4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5CC4-56C4-4189-887A-D2AD14B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DED7-E0B0-4C7D-939C-5D1D9593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and </a:t>
            </a:r>
            <a:r>
              <a:rPr lang="en-US" dirty="0" err="1"/>
              <a:t>Jee</a:t>
            </a:r>
            <a:endParaRPr lang="en-US" dirty="0"/>
          </a:p>
          <a:p>
            <a:r>
              <a:rPr lang="en-US" dirty="0"/>
              <a:t>Spring 3.x – IOC/core and MVC</a:t>
            </a:r>
          </a:p>
          <a:p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8F05-F1A2-4770-A013-D8D7074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 data </a:t>
            </a:r>
            <a:r>
              <a:rPr lang="en-US" dirty="0" err="1"/>
              <a:t>Impl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2110-C81B-4F7D-8993-66DD9A79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jpa</a:t>
            </a:r>
            <a:r>
              <a:rPr lang="en-US" dirty="0"/>
              <a:t> data </a:t>
            </a:r>
            <a:r>
              <a:rPr lang="en-US" dirty="0">
                <a:sym typeface="Wingdings" panose="05000000000000000000" pitchFamily="2" charset="2"/>
              </a:rPr>
              <a:t> Jar</a:t>
            </a:r>
          </a:p>
          <a:p>
            <a:r>
              <a:rPr lang="en-US" dirty="0">
                <a:sym typeface="Wingdings" panose="05000000000000000000" pitchFamily="2" charset="2"/>
              </a:rPr>
              <a:t>Database Specific Jar(</a:t>
            </a:r>
            <a:r>
              <a:rPr lang="en-US" dirty="0" err="1">
                <a:sym typeface="Wingdings" panose="05000000000000000000" pitchFamily="2" charset="2"/>
              </a:rPr>
              <a:t>mysql</a:t>
            </a:r>
            <a:r>
              <a:rPr lang="en-US" dirty="0">
                <a:sym typeface="Wingdings" panose="05000000000000000000" pitchFamily="2" charset="2"/>
              </a:rPr>
              <a:t>, oracle, …)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H2 DB Non persistent (In memory)</a:t>
            </a:r>
          </a:p>
          <a:p>
            <a:r>
              <a:rPr lang="en-US" dirty="0">
                <a:sym typeface="Wingdings" panose="05000000000000000000" pitchFamily="2" charset="2"/>
              </a:rPr>
              <a:t>Config  @Entity, @ID …</a:t>
            </a:r>
          </a:p>
          <a:p>
            <a:r>
              <a:rPr lang="en-US" dirty="0" err="1">
                <a:sym typeface="Wingdings" panose="05000000000000000000" pitchFamily="2" charset="2"/>
              </a:rPr>
              <a:t>Datasource</a:t>
            </a:r>
            <a:r>
              <a:rPr lang="en-US" dirty="0">
                <a:sym typeface="Wingdings" panose="05000000000000000000" pitchFamily="2" charset="2"/>
              </a:rPr>
              <a:t>  URL, username, password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properties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0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5FED-CD18-4F8A-B9AA-4B9A9337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32C9-B1A6-42BD-9DE4-BBE11BAF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JPQL query – Spring Data</a:t>
            </a:r>
          </a:p>
          <a:p>
            <a:r>
              <a:rPr lang="en-US" dirty="0"/>
              <a:t>Properties Vs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Actuators</a:t>
            </a:r>
          </a:p>
          <a:p>
            <a:r>
              <a:rPr lang="en-US"/>
              <a:t>Auto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6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49B86AD-3646-42DC-BCDE-7C0306E5F2E4}"/>
              </a:ext>
            </a:extLst>
          </p:cNvPr>
          <p:cNvSpPr/>
          <p:nvPr/>
        </p:nvSpPr>
        <p:spPr>
          <a:xfrm>
            <a:off x="1319752" y="2090787"/>
            <a:ext cx="5420413" cy="344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D3E2AA-5974-41F9-AAC8-A140DAD5550A}"/>
              </a:ext>
            </a:extLst>
          </p:cNvPr>
          <p:cNvSpPr/>
          <p:nvPr/>
        </p:nvSpPr>
        <p:spPr>
          <a:xfrm>
            <a:off x="2026763" y="2818614"/>
            <a:ext cx="4069237" cy="20267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9FEB8-7B27-4E4F-AEF9-7671AC7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8F297-A8E9-47AA-85EB-31D5EBFD86F5}"/>
              </a:ext>
            </a:extLst>
          </p:cNvPr>
          <p:cNvSpPr/>
          <p:nvPr/>
        </p:nvSpPr>
        <p:spPr>
          <a:xfrm>
            <a:off x="2922309" y="3429000"/>
            <a:ext cx="2620652" cy="76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10 and JEE3.x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7E11B-0A52-4635-B359-68D48E0F2149}"/>
              </a:ext>
            </a:extLst>
          </p:cNvPr>
          <p:cNvSpPr txBox="1"/>
          <p:nvPr/>
        </p:nvSpPr>
        <p:spPr>
          <a:xfrm>
            <a:off x="3638747" y="305024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5.x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99C72-8854-4EC1-976F-2EBF8FC1769D}"/>
              </a:ext>
            </a:extLst>
          </p:cNvPr>
          <p:cNvSpPr txBox="1"/>
          <p:nvPr/>
        </p:nvSpPr>
        <p:spPr>
          <a:xfrm>
            <a:off x="2957927" y="219105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Boot 2.0.x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0AF38-E39E-4C12-BA80-75929F788B4B}"/>
              </a:ext>
            </a:extLst>
          </p:cNvPr>
          <p:cNvSpPr txBox="1"/>
          <p:nvPr/>
        </p:nvSpPr>
        <p:spPr>
          <a:xfrm>
            <a:off x="8474697" y="1385740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Boot 1.15.x </a:t>
            </a:r>
            <a:r>
              <a:rPr lang="en-US" dirty="0">
                <a:sym typeface="Wingdings" panose="05000000000000000000" pitchFamily="2" charset="2"/>
              </a:rPr>
              <a:t> Spring 4</a:t>
            </a:r>
          </a:p>
          <a:p>
            <a:r>
              <a:rPr lang="en-US" dirty="0">
                <a:sym typeface="Wingdings" panose="05000000000000000000" pitchFamily="2" charset="2"/>
              </a:rPr>
              <a:t>Spring </a:t>
            </a:r>
            <a:r>
              <a:rPr lang="en-US" dirty="0" err="1">
                <a:sym typeface="Wingdings" panose="05000000000000000000" pitchFamily="2" charset="2"/>
              </a:rPr>
              <a:t>BOot</a:t>
            </a:r>
            <a:r>
              <a:rPr lang="en-US" dirty="0">
                <a:sym typeface="Wingdings" panose="05000000000000000000" pitchFamily="2" charset="2"/>
              </a:rPr>
              <a:t> 1.14.x  Spring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22A3-04B2-450B-B9D0-76B66D7F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BF92-9627-4959-83CF-3124F6C8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7" y="1278871"/>
            <a:ext cx="10515600" cy="49428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Dependency Injection (IOC)</a:t>
            </a:r>
          </a:p>
          <a:p>
            <a:r>
              <a:rPr lang="en-US" dirty="0" err="1"/>
              <a:t>Autowiring</a:t>
            </a:r>
            <a:endParaRPr lang="en-US" dirty="0"/>
          </a:p>
          <a:p>
            <a:r>
              <a:rPr lang="en-US" dirty="0"/>
              <a:t>Configuration (XML, annotation, JAVA based Config)</a:t>
            </a:r>
          </a:p>
          <a:p>
            <a:r>
              <a:rPr lang="en-US" dirty="0"/>
              <a:t>Modular in Nature</a:t>
            </a:r>
          </a:p>
          <a:p>
            <a:r>
              <a:rPr lang="en-US" dirty="0"/>
              <a:t>Layered Architecture</a:t>
            </a:r>
          </a:p>
          <a:p>
            <a:r>
              <a:rPr lang="en-US" dirty="0"/>
              <a:t>Spring ORM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AOP </a:t>
            </a:r>
            <a:r>
              <a:rPr lang="en-US" dirty="0">
                <a:sym typeface="Wingdings" panose="05000000000000000000" pitchFamily="2" charset="2"/>
              </a:rPr>
              <a:t> Security, Declarative transactions, Audit, logging …</a:t>
            </a:r>
          </a:p>
          <a:p>
            <a:r>
              <a:rPr lang="en-US" dirty="0">
                <a:sym typeface="Wingdings" panose="05000000000000000000" pitchFamily="2" charset="2"/>
              </a:rPr>
              <a:t>Databases  Spring JDBC, ORM , spring data..</a:t>
            </a:r>
          </a:p>
          <a:p>
            <a:r>
              <a:rPr lang="en-US" dirty="0">
                <a:sym typeface="Wingdings" panose="05000000000000000000" pitchFamily="2" charset="2"/>
              </a:rPr>
              <a:t>Spring MVC</a:t>
            </a:r>
          </a:p>
          <a:p>
            <a:r>
              <a:rPr lang="en-US" dirty="0">
                <a:sym typeface="Wingdings" panose="05000000000000000000" pitchFamily="2" charset="2"/>
              </a:rPr>
              <a:t>Testing Support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44D0-C4D6-40B5-920D-F77CE28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F54F-BF85-4FB1-8CBD-B72F0A20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/>
          <a:lstStyle/>
          <a:p>
            <a:r>
              <a:rPr lang="en-US" dirty="0"/>
              <a:t>Spring CLI</a:t>
            </a:r>
          </a:p>
          <a:p>
            <a:r>
              <a:rPr lang="en-US" dirty="0"/>
              <a:t>Auto Configuration</a:t>
            </a:r>
          </a:p>
          <a:p>
            <a:r>
              <a:rPr lang="en-US" dirty="0"/>
              <a:t>Spring Starters</a:t>
            </a:r>
          </a:p>
          <a:p>
            <a:r>
              <a:rPr lang="en-US" dirty="0">
                <a:highlight>
                  <a:srgbClr val="FFFF00"/>
                </a:highlight>
              </a:rPr>
              <a:t>Actuators</a:t>
            </a:r>
          </a:p>
          <a:p>
            <a:r>
              <a:rPr lang="en-US" dirty="0"/>
              <a:t>Embedded Tomcat container</a:t>
            </a:r>
          </a:p>
          <a:p>
            <a:r>
              <a:rPr lang="en-US" dirty="0"/>
              <a:t>Cloudier  </a:t>
            </a:r>
            <a:r>
              <a:rPr lang="en-US" dirty="0">
                <a:sym typeface="Wingdings" panose="05000000000000000000" pitchFamily="2" charset="2"/>
              </a:rPr>
              <a:t> Cloud foundry/ AWS/ Azure</a:t>
            </a:r>
          </a:p>
          <a:p>
            <a:r>
              <a:rPr lang="en-US" dirty="0" err="1">
                <a:sym typeface="Wingdings" panose="05000000000000000000" pitchFamily="2" charset="2"/>
              </a:rPr>
              <a:t>MicroServices</a:t>
            </a:r>
            <a:r>
              <a:rPr lang="en-US" dirty="0">
                <a:sym typeface="Wingdings" panose="05000000000000000000" pitchFamily="2" charset="2"/>
              </a:rPr>
              <a:t>  API</a:t>
            </a:r>
          </a:p>
          <a:p>
            <a:r>
              <a:rPr lang="en-US" dirty="0">
                <a:sym typeface="Wingdings" panose="05000000000000000000" pitchFamily="2" charset="2"/>
              </a:rPr>
              <a:t>Config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properties</a:t>
            </a:r>
            <a:r>
              <a:rPr lang="en-US" dirty="0">
                <a:sym typeface="Wingdings" panose="05000000000000000000" pitchFamily="2" charset="2"/>
              </a:rPr>
              <a:t> and YAML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JPA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5A8C-7475-4D85-8A9A-6E1566C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8DF5-46A8-40E0-9F8B-2C851A2E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path=.; C:\vidavid\SpringBoot\spring-2.0.5.RELEASE\bin;</a:t>
            </a:r>
          </a:p>
          <a:p>
            <a:endParaRPr lang="en-US" dirty="0"/>
          </a:p>
          <a:p>
            <a:r>
              <a:rPr lang="en-US" dirty="0"/>
              <a:t>spring --version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Spring run HelloWorld.java</a:t>
            </a:r>
          </a:p>
          <a:p>
            <a:endParaRPr lang="en-US" dirty="0"/>
          </a:p>
          <a:p>
            <a:r>
              <a:rPr lang="en-US" dirty="0"/>
              <a:t>Spring run HelloWorld.java -- --</a:t>
            </a:r>
            <a:r>
              <a:rPr lang="en-US" dirty="0" err="1"/>
              <a:t>server.port</a:t>
            </a:r>
            <a:r>
              <a:rPr lang="en-US" dirty="0"/>
              <a:t>=8083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3436-7E58-416D-B805-EB65C686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8373-885D-4786-B9CD-BF030631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Groovy</a:t>
            </a:r>
          </a:p>
          <a:p>
            <a:r>
              <a:rPr lang="en-US" dirty="0"/>
              <a:t>Kotlin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2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EF32-CE88-454B-B7C3-0FF24EB6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0799-0E1A-463C-BB80-007502E0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https://start.spring.io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com.capgemini.Day1-Demo.war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= @Configuration + @</a:t>
            </a:r>
            <a:r>
              <a:rPr lang="en-US" dirty="0" err="1"/>
              <a:t>ComponentScan</a:t>
            </a:r>
            <a:r>
              <a:rPr lang="en-US" dirty="0"/>
              <a:t> + @</a:t>
            </a:r>
            <a:r>
              <a:rPr lang="en-US" dirty="0" err="1"/>
              <a:t>EnableAutoConfiguration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5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96F0-7DC8-43A1-B900-13D089EC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/>
          <a:lstStyle/>
          <a:p>
            <a:r>
              <a:rPr lang="en-US" dirty="0"/>
              <a:t>Spring Boot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3CCD0-AF50-409D-8BA1-57261D93FF60}"/>
              </a:ext>
            </a:extLst>
          </p:cNvPr>
          <p:cNvSpPr/>
          <p:nvPr/>
        </p:nvSpPr>
        <p:spPr>
          <a:xfrm>
            <a:off x="169682" y="2573518"/>
            <a:ext cx="1857081" cy="63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/ 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CD5816-9B9C-430F-94CD-429EB41A7EF9}"/>
              </a:ext>
            </a:extLst>
          </p:cNvPr>
          <p:cNvSpPr/>
          <p:nvPr/>
        </p:nvSpPr>
        <p:spPr>
          <a:xfrm>
            <a:off x="3261675" y="1932494"/>
            <a:ext cx="2262433" cy="19136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</a:p>
          <a:p>
            <a:pPr algn="ctr"/>
            <a:r>
              <a:rPr lang="en-US" dirty="0"/>
              <a:t>Servlet</a:t>
            </a:r>
          </a:p>
          <a:p>
            <a:pPr algn="ctr"/>
            <a:r>
              <a:rPr lang="en-US" dirty="0"/>
              <a:t>(web.xml)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4211CC-54F8-40E5-B34B-FE268019D822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2026763" y="2889315"/>
            <a:ext cx="1234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F478F5-F2DC-4B74-A028-1DE7E636A3E2}"/>
              </a:ext>
            </a:extLst>
          </p:cNvPr>
          <p:cNvSpPr txBox="1"/>
          <p:nvPr/>
        </p:nvSpPr>
        <p:spPr>
          <a:xfrm>
            <a:off x="2213682" y="25735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BEB64-8CAE-4D3A-9A88-21503731D46D}"/>
              </a:ext>
            </a:extLst>
          </p:cNvPr>
          <p:cNvSpPr txBox="1"/>
          <p:nvPr/>
        </p:nvSpPr>
        <p:spPr>
          <a:xfrm>
            <a:off x="3638746" y="1366887"/>
            <a:ext cx="16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240F8-BFA4-4CDA-BC88-D8CAE98F0446}"/>
              </a:ext>
            </a:extLst>
          </p:cNvPr>
          <p:cNvSpPr/>
          <p:nvPr/>
        </p:nvSpPr>
        <p:spPr>
          <a:xfrm>
            <a:off x="7249212" y="1736219"/>
            <a:ext cx="3271101" cy="236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0D31B-D9E1-4B0B-AFE6-276CBC7E046B}"/>
              </a:ext>
            </a:extLst>
          </p:cNvPr>
          <p:cNvSpPr txBox="1"/>
          <p:nvPr/>
        </p:nvSpPr>
        <p:spPr>
          <a:xfrm>
            <a:off x="7626284" y="1932494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Controller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4399873D-87C2-49B5-B253-B49E0408C8DA}"/>
              </a:ext>
            </a:extLst>
          </p:cNvPr>
          <p:cNvSpPr/>
          <p:nvPr/>
        </p:nvSpPr>
        <p:spPr>
          <a:xfrm>
            <a:off x="7405051" y="2441542"/>
            <a:ext cx="904973" cy="763571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BA46D4E-2BAE-40DB-BD66-E2CE06AFABD0}"/>
              </a:ext>
            </a:extLst>
          </p:cNvPr>
          <p:cNvSpPr/>
          <p:nvPr/>
        </p:nvSpPr>
        <p:spPr>
          <a:xfrm>
            <a:off x="8265097" y="2093592"/>
            <a:ext cx="904973" cy="763571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8942AFE3-FE43-43BA-A3D9-6109D4721846}"/>
              </a:ext>
            </a:extLst>
          </p:cNvPr>
          <p:cNvSpPr/>
          <p:nvPr/>
        </p:nvSpPr>
        <p:spPr>
          <a:xfrm>
            <a:off x="8009937" y="3153149"/>
            <a:ext cx="904973" cy="763571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2497D063-CC53-4FCC-849E-548CBB5482B5}"/>
              </a:ext>
            </a:extLst>
          </p:cNvPr>
          <p:cNvSpPr/>
          <p:nvPr/>
        </p:nvSpPr>
        <p:spPr>
          <a:xfrm>
            <a:off x="9282555" y="3120272"/>
            <a:ext cx="904973" cy="763571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D8B113C-5F6F-44C3-9E31-F89B59FB3218}"/>
              </a:ext>
            </a:extLst>
          </p:cNvPr>
          <p:cNvSpPr/>
          <p:nvPr/>
        </p:nvSpPr>
        <p:spPr>
          <a:xfrm>
            <a:off x="9130155" y="2003195"/>
            <a:ext cx="904973" cy="763571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E6D4C0-16C6-4FE4-B26F-5B84B436F474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5524108" y="2889315"/>
            <a:ext cx="1725104" cy="2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3D42CD-3546-4447-B1FE-2578F9CE3CA9}"/>
              </a:ext>
            </a:extLst>
          </p:cNvPr>
          <p:cNvSpPr txBox="1"/>
          <p:nvPr/>
        </p:nvSpPr>
        <p:spPr>
          <a:xfrm>
            <a:off x="5727081" y="25735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C44589-0E7F-4A17-9D81-2A562DA8F399}"/>
              </a:ext>
            </a:extLst>
          </p:cNvPr>
          <p:cNvSpPr/>
          <p:nvPr/>
        </p:nvSpPr>
        <p:spPr>
          <a:xfrm>
            <a:off x="8752490" y="292231"/>
            <a:ext cx="2069481" cy="78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HandlerMapping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RequestMapping</a:t>
            </a:r>
            <a:r>
              <a:rPr lang="en-US" dirty="0"/>
              <a:t>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83E9A2-DA29-43D2-8E55-8105781452DF}"/>
              </a:ext>
            </a:extLst>
          </p:cNvPr>
          <p:cNvCxnSpPr>
            <a:stCxn id="13" idx="0"/>
            <a:endCxn id="23" idx="2"/>
          </p:cNvCxnSpPr>
          <p:nvPr/>
        </p:nvCxnSpPr>
        <p:spPr>
          <a:xfrm rot="5400000" flipH="1" flipV="1">
            <a:off x="9008473" y="957461"/>
            <a:ext cx="655048" cy="902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854359-A729-4C34-AD0C-5E8F14D2699C}"/>
              </a:ext>
            </a:extLst>
          </p:cNvPr>
          <p:cNvCxnSpPr/>
          <p:nvPr/>
        </p:nvCxnSpPr>
        <p:spPr>
          <a:xfrm>
            <a:off x="9919504" y="1081171"/>
            <a:ext cx="355712" cy="66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3C53F5-ACB3-453E-BC0E-71095034A9EA}"/>
              </a:ext>
            </a:extLst>
          </p:cNvPr>
          <p:cNvCxnSpPr/>
          <p:nvPr/>
        </p:nvCxnSpPr>
        <p:spPr>
          <a:xfrm flipH="1" flipV="1">
            <a:off x="5420412" y="3205113"/>
            <a:ext cx="1855852" cy="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AEFB51-1B03-4019-B4C4-2FABAC90CA87}"/>
              </a:ext>
            </a:extLst>
          </p:cNvPr>
          <p:cNvSpPr txBox="1"/>
          <p:nvPr/>
        </p:nvSpPr>
        <p:spPr>
          <a:xfrm>
            <a:off x="5471919" y="3244334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and View</a:t>
            </a:r>
          </a:p>
        </p:txBody>
      </p: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BCBA4DE1-3B1B-4D06-A0BF-D9E67EC80A84}"/>
              </a:ext>
            </a:extLst>
          </p:cNvPr>
          <p:cNvSpPr/>
          <p:nvPr/>
        </p:nvSpPr>
        <p:spPr>
          <a:xfrm>
            <a:off x="3450210" y="5033914"/>
            <a:ext cx="1885362" cy="159313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</a:t>
            </a:r>
          </a:p>
          <a:p>
            <a:pPr algn="ctr"/>
            <a:r>
              <a:rPr lang="en-US" dirty="0"/>
              <a:t>(View Resolver)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CA5842-B129-45C5-B945-D17A62F070D2}"/>
              </a:ext>
            </a:extLst>
          </p:cNvPr>
          <p:cNvCxnSpPr>
            <a:stCxn id="5" idx="4"/>
          </p:cNvCxnSpPr>
          <p:nvPr/>
        </p:nvCxnSpPr>
        <p:spPr>
          <a:xfrm flipH="1">
            <a:off x="4392891" y="3846136"/>
            <a:ext cx="1" cy="123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EA114A-1A5C-4743-A201-66C4116AA6BB}"/>
              </a:ext>
            </a:extLst>
          </p:cNvPr>
          <p:cNvSpPr txBox="1"/>
          <p:nvPr/>
        </p:nvSpPr>
        <p:spPr>
          <a:xfrm>
            <a:off x="4377928" y="4124893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and View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5D348C-7F8B-4899-A949-B1DE6E6CA198}"/>
              </a:ext>
            </a:extLst>
          </p:cNvPr>
          <p:cNvCxnSpPr/>
          <p:nvPr/>
        </p:nvCxnSpPr>
        <p:spPr>
          <a:xfrm flipV="1">
            <a:off x="3902697" y="3777705"/>
            <a:ext cx="0" cy="125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105ED2-3491-45DE-A84B-30A47114D5C1}"/>
              </a:ext>
            </a:extLst>
          </p:cNvPr>
          <p:cNvSpPr txBox="1"/>
          <p:nvPr/>
        </p:nvSpPr>
        <p:spPr>
          <a:xfrm rot="16200000">
            <a:off x="3147421" y="435562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188A60-9D74-4B60-A40F-63F65AEFD76D}"/>
              </a:ext>
            </a:extLst>
          </p:cNvPr>
          <p:cNvCxnSpPr/>
          <p:nvPr/>
        </p:nvCxnSpPr>
        <p:spPr>
          <a:xfrm flipH="1">
            <a:off x="2026763" y="3120272"/>
            <a:ext cx="120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3E6687-C0EF-4934-ADED-481319F01CB8}"/>
              </a:ext>
            </a:extLst>
          </p:cNvPr>
          <p:cNvSpPr txBox="1"/>
          <p:nvPr/>
        </p:nvSpPr>
        <p:spPr>
          <a:xfrm>
            <a:off x="1972271" y="31515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EBEF22-C3AC-43E3-83AC-ABDFCB802A76}"/>
              </a:ext>
            </a:extLst>
          </p:cNvPr>
          <p:cNvSpPr txBox="1"/>
          <p:nvPr/>
        </p:nvSpPr>
        <p:spPr>
          <a:xfrm>
            <a:off x="7626284" y="5016533"/>
            <a:ext cx="3006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Web.xml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Servlet Config</a:t>
            </a:r>
          </a:p>
          <a:p>
            <a:r>
              <a:rPr lang="en-US" dirty="0"/>
              <a:t>@Controller</a:t>
            </a:r>
          </a:p>
          <a:p>
            <a:r>
              <a:rPr lang="en-US" b="1" dirty="0">
                <a:solidFill>
                  <a:srgbClr val="FF0000"/>
                </a:solidFill>
              </a:rPr>
              <a:t>View Resolver Bean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Config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8EB47D-6601-4673-8DC3-C63B20C440BB}"/>
              </a:ext>
            </a:extLst>
          </p:cNvPr>
          <p:cNvCxnSpPr>
            <a:cxnSpLocks/>
          </p:cNvCxnSpPr>
          <p:nvPr/>
        </p:nvCxnSpPr>
        <p:spPr>
          <a:xfrm flipV="1">
            <a:off x="2949761" y="1766682"/>
            <a:ext cx="2865792" cy="1971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6B4210-9C2D-4D9F-86BD-112F4F605C79}"/>
              </a:ext>
            </a:extLst>
          </p:cNvPr>
          <p:cNvSpPr/>
          <p:nvPr/>
        </p:nvSpPr>
        <p:spPr>
          <a:xfrm>
            <a:off x="6070862" y="56561"/>
            <a:ext cx="5571241" cy="4968123"/>
          </a:xfrm>
          <a:custGeom>
            <a:avLst/>
            <a:gdLst>
              <a:gd name="connsiteX0" fmla="*/ 1838227 w 5571241"/>
              <a:gd name="connsiteY0" fmla="*/ 0 h 4968123"/>
              <a:gd name="connsiteX1" fmla="*/ 1791093 w 5571241"/>
              <a:gd name="connsiteY1" fmla="*/ 18853 h 4968123"/>
              <a:gd name="connsiteX2" fmla="*/ 1715678 w 5571241"/>
              <a:gd name="connsiteY2" fmla="*/ 37707 h 4968123"/>
              <a:gd name="connsiteX3" fmla="*/ 1677971 w 5571241"/>
              <a:gd name="connsiteY3" fmla="*/ 84841 h 4968123"/>
              <a:gd name="connsiteX4" fmla="*/ 1611983 w 5571241"/>
              <a:gd name="connsiteY4" fmla="*/ 179109 h 4968123"/>
              <a:gd name="connsiteX5" fmla="*/ 1583703 w 5571241"/>
              <a:gd name="connsiteY5" fmla="*/ 254524 h 4968123"/>
              <a:gd name="connsiteX6" fmla="*/ 1480008 w 5571241"/>
              <a:gd name="connsiteY6" fmla="*/ 377072 h 4968123"/>
              <a:gd name="connsiteX7" fmla="*/ 1451728 w 5571241"/>
              <a:gd name="connsiteY7" fmla="*/ 424206 h 4968123"/>
              <a:gd name="connsiteX8" fmla="*/ 1395167 w 5571241"/>
              <a:gd name="connsiteY8" fmla="*/ 490194 h 4968123"/>
              <a:gd name="connsiteX9" fmla="*/ 1282045 w 5571241"/>
              <a:gd name="connsiteY9" fmla="*/ 641023 h 4968123"/>
              <a:gd name="connsiteX10" fmla="*/ 1263192 w 5571241"/>
              <a:gd name="connsiteY10" fmla="*/ 716437 h 4968123"/>
              <a:gd name="connsiteX11" fmla="*/ 1187777 w 5571241"/>
              <a:gd name="connsiteY11" fmla="*/ 820132 h 4968123"/>
              <a:gd name="connsiteX12" fmla="*/ 1168924 w 5571241"/>
              <a:gd name="connsiteY12" fmla="*/ 867266 h 4968123"/>
              <a:gd name="connsiteX13" fmla="*/ 838985 w 5571241"/>
              <a:gd name="connsiteY13" fmla="*/ 1319752 h 4968123"/>
              <a:gd name="connsiteX14" fmla="*/ 754144 w 5571241"/>
              <a:gd name="connsiteY14" fmla="*/ 1451728 h 4968123"/>
              <a:gd name="connsiteX15" fmla="*/ 707010 w 5571241"/>
              <a:gd name="connsiteY15" fmla="*/ 1583703 h 4968123"/>
              <a:gd name="connsiteX16" fmla="*/ 678730 w 5571241"/>
              <a:gd name="connsiteY16" fmla="*/ 1611983 h 4968123"/>
              <a:gd name="connsiteX17" fmla="*/ 650449 w 5571241"/>
              <a:gd name="connsiteY17" fmla="*/ 1659117 h 4968123"/>
              <a:gd name="connsiteX18" fmla="*/ 622169 w 5571241"/>
              <a:gd name="connsiteY18" fmla="*/ 1725105 h 4968123"/>
              <a:gd name="connsiteX19" fmla="*/ 518474 w 5571241"/>
              <a:gd name="connsiteY19" fmla="*/ 1828800 h 4968123"/>
              <a:gd name="connsiteX20" fmla="*/ 461913 w 5571241"/>
              <a:gd name="connsiteY20" fmla="*/ 1913641 h 4968123"/>
              <a:gd name="connsiteX21" fmla="*/ 433633 w 5571241"/>
              <a:gd name="connsiteY21" fmla="*/ 2036190 h 4968123"/>
              <a:gd name="connsiteX22" fmla="*/ 414779 w 5571241"/>
              <a:gd name="connsiteY22" fmla="*/ 2083324 h 4968123"/>
              <a:gd name="connsiteX23" fmla="*/ 367645 w 5571241"/>
              <a:gd name="connsiteY23" fmla="*/ 2111604 h 4968123"/>
              <a:gd name="connsiteX24" fmla="*/ 311084 w 5571241"/>
              <a:gd name="connsiteY24" fmla="*/ 2158738 h 4968123"/>
              <a:gd name="connsiteX25" fmla="*/ 254524 w 5571241"/>
              <a:gd name="connsiteY25" fmla="*/ 2253006 h 4968123"/>
              <a:gd name="connsiteX26" fmla="*/ 216816 w 5571241"/>
              <a:gd name="connsiteY26" fmla="*/ 2384981 h 4968123"/>
              <a:gd name="connsiteX27" fmla="*/ 179109 w 5571241"/>
              <a:gd name="connsiteY27" fmla="*/ 2432115 h 4968123"/>
              <a:gd name="connsiteX28" fmla="*/ 141402 w 5571241"/>
              <a:gd name="connsiteY28" fmla="*/ 2535810 h 4968123"/>
              <a:gd name="connsiteX29" fmla="*/ 122548 w 5571241"/>
              <a:gd name="connsiteY29" fmla="*/ 2620651 h 4968123"/>
              <a:gd name="connsiteX30" fmla="*/ 84841 w 5571241"/>
              <a:gd name="connsiteY30" fmla="*/ 2686639 h 4968123"/>
              <a:gd name="connsiteX31" fmla="*/ 28280 w 5571241"/>
              <a:gd name="connsiteY31" fmla="*/ 2894029 h 4968123"/>
              <a:gd name="connsiteX32" fmla="*/ 18853 w 5571241"/>
              <a:gd name="connsiteY32" fmla="*/ 2997724 h 4968123"/>
              <a:gd name="connsiteX33" fmla="*/ 0 w 5571241"/>
              <a:gd name="connsiteY33" fmla="*/ 3223967 h 4968123"/>
              <a:gd name="connsiteX34" fmla="*/ 37707 w 5571241"/>
              <a:gd name="connsiteY34" fmla="*/ 3506771 h 4968123"/>
              <a:gd name="connsiteX35" fmla="*/ 65987 w 5571241"/>
              <a:gd name="connsiteY35" fmla="*/ 3553905 h 4968123"/>
              <a:gd name="connsiteX36" fmla="*/ 131975 w 5571241"/>
              <a:gd name="connsiteY36" fmla="*/ 3610466 h 4968123"/>
              <a:gd name="connsiteX37" fmla="*/ 179109 w 5571241"/>
              <a:gd name="connsiteY37" fmla="*/ 3638746 h 4968123"/>
              <a:gd name="connsiteX38" fmla="*/ 197963 w 5571241"/>
              <a:gd name="connsiteY38" fmla="*/ 3676453 h 4968123"/>
              <a:gd name="connsiteX39" fmla="*/ 292231 w 5571241"/>
              <a:gd name="connsiteY39" fmla="*/ 3751868 h 4968123"/>
              <a:gd name="connsiteX40" fmla="*/ 329938 w 5571241"/>
              <a:gd name="connsiteY40" fmla="*/ 3770721 h 4968123"/>
              <a:gd name="connsiteX41" fmla="*/ 377072 w 5571241"/>
              <a:gd name="connsiteY41" fmla="*/ 3808429 h 4968123"/>
              <a:gd name="connsiteX42" fmla="*/ 631596 w 5571241"/>
              <a:gd name="connsiteY42" fmla="*/ 3940404 h 4968123"/>
              <a:gd name="connsiteX43" fmla="*/ 678730 w 5571241"/>
              <a:gd name="connsiteY43" fmla="*/ 4006392 h 4968123"/>
              <a:gd name="connsiteX44" fmla="*/ 820132 w 5571241"/>
              <a:gd name="connsiteY44" fmla="*/ 4119513 h 4968123"/>
              <a:gd name="connsiteX45" fmla="*/ 904973 w 5571241"/>
              <a:gd name="connsiteY45" fmla="*/ 4147794 h 4968123"/>
              <a:gd name="connsiteX46" fmla="*/ 1046375 w 5571241"/>
              <a:gd name="connsiteY46" fmla="*/ 4213781 h 4968123"/>
              <a:gd name="connsiteX47" fmla="*/ 1131216 w 5571241"/>
              <a:gd name="connsiteY47" fmla="*/ 4251488 h 4968123"/>
              <a:gd name="connsiteX48" fmla="*/ 1216058 w 5571241"/>
              <a:gd name="connsiteY48" fmla="*/ 4308049 h 4968123"/>
              <a:gd name="connsiteX49" fmla="*/ 1423447 w 5571241"/>
              <a:gd name="connsiteY49" fmla="*/ 4411744 h 4968123"/>
              <a:gd name="connsiteX50" fmla="*/ 1470581 w 5571241"/>
              <a:gd name="connsiteY50" fmla="*/ 4468305 h 4968123"/>
              <a:gd name="connsiteX51" fmla="*/ 1536569 w 5571241"/>
              <a:gd name="connsiteY51" fmla="*/ 4496585 h 4968123"/>
              <a:gd name="connsiteX52" fmla="*/ 1791093 w 5571241"/>
              <a:gd name="connsiteY52" fmla="*/ 4562573 h 4968123"/>
              <a:gd name="connsiteX53" fmla="*/ 1960775 w 5571241"/>
              <a:gd name="connsiteY53" fmla="*/ 4647414 h 4968123"/>
              <a:gd name="connsiteX54" fmla="*/ 2158738 w 5571241"/>
              <a:gd name="connsiteY54" fmla="*/ 4703975 h 4968123"/>
              <a:gd name="connsiteX55" fmla="*/ 2224726 w 5571241"/>
              <a:gd name="connsiteY55" fmla="*/ 4741682 h 4968123"/>
              <a:gd name="connsiteX56" fmla="*/ 2262433 w 5571241"/>
              <a:gd name="connsiteY56" fmla="*/ 4751109 h 4968123"/>
              <a:gd name="connsiteX57" fmla="*/ 2469823 w 5571241"/>
              <a:gd name="connsiteY57" fmla="*/ 4779390 h 4968123"/>
              <a:gd name="connsiteX58" fmla="*/ 2733773 w 5571241"/>
              <a:gd name="connsiteY58" fmla="*/ 4788816 h 4968123"/>
              <a:gd name="connsiteX59" fmla="*/ 3525625 w 5571241"/>
              <a:gd name="connsiteY59" fmla="*/ 4807670 h 4968123"/>
              <a:gd name="connsiteX60" fmla="*/ 3676453 w 5571241"/>
              <a:gd name="connsiteY60" fmla="*/ 4817097 h 4968123"/>
              <a:gd name="connsiteX61" fmla="*/ 5052767 w 5571241"/>
              <a:gd name="connsiteY61" fmla="*/ 4817097 h 4968123"/>
              <a:gd name="connsiteX62" fmla="*/ 5231876 w 5571241"/>
              <a:gd name="connsiteY62" fmla="*/ 4845377 h 4968123"/>
              <a:gd name="connsiteX63" fmla="*/ 5288437 w 5571241"/>
              <a:gd name="connsiteY63" fmla="*/ 4864231 h 4968123"/>
              <a:gd name="connsiteX64" fmla="*/ 5363851 w 5571241"/>
              <a:gd name="connsiteY64" fmla="*/ 4911365 h 4968123"/>
              <a:gd name="connsiteX65" fmla="*/ 5420412 w 5571241"/>
              <a:gd name="connsiteY65" fmla="*/ 4920792 h 4968123"/>
              <a:gd name="connsiteX66" fmla="*/ 5524107 w 5571241"/>
              <a:gd name="connsiteY66" fmla="*/ 4949072 h 4968123"/>
              <a:gd name="connsiteX67" fmla="*/ 5571241 w 5571241"/>
              <a:gd name="connsiteY67" fmla="*/ 4967926 h 49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571241" h="4968123">
                <a:moveTo>
                  <a:pt x="1838227" y="0"/>
                </a:moveTo>
                <a:cubicBezTo>
                  <a:pt x="1822516" y="6284"/>
                  <a:pt x="1807266" y="13877"/>
                  <a:pt x="1791093" y="18853"/>
                </a:cubicBezTo>
                <a:cubicBezTo>
                  <a:pt x="1766327" y="26473"/>
                  <a:pt x="1738060" y="24651"/>
                  <a:pt x="1715678" y="37707"/>
                </a:cubicBezTo>
                <a:cubicBezTo>
                  <a:pt x="1698299" y="47845"/>
                  <a:pt x="1689509" y="68358"/>
                  <a:pt x="1677971" y="84841"/>
                </a:cubicBezTo>
                <a:cubicBezTo>
                  <a:pt x="1587839" y="213602"/>
                  <a:pt x="1717691" y="46977"/>
                  <a:pt x="1611983" y="179109"/>
                </a:cubicBezTo>
                <a:cubicBezTo>
                  <a:pt x="1602556" y="204247"/>
                  <a:pt x="1596865" y="231124"/>
                  <a:pt x="1583703" y="254524"/>
                </a:cubicBezTo>
                <a:cubicBezTo>
                  <a:pt x="1526210" y="356735"/>
                  <a:pt x="1540594" y="301340"/>
                  <a:pt x="1480008" y="377072"/>
                </a:cubicBezTo>
                <a:cubicBezTo>
                  <a:pt x="1468562" y="391379"/>
                  <a:pt x="1462721" y="409548"/>
                  <a:pt x="1451728" y="424206"/>
                </a:cubicBezTo>
                <a:cubicBezTo>
                  <a:pt x="1434346" y="447382"/>
                  <a:pt x="1412549" y="467018"/>
                  <a:pt x="1395167" y="490194"/>
                </a:cubicBezTo>
                <a:cubicBezTo>
                  <a:pt x="1249905" y="683876"/>
                  <a:pt x="1422633" y="477004"/>
                  <a:pt x="1282045" y="641023"/>
                </a:cubicBezTo>
                <a:cubicBezTo>
                  <a:pt x="1280686" y="647817"/>
                  <a:pt x="1271472" y="704016"/>
                  <a:pt x="1263192" y="716437"/>
                </a:cubicBezTo>
                <a:cubicBezTo>
                  <a:pt x="1205542" y="802914"/>
                  <a:pt x="1227779" y="740128"/>
                  <a:pt x="1187777" y="820132"/>
                </a:cubicBezTo>
                <a:cubicBezTo>
                  <a:pt x="1180209" y="835267"/>
                  <a:pt x="1178610" y="853391"/>
                  <a:pt x="1168924" y="867266"/>
                </a:cubicBezTo>
                <a:cubicBezTo>
                  <a:pt x="1062071" y="1020326"/>
                  <a:pt x="912516" y="1148177"/>
                  <a:pt x="838985" y="1319752"/>
                </a:cubicBezTo>
                <a:cubicBezTo>
                  <a:pt x="799293" y="1412368"/>
                  <a:pt x="826279" y="1367570"/>
                  <a:pt x="754144" y="1451728"/>
                </a:cubicBezTo>
                <a:cubicBezTo>
                  <a:pt x="742380" y="1510547"/>
                  <a:pt x="744015" y="1520265"/>
                  <a:pt x="707010" y="1583703"/>
                </a:cubicBezTo>
                <a:cubicBezTo>
                  <a:pt x="700293" y="1595218"/>
                  <a:pt x="686729" y="1601318"/>
                  <a:pt x="678730" y="1611983"/>
                </a:cubicBezTo>
                <a:cubicBezTo>
                  <a:pt x="667736" y="1626641"/>
                  <a:pt x="658643" y="1642729"/>
                  <a:pt x="650449" y="1659117"/>
                </a:cubicBezTo>
                <a:cubicBezTo>
                  <a:pt x="639747" y="1680521"/>
                  <a:pt x="635110" y="1704975"/>
                  <a:pt x="622169" y="1725105"/>
                </a:cubicBezTo>
                <a:cubicBezTo>
                  <a:pt x="522386" y="1880324"/>
                  <a:pt x="609154" y="1721633"/>
                  <a:pt x="518474" y="1828800"/>
                </a:cubicBezTo>
                <a:cubicBezTo>
                  <a:pt x="496519" y="1854747"/>
                  <a:pt x="480767" y="1885361"/>
                  <a:pt x="461913" y="1913641"/>
                </a:cubicBezTo>
                <a:cubicBezTo>
                  <a:pt x="451378" y="1987384"/>
                  <a:pt x="457989" y="1969210"/>
                  <a:pt x="433633" y="2036190"/>
                </a:cubicBezTo>
                <a:cubicBezTo>
                  <a:pt x="427850" y="2052093"/>
                  <a:pt x="425922" y="2070589"/>
                  <a:pt x="414779" y="2083324"/>
                </a:cubicBezTo>
                <a:cubicBezTo>
                  <a:pt x="402714" y="2097113"/>
                  <a:pt x="382463" y="2100827"/>
                  <a:pt x="367645" y="2111604"/>
                </a:cubicBezTo>
                <a:cubicBezTo>
                  <a:pt x="347797" y="2126039"/>
                  <a:pt x="329938" y="2143027"/>
                  <a:pt x="311084" y="2158738"/>
                </a:cubicBezTo>
                <a:cubicBezTo>
                  <a:pt x="292231" y="2190161"/>
                  <a:pt x="259706" y="2216730"/>
                  <a:pt x="254524" y="2253006"/>
                </a:cubicBezTo>
                <a:cubicBezTo>
                  <a:pt x="245739" y="2314497"/>
                  <a:pt x="249513" y="2328930"/>
                  <a:pt x="216816" y="2384981"/>
                </a:cubicBezTo>
                <a:cubicBezTo>
                  <a:pt x="206678" y="2402360"/>
                  <a:pt x="191678" y="2416404"/>
                  <a:pt x="179109" y="2432115"/>
                </a:cubicBezTo>
                <a:cubicBezTo>
                  <a:pt x="157203" y="2563549"/>
                  <a:pt x="188591" y="2417837"/>
                  <a:pt x="141402" y="2535810"/>
                </a:cubicBezTo>
                <a:cubicBezTo>
                  <a:pt x="128486" y="2568099"/>
                  <a:pt x="136628" y="2589676"/>
                  <a:pt x="122548" y="2620651"/>
                </a:cubicBezTo>
                <a:cubicBezTo>
                  <a:pt x="112065" y="2643714"/>
                  <a:pt x="97410" y="2664643"/>
                  <a:pt x="84841" y="2686639"/>
                </a:cubicBezTo>
                <a:cubicBezTo>
                  <a:pt x="59467" y="3016486"/>
                  <a:pt x="105943" y="2635151"/>
                  <a:pt x="28280" y="2894029"/>
                </a:cubicBezTo>
                <a:cubicBezTo>
                  <a:pt x="18307" y="2927273"/>
                  <a:pt x="21326" y="2963105"/>
                  <a:pt x="18853" y="2997724"/>
                </a:cubicBezTo>
                <a:cubicBezTo>
                  <a:pt x="3522" y="3212359"/>
                  <a:pt x="18905" y="3091636"/>
                  <a:pt x="0" y="3223967"/>
                </a:cubicBezTo>
                <a:cubicBezTo>
                  <a:pt x="9532" y="3343116"/>
                  <a:pt x="-8125" y="3415108"/>
                  <a:pt x="37707" y="3506771"/>
                </a:cubicBezTo>
                <a:cubicBezTo>
                  <a:pt x="45901" y="3523159"/>
                  <a:pt x="53662" y="3540348"/>
                  <a:pt x="65987" y="3553905"/>
                </a:cubicBezTo>
                <a:cubicBezTo>
                  <a:pt x="85475" y="3575341"/>
                  <a:pt x="108799" y="3593084"/>
                  <a:pt x="131975" y="3610466"/>
                </a:cubicBezTo>
                <a:cubicBezTo>
                  <a:pt x="146633" y="3621459"/>
                  <a:pt x="163398" y="3629319"/>
                  <a:pt x="179109" y="3638746"/>
                </a:cubicBezTo>
                <a:cubicBezTo>
                  <a:pt x="185394" y="3651315"/>
                  <a:pt x="188562" y="3666008"/>
                  <a:pt x="197963" y="3676453"/>
                </a:cubicBezTo>
                <a:cubicBezTo>
                  <a:pt x="213814" y="3694065"/>
                  <a:pt x="262817" y="3735060"/>
                  <a:pt x="292231" y="3751868"/>
                </a:cubicBezTo>
                <a:cubicBezTo>
                  <a:pt x="304432" y="3758840"/>
                  <a:pt x="318246" y="3762926"/>
                  <a:pt x="329938" y="3770721"/>
                </a:cubicBezTo>
                <a:cubicBezTo>
                  <a:pt x="346679" y="3781882"/>
                  <a:pt x="359535" y="3798565"/>
                  <a:pt x="377072" y="3808429"/>
                </a:cubicBezTo>
                <a:cubicBezTo>
                  <a:pt x="460367" y="3855283"/>
                  <a:pt x="546755" y="3896412"/>
                  <a:pt x="631596" y="3940404"/>
                </a:cubicBezTo>
                <a:cubicBezTo>
                  <a:pt x="661446" y="4000105"/>
                  <a:pt x="635736" y="3958621"/>
                  <a:pt x="678730" y="4006392"/>
                </a:cubicBezTo>
                <a:cubicBezTo>
                  <a:pt x="746371" y="4081548"/>
                  <a:pt x="721105" y="4075500"/>
                  <a:pt x="820132" y="4119513"/>
                </a:cubicBezTo>
                <a:cubicBezTo>
                  <a:pt x="847373" y="4131620"/>
                  <a:pt x="878310" y="4134462"/>
                  <a:pt x="904973" y="4147794"/>
                </a:cubicBezTo>
                <a:cubicBezTo>
                  <a:pt x="1056088" y="4223352"/>
                  <a:pt x="927962" y="4194045"/>
                  <a:pt x="1046375" y="4213781"/>
                </a:cubicBezTo>
                <a:cubicBezTo>
                  <a:pt x="1074655" y="4226350"/>
                  <a:pt x="1104163" y="4236459"/>
                  <a:pt x="1131216" y="4251488"/>
                </a:cubicBezTo>
                <a:cubicBezTo>
                  <a:pt x="1160928" y="4267995"/>
                  <a:pt x="1185657" y="4292849"/>
                  <a:pt x="1216058" y="4308049"/>
                </a:cubicBezTo>
                <a:cubicBezTo>
                  <a:pt x="1370854" y="4385448"/>
                  <a:pt x="1236167" y="4266082"/>
                  <a:pt x="1423447" y="4411744"/>
                </a:cubicBezTo>
                <a:cubicBezTo>
                  <a:pt x="1442819" y="4426811"/>
                  <a:pt x="1450947" y="4453580"/>
                  <a:pt x="1470581" y="4468305"/>
                </a:cubicBezTo>
                <a:cubicBezTo>
                  <a:pt x="1489726" y="4482663"/>
                  <a:pt x="1514114" y="4488312"/>
                  <a:pt x="1536569" y="4496585"/>
                </a:cubicBezTo>
                <a:cubicBezTo>
                  <a:pt x="1662230" y="4542881"/>
                  <a:pt x="1650698" y="4534494"/>
                  <a:pt x="1791093" y="4562573"/>
                </a:cubicBezTo>
                <a:cubicBezTo>
                  <a:pt x="1871282" y="4658801"/>
                  <a:pt x="1803693" y="4600871"/>
                  <a:pt x="1960775" y="4647414"/>
                </a:cubicBezTo>
                <a:cubicBezTo>
                  <a:pt x="2174310" y="4710683"/>
                  <a:pt x="2017665" y="4683821"/>
                  <a:pt x="2158738" y="4703975"/>
                </a:cubicBezTo>
                <a:cubicBezTo>
                  <a:pt x="2180734" y="4716544"/>
                  <a:pt x="2201663" y="4731199"/>
                  <a:pt x="2224726" y="4741682"/>
                </a:cubicBezTo>
                <a:cubicBezTo>
                  <a:pt x="2236521" y="4747043"/>
                  <a:pt x="2249809" y="4748196"/>
                  <a:pt x="2262433" y="4751109"/>
                </a:cubicBezTo>
                <a:cubicBezTo>
                  <a:pt x="2364846" y="4774743"/>
                  <a:pt x="2350100" y="4773550"/>
                  <a:pt x="2469823" y="4779390"/>
                </a:cubicBezTo>
                <a:cubicBezTo>
                  <a:pt x="2557758" y="4783679"/>
                  <a:pt x="2645790" y="4785674"/>
                  <a:pt x="2733773" y="4788816"/>
                </a:cubicBezTo>
                <a:cubicBezTo>
                  <a:pt x="3016812" y="4859578"/>
                  <a:pt x="2730631" y="4791107"/>
                  <a:pt x="3525625" y="4807670"/>
                </a:cubicBezTo>
                <a:cubicBezTo>
                  <a:pt x="3575988" y="4808719"/>
                  <a:pt x="3626177" y="4813955"/>
                  <a:pt x="3676453" y="4817097"/>
                </a:cubicBezTo>
                <a:cubicBezTo>
                  <a:pt x="4127344" y="4892243"/>
                  <a:pt x="4615433" y="4962875"/>
                  <a:pt x="5052767" y="4817097"/>
                </a:cubicBezTo>
                <a:cubicBezTo>
                  <a:pt x="5118067" y="4825260"/>
                  <a:pt x="5165625" y="4829789"/>
                  <a:pt x="5231876" y="4845377"/>
                </a:cubicBezTo>
                <a:cubicBezTo>
                  <a:pt x="5251221" y="4849929"/>
                  <a:pt x="5269583" y="4857946"/>
                  <a:pt x="5288437" y="4864231"/>
                </a:cubicBezTo>
                <a:cubicBezTo>
                  <a:pt x="5311665" y="4881652"/>
                  <a:pt x="5335097" y="4902739"/>
                  <a:pt x="5363851" y="4911365"/>
                </a:cubicBezTo>
                <a:cubicBezTo>
                  <a:pt x="5382159" y="4916857"/>
                  <a:pt x="5401669" y="4917044"/>
                  <a:pt x="5420412" y="4920792"/>
                </a:cubicBezTo>
                <a:cubicBezTo>
                  <a:pt x="5445384" y="4925786"/>
                  <a:pt x="5507335" y="4944280"/>
                  <a:pt x="5524107" y="4949072"/>
                </a:cubicBezTo>
                <a:cubicBezTo>
                  <a:pt x="5557616" y="4971412"/>
                  <a:pt x="5541057" y="4967926"/>
                  <a:pt x="5571241" y="496792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CF339-A69F-46B4-ACA2-E3F8B3304BF8}"/>
              </a:ext>
            </a:extLst>
          </p:cNvPr>
          <p:cNvCxnSpPr/>
          <p:nvPr/>
        </p:nvCxnSpPr>
        <p:spPr>
          <a:xfrm flipV="1">
            <a:off x="2213682" y="4911365"/>
            <a:ext cx="3432974" cy="149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09CD223-4C36-4398-A912-109767B034DF}"/>
              </a:ext>
            </a:extLst>
          </p:cNvPr>
          <p:cNvSpPr/>
          <p:nvPr/>
        </p:nvSpPr>
        <p:spPr>
          <a:xfrm>
            <a:off x="10821971" y="2573518"/>
            <a:ext cx="1244338" cy="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20E42B-51FD-4EBE-B9CB-E6F53E738010}"/>
              </a:ext>
            </a:extLst>
          </p:cNvPr>
          <p:cNvSpPr/>
          <p:nvPr/>
        </p:nvSpPr>
        <p:spPr>
          <a:xfrm>
            <a:off x="10766981" y="3846136"/>
            <a:ext cx="1244338" cy="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873B19B5-BDCA-4D40-BFAE-D9975174BD5F}"/>
              </a:ext>
            </a:extLst>
          </p:cNvPr>
          <p:cNvSpPr/>
          <p:nvPr/>
        </p:nvSpPr>
        <p:spPr>
          <a:xfrm>
            <a:off x="10887958" y="5260354"/>
            <a:ext cx="1178351" cy="1149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745508-D7F1-4DF9-9F62-927B469D2396}"/>
              </a:ext>
            </a:extLst>
          </p:cNvPr>
          <p:cNvCxnSpPr>
            <a:stCxn id="13" idx="3"/>
            <a:endCxn id="50" idx="1"/>
          </p:cNvCxnSpPr>
          <p:nvPr/>
        </p:nvCxnSpPr>
        <p:spPr>
          <a:xfrm>
            <a:off x="10520313" y="2918440"/>
            <a:ext cx="301658" cy="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A61D31-F2D7-459A-A4A6-547C8E803D6C}"/>
              </a:ext>
            </a:extLst>
          </p:cNvPr>
          <p:cNvCxnSpPr>
            <a:stCxn id="50" idx="2"/>
          </p:cNvCxnSpPr>
          <p:nvPr/>
        </p:nvCxnSpPr>
        <p:spPr>
          <a:xfrm flipH="1">
            <a:off x="11425286" y="3283049"/>
            <a:ext cx="18854" cy="66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D8C41AA-52CB-4C35-A4B1-29691F86B960}"/>
              </a:ext>
            </a:extLst>
          </p:cNvPr>
          <p:cNvCxnSpPr>
            <a:cxnSpLocks/>
            <a:stCxn id="51" idx="2"/>
            <a:endCxn id="52" idx="1"/>
          </p:cNvCxnSpPr>
          <p:nvPr/>
        </p:nvCxnSpPr>
        <p:spPr>
          <a:xfrm>
            <a:off x="11389150" y="4555667"/>
            <a:ext cx="87984" cy="70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596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Spring Boot</vt:lpstr>
      <vt:lpstr>Pre-Requisites</vt:lpstr>
      <vt:lpstr>Spring Boot </vt:lpstr>
      <vt:lpstr>Features</vt:lpstr>
      <vt:lpstr>Spring Boot Features</vt:lpstr>
      <vt:lpstr>Spring Boot CLI</vt:lpstr>
      <vt:lpstr>Support Languages</vt:lpstr>
      <vt:lpstr>Project Builder</vt:lpstr>
      <vt:lpstr>Spring Boot MVC</vt:lpstr>
      <vt:lpstr>AutoConfiguration</vt:lpstr>
      <vt:lpstr>Static Resources  src/main/resource (static/public)</vt:lpstr>
      <vt:lpstr>Agenda</vt:lpstr>
      <vt:lpstr>Summary</vt:lpstr>
      <vt:lpstr>Spring Boot Rest </vt:lpstr>
      <vt:lpstr>HTTP protocol</vt:lpstr>
      <vt:lpstr>REST</vt:lpstr>
      <vt:lpstr>My Git Link</vt:lpstr>
      <vt:lpstr>Spring JPA Data</vt:lpstr>
      <vt:lpstr> Spring JPA Data public interface IFilmDao extends JpaRepository&lt;Film, Long&gt; </vt:lpstr>
      <vt:lpstr>Spring JPA data Impl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32</cp:revision>
  <dcterms:created xsi:type="dcterms:W3CDTF">2018-09-19T04:30:53Z</dcterms:created>
  <dcterms:modified xsi:type="dcterms:W3CDTF">2018-09-20T07:51:46Z</dcterms:modified>
</cp:coreProperties>
</file>