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26"/>
  </p:notesMasterIdLst>
  <p:handoutMasterIdLst>
    <p:handoutMasterId r:id="rId27"/>
  </p:handoutMasterIdLst>
  <p:sldIdLst>
    <p:sldId id="349" r:id="rId6"/>
    <p:sldId id="479" r:id="rId7"/>
    <p:sldId id="480" r:id="rId8"/>
    <p:sldId id="482" r:id="rId9"/>
    <p:sldId id="483" r:id="rId10"/>
    <p:sldId id="485" r:id="rId11"/>
    <p:sldId id="484" r:id="rId12"/>
    <p:sldId id="481" r:id="rId13"/>
    <p:sldId id="488" r:id="rId14"/>
    <p:sldId id="487" r:id="rId15"/>
    <p:sldId id="486" r:id="rId16"/>
    <p:sldId id="489" r:id="rId17"/>
    <p:sldId id="490" r:id="rId18"/>
    <p:sldId id="491" r:id="rId19"/>
    <p:sldId id="492" r:id="rId20"/>
    <p:sldId id="493" r:id="rId21"/>
    <p:sldId id="496" r:id="rId22"/>
    <p:sldId id="494" r:id="rId23"/>
    <p:sldId id="495" r:id="rId24"/>
    <p:sldId id="497" r:id="rId25"/>
  </p:sldIdLst>
  <p:sldSz cx="9906000" cy="6858000" type="A4"/>
  <p:notesSz cx="6797675" cy="9874250"/>
  <p:custDataLst>
    <p:tags r:id="rId28"/>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88" d="100"/>
          <a:sy n="88" d="100"/>
        </p:scale>
        <p:origin x="-1224" y="-108"/>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12/8/2016</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a:p>
        </p:txBody>
      </p:sp>
    </p:spTree>
    <p:extLst>
      <p:ext uri="{BB962C8B-B14F-4D97-AF65-F5344CB8AC3E}">
        <p14:creationId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a:p>
        </p:txBody>
      </p:sp>
    </p:spTree>
    <p:extLst>
      <p:ext uri="{BB962C8B-B14F-4D97-AF65-F5344CB8AC3E}">
        <p14:creationId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3.jpeg"/><Relationship Id="rId12" Type="http://schemas.openxmlformats.org/officeDocument/2006/relationships/image" Target="../media/image6.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oleObject" Target="../embeddings/oleObject16.bin"/><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2.jpeg"/><Relationship Id="rId2" Type="http://schemas.openxmlformats.org/officeDocument/2006/relationships/tags" Target="../tags/tag58.xml"/><Relationship Id="rId1" Type="http://schemas.openxmlformats.org/officeDocument/2006/relationships/vmlDrawing" Target="../drawings/vmlDrawing10.vml"/><Relationship Id="rId6" Type="http://schemas.openxmlformats.org/officeDocument/2006/relationships/tags" Target="../tags/tag62.xml"/><Relationship Id="rId11" Type="http://schemas.openxmlformats.org/officeDocument/2006/relationships/image" Target="../media/image1.emf"/><Relationship Id="rId5" Type="http://schemas.openxmlformats.org/officeDocument/2006/relationships/tags" Target="../tags/tag61.xml"/><Relationship Id="rId10" Type="http://schemas.openxmlformats.org/officeDocument/2006/relationships/oleObject" Target="../embeddings/oleObject15.bin"/><Relationship Id="rId4" Type="http://schemas.openxmlformats.org/officeDocument/2006/relationships/tags" Target="../tags/tag60.xml"/><Relationship Id="rId9" Type="http://schemas.openxmlformats.org/officeDocument/2006/relationships/slideMaster" Target="../slideMasters/slideMaster1.xml"/><Relationship Id="rId1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75.xml"/><Relationship Id="rId21" Type="http://schemas.openxmlformats.org/officeDocument/2006/relationships/image" Target="../media/image12.png"/><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74.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19.bin"/><Relationship Id="rId1" Type="http://schemas.openxmlformats.org/officeDocument/2006/relationships/vmlDrawing" Target="../drawings/vmlDrawing12.v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77.xml"/><Relationship Id="rId15" Type="http://schemas.openxmlformats.org/officeDocument/2006/relationships/oleObject" Target="../embeddings/oleObject18.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82.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87.xml"/><Relationship Id="rId21" Type="http://schemas.openxmlformats.org/officeDocument/2006/relationships/image" Target="../media/image12.png"/><Relationship Id="rId34" Type="http://schemas.openxmlformats.org/officeDocument/2006/relationships/image" Target="../media/image18.png"/><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8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1.bin"/><Relationship Id="rId1" Type="http://schemas.openxmlformats.org/officeDocument/2006/relationships/vmlDrawing" Target="../drawings/vmlDrawing13.v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89.xml"/><Relationship Id="rId15" Type="http://schemas.openxmlformats.org/officeDocument/2006/relationships/oleObject" Target="../embeddings/oleObject20.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94.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slideMaster" Target="../slideMasters/slideMaster2.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tags" Target="../tags/tag99.xml"/><Relationship Id="rId21" Type="http://schemas.openxmlformats.org/officeDocument/2006/relationships/hyperlink" Target="http://www.twitter.com/capgemini" TargetMode="Externa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98.xml"/><Relationship Id="rId16" Type="http://schemas.openxmlformats.org/officeDocument/2006/relationships/image" Target="../media/image5.emf"/><Relationship Id="rId20" Type="http://schemas.openxmlformats.org/officeDocument/2006/relationships/image" Target="../media/image12.png"/><Relationship Id="rId1" Type="http://schemas.openxmlformats.org/officeDocument/2006/relationships/vmlDrawing" Target="../drawings/vmlDrawing14.v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image" Target="../media/image14.png"/><Relationship Id="rId5" Type="http://schemas.openxmlformats.org/officeDocument/2006/relationships/tags" Target="../tags/tag101.xml"/><Relationship Id="rId15" Type="http://schemas.openxmlformats.org/officeDocument/2006/relationships/image" Target="../media/image1.emf"/><Relationship Id="rId23" Type="http://schemas.openxmlformats.org/officeDocument/2006/relationships/hyperlink" Target="http://www.youtube.com/capgemini" TargetMode="External"/><Relationship Id="rId28" Type="http://schemas.openxmlformats.org/officeDocument/2006/relationships/oleObject" Target="../embeddings/oleObject23.bin"/><Relationship Id="rId10" Type="http://schemas.openxmlformats.org/officeDocument/2006/relationships/tags" Target="../tags/tag106.xml"/><Relationship Id="rId19" Type="http://schemas.openxmlformats.org/officeDocument/2006/relationships/hyperlink" Target="http://www.linkedin.com/company/capgemini" TargetMode="Externa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oleObject" Target="../embeddings/oleObject22.bin"/><Relationship Id="rId22" Type="http://schemas.openxmlformats.org/officeDocument/2006/relationships/image" Target="../media/image13.png"/><Relationship Id="rId27" Type="http://schemas.openxmlformats.org/officeDocument/2006/relationships/image" Target="../media/image1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5.xml"/><Relationship Id="rId7" Type="http://schemas.openxmlformats.org/officeDocument/2006/relationships/image" Target="../media/image7.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7.xml"/><Relationship Id="rId10" Type="http://schemas.openxmlformats.org/officeDocument/2006/relationships/image" Target="../media/image1.emf"/><Relationship Id="rId4" Type="http://schemas.openxmlformats.org/officeDocument/2006/relationships/tags" Target="../tags/tag16.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9.xml"/><Relationship Id="rId7" Type="http://schemas.openxmlformats.org/officeDocument/2006/relationships/image" Target="../media/image8.jpeg"/><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21.xml"/><Relationship Id="rId10" Type="http://schemas.openxmlformats.org/officeDocument/2006/relationships/image" Target="../media/image1.emf"/><Relationship Id="rId4" Type="http://schemas.openxmlformats.org/officeDocument/2006/relationships/tags" Target="../tags/tag20.xml"/><Relationship Id="rId9"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2.jpe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tags" Target="../tags/tag26.xml"/><Relationship Id="rId11" Type="http://schemas.openxmlformats.org/officeDocument/2006/relationships/oleObject" Target="../embeddings/oleObject5.bin"/><Relationship Id="rId5" Type="http://schemas.openxmlformats.org/officeDocument/2006/relationships/tags" Target="../tags/tag25.xml"/><Relationship Id="rId15" Type="http://schemas.openxmlformats.org/officeDocument/2006/relationships/image" Target="../media/image9.png"/><Relationship Id="rId10" Type="http://schemas.openxmlformats.org/officeDocument/2006/relationships/slideMaster" Target="../slideMasters/slideMaster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oleObject" Target="../embeddings/oleObject6.bin"/></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8.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jpe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7.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oleObject" Target="../embeddings/oleObject10.bin"/><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2.jpe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tags" Target="../tags/tag41.xml"/><Relationship Id="rId11" Type="http://schemas.openxmlformats.org/officeDocument/2006/relationships/image" Target="../media/image1.emf"/><Relationship Id="rId5" Type="http://schemas.openxmlformats.org/officeDocument/2006/relationships/tags" Target="../tags/tag40.xml"/><Relationship Id="rId10" Type="http://schemas.openxmlformats.org/officeDocument/2006/relationships/oleObject" Target="../embeddings/oleObject9.bin"/><Relationship Id="rId4" Type="http://schemas.openxmlformats.org/officeDocument/2006/relationships/tags" Target="../tags/tag3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oleObject" Target="../embeddings/oleObject12.bin"/><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2.jpeg"/><Relationship Id="rId2" Type="http://schemas.openxmlformats.org/officeDocument/2006/relationships/tags" Target="../tags/tag44.xml"/><Relationship Id="rId1" Type="http://schemas.openxmlformats.org/officeDocument/2006/relationships/vmlDrawing" Target="../drawings/vmlDrawing8.vml"/><Relationship Id="rId6" Type="http://schemas.openxmlformats.org/officeDocument/2006/relationships/tags" Target="../tags/tag48.xml"/><Relationship Id="rId11" Type="http://schemas.openxmlformats.org/officeDocument/2006/relationships/image" Target="../media/image1.emf"/><Relationship Id="rId5" Type="http://schemas.openxmlformats.org/officeDocument/2006/relationships/tags" Target="../tags/tag47.xml"/><Relationship Id="rId10" Type="http://schemas.openxmlformats.org/officeDocument/2006/relationships/oleObject" Target="../embeddings/oleObject11.bin"/><Relationship Id="rId4" Type="http://schemas.openxmlformats.org/officeDocument/2006/relationships/tags" Target="../tags/tag46.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oleObject" Target="../embeddings/oleObject14.bin"/><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2.jpeg"/><Relationship Id="rId2" Type="http://schemas.openxmlformats.org/officeDocument/2006/relationships/tags" Target="../tags/tag51.xml"/><Relationship Id="rId1" Type="http://schemas.openxmlformats.org/officeDocument/2006/relationships/vmlDrawing" Target="../drawings/vmlDrawing9.vml"/><Relationship Id="rId6" Type="http://schemas.openxmlformats.org/officeDocument/2006/relationships/tags" Target="../tags/tag55.xml"/><Relationship Id="rId11" Type="http://schemas.openxmlformats.org/officeDocument/2006/relationships/image" Target="../media/image1.emf"/><Relationship Id="rId5" Type="http://schemas.openxmlformats.org/officeDocument/2006/relationships/tags" Target="../tags/tag54.xml"/><Relationship Id="rId10" Type="http://schemas.openxmlformats.org/officeDocument/2006/relationships/oleObject" Target="../embeddings/oleObject13.bin"/><Relationship Id="rId4" Type="http://schemas.openxmlformats.org/officeDocument/2006/relationships/tags" Target="../tags/tag53.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7"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3" name="think-cell Slide" r:id="rId8" imgW="360" imgH="360" progId="">
                  <p:embed/>
                </p:oleObj>
              </mc:Choice>
              <mc:Fallback>
                <p:oleObj name="think-cell Slide" r:id="rId8" imgW="360" imgH="360" progId="">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10"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2"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36"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a:t>
            </a:r>
            <a:r>
              <a:rPr lang="en-US" sz="700" dirty="0" smtClean="0">
                <a:solidFill>
                  <a:schemeClr val="tx2"/>
                </a:solidFill>
              </a:rPr>
              <a:t>April 2016</a:t>
            </a:r>
            <a:endParaRPr lang="en-US" sz="700" dirty="0">
              <a:solidFill>
                <a:schemeClr val="tx2"/>
              </a:solidFill>
            </a:endParaRPr>
          </a:p>
        </p:txBody>
      </p:sp>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37"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6" descr="Euroclear logo frame darkgrey"/>
          <p:cNvPicPr>
            <a:picLocks noChangeAspect="1" noChangeArrowheads="1"/>
          </p:cNvPicPr>
          <p:nvPr userDrawn="1"/>
        </p:nvPicPr>
        <p:blipFill>
          <a:blip r:embed="rId14"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384"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3385"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30"/>
              </a:rPr>
              <a:t>the Collaborative Business </a:t>
            </a:r>
            <a:r>
              <a:rPr lang="en-US" sz="1000" u="sng" dirty="0" err="1">
                <a:solidFill>
                  <a:schemeClr val="bg1"/>
                </a:solidFill>
                <a:hlinkClick r:id="rId30"/>
              </a:rPr>
              <a:t>Experience</a:t>
            </a:r>
            <a:r>
              <a:rPr lang="en-US" sz="1000" u="sng" baseline="30000" dirty="0" err="1">
                <a:solidFill>
                  <a:schemeClr val="bg1"/>
                </a:solidFill>
                <a:hlinkClick r:id="rId30"/>
              </a:rPr>
              <a:t>TM</a:t>
            </a:r>
            <a:r>
              <a:rPr lang="en-US" sz="1000" dirty="0">
                <a:solidFill>
                  <a:schemeClr val="bg1"/>
                </a:solidFill>
              </a:rPr>
              <a:t>, and draws on </a:t>
            </a:r>
            <a:r>
              <a:rPr lang="en-US" sz="1000" u="sng" dirty="0" err="1">
                <a:solidFill>
                  <a:schemeClr val="bg1"/>
                </a:solidFill>
                <a:hlinkClick r:id="rId31"/>
              </a:rPr>
              <a:t>Rightshore</a:t>
            </a:r>
            <a:r>
              <a:rPr lang="en-US" sz="1000" b="1" u="sng" baseline="30000" dirty="0">
                <a:solidFill>
                  <a:schemeClr val="bg1"/>
                </a:solidFill>
                <a:hlinkClick r:id="rId31"/>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32"/>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err="1">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408"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4409"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a:solidFill>
                  <a:schemeClr val="bg1"/>
                </a:solidFill>
              </a:rPr>
              <a:t>© 2015 Capgemini</a:t>
            </a:r>
            <a:r>
              <a:rPr lang="en-US" sz="600" dirty="0">
                <a:solidFill>
                  <a:schemeClr val="bg1"/>
                </a:solidFill>
              </a:rPr>
              <a:t>.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30"/>
              </a:rPr>
              <a:t>Collaborative Business </a:t>
            </a:r>
            <a:r>
              <a:rPr lang="fr-FR" sz="1000" u="sng" dirty="0" err="1">
                <a:solidFill>
                  <a:schemeClr val="bg1"/>
                </a:solidFill>
                <a:latin typeface="+mn-lt"/>
                <a:cs typeface="+mn-cs"/>
                <a:hlinkClick r:id="rId30"/>
              </a:rPr>
              <a:t>Experience</a:t>
            </a:r>
            <a:r>
              <a:rPr lang="fr-FR" sz="1000" u="sng" baseline="30000" dirty="0" err="1">
                <a:solidFill>
                  <a:schemeClr val="bg1"/>
                </a:solidFill>
                <a:latin typeface="+mn-lt"/>
                <a:cs typeface="+mn-cs"/>
                <a:hlinkClick r:id="rId30"/>
              </a:rPr>
              <a:t>TM</a:t>
            </a:r>
            <a:r>
              <a:rPr lang="fr-FR" sz="1000" u="sng" dirty="0">
                <a:solidFill>
                  <a:schemeClr val="bg1"/>
                </a:solidFill>
                <a:latin typeface="+mn-lt"/>
                <a:cs typeface="+mn-cs"/>
                <a:hlinkClick r:id="rId30"/>
              </a:rPr>
              <a:t> </a:t>
            </a:r>
            <a:r>
              <a:rPr lang="fr-FR" sz="1000" dirty="0">
                <a:solidFill>
                  <a:schemeClr val="bg1"/>
                </a:solidFill>
                <a:latin typeface="+mn-lt"/>
                <a:cs typeface="+mn-cs"/>
              </a:rPr>
              <a:t>», et s’appuie sur un mode de production mondialisé, le « </a:t>
            </a:r>
            <a:r>
              <a:rPr lang="fr-FR" sz="1000" u="sng" dirty="0" err="1">
                <a:solidFill>
                  <a:schemeClr val="bg1"/>
                </a:solidFill>
                <a:latin typeface="+mn-lt"/>
                <a:cs typeface="+mn-cs"/>
                <a:hlinkClick r:id="rId31"/>
              </a:rPr>
              <a:t>Rightshore</a:t>
            </a:r>
            <a:r>
              <a:rPr lang="fr-FR" sz="1000" u="sng" baseline="30000" dirty="0">
                <a:solidFill>
                  <a:schemeClr val="bg1"/>
                </a:solidFill>
                <a:latin typeface="+mn-lt"/>
                <a:cs typeface="+mn-cs"/>
                <a:hlinkClick r:id="rId31"/>
              </a:rPr>
              <a:t>®</a:t>
            </a:r>
            <a:r>
              <a:rPr lang="fr-FR" sz="1000" u="sng" dirty="0">
                <a:solidFill>
                  <a:schemeClr val="bg1"/>
                </a:solidFill>
                <a:latin typeface="+mn-lt"/>
                <a:cs typeface="+mn-cs"/>
                <a:hlinkClick r:id="rId31"/>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32"/>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err="1">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4"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32" name="think-cell Slide" r:id="rId14" imgW="360" imgH="360" progId="">
                  <p:embed/>
                </p:oleObj>
              </mc:Choice>
              <mc:Fallback>
                <p:oleObj name="think-cell Slide" r:id="rId14" imgW="360" imgH="360" progId="">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6"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7"/>
          </p:cNvPr>
          <p:cNvPicPr>
            <a:picLocks noChangeAspect="1" noChangeArrowheads="1"/>
          </p:cNvPicPr>
          <p:nvPr>
            <p:custDataLst>
              <p:tags r:id="rId6"/>
            </p:custDataLst>
          </p:nvPr>
        </p:nvPicPr>
        <p:blipFill>
          <a:blip r:embed="rId18"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9"/>
          </p:cNvPr>
          <p:cNvPicPr>
            <a:picLocks noChangeAspect="1" noChangeArrowheads="1"/>
          </p:cNvPicPr>
          <p:nvPr>
            <p:custDataLst>
              <p:tags r:id="rId7"/>
            </p:custDataLst>
          </p:nvPr>
        </p:nvPicPr>
        <p:blipFill>
          <a:blip r:embed="rId20"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1"/>
          </p:cNvPr>
          <p:cNvPicPr>
            <a:picLocks noChangeAspect="1" noChangeArrowheads="1"/>
          </p:cNvPicPr>
          <p:nvPr>
            <p:custDataLst>
              <p:tags r:id="rId8"/>
            </p:custDataLst>
          </p:nvPr>
        </p:nvPicPr>
        <p:blipFill>
          <a:blip r:embed="rId22"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3"/>
          </p:cNvPr>
          <p:cNvPicPr>
            <a:picLocks noChangeAspect="1" noChangeArrowheads="1"/>
          </p:cNvPicPr>
          <p:nvPr>
            <p:custDataLst>
              <p:tags r:id="rId9"/>
            </p:custDataLst>
          </p:nvPr>
        </p:nvPicPr>
        <p:blipFill>
          <a:blip r:embed="rId24"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5"/>
          </p:cNvPr>
          <p:cNvPicPr preferRelativeResize="0">
            <a:picLocks/>
          </p:cNvPicPr>
          <p:nvPr>
            <p:custDataLst>
              <p:tags r:id="rId10"/>
            </p:custDataLst>
          </p:nvPr>
        </p:nvPicPr>
        <p:blipFill>
          <a:blip r:embed="rId26"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7"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33" name="think-cell Slide" r:id="rId28" imgW="360" imgH="360" progId="">
                  <p:embed/>
                </p:oleObj>
              </mc:Choice>
              <mc:Fallback>
                <p:oleObj name="think-cell Slide" r:id="rId28" imgW="360" imgH="36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7"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157"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7"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5181"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16" name="think-cell Slide" r:id="rId11" imgW="360" imgH="360" progId="">
                  <p:embed/>
                </p:oleObj>
              </mc:Choice>
              <mc:Fallback>
                <p:oleObj name="think-cell Slide" r:id="rId11" imgW="360" imgH="360" progId="">
                  <p:embed/>
                  <p:pic>
                    <p:nvPicPr>
                      <p:cNvPr id="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June 2015</a:t>
            </a:r>
          </a:p>
        </p:txBody>
      </p:sp>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3"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err="1">
              <a:solidFill>
                <a:schemeClr val="tx2">
                  <a:lumMod val="50000"/>
                </a:schemeClr>
              </a:solidFill>
            </a:endParaRPr>
          </a:p>
        </p:txBody>
      </p:sp>
      <p:graphicFrame>
        <p:nvGraphicFramePr>
          <p:cNvPr id="13"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17" name="think-cell Slide" r:id="rId14" imgW="360" imgH="360" progId="">
                  <p:embed/>
                </p:oleObj>
              </mc:Choice>
              <mc:Fallback>
                <p:oleObj name="think-cell Slide" r:id="rId14" imgW="360" imgH="360" progId="">
                  <p:embed/>
                  <p:pic>
                    <p:nvPicPr>
                      <p:cNvPr id="0"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5"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40"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2016. 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February 2016</a:t>
            </a:r>
          </a:p>
        </p:txBody>
      </p:sp>
      <p:cxnSp>
        <p:nvCxnSpPr>
          <p:cNvPr id="9"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7241"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8264"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June 2015</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8265"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88"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89"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2"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3"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12.png"/><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hyperlink" Target="http://www.youtube.com/capgemini" TargetMode="External"/><Relationship Id="rId5" Type="http://schemas.openxmlformats.org/officeDocument/2006/relationships/vmlDrawing" Target="../drawings/vmlDrawing11.vml"/><Relationship Id="rId15" Type="http://schemas.openxmlformats.org/officeDocument/2006/relationships/oleObject" Target="../embeddings/oleObject17.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69.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8" name="think-cell Slide" r:id="rId21" imgW="360" imgH="360" progId="">
                  <p:embed/>
                </p:oleObj>
              </mc:Choice>
              <mc:Fallback>
                <p:oleObj name="think-cell Slide" r:id="rId21" imgW="360" imgH="360" progId="">
                  <p:embed/>
                  <p:pic>
                    <p:nvPicPr>
                      <p:cNvPr id="0" name="Picture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2015.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err="1">
                <a:solidFill>
                  <a:schemeClr val="tx2"/>
                </a:solidFill>
                <a:latin typeface="+mj-lt"/>
                <a:cs typeface="+mn-cs"/>
              </a:rPr>
              <a:t>Euroclear</a:t>
            </a:r>
            <a:r>
              <a:rPr lang="en-US" sz="700" dirty="0">
                <a:solidFill>
                  <a:schemeClr val="tx2"/>
                </a:solidFill>
                <a:latin typeface="+mj-lt"/>
                <a:cs typeface="+mn-cs"/>
              </a:rPr>
              <a:t> </a:t>
            </a:r>
            <a:r>
              <a:rPr lang="en-US" sz="700" dirty="0" err="1">
                <a:solidFill>
                  <a:schemeClr val="tx2"/>
                </a:solidFill>
                <a:latin typeface="+mj-lt"/>
                <a:cs typeface="+mn-cs"/>
              </a:rPr>
              <a:t>Programme</a:t>
            </a:r>
            <a:r>
              <a:rPr lang="en-US" sz="700" dirty="0">
                <a:solidFill>
                  <a:schemeClr val="tx2"/>
                </a:solidFill>
                <a:latin typeface="+mj-lt"/>
                <a:cs typeface="+mn-cs"/>
              </a:rPr>
              <a:t> Internal Monthly Meeting | December 2015</a:t>
            </a:r>
          </a:p>
        </p:txBody>
      </p:sp>
      <p:cxnSp>
        <p:nvCxnSpPr>
          <p:cNvPr id="15" name="Straight Connector 5"/>
          <p:cNvCxnSpPr/>
          <p:nvPr>
            <p:custDataLst>
              <p:tags r:id="rId20"/>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3"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1"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8"/>
          </p:cNvPr>
          <p:cNvPicPr>
            <a:picLocks noChangeAspect="1" noChangeArrowheads="1"/>
          </p:cNvPicPr>
          <p:nvPr>
            <p:custDataLst>
              <p:tags r:id="rId10"/>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20"/>
          </p:cNvPr>
          <p:cNvPicPr>
            <a:picLocks noChangeAspect="1" noChangeArrowheads="1"/>
          </p:cNvPicPr>
          <p:nvPr>
            <p:custDataLst>
              <p:tags r:id="rId11"/>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2"/>
          </p:cNvPr>
          <p:cNvPicPr>
            <a:picLocks noChangeAspect="1" noChangeArrowheads="1"/>
          </p:cNvPicPr>
          <p:nvPr>
            <p:custDataLst>
              <p:tags r:id="rId12"/>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4"/>
          </p:cNvPr>
          <p:cNvPicPr>
            <a:picLocks noChangeAspect="1" noChangeArrowheads="1"/>
          </p:cNvPicPr>
          <p:nvPr>
            <p:custDataLst>
              <p:tags r:id="rId13"/>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 y="313267"/>
            <a:ext cx="9904414" cy="1210733"/>
          </a:xfrm>
        </p:spPr>
        <p:txBody>
          <a:bodyPr/>
          <a:lstStyle/>
          <a:p>
            <a:pPr algn="ctr" fontAlgn="auto">
              <a:spcAft>
                <a:spcPts val="0"/>
              </a:spcAft>
              <a:defRPr/>
            </a:pPr>
            <a:r>
              <a:rPr lang="en-US" sz="4400" dirty="0" smtClean="0">
                <a:latin typeface="Verdana" pitchFamily="34" charset="0"/>
                <a:ea typeface="Verdana" pitchFamily="34" charset="0"/>
                <a:cs typeface="Verdana" pitchFamily="34" charset="0"/>
              </a:rPr>
              <a:t>Unit Testing</a:t>
            </a:r>
            <a:endParaRPr sz="4400" dirty="0">
              <a:latin typeface="Verdana" pitchFamily="34" charset="0"/>
              <a:ea typeface="Verdana" pitchFamily="34" charset="0"/>
              <a:cs typeface="Verdana" pitchFamily="34" charset="0"/>
            </a:endParaRPr>
          </a:p>
        </p:txBody>
      </p:sp>
      <p:sp>
        <p:nvSpPr>
          <p:cNvPr id="6" name="Espace réservé du texte 5"/>
          <p:cNvSpPr>
            <a:spLocks noGrp="1"/>
          </p:cNvSpPr>
          <p:nvPr>
            <p:ph type="subTitle" idx="1"/>
          </p:nvPr>
        </p:nvSpPr>
        <p:spPr/>
        <p:txBody>
          <a:bodyPr/>
          <a:lstStyle/>
          <a:p>
            <a:pPr algn="r" fontAlgn="auto">
              <a:buClr>
                <a:schemeClr val="accent5"/>
              </a:buClr>
              <a:defRPr/>
            </a:pP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Partial Mocks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500" b="1" dirty="0" smtClean="0">
                <a:latin typeface="Verdana" pitchFamily="34" charset="0"/>
                <a:ea typeface="Verdana" pitchFamily="34" charset="0"/>
                <a:cs typeface="Verdana" pitchFamily="34" charset="0"/>
              </a:rPr>
              <a:t>Creating Partial Mocks :</a:t>
            </a:r>
          </a:p>
          <a:p>
            <a:pPr>
              <a:buFont typeface="Wingdings" pitchFamily="2" charset="2"/>
              <a:buChar char="Ø"/>
            </a:pPr>
            <a:r>
              <a:rPr lang="en-US" sz="1500" dirty="0" smtClean="0">
                <a:latin typeface="Verdana" pitchFamily="34" charset="0"/>
                <a:ea typeface="Verdana" pitchFamily="34" charset="0"/>
                <a:cs typeface="Verdana" pitchFamily="34" charset="0"/>
              </a:rPr>
              <a:t>Partial mocks are useful when you only need to mock several methods of an object leaving the remainder free to respond to calls normally (i.e. as implemented). </a:t>
            </a:r>
          </a:p>
          <a:p>
            <a:pPr>
              <a:buFont typeface="Wingdings" pitchFamily="2" charset="2"/>
              <a:buChar char="Ø"/>
            </a:pPr>
            <a:r>
              <a:rPr lang="en-US" sz="1500" dirty="0" smtClean="0">
                <a:latin typeface="Verdana" pitchFamily="34" charset="0"/>
                <a:ea typeface="Verdana" pitchFamily="34" charset="0"/>
                <a:cs typeface="Verdana" pitchFamily="34" charset="0"/>
              </a:rPr>
              <a:t>Mockery implements three distinct strategies for creating </a:t>
            </a:r>
            <a:r>
              <a:rPr lang="en-US" sz="1500" dirty="0" err="1" smtClean="0">
                <a:latin typeface="Verdana" pitchFamily="34" charset="0"/>
                <a:ea typeface="Verdana" pitchFamily="34" charset="0"/>
                <a:cs typeface="Verdana" pitchFamily="34" charset="0"/>
              </a:rPr>
              <a:t>partials.which</a:t>
            </a:r>
            <a:r>
              <a:rPr lang="en-US" sz="1500" dirty="0" smtClean="0">
                <a:latin typeface="Verdana" pitchFamily="34" charset="0"/>
                <a:ea typeface="Verdana" pitchFamily="34" charset="0"/>
                <a:cs typeface="Verdana" pitchFamily="34" charset="0"/>
              </a:rPr>
              <a:t> strategy you use will depend on your own preferences and the source code in need of mocking</a:t>
            </a:r>
          </a:p>
          <a:p>
            <a:pPr>
              <a:buNone/>
            </a:pPr>
            <a:r>
              <a:rPr lang="en-US" sz="1500" b="1" dirty="0" smtClean="0">
                <a:latin typeface="Verdana" pitchFamily="34" charset="0"/>
                <a:ea typeface="Verdana" pitchFamily="34" charset="0"/>
                <a:cs typeface="Verdana" pitchFamily="34" charset="0"/>
              </a:rPr>
              <a:t>        Traditional Partial Mock : </a:t>
            </a:r>
            <a:r>
              <a:rPr lang="en-US" sz="1500" dirty="0" smtClean="0">
                <a:latin typeface="Verdana" pitchFamily="34" charset="0"/>
                <a:ea typeface="Verdana" pitchFamily="34" charset="0"/>
                <a:cs typeface="Verdana" pitchFamily="34" charset="0"/>
              </a:rPr>
              <a:t>A traditional partial mock, defines ahead of time which methods of a class are to be mocked and which are to be left </a:t>
            </a:r>
            <a:r>
              <a:rPr lang="en-US" sz="1500" dirty="0" err="1" smtClean="0">
                <a:latin typeface="Verdana" pitchFamily="34" charset="0"/>
                <a:ea typeface="Verdana" pitchFamily="34" charset="0"/>
                <a:cs typeface="Verdana" pitchFamily="34" charset="0"/>
              </a:rPr>
              <a:t>unmocked</a:t>
            </a:r>
            <a:r>
              <a:rPr lang="en-US" sz="1500" dirty="0" smtClean="0">
                <a:latin typeface="Verdana" pitchFamily="34" charset="0"/>
                <a:ea typeface="Verdana" pitchFamily="34" charset="0"/>
                <a:cs typeface="Verdana" pitchFamily="34" charset="0"/>
              </a:rPr>
              <a:t> (i.e. callable as normal). </a:t>
            </a:r>
          </a:p>
          <a:p>
            <a:pPr>
              <a:buNone/>
            </a:pPr>
            <a:r>
              <a:rPr lang="en-US" sz="1500" dirty="0" smtClean="0">
                <a:latin typeface="Verdana" pitchFamily="34" charset="0"/>
                <a:ea typeface="Verdana" pitchFamily="34" charset="0"/>
                <a:cs typeface="Verdana" pitchFamily="34" charset="0"/>
              </a:rPr>
              <a:t>             $mock = \Mockery::mock('</a:t>
            </a:r>
            <a:r>
              <a:rPr lang="en-US" sz="1500" dirty="0" err="1" smtClean="0">
                <a:latin typeface="Verdana" pitchFamily="34" charset="0"/>
                <a:ea typeface="Verdana" pitchFamily="34" charset="0"/>
                <a:cs typeface="Verdana" pitchFamily="34" charset="0"/>
              </a:rPr>
              <a:t>MyClass</a:t>
            </a:r>
            <a:r>
              <a:rPr lang="en-US" sz="1500" dirty="0" smtClean="0">
                <a:latin typeface="Verdana" pitchFamily="34" charset="0"/>
                <a:ea typeface="Verdana" pitchFamily="34" charset="0"/>
                <a:cs typeface="Verdana" pitchFamily="34" charset="0"/>
              </a:rPr>
              <a:t>[</a:t>
            </a:r>
            <a:r>
              <a:rPr lang="en-US" sz="1500" dirty="0" err="1" smtClean="0">
                <a:latin typeface="Verdana" pitchFamily="34" charset="0"/>
                <a:ea typeface="Verdana" pitchFamily="34" charset="0"/>
                <a:cs typeface="Verdana" pitchFamily="34" charset="0"/>
              </a:rPr>
              <a:t>foo,bar</a:t>
            </a:r>
            <a:r>
              <a:rPr lang="en-US" sz="1500" dirty="0" smtClean="0">
                <a:latin typeface="Verdana" pitchFamily="34" charset="0"/>
                <a:ea typeface="Verdana" pitchFamily="34" charset="0"/>
                <a:cs typeface="Verdana" pitchFamily="34" charset="0"/>
              </a:rPr>
              <a:t>]');</a:t>
            </a:r>
          </a:p>
          <a:p>
            <a:pPr>
              <a:buNone/>
            </a:pPr>
            <a:r>
              <a:rPr lang="en-US" sz="1500" b="1" dirty="0" smtClean="0">
                <a:latin typeface="Verdana" pitchFamily="34" charset="0"/>
                <a:ea typeface="Verdana" pitchFamily="34" charset="0"/>
                <a:cs typeface="Verdana" pitchFamily="34" charset="0"/>
              </a:rPr>
              <a:t>       Passive Partial Mock :</a:t>
            </a:r>
            <a:r>
              <a:rPr lang="en-US" sz="1500" dirty="0" smtClean="0">
                <a:latin typeface="Verdana" pitchFamily="34" charset="0"/>
                <a:ea typeface="Verdana" pitchFamily="34" charset="0"/>
                <a:cs typeface="Verdana" pitchFamily="34" charset="0"/>
              </a:rPr>
              <a:t>A passive partial mock is more of a default state of being.</a:t>
            </a:r>
          </a:p>
          <a:p>
            <a:pPr>
              <a:buNone/>
            </a:pPr>
            <a:r>
              <a:rPr lang="en-US" sz="1500" dirty="0" smtClean="0">
                <a:latin typeface="Verdana" pitchFamily="34" charset="0"/>
                <a:ea typeface="Verdana" pitchFamily="34" charset="0"/>
                <a:cs typeface="Verdana" pitchFamily="34" charset="0"/>
              </a:rPr>
              <a:t>       If you have no matching expectation for a specific method call, that call is deferred to the class being mocked.</a:t>
            </a:r>
          </a:p>
          <a:p>
            <a:pPr>
              <a:buNone/>
            </a:pPr>
            <a:r>
              <a:rPr lang="en-US" sz="1500" dirty="0" smtClean="0">
                <a:latin typeface="Verdana" pitchFamily="34" charset="0"/>
                <a:ea typeface="Verdana" pitchFamily="34" charset="0"/>
                <a:cs typeface="Verdana" pitchFamily="34" charset="0"/>
              </a:rPr>
              <a:t>             $mock = \Mockery::mock('</a:t>
            </a:r>
            <a:r>
              <a:rPr lang="en-US" sz="1500" dirty="0" err="1" smtClean="0">
                <a:latin typeface="Verdana" pitchFamily="34" charset="0"/>
                <a:ea typeface="Verdana" pitchFamily="34" charset="0"/>
                <a:cs typeface="Verdana" pitchFamily="34" charset="0"/>
              </a:rPr>
              <a:t>MyClass</a:t>
            </a:r>
            <a:r>
              <a:rPr lang="en-US" sz="1500" dirty="0" smtClean="0">
                <a:latin typeface="Verdana" pitchFamily="34" charset="0"/>
                <a:ea typeface="Verdana" pitchFamily="34" charset="0"/>
                <a:cs typeface="Verdana" pitchFamily="34" charset="0"/>
              </a:rPr>
              <a:t>')-&gt;</a:t>
            </a:r>
            <a:r>
              <a:rPr lang="en-US" sz="1500" dirty="0" err="1" smtClean="0">
                <a:latin typeface="Verdana" pitchFamily="34" charset="0"/>
                <a:ea typeface="Verdana" pitchFamily="34" charset="0"/>
                <a:cs typeface="Verdana" pitchFamily="34" charset="0"/>
              </a:rPr>
              <a:t>makePartial</a:t>
            </a:r>
            <a:r>
              <a:rPr lang="en-US" sz="1500" dirty="0" smtClean="0">
                <a:latin typeface="Verdana" pitchFamily="34" charset="0"/>
                <a:ea typeface="Verdana" pitchFamily="34" charset="0"/>
                <a:cs typeface="Verdana" pitchFamily="34" charset="0"/>
              </a:rPr>
              <a:t>();</a:t>
            </a:r>
          </a:p>
          <a:p>
            <a:pPr>
              <a:buNone/>
            </a:pPr>
            <a:r>
              <a:rPr lang="en-US" sz="1500" b="1" dirty="0" smtClean="0">
                <a:latin typeface="Verdana" pitchFamily="34" charset="0"/>
                <a:ea typeface="Verdana" pitchFamily="34" charset="0"/>
                <a:cs typeface="Verdana" pitchFamily="34" charset="0"/>
              </a:rPr>
              <a:t>       </a:t>
            </a:r>
            <a:r>
              <a:rPr lang="en-US" sz="1500" b="1" dirty="0" err="1" smtClean="0">
                <a:latin typeface="Verdana" pitchFamily="34" charset="0"/>
                <a:ea typeface="Verdana" pitchFamily="34" charset="0"/>
                <a:cs typeface="Verdana" pitchFamily="34" charset="0"/>
              </a:rPr>
              <a:t>Proxied</a:t>
            </a:r>
            <a:r>
              <a:rPr lang="en-US" sz="1500" b="1" dirty="0" smtClean="0">
                <a:latin typeface="Verdana" pitchFamily="34" charset="0"/>
                <a:ea typeface="Verdana" pitchFamily="34" charset="0"/>
                <a:cs typeface="Verdana" pitchFamily="34" charset="0"/>
              </a:rPr>
              <a:t> Partial Mock : </a:t>
            </a:r>
            <a:r>
              <a:rPr lang="en-US" sz="1500" dirty="0" smtClean="0">
                <a:latin typeface="Verdana" pitchFamily="34" charset="0"/>
                <a:ea typeface="Verdana" pitchFamily="34" charset="0"/>
                <a:cs typeface="Verdana" pitchFamily="34" charset="0"/>
              </a:rPr>
              <a:t>A </a:t>
            </a:r>
            <a:r>
              <a:rPr lang="en-US" sz="1500" dirty="0" err="1" smtClean="0">
                <a:latin typeface="Verdana" pitchFamily="34" charset="0"/>
                <a:ea typeface="Verdana" pitchFamily="34" charset="0"/>
                <a:cs typeface="Verdana" pitchFamily="34" charset="0"/>
              </a:rPr>
              <a:t>proxied</a:t>
            </a:r>
            <a:r>
              <a:rPr lang="en-US" sz="1500" dirty="0" smtClean="0">
                <a:latin typeface="Verdana" pitchFamily="34" charset="0"/>
                <a:ea typeface="Verdana" pitchFamily="34" charset="0"/>
                <a:cs typeface="Verdana" pitchFamily="34" charset="0"/>
              </a:rPr>
              <a:t> partial mock is a partial of last resort. You may encounter a class which is simply not capable of being mocked because it has been marked as final. </a:t>
            </a:r>
          </a:p>
          <a:p>
            <a:pPr>
              <a:buNone/>
            </a:pPr>
            <a:r>
              <a:rPr lang="en-US" sz="1500" dirty="0" smtClean="0">
                <a:latin typeface="Verdana" pitchFamily="34" charset="0"/>
                <a:ea typeface="Verdana" pitchFamily="34" charset="0"/>
                <a:cs typeface="Verdana" pitchFamily="34" charset="0"/>
              </a:rPr>
              <a:t>             $mock = \Mockery::mock(new </a:t>
            </a:r>
            <a:r>
              <a:rPr lang="en-US" sz="1500" dirty="0" err="1" smtClean="0">
                <a:latin typeface="Verdana" pitchFamily="34" charset="0"/>
                <a:ea typeface="Verdana" pitchFamily="34" charset="0"/>
                <a:cs typeface="Verdana" pitchFamily="34" charset="0"/>
              </a:rPr>
              <a:t>MyClass</a:t>
            </a:r>
            <a:r>
              <a:rPr lang="en-US" sz="1500" dirty="0" smtClean="0">
                <a:latin typeface="Verdana" pitchFamily="34" charset="0"/>
                <a:ea typeface="Verdana" pitchFamily="34" charset="0"/>
                <a:cs typeface="Verdana" pitchFamily="34" charset="0"/>
              </a:rPr>
              <a:t>);</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 Execution Approach</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A coder may use a Unit Test Framework to develop automated test cases. Using an automation framework, the developer codes criteria into the test to verify the correctness of the unit.</a:t>
            </a:r>
          </a:p>
          <a:p>
            <a:pPr>
              <a:buFont typeface="Wingdings" pitchFamily="2" charset="2"/>
              <a:buChar char="Ø"/>
            </a:pPr>
            <a:r>
              <a:rPr lang="en-US" sz="1800" dirty="0" smtClean="0">
                <a:latin typeface="Verdana" pitchFamily="34" charset="0"/>
                <a:ea typeface="Verdana" pitchFamily="34" charset="0"/>
                <a:cs typeface="Verdana" pitchFamily="34" charset="0"/>
              </a:rPr>
              <a:t> During execution of the test cases, the framework logs those that fail any criterion. </a:t>
            </a:r>
          </a:p>
          <a:p>
            <a:pPr>
              <a:buFont typeface="Wingdings" pitchFamily="2" charset="2"/>
              <a:buChar char="Ø"/>
            </a:pPr>
            <a:r>
              <a:rPr lang="en-US" sz="1800" dirty="0" smtClean="0">
                <a:latin typeface="Verdana" pitchFamily="34" charset="0"/>
                <a:ea typeface="Verdana" pitchFamily="34" charset="0"/>
                <a:cs typeface="Verdana" pitchFamily="34" charset="0"/>
              </a:rPr>
              <a:t>Many frameworks will also automatically flag and report in a summary these failed test cases. </a:t>
            </a:r>
          </a:p>
          <a:p>
            <a:pPr>
              <a:buFont typeface="Wingdings" pitchFamily="2" charset="2"/>
              <a:buChar char="Ø"/>
            </a:pPr>
            <a:r>
              <a:rPr lang="en-US" sz="1800" dirty="0" smtClean="0">
                <a:latin typeface="Verdana" pitchFamily="34" charset="0"/>
                <a:ea typeface="Verdana" pitchFamily="34" charset="0"/>
                <a:cs typeface="Verdana" pitchFamily="34" charset="0"/>
              </a:rPr>
              <a:t>Unit testing relies on mock objects being created to test sections of code that are not yet part of a complete application. Mock objects fill in for the missing parts of the program.</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Regression Testing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It verifies that software previously developed and tested still performs correctly even after it was changed or interfaced with other software. Changes may include software enhancements, patches, configuration changes, etc. </a:t>
            </a:r>
          </a:p>
          <a:p>
            <a:pPr>
              <a:buFont typeface="Wingdings" pitchFamily="2" charset="2"/>
              <a:buChar char="Ø"/>
            </a:pPr>
            <a:r>
              <a:rPr lang="en-US" sz="1500" dirty="0" smtClean="0">
                <a:latin typeface="Verdana" pitchFamily="34" charset="0"/>
                <a:ea typeface="Verdana" pitchFamily="34" charset="0"/>
                <a:cs typeface="Verdana" pitchFamily="34" charset="0"/>
              </a:rPr>
              <a:t>During regression testing, new software</a:t>
            </a:r>
            <a:r>
              <a:rPr lang="en-US" sz="1500" u="sng"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bugs or </a:t>
            </a:r>
            <a:r>
              <a:rPr lang="en-US" sz="1500" i="1" dirty="0" smtClean="0">
                <a:latin typeface="Verdana" pitchFamily="34" charset="0"/>
                <a:ea typeface="Verdana" pitchFamily="34" charset="0"/>
                <a:cs typeface="Verdana" pitchFamily="34" charset="0"/>
              </a:rPr>
              <a:t>regressions</a:t>
            </a:r>
            <a:r>
              <a:rPr lang="en-US" sz="1500" dirty="0" smtClean="0">
                <a:latin typeface="Verdana" pitchFamily="34" charset="0"/>
                <a:ea typeface="Verdana" pitchFamily="34" charset="0"/>
                <a:cs typeface="Verdana" pitchFamily="34" charset="0"/>
              </a:rPr>
              <a:t> may be uncovered. Sometimes a software change impact analysis is performed to determine what areas could be affected by the proposed changes. </a:t>
            </a:r>
          </a:p>
          <a:p>
            <a:endParaRPr lang="en-US" sz="1500" dirty="0">
              <a:latin typeface="Verdana" pitchFamily="34" charset="0"/>
              <a:ea typeface="Verdana" pitchFamily="34" charset="0"/>
              <a:cs typeface="Verdana" pitchFamily="34" charset="0"/>
            </a:endParaRPr>
          </a:p>
        </p:txBody>
      </p:sp>
      <p:pic>
        <p:nvPicPr>
          <p:cNvPr id="4" name="Picture 2" descr="D:\Users\lyarragu\Desktop\Unit Testing\download.jpg"/>
          <p:cNvPicPr>
            <a:picLocks noChangeAspect="1" noChangeArrowheads="1"/>
          </p:cNvPicPr>
          <p:nvPr/>
        </p:nvPicPr>
        <p:blipFill>
          <a:blip r:embed="rId2" cstate="print"/>
          <a:srcRect/>
          <a:stretch>
            <a:fillRect/>
          </a:stretch>
        </p:blipFill>
        <p:spPr bwMode="auto">
          <a:xfrm>
            <a:off x="2556933" y="3429000"/>
            <a:ext cx="3200400" cy="1905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Test Driven Development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The first step is to quickly add a test, basically just enough code to fail. </a:t>
            </a:r>
          </a:p>
          <a:p>
            <a:pPr>
              <a:buFont typeface="Wingdings" pitchFamily="2" charset="2"/>
              <a:buChar char="Ø"/>
            </a:pPr>
            <a:r>
              <a:rPr lang="en-US" sz="1500" dirty="0" smtClean="0">
                <a:latin typeface="Verdana" pitchFamily="34" charset="0"/>
                <a:ea typeface="Verdana" pitchFamily="34" charset="0"/>
                <a:cs typeface="Verdana" pitchFamily="34" charset="0"/>
              </a:rPr>
              <a:t> Next you run your tests, often the complete test suite although for sake of speed you may decide to run only a subset, to ensure that the new test does in fact fail.</a:t>
            </a:r>
          </a:p>
          <a:p>
            <a:pPr>
              <a:buFont typeface="Wingdings" pitchFamily="2" charset="2"/>
              <a:buChar char="Ø"/>
            </a:pPr>
            <a:r>
              <a:rPr lang="en-US" sz="1500" dirty="0" smtClean="0">
                <a:latin typeface="Verdana" pitchFamily="34" charset="0"/>
                <a:ea typeface="Verdana" pitchFamily="34" charset="0"/>
                <a:cs typeface="Verdana" pitchFamily="34" charset="0"/>
              </a:rPr>
              <a:t> You then update your functional code to make it pass the new tests. </a:t>
            </a:r>
          </a:p>
          <a:p>
            <a:pPr>
              <a:buFont typeface="Wingdings" pitchFamily="2" charset="2"/>
              <a:buChar char="Ø"/>
            </a:pPr>
            <a:r>
              <a:rPr lang="en-US" sz="1500" dirty="0" smtClean="0">
                <a:latin typeface="Verdana" pitchFamily="34" charset="0"/>
                <a:ea typeface="Verdana" pitchFamily="34" charset="0"/>
                <a:cs typeface="Verdana" pitchFamily="34" charset="0"/>
              </a:rPr>
              <a:t>The fourth step is to run your tests again. If they fail you need to update your functional code and retest. Once the tests pass the next step is to start</a:t>
            </a:r>
          </a:p>
          <a:p>
            <a:endParaRPr lang="en-US" sz="1500" dirty="0" smtClean="0">
              <a:latin typeface="Verdana" pitchFamily="34" charset="0"/>
              <a:ea typeface="Verdana" pitchFamily="34" charset="0"/>
              <a:cs typeface="Verdana" pitchFamily="34" charset="0"/>
            </a:endParaRPr>
          </a:p>
          <a:p>
            <a:pPr>
              <a:buNone/>
            </a:pPr>
            <a:r>
              <a:rPr lang="en-US" sz="1500" dirty="0" smtClean="0">
                <a:latin typeface="Verdana" pitchFamily="34" charset="0"/>
                <a:ea typeface="Verdana" pitchFamily="34" charset="0"/>
                <a:cs typeface="Verdana" pitchFamily="34" charset="0"/>
              </a:rPr>
              <a:t> There are two levels of TDD:</a:t>
            </a:r>
          </a:p>
          <a:p>
            <a:pPr lvl="1">
              <a:buFont typeface="Arial" pitchFamily="34" charset="0"/>
              <a:buChar char="•"/>
            </a:pPr>
            <a:r>
              <a:rPr lang="en-US" sz="1500" dirty="0" smtClean="0">
                <a:latin typeface="Verdana" pitchFamily="34" charset="0"/>
                <a:ea typeface="Verdana" pitchFamily="34" charset="0"/>
                <a:cs typeface="Verdana" pitchFamily="34" charset="0"/>
              </a:rPr>
              <a:t>Acceptance TDD (ATDD).</a:t>
            </a:r>
          </a:p>
          <a:p>
            <a:pPr lvl="1">
              <a:buFont typeface="Arial" pitchFamily="34" charset="0"/>
              <a:buChar char="•"/>
            </a:pPr>
            <a:r>
              <a:rPr lang="en-US" sz="1500" dirty="0" smtClean="0">
                <a:latin typeface="Verdana" pitchFamily="34" charset="0"/>
                <a:ea typeface="Verdana" pitchFamily="34" charset="0"/>
                <a:cs typeface="Verdana" pitchFamily="34" charset="0"/>
              </a:rPr>
              <a:t>Developer TDD.</a:t>
            </a:r>
            <a:endParaRPr lang="en-US" sz="1500" b="1" dirty="0" smtClean="0">
              <a:latin typeface="Verdana" pitchFamily="34" charset="0"/>
              <a:ea typeface="Verdana" pitchFamily="34" charset="0"/>
              <a:cs typeface="Verdana" pitchFamily="34" charset="0"/>
            </a:endParaRP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Acceptance TDD (ATDD) :</a:t>
            </a:r>
            <a:r>
              <a:rPr lang="en-US" sz="1800"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With ATDD you write a single acceptance test, or behavioral specification depending on your preferred terminology, and then just enough production functionality/code to fulfill that test.</a:t>
            </a:r>
          </a:p>
          <a:p>
            <a:pPr>
              <a:buNone/>
            </a:pPr>
            <a:r>
              <a:rPr lang="en-US" sz="1500" dirty="0" smtClean="0">
                <a:latin typeface="Verdana" pitchFamily="34" charset="0"/>
                <a:ea typeface="Verdana" pitchFamily="34" charset="0"/>
                <a:cs typeface="Verdana" pitchFamily="34" charset="0"/>
              </a:rPr>
              <a:t>     The goal of ATDD is to specify detailed, executable requirements for your solution on a just in time (JIT) basis. ATDD is also called Behavior Driven Development (BDD).</a:t>
            </a:r>
          </a:p>
          <a:p>
            <a:pPr>
              <a:buNone/>
            </a:pPr>
            <a:r>
              <a:rPr lang="en-US" sz="1800" b="1" dirty="0" smtClean="0">
                <a:latin typeface="Verdana" pitchFamily="34" charset="0"/>
                <a:ea typeface="Verdana" pitchFamily="34" charset="0"/>
                <a:cs typeface="Verdana" pitchFamily="34" charset="0"/>
              </a:rPr>
              <a:t>Developer TDD :</a:t>
            </a:r>
            <a:r>
              <a:rPr lang="en-US" sz="1800"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With developer TDD you write a single developer test, sometimes inaccurately referred to as a unit test, and then just enough production code to fulfill that test. </a:t>
            </a:r>
          </a:p>
          <a:p>
            <a:pPr>
              <a:buNone/>
            </a:pPr>
            <a:r>
              <a:rPr lang="en-US" sz="1500" dirty="0" smtClean="0">
                <a:latin typeface="Verdana" pitchFamily="34" charset="0"/>
                <a:ea typeface="Verdana" pitchFamily="34" charset="0"/>
                <a:cs typeface="Verdana" pitchFamily="34" charset="0"/>
              </a:rPr>
              <a:t>      The goal of developer TDD is to specify a detailed, executable design for your solution on a JIT basis. Developer TDD is often simply called TDD.</a:t>
            </a: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D:\Users\lyarragu\Desktop\Unit Testing\atdd.jpg"/>
          <p:cNvPicPr>
            <a:picLocks noGrp="1" noChangeAspect="1" noChangeArrowheads="1"/>
          </p:cNvPicPr>
          <p:nvPr>
            <p:ph idx="1"/>
          </p:nvPr>
        </p:nvPicPr>
        <p:blipFill>
          <a:blip r:embed="rId2" cstate="print"/>
          <a:srcRect/>
          <a:stretch>
            <a:fillRect/>
          </a:stretch>
        </p:blipFill>
        <p:spPr bwMode="auto">
          <a:xfrm>
            <a:off x="2603436" y="1495425"/>
            <a:ext cx="5022978" cy="46434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 Automation-Record/Capture and Playback </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 The automated test tools perform actions on UI objects. These actions are performed by running a</a:t>
            </a:r>
            <a:r>
              <a:rPr lang="en-US" sz="1800" i="1" dirty="0" smtClean="0">
                <a:latin typeface="Verdana" pitchFamily="34" charset="0"/>
                <a:ea typeface="Verdana" pitchFamily="34" charset="0"/>
                <a:cs typeface="Verdana" pitchFamily="34" charset="0"/>
              </a:rPr>
              <a:t> script</a:t>
            </a:r>
            <a:r>
              <a:rPr lang="en-US" sz="1800" dirty="0" smtClean="0">
                <a:latin typeface="Verdana" pitchFamily="34" charset="0"/>
                <a:ea typeface="Verdana" pitchFamily="34" charset="0"/>
                <a:cs typeface="Verdana" pitchFamily="34" charset="0"/>
              </a:rPr>
              <a:t>. Scripts may be recordings of user actions. They may have been programmed (or scripted) manually in the language of the test tool. </a:t>
            </a:r>
          </a:p>
          <a:p>
            <a:pPr>
              <a:buFont typeface="Wingdings" pitchFamily="2" charset="2"/>
              <a:buChar char="Ø"/>
            </a:pPr>
            <a:r>
              <a:rPr lang="en-US" sz="1800" dirty="0" smtClean="0">
                <a:latin typeface="Verdana" pitchFamily="34" charset="0"/>
                <a:ea typeface="Verdana" pitchFamily="34" charset="0"/>
                <a:cs typeface="Verdana" pitchFamily="34" charset="0"/>
              </a:rPr>
              <a:t> The test tool is set to</a:t>
            </a:r>
            <a:r>
              <a:rPr lang="en-US" sz="1800" i="1" dirty="0" smtClean="0">
                <a:latin typeface="Verdana" pitchFamily="34" charset="0"/>
                <a:ea typeface="Verdana" pitchFamily="34" charset="0"/>
                <a:cs typeface="Verdana" pitchFamily="34" charset="0"/>
              </a:rPr>
              <a:t> record</a:t>
            </a:r>
            <a:r>
              <a:rPr lang="en-US" sz="1800" dirty="0" smtClean="0">
                <a:latin typeface="Verdana" pitchFamily="34" charset="0"/>
                <a:ea typeface="Verdana" pitchFamily="34" charset="0"/>
                <a:cs typeface="Verdana" pitchFamily="34" charset="0"/>
              </a:rPr>
              <a:t> mode and the user </a:t>
            </a:r>
            <a:br>
              <a:rPr lang="en-US" sz="1800" dirty="0" smtClean="0">
                <a:latin typeface="Verdana" pitchFamily="34" charset="0"/>
                <a:ea typeface="Verdana" pitchFamily="34" charset="0"/>
                <a:cs typeface="Verdana" pitchFamily="34" charset="0"/>
              </a:rPr>
            </a:br>
            <a:r>
              <a:rPr lang="en-US" sz="1800" dirty="0" smtClean="0">
                <a:latin typeface="Verdana" pitchFamily="34" charset="0"/>
                <a:ea typeface="Verdana" pitchFamily="34" charset="0"/>
                <a:cs typeface="Verdana" pitchFamily="34" charset="0"/>
              </a:rPr>
              <a:t>performs actions on the SUT(System under test).</a:t>
            </a:r>
          </a:p>
          <a:p>
            <a:pPr>
              <a:buFont typeface="Wingdings" pitchFamily="2" charset="2"/>
              <a:buChar char="Ø"/>
            </a:pPr>
            <a:r>
              <a:rPr lang="en-US" sz="1800" dirty="0" smtClean="0">
                <a:latin typeface="Verdana" pitchFamily="34" charset="0"/>
                <a:ea typeface="Verdana" pitchFamily="34" charset="0"/>
                <a:cs typeface="Verdana" pitchFamily="34" charset="0"/>
              </a:rPr>
              <a:t>In the application under test - Select menu items, type text, choose values from combo boxes, press buttons - and all your actions are recorded as automated test commands.</a:t>
            </a:r>
          </a:p>
          <a:p>
            <a:endParaRPr lang="en-US" sz="1800" dirty="0">
              <a:latin typeface="Verdana" pitchFamily="34" charset="0"/>
              <a:ea typeface="Verdana" pitchFamily="34" charset="0"/>
              <a:cs typeface="Verdana" pitchFamily="34" charset="0"/>
            </a:endParaRPr>
          </a:p>
        </p:txBody>
      </p:sp>
      <p:pic>
        <p:nvPicPr>
          <p:cNvPr id="4" name="Picture 3" descr="D:\Users\lyarragu\Desktop\Unit Testing\RecPlay_RecordingToolbar.jpg"/>
          <p:cNvPicPr>
            <a:picLocks noChangeAspect="1" noChangeArrowheads="1"/>
          </p:cNvPicPr>
          <p:nvPr/>
        </p:nvPicPr>
        <p:blipFill>
          <a:blip r:embed="rId2" cstate="print"/>
          <a:srcRect/>
          <a:stretch>
            <a:fillRect/>
          </a:stretch>
        </p:blipFill>
        <p:spPr bwMode="auto">
          <a:xfrm>
            <a:off x="5630334" y="4131733"/>
            <a:ext cx="3133725" cy="18097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Automated Unit Test Execution with Capturing of test results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The recording or script will consist of a list of actions. These can then be replayed back into the SUT’s UI, thereby executing tests against the system.</a:t>
            </a:r>
          </a:p>
          <a:p>
            <a:pPr>
              <a:buFont typeface="Wingdings" pitchFamily="2" charset="2"/>
              <a:buChar char="Ø"/>
            </a:pPr>
            <a:r>
              <a:rPr lang="en-US" sz="1500" dirty="0" smtClean="0">
                <a:latin typeface="Verdana" pitchFamily="34" charset="0"/>
                <a:ea typeface="Verdana" pitchFamily="34" charset="0"/>
                <a:cs typeface="Verdana" pitchFamily="34" charset="0"/>
              </a:rPr>
              <a:t>For example,</a:t>
            </a:r>
          </a:p>
          <a:p>
            <a:pPr lvl="1">
              <a:buFont typeface="Wingdings" pitchFamily="2" charset="2"/>
              <a:buChar char="Ø"/>
            </a:pPr>
            <a:r>
              <a:rPr lang="en-US" sz="1500" i="1" dirty="0" smtClean="0">
                <a:latin typeface="Verdana" pitchFamily="34" charset="0"/>
                <a:ea typeface="Verdana" pitchFamily="34" charset="0"/>
                <a:cs typeface="Verdana" pitchFamily="34" charset="0"/>
              </a:rPr>
              <a:t>     </a:t>
            </a:r>
            <a:r>
              <a:rPr lang="en-US" sz="1500" i="1" dirty="0" smtClean="0">
                <a:solidFill>
                  <a:srgbClr val="FF0000"/>
                </a:solidFill>
                <a:latin typeface="Verdana" pitchFamily="34" charset="0"/>
                <a:ea typeface="Verdana" pitchFamily="34" charset="0"/>
                <a:cs typeface="Verdana" pitchFamily="34" charset="0"/>
              </a:rPr>
              <a:t># Login</a:t>
            </a:r>
            <a:r>
              <a:rPr lang="en-US" sz="1500" dirty="0" smtClean="0">
                <a:solidFill>
                  <a:srgbClr val="FF0000"/>
                </a:solidFill>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a:r>
            <a:br>
              <a:rPr lang="en-US" sz="1500" dirty="0" smtClean="0">
                <a:latin typeface="Verdana" pitchFamily="34" charset="0"/>
                <a:ea typeface="Verdana" pitchFamily="34" charset="0"/>
                <a:cs typeface="Verdana" pitchFamily="34" charset="0"/>
              </a:rPr>
            </a:br>
            <a:r>
              <a:rPr lang="en-US" sz="1500" dirty="0" err="1" smtClean="0">
                <a:solidFill>
                  <a:srgbClr val="0070C0"/>
                </a:solidFill>
                <a:latin typeface="Verdana" pitchFamily="34" charset="0"/>
                <a:ea typeface="Verdana" pitchFamily="34" charset="0"/>
                <a:cs typeface="Verdana" pitchFamily="34" charset="0"/>
              </a:rPr>
              <a:t>set_window</a:t>
            </a:r>
            <a:r>
              <a:rPr lang="en-US" sz="1500" dirty="0" smtClean="0">
                <a:latin typeface="Verdana" pitchFamily="34" charset="0"/>
                <a:ea typeface="Verdana" pitchFamily="34" charset="0"/>
                <a:cs typeface="Verdana" pitchFamily="34" charset="0"/>
              </a:rPr>
              <a:t> (</a:t>
            </a:r>
            <a:r>
              <a:rPr lang="en-US" sz="1500" dirty="0" smtClean="0">
                <a:solidFill>
                  <a:srgbClr val="00B050"/>
                </a:solidFill>
                <a:latin typeface="Verdana" pitchFamily="34" charset="0"/>
                <a:ea typeface="Verdana" pitchFamily="34" charset="0"/>
                <a:cs typeface="Verdana" pitchFamily="34" charset="0"/>
              </a:rPr>
              <a:t>"Login", 2</a:t>
            </a:r>
            <a:r>
              <a:rPr lang="en-US" sz="1500" dirty="0" smtClean="0">
                <a:latin typeface="Verdana" pitchFamily="34" charset="0"/>
                <a:ea typeface="Verdana" pitchFamily="34" charset="0"/>
                <a:cs typeface="Verdana" pitchFamily="34" charset="0"/>
              </a:rPr>
              <a:t>); </a:t>
            </a:r>
            <a:br>
              <a:rPr lang="en-US" sz="1500" dirty="0" smtClean="0">
                <a:latin typeface="Verdana" pitchFamily="34" charset="0"/>
                <a:ea typeface="Verdana" pitchFamily="34" charset="0"/>
                <a:cs typeface="Verdana" pitchFamily="34" charset="0"/>
              </a:rPr>
            </a:br>
            <a:r>
              <a:rPr lang="en-US" sz="1500" dirty="0" err="1" smtClean="0">
                <a:solidFill>
                  <a:srgbClr val="0070C0"/>
                </a:solidFill>
                <a:latin typeface="Verdana" pitchFamily="34" charset="0"/>
                <a:ea typeface="Verdana" pitchFamily="34" charset="0"/>
                <a:cs typeface="Verdana" pitchFamily="34" charset="0"/>
              </a:rPr>
              <a:t>edit_set</a:t>
            </a:r>
            <a:r>
              <a:rPr lang="en-US" sz="1500" dirty="0" smtClean="0">
                <a:latin typeface="Verdana" pitchFamily="34" charset="0"/>
                <a:ea typeface="Verdana" pitchFamily="34" charset="0"/>
                <a:cs typeface="Verdana" pitchFamily="34" charset="0"/>
              </a:rPr>
              <a:t> (</a:t>
            </a:r>
            <a:r>
              <a:rPr lang="en-US" sz="1500" dirty="0" smtClean="0">
                <a:solidFill>
                  <a:srgbClr val="00B050"/>
                </a:solidFill>
                <a:latin typeface="Verdana" pitchFamily="34" charset="0"/>
                <a:ea typeface="Verdana" pitchFamily="34" charset="0"/>
                <a:cs typeface="Verdana" pitchFamily="34" charset="0"/>
              </a:rPr>
              <a:t>"</a:t>
            </a:r>
            <a:r>
              <a:rPr lang="en-US" sz="1500" dirty="0" err="1" smtClean="0">
                <a:solidFill>
                  <a:srgbClr val="00B050"/>
                </a:solidFill>
                <a:latin typeface="Verdana" pitchFamily="34" charset="0"/>
                <a:ea typeface="Verdana" pitchFamily="34" charset="0"/>
                <a:cs typeface="Verdana" pitchFamily="34" charset="0"/>
              </a:rPr>
              <a:t>txtUserName</a:t>
            </a:r>
            <a:r>
              <a:rPr lang="en-US" sz="1500" dirty="0" smtClean="0">
                <a:solidFill>
                  <a:srgbClr val="00B050"/>
                </a:solidFill>
                <a:latin typeface="Verdana" pitchFamily="34" charset="0"/>
                <a:ea typeface="Verdana" pitchFamily="34" charset="0"/>
                <a:cs typeface="Verdana" pitchFamily="34" charset="0"/>
              </a:rPr>
              <a:t>", "</a:t>
            </a:r>
            <a:r>
              <a:rPr lang="en-US" sz="1500" dirty="0" err="1" smtClean="0">
                <a:solidFill>
                  <a:srgbClr val="00B050"/>
                </a:solidFill>
                <a:latin typeface="Verdana" pitchFamily="34" charset="0"/>
                <a:ea typeface="Verdana" pitchFamily="34" charset="0"/>
                <a:cs typeface="Verdana" pitchFamily="34" charset="0"/>
              </a:rPr>
              <a:t>JohnSmith</a:t>
            </a:r>
            <a:r>
              <a:rPr lang="en-US" sz="1500" dirty="0" smtClean="0">
                <a:solidFill>
                  <a:srgbClr val="00B050"/>
                </a:solidFill>
                <a:latin typeface="Verdana" pitchFamily="34" charset="0"/>
                <a:ea typeface="Verdana" pitchFamily="34" charset="0"/>
                <a:cs typeface="Verdana" pitchFamily="34" charset="0"/>
              </a:rPr>
              <a:t>"</a:t>
            </a:r>
            <a:r>
              <a:rPr lang="en-US" sz="1500" dirty="0" smtClean="0">
                <a:latin typeface="Verdana" pitchFamily="34" charset="0"/>
                <a:ea typeface="Verdana" pitchFamily="34" charset="0"/>
                <a:cs typeface="Verdana" pitchFamily="34" charset="0"/>
              </a:rPr>
              <a:t>); </a:t>
            </a:r>
            <a:br>
              <a:rPr lang="en-US" sz="1500" dirty="0" smtClean="0">
                <a:latin typeface="Verdana" pitchFamily="34" charset="0"/>
                <a:ea typeface="Verdana" pitchFamily="34" charset="0"/>
                <a:cs typeface="Verdana" pitchFamily="34" charset="0"/>
              </a:rPr>
            </a:br>
            <a:r>
              <a:rPr lang="en-US" sz="1500" dirty="0" err="1" smtClean="0">
                <a:solidFill>
                  <a:srgbClr val="0070C0"/>
                </a:solidFill>
                <a:latin typeface="Verdana" pitchFamily="34" charset="0"/>
                <a:ea typeface="Verdana" pitchFamily="34" charset="0"/>
                <a:cs typeface="Verdana" pitchFamily="34" charset="0"/>
              </a:rPr>
              <a:t>password_edit_set</a:t>
            </a:r>
            <a:r>
              <a:rPr lang="en-US" sz="1500" dirty="0" smtClean="0">
                <a:latin typeface="Verdana" pitchFamily="34" charset="0"/>
                <a:ea typeface="Verdana" pitchFamily="34" charset="0"/>
                <a:cs typeface="Verdana" pitchFamily="34" charset="0"/>
              </a:rPr>
              <a:t>(</a:t>
            </a:r>
            <a:r>
              <a:rPr lang="en-US" sz="1500" dirty="0" smtClean="0">
                <a:solidFill>
                  <a:srgbClr val="00B050"/>
                </a:solidFill>
                <a:latin typeface="Verdana" pitchFamily="34" charset="0"/>
                <a:ea typeface="Verdana" pitchFamily="34" charset="0"/>
                <a:cs typeface="Verdana" pitchFamily="34" charset="0"/>
              </a:rPr>
              <a:t>"</a:t>
            </a:r>
            <a:r>
              <a:rPr lang="en-US" sz="1500" dirty="0" err="1" smtClean="0">
                <a:solidFill>
                  <a:srgbClr val="00B050"/>
                </a:solidFill>
                <a:latin typeface="Verdana" pitchFamily="34" charset="0"/>
                <a:ea typeface="Verdana" pitchFamily="34" charset="0"/>
                <a:cs typeface="Verdana" pitchFamily="34" charset="0"/>
              </a:rPr>
              <a:t>txtPassword</a:t>
            </a:r>
            <a:r>
              <a:rPr lang="en-US" sz="1500" dirty="0" smtClean="0">
                <a:solidFill>
                  <a:srgbClr val="00B050"/>
                </a:solidFill>
                <a:latin typeface="Verdana" pitchFamily="34" charset="0"/>
                <a:ea typeface="Verdana" pitchFamily="34" charset="0"/>
                <a:cs typeface="Verdana" pitchFamily="34" charset="0"/>
              </a:rPr>
              <a:t>", </a:t>
            </a:r>
          </a:p>
          <a:p>
            <a:pPr lvl="1">
              <a:buFont typeface="Wingdings" pitchFamily="2" charset="2"/>
              <a:buChar char="Ø"/>
            </a:pPr>
            <a:r>
              <a:rPr lang="en-US" sz="1500" dirty="0" smtClean="0">
                <a:solidFill>
                  <a:srgbClr val="00B050"/>
                </a:solidFill>
                <a:latin typeface="Verdana" pitchFamily="34" charset="0"/>
                <a:ea typeface="Verdana" pitchFamily="34" charset="0"/>
                <a:cs typeface="Verdana" pitchFamily="34" charset="0"/>
              </a:rPr>
              <a:t>                                          "</a:t>
            </a:r>
            <a:r>
              <a:rPr lang="en-US" sz="1500" dirty="0" err="1" smtClean="0">
                <a:solidFill>
                  <a:srgbClr val="00B050"/>
                </a:solidFill>
                <a:latin typeface="Verdana" pitchFamily="34" charset="0"/>
                <a:ea typeface="Verdana" pitchFamily="34" charset="0"/>
                <a:cs typeface="Verdana" pitchFamily="34" charset="0"/>
              </a:rPr>
              <a:t>hygsfzgsbzotmyisivjs</a:t>
            </a:r>
            <a:r>
              <a:rPr lang="en-US" sz="1500" dirty="0" smtClean="0">
                <a:solidFill>
                  <a:srgbClr val="00B050"/>
                </a:solidFill>
                <a:latin typeface="Verdana" pitchFamily="34" charset="0"/>
                <a:ea typeface="Verdana" pitchFamily="34" charset="0"/>
                <a:cs typeface="Verdana" pitchFamily="34" charset="0"/>
              </a:rPr>
              <a:t>"</a:t>
            </a:r>
            <a:r>
              <a:rPr lang="en-US" sz="1500" dirty="0" smtClean="0">
                <a:latin typeface="Verdana" pitchFamily="34" charset="0"/>
                <a:ea typeface="Verdana" pitchFamily="34" charset="0"/>
                <a:cs typeface="Verdana" pitchFamily="34" charset="0"/>
              </a:rPr>
              <a:t>); </a:t>
            </a:r>
            <a:br>
              <a:rPr lang="en-US" sz="1500" dirty="0" smtClean="0">
                <a:latin typeface="Verdana" pitchFamily="34" charset="0"/>
                <a:ea typeface="Verdana" pitchFamily="34" charset="0"/>
                <a:cs typeface="Verdana" pitchFamily="34" charset="0"/>
              </a:rPr>
            </a:br>
            <a:r>
              <a:rPr lang="en-US" sz="1500" dirty="0" err="1" smtClean="0">
                <a:solidFill>
                  <a:srgbClr val="0070C0"/>
                </a:solidFill>
                <a:latin typeface="Verdana" pitchFamily="34" charset="0"/>
                <a:ea typeface="Verdana" pitchFamily="34" charset="0"/>
                <a:cs typeface="Verdana" pitchFamily="34" charset="0"/>
              </a:rPr>
              <a:t>button_press</a:t>
            </a:r>
            <a:r>
              <a:rPr lang="en-US" sz="1500" dirty="0" smtClean="0">
                <a:latin typeface="Verdana" pitchFamily="34" charset="0"/>
                <a:ea typeface="Verdana" pitchFamily="34" charset="0"/>
                <a:cs typeface="Verdana" pitchFamily="34" charset="0"/>
              </a:rPr>
              <a:t> (</a:t>
            </a:r>
            <a:r>
              <a:rPr lang="en-US" sz="1500" dirty="0" smtClean="0">
                <a:solidFill>
                  <a:srgbClr val="00B050"/>
                </a:solidFill>
                <a:latin typeface="Verdana" pitchFamily="34" charset="0"/>
                <a:ea typeface="Verdana" pitchFamily="34" charset="0"/>
                <a:cs typeface="Verdana" pitchFamily="34" charset="0"/>
              </a:rPr>
              <a:t>"OK"</a:t>
            </a:r>
            <a:r>
              <a:rPr lang="en-US" sz="1500" dirty="0" smtClean="0">
                <a:latin typeface="Verdana" pitchFamily="34" charset="0"/>
                <a:ea typeface="Verdana" pitchFamily="34" charset="0"/>
                <a:cs typeface="Verdana" pitchFamily="34" charset="0"/>
              </a:rPr>
              <a:t>);</a:t>
            </a:r>
            <a:endParaRPr lang="en-US" sz="1500" dirty="0" smtClean="0">
              <a:solidFill>
                <a:srgbClr val="00B050"/>
              </a:solidFill>
              <a:latin typeface="Verdana" pitchFamily="34" charset="0"/>
              <a:ea typeface="Verdana" pitchFamily="34" charset="0"/>
              <a:cs typeface="Verdana" pitchFamily="34" charset="0"/>
            </a:endParaRPr>
          </a:p>
          <a:p>
            <a:pPr>
              <a:buFont typeface="Wingdings" pitchFamily="2" charset="2"/>
              <a:buChar char="Ø"/>
            </a:pPr>
            <a:r>
              <a:rPr lang="en-US" sz="1500" dirty="0" smtClean="0">
                <a:latin typeface="Verdana" pitchFamily="34" charset="0"/>
                <a:ea typeface="Verdana" pitchFamily="34" charset="0"/>
                <a:cs typeface="Verdana" pitchFamily="34" charset="0"/>
              </a:rPr>
              <a:t>The above recorded test can be </a:t>
            </a:r>
            <a:r>
              <a:rPr lang="en-US" sz="1500" dirty="0" err="1" smtClean="0">
                <a:latin typeface="Verdana" pitchFamily="34" charset="0"/>
                <a:ea typeface="Verdana" pitchFamily="34" charset="0"/>
                <a:cs typeface="Verdana" pitchFamily="34" charset="0"/>
              </a:rPr>
              <a:t>Playedback</a:t>
            </a:r>
            <a:r>
              <a:rPr lang="en-US" sz="1500" dirty="0" smtClean="0">
                <a:latin typeface="Verdana" pitchFamily="34" charset="0"/>
                <a:ea typeface="Verdana" pitchFamily="34" charset="0"/>
                <a:cs typeface="Verdana" pitchFamily="34" charset="0"/>
              </a:rPr>
              <a:t> by selecting the “Append to test” option .</a:t>
            </a:r>
          </a:p>
          <a:p>
            <a:endParaRPr lang="en-US" dirty="0"/>
          </a:p>
        </p:txBody>
      </p:sp>
      <p:pic>
        <p:nvPicPr>
          <p:cNvPr id="4" name="Picture 9" descr="D:\Users\lyarragu\Desktop\Unit Testing\AppendToKDTest.gif"/>
          <p:cNvPicPr>
            <a:picLocks noChangeAspect="1" noChangeArrowheads="1"/>
          </p:cNvPicPr>
          <p:nvPr/>
        </p:nvPicPr>
        <p:blipFill>
          <a:blip r:embed="rId2" cstate="print"/>
          <a:srcRect/>
          <a:stretch>
            <a:fillRect/>
          </a:stretch>
        </p:blipFill>
        <p:spPr bwMode="auto">
          <a:xfrm>
            <a:off x="2023534" y="4461934"/>
            <a:ext cx="4886325" cy="144303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Integrating Automation Suite within Source Control</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Having a solid source control system is essential to any software development project. </a:t>
            </a:r>
          </a:p>
          <a:p>
            <a:pPr>
              <a:buFont typeface="Wingdings" pitchFamily="2" charset="2"/>
              <a:buChar char="Ø"/>
            </a:pPr>
            <a:r>
              <a:rPr lang="en-US" sz="1500" dirty="0" smtClean="0">
                <a:latin typeface="Verdana" pitchFamily="34" charset="0"/>
                <a:ea typeface="Verdana" pitchFamily="34" charset="0"/>
                <a:cs typeface="Verdana" pitchFamily="34" charset="0"/>
              </a:rPr>
              <a:t>Not only does it provide you with history tracking of who made changes and what the changes were, but it also gives you one centralized source for all your code, which can save you hours of rework and troubleshooting if something goes wrong. Additionally, it allows for easy collaboration across teams who might have specific knowledge about one piece of the automation pipeline. </a:t>
            </a:r>
          </a:p>
          <a:p>
            <a:pPr>
              <a:buFont typeface="Wingdings" pitchFamily="2" charset="2"/>
              <a:buChar char="Ø"/>
            </a:pPr>
            <a:r>
              <a:rPr lang="en-US" sz="1500" dirty="0" smtClean="0">
                <a:latin typeface="Verdana" pitchFamily="34" charset="0"/>
                <a:ea typeface="Verdana" pitchFamily="34" charset="0"/>
                <a:cs typeface="Verdana" pitchFamily="34" charset="0"/>
              </a:rPr>
              <a:t>Automations can describe complex processes that are mission critical to the business so they should be managed just like any other deployed software. </a:t>
            </a:r>
          </a:p>
          <a:p>
            <a:pPr>
              <a:buFont typeface="Wingdings" pitchFamily="2" charset="2"/>
              <a:buChar char="Ø"/>
            </a:pPr>
            <a:r>
              <a:rPr lang="en-US" sz="1500" dirty="0" smtClean="0">
                <a:latin typeface="Verdana" pitchFamily="34" charset="0"/>
                <a:ea typeface="Verdana" pitchFamily="34" charset="0"/>
                <a:cs typeface="Verdana" pitchFamily="34" charset="0"/>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Approach towards Defect Management, Metrics and Reporting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It is important that the defect information, which is a natural by-product of the defect management process, be analyzed and communicated to both project management and senior management.  </a:t>
            </a:r>
          </a:p>
          <a:p>
            <a:pPr>
              <a:buFont typeface="Wingdings" pitchFamily="2" charset="2"/>
              <a:buChar char="Ø"/>
            </a:pPr>
            <a:r>
              <a:rPr lang="en-US" sz="1800" dirty="0" smtClean="0">
                <a:latin typeface="Verdana" pitchFamily="34" charset="0"/>
                <a:ea typeface="Verdana" pitchFamily="34" charset="0"/>
                <a:cs typeface="Verdana" pitchFamily="34" charset="0"/>
              </a:rPr>
              <a:t>This could take the form of defect rates, defect trends, types of defects, failure costs, etc.  </a:t>
            </a:r>
          </a:p>
          <a:p>
            <a:pPr>
              <a:buFont typeface="Wingdings" pitchFamily="2" charset="2"/>
              <a:buChar char="Ø"/>
            </a:pPr>
            <a:r>
              <a:rPr lang="en-US" sz="1800" dirty="0" smtClean="0">
                <a:latin typeface="Verdana" pitchFamily="34" charset="0"/>
                <a:ea typeface="Verdana" pitchFamily="34" charset="0"/>
                <a:cs typeface="Verdana" pitchFamily="34" charset="0"/>
              </a:rPr>
              <a:t>From a tactical perspective, defect arrival rate (rate at which new defects are being discovered) is a very useful metric that provides insight into a project's likelihood of making its target date objectives.  </a:t>
            </a:r>
          </a:p>
          <a:p>
            <a:pPr>
              <a:buFont typeface="Wingdings" pitchFamily="2" charset="2"/>
              <a:buChar char="Ø"/>
            </a:pPr>
            <a:r>
              <a:rPr lang="en-US" sz="1800" dirty="0" smtClean="0">
                <a:latin typeface="Verdana" pitchFamily="34" charset="0"/>
                <a:ea typeface="Verdana" pitchFamily="34" charset="0"/>
                <a:cs typeface="Verdana" pitchFamily="34" charset="0"/>
              </a:rPr>
              <a:t>Defect removal efficiency is also considered to be one of the most useful metrics, however it can not be calculated until the system is installed. </a:t>
            </a:r>
          </a:p>
          <a:p>
            <a:pPr>
              <a:buNone/>
            </a:pPr>
            <a:endParaRPr lang="en-US" sz="1800" dirty="0" smtClean="0">
              <a:latin typeface="Verdana" pitchFamily="34" charset="0"/>
              <a:ea typeface="Verdana" pitchFamily="34" charset="0"/>
              <a:cs typeface="Verdana" pitchFamily="34" charset="0"/>
            </a:endParaRP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err="1" smtClean="0">
                <a:latin typeface="Verdana" pitchFamily="34" charset="0"/>
                <a:ea typeface="Verdana" pitchFamily="34" charset="0"/>
                <a:cs typeface="Verdana" pitchFamily="34" charset="0"/>
              </a:rPr>
              <a:t>Recap</a:t>
            </a:r>
            <a:endParaRPr lang="fr-FR" sz="2400" dirty="0" smtClean="0">
              <a:latin typeface="Verdana" pitchFamily="34" charset="0"/>
              <a:ea typeface="Verdana" pitchFamily="34" charset="0"/>
              <a:cs typeface="Verdana" pitchFamily="34" charset="0"/>
            </a:endParaRPr>
          </a:p>
        </p:txBody>
      </p:sp>
      <p:sp>
        <p:nvSpPr>
          <p:cNvPr id="3" name="Espace réservé du contenu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Importance </a:t>
            </a:r>
          </a:p>
          <a:p>
            <a:pPr>
              <a:buFont typeface="Wingdings" pitchFamily="2" charset="2"/>
              <a:buChar char="Ø"/>
            </a:pPr>
            <a:r>
              <a:rPr lang="en-US" sz="1500" dirty="0" smtClean="0">
                <a:latin typeface="Verdana" pitchFamily="34" charset="0"/>
                <a:ea typeface="Verdana" pitchFamily="34" charset="0"/>
                <a:cs typeface="Verdana" pitchFamily="34" charset="0"/>
              </a:rPr>
              <a:t>Types and description</a:t>
            </a:r>
          </a:p>
          <a:p>
            <a:pPr>
              <a:buFont typeface="Wingdings" pitchFamily="2" charset="2"/>
              <a:buChar char="Ø"/>
            </a:pPr>
            <a:r>
              <a:rPr lang="en-US" sz="1500" dirty="0" smtClean="0">
                <a:latin typeface="Verdana" pitchFamily="34" charset="0"/>
                <a:ea typeface="Verdana" pitchFamily="34" charset="0"/>
                <a:cs typeface="Verdana" pitchFamily="34" charset="0"/>
              </a:rPr>
              <a:t>Objectives</a:t>
            </a:r>
          </a:p>
          <a:p>
            <a:pPr>
              <a:buFont typeface="Wingdings" pitchFamily="2" charset="2"/>
              <a:buChar char="Ø"/>
            </a:pPr>
            <a:r>
              <a:rPr lang="en-US" sz="1500" dirty="0" smtClean="0">
                <a:latin typeface="Verdana" pitchFamily="34" charset="0"/>
                <a:ea typeface="Verdana" pitchFamily="34" charset="0"/>
                <a:cs typeface="Verdana" pitchFamily="34" charset="0"/>
              </a:rPr>
              <a:t>Challenges</a:t>
            </a:r>
          </a:p>
          <a:p>
            <a:pPr>
              <a:buFont typeface="Wingdings" pitchFamily="2" charset="2"/>
              <a:buChar char="Ø"/>
            </a:pPr>
            <a:r>
              <a:rPr lang="en-US" sz="1500" dirty="0" smtClean="0">
                <a:latin typeface="Verdana" pitchFamily="34" charset="0"/>
                <a:ea typeface="Verdana" pitchFamily="34" charset="0"/>
                <a:cs typeface="Verdana" pitchFamily="34" charset="0"/>
              </a:rPr>
              <a:t>Approaches</a:t>
            </a:r>
          </a:p>
          <a:p>
            <a:pPr>
              <a:buFont typeface="Wingdings" pitchFamily="2" charset="2"/>
              <a:buChar char="Ø"/>
            </a:pPr>
            <a:r>
              <a:rPr lang="en-US" sz="1500" dirty="0" smtClean="0">
                <a:latin typeface="Verdana" pitchFamily="34" charset="0"/>
                <a:ea typeface="Verdana" pitchFamily="34" charset="0"/>
                <a:cs typeface="Verdana" pitchFamily="34" charset="0"/>
              </a:rPr>
              <a:t>Unit test Design</a:t>
            </a:r>
          </a:p>
          <a:p>
            <a:pPr>
              <a:buFont typeface="Wingdings" pitchFamily="2" charset="2"/>
              <a:buChar char="Ø"/>
            </a:pPr>
            <a:r>
              <a:rPr lang="en-US" sz="1500" dirty="0" smtClean="0">
                <a:latin typeface="Verdana" pitchFamily="34" charset="0"/>
                <a:ea typeface="Verdana" pitchFamily="34" charset="0"/>
                <a:cs typeface="Verdana" pitchFamily="34" charset="0"/>
              </a:rPr>
              <a:t>Best practices</a:t>
            </a:r>
          </a:p>
          <a:p>
            <a:pPr marL="457200" indent="-457200">
              <a:lnSpc>
                <a:spcPct val="150000"/>
              </a:lnSpc>
              <a:buFont typeface="+mj-lt"/>
              <a:buAutoNum type="arabicPeriod"/>
              <a:defRPr/>
            </a:pPr>
            <a:endParaRPr lang="fr-FR" sz="1500" dirty="0" smtClean="0">
              <a:latin typeface="Verdana" pitchFamily="34" charset="0"/>
              <a:ea typeface="Verdana" pitchFamily="34" charset="0"/>
              <a:cs typeface="Verdana" pitchFamily="34" charset="0"/>
            </a:endParaRPr>
          </a:p>
          <a:p>
            <a:pPr marL="457200" indent="-457200">
              <a:lnSpc>
                <a:spcPct val="150000"/>
              </a:lnSpc>
              <a:buFont typeface="+mj-lt"/>
              <a:buAutoNum type="arabicPeriod"/>
              <a:defRPr/>
            </a:pPr>
            <a:endParaRPr lang="fr-FR" sz="1500" dirty="0" smtClean="0">
              <a:latin typeface="Verdana" pitchFamily="34" charset="0"/>
              <a:ea typeface="Verdana" pitchFamily="34" charset="0"/>
              <a:cs typeface="Verdana" pitchFamily="34" charset="0"/>
            </a:endParaRPr>
          </a:p>
          <a:p>
            <a:pPr>
              <a:buFont typeface="Wingdings" pitchFamily="2" charset="2"/>
              <a:buNone/>
              <a:defRPr/>
            </a:pPr>
            <a:endParaRPr lang="fr-FR" sz="1500" dirty="0" smtClean="0">
              <a:latin typeface="Verdana" pitchFamily="34" charset="0"/>
              <a:ea typeface="Verdana" pitchFamily="34" charset="0"/>
              <a:cs typeface="Verdana" pitchFamily="34" charset="0"/>
            </a:endParaRPr>
          </a:p>
          <a:p>
            <a:pPr>
              <a:defRPr/>
            </a:pPr>
            <a:endParaRPr lang="fr-FR" sz="1500" dirty="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D:\Users\lyarragu\Desktop\Unit Testing\unnamed.jpg"/>
          <p:cNvPicPr>
            <a:picLocks noGrp="1" noChangeAspect="1" noChangeArrowheads="1"/>
          </p:cNvPicPr>
          <p:nvPr>
            <p:ph idx="1"/>
          </p:nvPr>
        </p:nvPicPr>
        <p:blipFill>
          <a:blip r:embed="rId2" cstate="print"/>
          <a:stretch>
            <a:fillRect/>
          </a:stretch>
        </p:blipFill>
        <p:spPr bwMode="auto">
          <a:xfrm>
            <a:off x="1579368" y="1410758"/>
            <a:ext cx="6969513" cy="46434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Mocks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An object under test may have dependencies on other (complex) objects. To isolate the behavior of the object you want to test you replace the other objects by mocks that simulate the behavior of the real objects. </a:t>
            </a:r>
          </a:p>
          <a:p>
            <a:pPr>
              <a:buFont typeface="Wingdings" pitchFamily="2" charset="2"/>
              <a:buChar char="Ø"/>
            </a:pPr>
            <a:r>
              <a:rPr lang="en-US" sz="1500" dirty="0" smtClean="0">
                <a:latin typeface="Verdana" pitchFamily="34" charset="0"/>
                <a:ea typeface="Verdana" pitchFamily="34" charset="0"/>
                <a:cs typeface="Verdana" pitchFamily="34" charset="0"/>
              </a:rPr>
              <a:t>This is useful if the real objects are impractical to incorporate into the unit test.</a:t>
            </a:r>
          </a:p>
          <a:p>
            <a:pPr>
              <a:buFont typeface="Wingdings" pitchFamily="2" charset="2"/>
              <a:buChar char="Ø"/>
            </a:pPr>
            <a:r>
              <a:rPr lang="en-US" sz="1500" dirty="0" smtClean="0">
                <a:latin typeface="Verdana" pitchFamily="34" charset="0"/>
                <a:ea typeface="Verdana" pitchFamily="34" charset="0"/>
                <a:cs typeface="Verdana" pitchFamily="34" charset="0"/>
              </a:rPr>
              <a:t>In short, mocking is creating objects that simulate the behavior of real objects.</a:t>
            </a:r>
          </a:p>
          <a:p>
            <a:pPr>
              <a:buNone/>
            </a:pPr>
            <a:endParaRPr lang="en-US" sz="1500" dirty="0" smtClean="0">
              <a:latin typeface="Verdana" pitchFamily="34" charset="0"/>
              <a:ea typeface="Verdana" pitchFamily="34" charset="0"/>
              <a:cs typeface="Verdana" pitchFamily="34" charset="0"/>
            </a:endParaRPr>
          </a:p>
        </p:txBody>
      </p:sp>
      <p:pic>
        <p:nvPicPr>
          <p:cNvPr id="4" name="Picture 2" descr="D:\Users\lyarragu\Desktop\Unit Testing\main-qimg-30c16934b3186b45720ad742ab16f082-c.jpg"/>
          <p:cNvPicPr>
            <a:picLocks noChangeAspect="1" noChangeArrowheads="1"/>
          </p:cNvPicPr>
          <p:nvPr/>
        </p:nvPicPr>
        <p:blipFill>
          <a:blip r:embed="rId2" cstate="print"/>
          <a:srcRect/>
          <a:stretch>
            <a:fillRect/>
          </a:stretch>
        </p:blipFill>
        <p:spPr bwMode="auto">
          <a:xfrm>
            <a:off x="1786466" y="3508375"/>
            <a:ext cx="4991100" cy="21050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Stubs and Drivers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1500" dirty="0" smtClean="0">
                <a:latin typeface="Verdana" pitchFamily="34" charset="0"/>
                <a:ea typeface="Verdana" pitchFamily="34" charset="0"/>
                <a:cs typeface="Verdana" pitchFamily="34" charset="0"/>
              </a:rPr>
              <a:t>Suppose you have a function (Function A) that calculates the total marks obtained. Suppose this function derives its values from another function (Function b) which calculates the marks obtained in a particular subject.</a:t>
            </a:r>
            <a:br>
              <a:rPr lang="en-US" sz="1500" dirty="0" smtClean="0">
                <a:latin typeface="Verdana" pitchFamily="34" charset="0"/>
                <a:ea typeface="Verdana" pitchFamily="34" charset="0"/>
                <a:cs typeface="Verdana" pitchFamily="34" charset="0"/>
              </a:rPr>
            </a:br>
            <a:r>
              <a:rPr lang="en-US" sz="1500" dirty="0" smtClean="0">
                <a:latin typeface="Verdana" pitchFamily="34" charset="0"/>
                <a:ea typeface="Verdana" pitchFamily="34" charset="0"/>
                <a:cs typeface="Verdana" pitchFamily="34" charset="0"/>
              </a:rPr>
              <a:t>Only Function A is finished and needs to be tested, but Function B is under Development. In this case, you create a dummy function to act in place of Function B to test your function A. This dummy function gets called by function A. Such a dummy is called a </a:t>
            </a:r>
            <a:r>
              <a:rPr lang="en-US" sz="1500" b="1" dirty="0" smtClean="0">
                <a:latin typeface="Verdana" pitchFamily="34" charset="0"/>
                <a:ea typeface="Verdana" pitchFamily="34" charset="0"/>
                <a:cs typeface="Verdana" pitchFamily="34" charset="0"/>
              </a:rPr>
              <a:t>STUB.</a:t>
            </a:r>
            <a:r>
              <a:rPr lang="en-US" sz="1500" dirty="0" smtClean="0">
                <a:latin typeface="Verdana" pitchFamily="34" charset="0"/>
                <a:ea typeface="Verdana" pitchFamily="34" charset="0"/>
                <a:cs typeface="Verdana" pitchFamily="34" charset="0"/>
              </a:rPr>
              <a:t/>
            </a:r>
            <a:br>
              <a:rPr lang="en-US" sz="1500" dirty="0" smtClean="0">
                <a:latin typeface="Verdana" pitchFamily="34" charset="0"/>
                <a:ea typeface="Verdana" pitchFamily="34" charset="0"/>
                <a:cs typeface="Verdana" pitchFamily="34" charset="0"/>
              </a:rPr>
            </a:br>
            <a:r>
              <a:rPr lang="en-US" sz="1500" dirty="0" smtClean="0">
                <a:latin typeface="Verdana" pitchFamily="34" charset="0"/>
                <a:ea typeface="Verdana" pitchFamily="34" charset="0"/>
                <a:cs typeface="Verdana" pitchFamily="34" charset="0"/>
              </a:rPr>
              <a:t>Suppose you have finished Function B and is waiting for Function A to be developed. In this case you create a dummy to call the Function B. This dummy is called the </a:t>
            </a:r>
            <a:r>
              <a:rPr lang="en-US" sz="1500" b="1" dirty="0" smtClean="0">
                <a:latin typeface="Verdana" pitchFamily="34" charset="0"/>
                <a:ea typeface="Verdana" pitchFamily="34" charset="0"/>
                <a:cs typeface="Verdana" pitchFamily="34" charset="0"/>
              </a:rPr>
              <a:t>DRIVER</a:t>
            </a:r>
            <a:r>
              <a:rPr lang="en-US" sz="1500" dirty="0" smtClean="0">
                <a:latin typeface="Verdana" pitchFamily="34" charset="0"/>
                <a:ea typeface="Verdana" pitchFamily="34" charset="0"/>
                <a:cs typeface="Verdana" pitchFamily="34" charset="0"/>
              </a:rPr>
              <a:t>.</a:t>
            </a:r>
          </a:p>
          <a:p>
            <a:endParaRPr lang="en-US" sz="1500" dirty="0">
              <a:latin typeface="Verdana" pitchFamily="34" charset="0"/>
              <a:ea typeface="Verdana" pitchFamily="34" charset="0"/>
              <a:cs typeface="Verdana" pitchFamily="34" charset="0"/>
            </a:endParaRPr>
          </a:p>
        </p:txBody>
      </p:sp>
      <p:pic>
        <p:nvPicPr>
          <p:cNvPr id="4" name="Picture 2" descr="D:\Users\lyarragu\Desktop\Unit Testing\main-qimg-30c16934b3186b45720ad742ab16f082-c.jpg"/>
          <p:cNvPicPr>
            <a:picLocks noChangeAspect="1" noChangeArrowheads="1"/>
          </p:cNvPicPr>
          <p:nvPr/>
        </p:nvPicPr>
        <p:blipFill>
          <a:blip r:embed="rId2" cstate="print"/>
          <a:srcRect/>
          <a:stretch>
            <a:fillRect/>
          </a:stretch>
        </p:blipFill>
        <p:spPr bwMode="auto">
          <a:xfrm>
            <a:off x="2065867" y="3708399"/>
            <a:ext cx="4991100" cy="21050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Leveraging tools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leverage is any strategic or tactical advantage, and as a verb, means to exploit such an advantage, just as the use of a physical lever gives one an advantage in the physical sense.</a:t>
            </a:r>
          </a:p>
          <a:p>
            <a:pPr>
              <a:buFont typeface="Wingdings" pitchFamily="2" charset="2"/>
              <a:buChar char="Ø"/>
            </a:pPr>
            <a:r>
              <a:rPr lang="en-US" sz="1800" dirty="0" smtClean="0">
                <a:latin typeface="Verdana" pitchFamily="34" charset="0"/>
                <a:ea typeface="Verdana" pitchFamily="34" charset="0"/>
                <a:cs typeface="Verdana" pitchFamily="34" charset="0"/>
              </a:rPr>
              <a:t>Few Leveraging tools are :</a:t>
            </a:r>
          </a:p>
          <a:p>
            <a:pPr>
              <a:buNone/>
            </a:pPr>
            <a:r>
              <a:rPr lang="en-US" sz="1800" dirty="0" smtClean="0">
                <a:latin typeface="Verdana" pitchFamily="34" charset="0"/>
                <a:ea typeface="Verdana" pitchFamily="34" charset="0"/>
                <a:cs typeface="Verdana" pitchFamily="34" charset="0"/>
              </a:rPr>
              <a:t>           MOQ, </a:t>
            </a:r>
            <a:r>
              <a:rPr lang="en-US" sz="1800" dirty="0" err="1" smtClean="0">
                <a:latin typeface="Verdana" pitchFamily="34" charset="0"/>
                <a:ea typeface="Verdana" pitchFamily="34" charset="0"/>
                <a:cs typeface="Verdana" pitchFamily="34" charset="0"/>
              </a:rPr>
              <a:t>Nunit</a:t>
            </a:r>
            <a:r>
              <a:rPr lang="en-US" sz="1800" dirty="0" smtClean="0">
                <a:latin typeface="Verdana" pitchFamily="34" charset="0"/>
                <a:ea typeface="Verdana" pitchFamily="34" charset="0"/>
                <a:cs typeface="Verdana" pitchFamily="34" charset="0"/>
              </a:rPr>
              <a:t> etc.</a:t>
            </a: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MOQ</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Mocking framework for C#/.NET. It is used in unit testing to isolate your class under test from its dependencies and ensure that the proper methods on the dependent objects are being called.</a:t>
            </a:r>
          </a:p>
          <a:p>
            <a:pPr>
              <a:buFont typeface="Wingdings" pitchFamily="2" charset="2"/>
              <a:buChar char="Ø"/>
            </a:pPr>
            <a:r>
              <a:rPr lang="en-US" sz="1500" dirty="0" smtClean="0">
                <a:latin typeface="Verdana" pitchFamily="34" charset="0"/>
                <a:ea typeface="Verdana" pitchFamily="34" charset="0"/>
                <a:cs typeface="Verdana" pitchFamily="34" charset="0"/>
              </a:rPr>
              <a:t>If we have components which depend on external dependencies e.g. WCF Services, Databases etc. In such cases, the unit test needs to make calls to the WCF services or to a database. In unit testing, our main objective is to test the functionality of the component and it is difficult to reproduce WCF Service Proxy or the database calls.</a:t>
            </a:r>
          </a:p>
          <a:p>
            <a:pPr>
              <a:buFont typeface="Wingdings" pitchFamily="2" charset="2"/>
              <a:buChar char="Ø"/>
            </a:pPr>
            <a:r>
              <a:rPr lang="en-US" sz="1500" dirty="0" smtClean="0">
                <a:latin typeface="Verdana" pitchFamily="34" charset="0"/>
                <a:ea typeface="Verdana" pitchFamily="34" charset="0"/>
                <a:cs typeface="Verdana" pitchFamily="34" charset="0"/>
              </a:rPr>
              <a:t>For example, if we have an interface </a:t>
            </a:r>
            <a:r>
              <a:rPr lang="en-US" sz="1500" dirty="0" err="1" smtClean="0">
                <a:latin typeface="Verdana" pitchFamily="34" charset="0"/>
                <a:ea typeface="Verdana" pitchFamily="34" charset="0"/>
                <a:cs typeface="Verdana" pitchFamily="34" charset="0"/>
              </a:rPr>
              <a:t>IUserDataAccess</a:t>
            </a:r>
            <a:r>
              <a:rPr lang="en-US" sz="1500" dirty="0" smtClean="0">
                <a:latin typeface="Verdana" pitchFamily="34" charset="0"/>
                <a:ea typeface="Verdana" pitchFamily="34" charset="0"/>
                <a:cs typeface="Verdana" pitchFamily="34" charset="0"/>
              </a:rPr>
              <a:t> that is implemented by the class </a:t>
            </a:r>
            <a:r>
              <a:rPr lang="en-US" sz="1500" dirty="0" err="1" smtClean="0">
                <a:latin typeface="Verdana" pitchFamily="34" charset="0"/>
                <a:ea typeface="Verdana" pitchFamily="34" charset="0"/>
                <a:cs typeface="Verdana" pitchFamily="34" charset="0"/>
              </a:rPr>
              <a:t>UserDataAccess</a:t>
            </a:r>
            <a:r>
              <a:rPr lang="en-US" sz="1500" dirty="0" smtClean="0">
                <a:latin typeface="Verdana" pitchFamily="34" charset="0"/>
                <a:ea typeface="Verdana" pitchFamily="34" charset="0"/>
                <a:cs typeface="Verdana" pitchFamily="34" charset="0"/>
              </a:rPr>
              <a:t> which contains methods that make call to the entity framework and hence the database. We can use the interface top build a fake object using Mock&lt;T&gt; generic class.</a:t>
            </a:r>
          </a:p>
          <a:p>
            <a:pPr>
              <a:buNone/>
            </a:pPr>
            <a:r>
              <a:rPr lang="en-US" sz="2000" dirty="0" smtClean="0"/>
              <a:t>          </a:t>
            </a:r>
            <a:r>
              <a:rPr lang="en-US" sz="2000" dirty="0" err="1" smtClean="0"/>
              <a:t>eg</a:t>
            </a:r>
            <a:r>
              <a:rPr lang="en-US" sz="2000" dirty="0" smtClean="0"/>
              <a:t> : </a:t>
            </a:r>
            <a:r>
              <a:rPr lang="en-US" sz="1500" dirty="0" err="1" smtClean="0">
                <a:latin typeface="FangSong" pitchFamily="49" charset="-122"/>
                <a:ea typeface="FangSong" pitchFamily="49" charset="-122"/>
              </a:rPr>
              <a:t>var</a:t>
            </a:r>
            <a:r>
              <a:rPr lang="en-US" sz="1500" dirty="0" smtClean="0">
                <a:latin typeface="FangSong" pitchFamily="49" charset="-122"/>
                <a:ea typeface="FangSong" pitchFamily="49" charset="-122"/>
              </a:rPr>
              <a:t> repository=new Mock&lt;</a:t>
            </a:r>
            <a:r>
              <a:rPr lang="en-US" sz="1500" dirty="0" err="1" smtClean="0">
                <a:latin typeface="FangSong" pitchFamily="49" charset="-122"/>
                <a:ea typeface="FangSong" pitchFamily="49" charset="-122"/>
              </a:rPr>
              <a:t>IUserDataAccess</a:t>
            </a:r>
            <a:r>
              <a:rPr lang="en-US" sz="1500" dirty="0" smtClean="0">
                <a:latin typeface="FangSong" pitchFamily="49" charset="-122"/>
                <a:ea typeface="FangSong" pitchFamily="49" charset="-122"/>
              </a:rPr>
              <a:t>&lt;User&gt;&gt;();</a:t>
            </a:r>
          </a:p>
          <a:p>
            <a:pPr>
              <a:buNone/>
            </a:pPr>
            <a:r>
              <a:rPr lang="en-US" sz="1500" dirty="0" smtClean="0">
                <a:latin typeface="FangSong" pitchFamily="49" charset="-122"/>
                <a:ea typeface="FangSong" pitchFamily="49" charset="-122"/>
              </a:rPr>
              <a:t>                  </a:t>
            </a:r>
            <a:r>
              <a:rPr lang="en-US" sz="1500" dirty="0" err="1" smtClean="0">
                <a:latin typeface="FangSong" pitchFamily="49" charset="-122"/>
                <a:ea typeface="FangSong" pitchFamily="49" charset="-122"/>
              </a:rPr>
              <a:t>var</a:t>
            </a:r>
            <a:r>
              <a:rPr lang="en-US" sz="1500" dirty="0" smtClean="0">
                <a:latin typeface="FangSong" pitchFamily="49" charset="-122"/>
                <a:ea typeface="FangSong" pitchFamily="49" charset="-122"/>
              </a:rPr>
              <a:t> user = new User(</a:t>
            </a:r>
            <a:r>
              <a:rPr lang="en-US" sz="1500" dirty="0" err="1" smtClean="0">
                <a:latin typeface="FangSong" pitchFamily="49" charset="-122"/>
                <a:ea typeface="FangSong" pitchFamily="49" charset="-122"/>
              </a:rPr>
              <a:t>repository.Object</a:t>
            </a:r>
            <a:r>
              <a:rPr lang="en-US" sz="1500" dirty="0" smtClean="0">
                <a:latin typeface="FangSong" pitchFamily="49" charset="-122"/>
                <a:ea typeface="FangSong" pitchFamily="49" charset="-122"/>
              </a:rPr>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D:\Users\lyarragu\Desktop\Unit Testing\mocking.png"/>
          <p:cNvPicPr>
            <a:picLocks noGrp="1" noChangeAspect="1" noChangeArrowheads="1"/>
          </p:cNvPicPr>
          <p:nvPr>
            <p:ph idx="1"/>
          </p:nvPr>
        </p:nvPicPr>
        <p:blipFill>
          <a:blip r:embed="rId2" cstate="print"/>
          <a:stretch>
            <a:fillRect/>
          </a:stretch>
        </p:blipFill>
        <p:spPr bwMode="auto">
          <a:xfrm>
            <a:off x="1828341" y="1749930"/>
            <a:ext cx="6573168" cy="413442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Verdana" pitchFamily="34" charset="0"/>
                <a:ea typeface="Verdana" pitchFamily="34" charset="0"/>
                <a:cs typeface="Verdana" pitchFamily="34" charset="0"/>
              </a:rPr>
              <a:t>NUnit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err="1" smtClean="0">
                <a:latin typeface="Verdana" pitchFamily="34" charset="0"/>
                <a:ea typeface="Verdana" pitchFamily="34" charset="0"/>
                <a:cs typeface="Verdana" pitchFamily="34" charset="0"/>
              </a:rPr>
              <a:t>NUnit</a:t>
            </a:r>
            <a:r>
              <a:rPr lang="en-US" sz="1500" dirty="0" smtClean="0">
                <a:latin typeface="Verdana" pitchFamily="34" charset="0"/>
                <a:ea typeface="Verdana" pitchFamily="34" charset="0"/>
                <a:cs typeface="Verdana" pitchFamily="34" charset="0"/>
              </a:rPr>
              <a:t> is a unit-testing framework for .NET applications in which the entire application is isolated into diverse modules.</a:t>
            </a:r>
          </a:p>
          <a:p>
            <a:pPr>
              <a:buFont typeface="Wingdings" pitchFamily="2" charset="2"/>
              <a:buChar char="Ø"/>
            </a:pPr>
            <a:r>
              <a:rPr lang="en-US" sz="1500" dirty="0" smtClean="0">
                <a:latin typeface="Verdana" pitchFamily="34" charset="0"/>
                <a:ea typeface="Verdana" pitchFamily="34" charset="0"/>
                <a:cs typeface="Verdana" pitchFamily="34" charset="0"/>
              </a:rPr>
              <a:t> Each module is tested independently to ensure that the objective is met. </a:t>
            </a:r>
          </a:p>
          <a:p>
            <a:pPr>
              <a:buFont typeface="Wingdings" pitchFamily="2" charset="2"/>
              <a:buChar char="Ø"/>
            </a:pPr>
            <a:r>
              <a:rPr lang="en-US" sz="1500" dirty="0" smtClean="0">
                <a:latin typeface="Verdana" pitchFamily="34" charset="0"/>
                <a:ea typeface="Verdana" pitchFamily="34" charset="0"/>
                <a:cs typeface="Verdana" pitchFamily="34" charset="0"/>
              </a:rPr>
              <a:t>The </a:t>
            </a:r>
            <a:r>
              <a:rPr lang="en-US" sz="1500" dirty="0" err="1" smtClean="0">
                <a:latin typeface="Verdana" pitchFamily="34" charset="0"/>
                <a:ea typeface="Verdana" pitchFamily="34" charset="0"/>
                <a:cs typeface="Verdana" pitchFamily="34" charset="0"/>
              </a:rPr>
              <a:t>NUnit</a:t>
            </a:r>
            <a:r>
              <a:rPr lang="en-US" sz="1500" dirty="0" smtClean="0">
                <a:latin typeface="Verdana" pitchFamily="34" charset="0"/>
                <a:ea typeface="Verdana" pitchFamily="34" charset="0"/>
                <a:cs typeface="Verdana" pitchFamily="34" charset="0"/>
              </a:rPr>
              <a:t> Framework caters a range of attributes that are used during unit tests. </a:t>
            </a:r>
          </a:p>
          <a:p>
            <a:pPr>
              <a:buFont typeface="Wingdings" pitchFamily="2" charset="2"/>
              <a:buChar char="Ø"/>
            </a:pPr>
            <a:r>
              <a:rPr lang="en-US" sz="1500" dirty="0" smtClean="0">
                <a:latin typeface="Verdana" pitchFamily="34" charset="0"/>
                <a:ea typeface="Verdana" pitchFamily="34" charset="0"/>
                <a:cs typeface="Verdana" pitchFamily="34" charset="0"/>
              </a:rPr>
              <a:t>They are used to define :</a:t>
            </a:r>
          </a:p>
          <a:p>
            <a:pPr lvl="1">
              <a:buFont typeface="Arial" pitchFamily="34" charset="0"/>
              <a:buChar char="•"/>
            </a:pPr>
            <a:r>
              <a:rPr lang="en-US" sz="1500" dirty="0" smtClean="0">
                <a:latin typeface="Verdana" pitchFamily="34" charset="0"/>
                <a:ea typeface="Verdana" pitchFamily="34" charset="0"/>
                <a:cs typeface="Verdana" pitchFamily="34" charset="0"/>
              </a:rPr>
              <a:t>Test -Fixtures,</a:t>
            </a:r>
          </a:p>
          <a:p>
            <a:pPr lvl="1">
              <a:buFont typeface="Arial" pitchFamily="34" charset="0"/>
              <a:buChar char="•"/>
            </a:pPr>
            <a:r>
              <a:rPr lang="en-US" sz="1500" dirty="0" smtClean="0">
                <a:latin typeface="Verdana" pitchFamily="34" charset="0"/>
                <a:ea typeface="Verdana" pitchFamily="34" charset="0"/>
                <a:cs typeface="Verdana" pitchFamily="34" charset="0"/>
              </a:rPr>
              <a:t> Test methods,</a:t>
            </a:r>
          </a:p>
          <a:p>
            <a:pPr lvl="1">
              <a:buFont typeface="Arial" pitchFamily="34" charset="0"/>
              <a:buChar char="•"/>
            </a:pPr>
            <a:r>
              <a:rPr lang="en-US" sz="1500" dirty="0" smtClean="0">
                <a:latin typeface="Verdana" pitchFamily="34" charset="0"/>
                <a:ea typeface="Verdana" pitchFamily="34" charset="0"/>
                <a:cs typeface="Verdana" pitchFamily="34" charset="0"/>
              </a:rPr>
              <a:t> Expected Exception and</a:t>
            </a:r>
          </a:p>
          <a:p>
            <a:pPr lvl="1">
              <a:buFont typeface="Arial" pitchFamily="34" charset="0"/>
              <a:buChar char="•"/>
            </a:pPr>
            <a:r>
              <a:rPr lang="en-US" sz="1500" dirty="0" smtClean="0">
                <a:latin typeface="Verdana" pitchFamily="34" charset="0"/>
                <a:ea typeface="Verdana" pitchFamily="34" charset="0"/>
                <a:cs typeface="Verdana" pitchFamily="34" charset="0"/>
              </a:rPr>
              <a:t> Ignore methods.</a:t>
            </a:r>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000" b="1" dirty="0" smtClean="0">
                <a:latin typeface="Verdana" pitchFamily="34" charset="0"/>
                <a:ea typeface="Verdana" pitchFamily="34" charset="0"/>
                <a:cs typeface="Verdana" pitchFamily="34" charset="0"/>
              </a:rPr>
              <a:t>Text Fixture Attribute : </a:t>
            </a:r>
            <a:r>
              <a:rPr lang="en-US" sz="1000" dirty="0" smtClean="0">
                <a:latin typeface="Verdana" pitchFamily="34" charset="0"/>
                <a:ea typeface="Verdana" pitchFamily="34" charset="0"/>
                <a:cs typeface="Verdana" pitchFamily="34" charset="0"/>
              </a:rPr>
              <a:t>The Test Fixture attribute is an indication that a class contains test methods.</a:t>
            </a:r>
          </a:p>
          <a:p>
            <a:pPr>
              <a:buNone/>
            </a:pPr>
            <a:r>
              <a:rPr lang="en-US" sz="1000" b="1" dirty="0" smtClean="0">
                <a:latin typeface="Verdana" pitchFamily="34" charset="0"/>
                <a:ea typeface="Verdana" pitchFamily="34" charset="0"/>
                <a:cs typeface="Verdana" pitchFamily="34" charset="0"/>
              </a:rPr>
              <a:t>Test Attribute : </a:t>
            </a:r>
            <a:r>
              <a:rPr lang="en-US" sz="1000" dirty="0" smtClean="0">
                <a:latin typeface="Verdana" pitchFamily="34" charset="0"/>
                <a:ea typeface="Verdana" pitchFamily="34" charset="0"/>
                <a:cs typeface="Verdana" pitchFamily="34" charset="0"/>
              </a:rPr>
              <a:t>The Test attribute indicates that a method within a test fixture should be run by the Test Runner application. </a:t>
            </a:r>
          </a:p>
          <a:p>
            <a:pPr>
              <a:buNone/>
            </a:pPr>
            <a:r>
              <a:rPr lang="en-US" sz="1000" b="1" dirty="0" smtClean="0">
                <a:latin typeface="Verdana" pitchFamily="34" charset="0"/>
                <a:ea typeface="Verdana" pitchFamily="34" charset="0"/>
                <a:cs typeface="Verdana" pitchFamily="34" charset="0"/>
              </a:rPr>
              <a:t>Expected Exception Attribute : </a:t>
            </a:r>
            <a:r>
              <a:rPr lang="en-US" sz="1000" dirty="0" smtClean="0">
                <a:latin typeface="Verdana" pitchFamily="34" charset="0"/>
                <a:ea typeface="Verdana" pitchFamily="34" charset="0"/>
                <a:cs typeface="Verdana" pitchFamily="34" charset="0"/>
              </a:rPr>
              <a:t>But sometimes you have some circumstances where you actually want to ensure that an exception occurs.</a:t>
            </a:r>
          </a:p>
          <a:p>
            <a:pPr>
              <a:buNone/>
            </a:pPr>
            <a:r>
              <a:rPr lang="en-US" sz="1000" b="1" dirty="0" smtClean="0">
                <a:latin typeface="Verdana" pitchFamily="34" charset="0"/>
                <a:ea typeface="Verdana" pitchFamily="34" charset="0"/>
                <a:cs typeface="Verdana" pitchFamily="34" charset="0"/>
              </a:rPr>
              <a:t>Ignore Attribute :</a:t>
            </a:r>
            <a:r>
              <a:rPr lang="en-US" sz="1000" dirty="0" smtClean="0">
                <a:latin typeface="Verdana" pitchFamily="34" charset="0"/>
                <a:ea typeface="Verdana" pitchFamily="34" charset="0"/>
                <a:cs typeface="Verdana" pitchFamily="34" charset="0"/>
              </a:rPr>
              <a:t>The Ignore attribute is required to indicate that a test should not be run on a particular method. </a:t>
            </a:r>
          </a:p>
          <a:p>
            <a:pPr>
              <a:buNone/>
            </a:pPr>
            <a:endParaRPr lang="en-US" sz="1000" dirty="0" smtClean="0">
              <a:latin typeface="Verdana" pitchFamily="34" charset="0"/>
              <a:ea typeface="Verdana" pitchFamily="34" charset="0"/>
              <a:cs typeface="Verdana" pitchFamily="34" charset="0"/>
            </a:endParaRPr>
          </a:p>
          <a:p>
            <a:pPr>
              <a:buNone/>
            </a:pPr>
            <a:r>
              <a:rPr lang="en-US" sz="1000" b="1" dirty="0" smtClean="0">
                <a:latin typeface="Verdana" pitchFamily="34" charset="0"/>
                <a:ea typeface="Verdana" pitchFamily="34" charset="0"/>
                <a:cs typeface="Verdana" pitchFamily="34" charset="0"/>
              </a:rPr>
              <a:t>          [</a:t>
            </a:r>
            <a:r>
              <a:rPr lang="en-US" sz="1000" b="1" dirty="0" err="1" smtClean="0">
                <a:latin typeface="Verdana" pitchFamily="34" charset="0"/>
                <a:ea typeface="Verdana" pitchFamily="34" charset="0"/>
                <a:cs typeface="Verdana" pitchFamily="34" charset="0"/>
              </a:rPr>
              <a:t>TestFixture</a:t>
            </a:r>
            <a:r>
              <a:rPr lang="en-US" sz="1000" b="1" dirty="0" smtClean="0">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public class Program</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r>
              <a:rPr lang="en-US" sz="1000" b="1" dirty="0" smtClean="0">
                <a:latin typeface="Verdana" pitchFamily="34" charset="0"/>
                <a:ea typeface="Verdana" pitchFamily="34" charset="0"/>
                <a:cs typeface="Verdana" pitchFamily="34" charset="0"/>
              </a:rPr>
              <a:t> [Test]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r>
              <a:rPr lang="en-US" sz="1000" b="1" dirty="0" smtClean="0">
                <a:latin typeface="Verdana" pitchFamily="34" charset="0"/>
                <a:ea typeface="Verdana" pitchFamily="34" charset="0"/>
                <a:cs typeface="Verdana" pitchFamily="34" charset="0"/>
              </a:rPr>
              <a:t>[</a:t>
            </a:r>
            <a:r>
              <a:rPr lang="en-US" sz="1000" b="1" dirty="0" err="1" smtClean="0">
                <a:latin typeface="Verdana" pitchFamily="34" charset="0"/>
                <a:ea typeface="Verdana" pitchFamily="34" charset="0"/>
                <a:cs typeface="Verdana" pitchFamily="34" charset="0"/>
              </a:rPr>
              <a:t>ExpectedException</a:t>
            </a:r>
            <a:r>
              <a:rPr lang="en-US" sz="1000" b="1" dirty="0" smtClean="0">
                <a:latin typeface="Verdana" pitchFamily="34" charset="0"/>
                <a:ea typeface="Verdana" pitchFamily="34" charset="0"/>
                <a:cs typeface="Verdana" pitchFamily="34" charset="0"/>
              </a:rPr>
              <a:t>(</a:t>
            </a:r>
            <a:r>
              <a:rPr lang="en-US" sz="1000" b="1" dirty="0" err="1" smtClean="0">
                <a:latin typeface="Verdana" pitchFamily="34" charset="0"/>
                <a:ea typeface="Verdana" pitchFamily="34" charset="0"/>
                <a:cs typeface="Verdana" pitchFamily="34" charset="0"/>
              </a:rPr>
              <a:t>typeof</a:t>
            </a:r>
            <a:r>
              <a:rPr lang="en-US" sz="1000" b="1" dirty="0" smtClean="0">
                <a:latin typeface="Verdana" pitchFamily="34" charset="0"/>
                <a:ea typeface="Verdana" pitchFamily="34" charset="0"/>
                <a:cs typeface="Verdana" pitchFamily="34" charset="0"/>
              </a:rPr>
              <a:t>(</a:t>
            </a:r>
            <a:r>
              <a:rPr lang="en-US" sz="1000" b="1" dirty="0" err="1" smtClean="0">
                <a:latin typeface="Verdana" pitchFamily="34" charset="0"/>
                <a:ea typeface="Verdana" pitchFamily="34" charset="0"/>
                <a:cs typeface="Verdana" pitchFamily="34" charset="0"/>
              </a:rPr>
              <a:t>DivideByZeroException</a:t>
            </a:r>
            <a:r>
              <a:rPr lang="en-US" sz="1000" b="1" dirty="0" smtClean="0">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public void Test()</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=10,j=0,x;</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x =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 / j;</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    }</a:t>
            </a:r>
          </a:p>
          <a:p>
            <a:pPr>
              <a:buNone/>
            </a:pPr>
            <a:r>
              <a:rPr lang="en-US" sz="1000" b="1" dirty="0" smtClean="0">
                <a:latin typeface="Verdana" pitchFamily="34" charset="0"/>
                <a:ea typeface="Verdana" pitchFamily="34" charset="0"/>
                <a:cs typeface="Verdana" pitchFamily="34" charset="0"/>
              </a:rPr>
              <a:t>             [Test]</a:t>
            </a:r>
          </a:p>
          <a:p>
            <a:pPr>
              <a:buNone/>
            </a:pPr>
            <a:r>
              <a:rPr lang="en-US" sz="1000" b="1" dirty="0" smtClean="0">
                <a:latin typeface="Verdana" pitchFamily="34" charset="0"/>
                <a:ea typeface="Verdana" pitchFamily="34" charset="0"/>
                <a:cs typeface="Verdana" pitchFamily="34" charset="0"/>
              </a:rPr>
              <a:t>             [Ignore("This method is skipping")]</a:t>
            </a:r>
          </a:p>
          <a:p>
            <a:pPr>
              <a:buNone/>
            </a:pPr>
            <a:r>
              <a:rPr lang="en-US" sz="1000" dirty="0" smtClean="0">
                <a:latin typeface="Verdana" pitchFamily="34" charset="0"/>
                <a:ea typeface="Verdana" pitchFamily="34" charset="0"/>
                <a:cs typeface="Verdana" pitchFamily="34" charset="0"/>
              </a:rPr>
              <a:t>             public void Test1()</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br>
              <a:rPr lang="en-US" sz="1000" dirty="0" smtClean="0">
                <a:latin typeface="Verdana" pitchFamily="34" charset="0"/>
                <a:ea typeface="Verdana" pitchFamily="34" charset="0"/>
                <a:cs typeface="Verdana" pitchFamily="34" charset="0"/>
              </a:rPr>
            </a:br>
            <a:r>
              <a:rPr lang="en-US" sz="1000" dirty="0" smtClean="0">
                <a:latin typeface="Verdana" pitchFamily="34" charset="0"/>
                <a:ea typeface="Verdana" pitchFamily="34" charset="0"/>
                <a:cs typeface="Verdana" pitchFamily="34" charset="0"/>
              </a:rPr>
              <a:t>}</a:t>
            </a:r>
          </a:p>
          <a:p>
            <a:endParaRPr lang="en-US" sz="1000" dirty="0">
              <a:latin typeface="Verdana" pitchFamily="34" charset="0"/>
              <a:ea typeface="Verdana" pitchFamily="34" charset="0"/>
              <a:cs typeface="Verdana"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998</Words>
  <Application>Microsoft Office PowerPoint</Application>
  <PresentationFormat>A4 Paper (210x297 mm)</PresentationFormat>
  <Paragraphs>102</Paragraphs>
  <Slides>20</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20</vt:i4>
      </vt:variant>
    </vt:vector>
  </HeadingPairs>
  <TitlesOfParts>
    <vt:vector size="26" baseType="lpstr">
      <vt:lpstr>ppt_Template_Capgemini</vt:lpstr>
      <vt:lpstr>Closing slides</vt:lpstr>
      <vt:lpstr>FS GBU PowerPoint Template</vt:lpstr>
      <vt:lpstr>1_FS GBU PowerPoint Template</vt:lpstr>
      <vt:lpstr>2_FS GBU PowerPoint Template</vt:lpstr>
      <vt:lpstr>think-cell Slide</vt:lpstr>
      <vt:lpstr>Unit Testing</vt:lpstr>
      <vt:lpstr>Recap</vt:lpstr>
      <vt:lpstr>Mocks</vt:lpstr>
      <vt:lpstr>Stubs and Drivers</vt:lpstr>
      <vt:lpstr>Leveraging tools</vt:lpstr>
      <vt:lpstr>MOQ</vt:lpstr>
      <vt:lpstr>PowerPoint Presentation</vt:lpstr>
      <vt:lpstr>NUnit</vt:lpstr>
      <vt:lpstr>PowerPoint Presentation</vt:lpstr>
      <vt:lpstr>Partial Mocks</vt:lpstr>
      <vt:lpstr>Unit Test Execution Approach</vt:lpstr>
      <vt:lpstr>Regression Testing</vt:lpstr>
      <vt:lpstr>Test Driven Development</vt:lpstr>
      <vt:lpstr>PowerPoint Presentation</vt:lpstr>
      <vt:lpstr>PowerPoint Presentation</vt:lpstr>
      <vt:lpstr>Unit Test Automation-Record/Capture and Playback </vt:lpstr>
      <vt:lpstr>Automated Unit Test Execution with Capturing of test results</vt:lpstr>
      <vt:lpstr>Integrating Automation Suite within Source Control</vt:lpstr>
      <vt:lpstr>Approach towards Defect Management, Metrics and Reporting</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Prafulla Shukla</cp:lastModifiedBy>
  <cp:revision>293</cp:revision>
  <dcterms:created xsi:type="dcterms:W3CDTF">2015-02-26T10:12:55Z</dcterms:created>
  <dcterms:modified xsi:type="dcterms:W3CDTF">2016-12-08T03:55:09Z</dcterms:modified>
</cp:coreProperties>
</file>