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4369" r:id="rId3"/>
    <p:sldMasterId id="2147484937" r:id="rId4"/>
    <p:sldMasterId id="2147484952" r:id="rId5"/>
  </p:sldMasterIdLst>
  <p:notesMasterIdLst>
    <p:notesMasterId r:id="rId19"/>
  </p:notesMasterIdLst>
  <p:handoutMasterIdLst>
    <p:handoutMasterId r:id="rId20"/>
  </p:handoutMasterIdLst>
  <p:sldIdLst>
    <p:sldId id="349" r:id="rId6"/>
    <p:sldId id="479" r:id="rId7"/>
    <p:sldId id="480" r:id="rId8"/>
    <p:sldId id="482" r:id="rId9"/>
    <p:sldId id="483" r:id="rId10"/>
    <p:sldId id="485" r:id="rId11"/>
    <p:sldId id="484" r:id="rId12"/>
    <p:sldId id="481" r:id="rId13"/>
    <p:sldId id="488" r:id="rId14"/>
    <p:sldId id="487" r:id="rId15"/>
    <p:sldId id="486" r:id="rId16"/>
    <p:sldId id="489" r:id="rId17"/>
    <p:sldId id="490" r:id="rId18"/>
  </p:sldIdLst>
  <p:sldSz cx="9906000" cy="6858000" type="A4"/>
  <p:notesSz cx="6797675" cy="9874250"/>
  <p:custDataLst>
    <p:tags r:id="rId21"/>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15:clr>
            <a:srgbClr val="A4A3A4"/>
          </p15:clr>
        </p15:guide>
        <p15:guide id="2" pos="5957">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484848"/>
    <a:srgbClr val="DDF6FF"/>
    <a:srgbClr val="FFFFFF"/>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9" autoAdjust="0"/>
    <p:restoredTop sz="87132" autoAdjust="0"/>
  </p:normalViewPr>
  <p:slideViewPr>
    <p:cSldViewPr snapToGrid="0">
      <p:cViewPr varScale="1">
        <p:scale>
          <a:sx n="88" d="100"/>
          <a:sy n="88" d="100"/>
        </p:scale>
        <p:origin x="-1224" y="-108"/>
      </p:cViewPr>
      <p:guideLst>
        <p:guide orient="horz"/>
        <p:guide pos="59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432" y="-11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9804F480-B1FA-400E-BAC2-A39FC5D72419}" type="slidenum">
              <a:rPr lang="de-DE"/>
              <a:pPr>
                <a:defRPr/>
              </a:pPr>
              <a:t>‹#›</a:t>
            </a:fld>
            <a:endParaRPr lang="de-DE" dirty="0"/>
          </a:p>
        </p:txBody>
      </p:sp>
    </p:spTree>
    <p:extLst>
      <p:ext uri="{BB962C8B-B14F-4D97-AF65-F5344CB8AC3E}">
        <p14:creationId xmlns:p14="http://schemas.microsoft.com/office/powerpoint/2010/main" val="213850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CB3E1EEA-7F76-4D7B-9922-CE05F7EEA64E}" type="datetimeFigureOut">
              <a:rPr lang="en-US"/>
              <a:pPr>
                <a:defRPr/>
              </a:pPr>
              <a:t>12/8/2016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54CB784F-14E9-4575-A7F7-9B4806496024}" type="slidenum">
              <a:rPr lang="en-US"/>
              <a:pPr>
                <a:defRPr/>
              </a:pPr>
              <a:t>‹#›</a:t>
            </a:fld>
            <a:endParaRPr lang="en-US" dirty="0"/>
          </a:p>
        </p:txBody>
      </p:sp>
    </p:spTree>
    <p:extLst>
      <p:ext uri="{BB962C8B-B14F-4D97-AF65-F5344CB8AC3E}">
        <p14:creationId xmlns:p14="http://schemas.microsoft.com/office/powerpoint/2010/main" val="1498115009"/>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98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Espace réservé du numéro de diapositive 3"/>
          <p:cNvSpPr>
            <a:spLocks noGrp="1"/>
          </p:cNvSpPr>
          <p:nvPr>
            <p:ph type="sldNum" sz="quarter" idx="5"/>
          </p:nvPr>
        </p:nvSpPr>
        <p:spPr/>
        <p:txBody>
          <a:bodyPr/>
          <a:lstStyle/>
          <a:p>
            <a:pPr>
              <a:defRPr/>
            </a:pPr>
            <a:fld id="{A63B3E4F-125E-45D4-934E-EFA41B2C38F6}" type="slidenum">
              <a:rPr lang="en-US" smtClean="0"/>
              <a:pPr>
                <a:defRPr/>
              </a:pPr>
              <a:t>1</a:t>
            </a:fld>
            <a:endParaRPr lang="en-US" dirty="0"/>
          </a:p>
        </p:txBody>
      </p:sp>
    </p:spTree>
    <p:extLst>
      <p:ext uri="{BB962C8B-B14F-4D97-AF65-F5344CB8AC3E}">
        <p14:creationId xmlns:p14="http://schemas.microsoft.com/office/powerpoint/2010/main" val="11166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89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
        <p:nvSpPr>
          <p:cNvPr id="5" name="Espace réservé du numéro de diapositive 4"/>
          <p:cNvSpPr>
            <a:spLocks noGrp="1"/>
          </p:cNvSpPr>
          <p:nvPr>
            <p:ph type="sldNum" sz="quarter" idx="5"/>
          </p:nvPr>
        </p:nvSpPr>
        <p:spPr/>
        <p:txBody>
          <a:bodyPr/>
          <a:lstStyle/>
          <a:p>
            <a:pPr>
              <a:defRPr/>
            </a:pPr>
            <a:fld id="{E67102FA-E59B-4754-A0D9-D692BDB258C9}"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xml"/><Relationship Id="rId7" Type="http://schemas.openxmlformats.org/officeDocument/2006/relationships/image" Target="../media/image3.jpeg"/><Relationship Id="rId12"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2.xml"/><Relationship Id="rId10" Type="http://schemas.openxmlformats.org/officeDocument/2006/relationships/image" Target="../media/image4.jpeg"/><Relationship Id="rId4" Type="http://schemas.openxmlformats.org/officeDocument/2006/relationships/tags" Target="../tags/tag11.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10.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oleObject" Target="../embeddings/oleObject16.bin"/><Relationship Id="rId2" Type="http://schemas.openxmlformats.org/officeDocument/2006/relationships/tags" Target="../tags/tag52.xml"/><Relationship Id="rId1" Type="http://schemas.openxmlformats.org/officeDocument/2006/relationships/vmlDrawing" Target="../drawings/vmlDrawing10.vml"/><Relationship Id="rId6" Type="http://schemas.openxmlformats.org/officeDocument/2006/relationships/tags" Target="../tags/tag56.xml"/><Relationship Id="rId11" Type="http://schemas.openxmlformats.org/officeDocument/2006/relationships/image" Target="../media/image2.jpeg"/><Relationship Id="rId5" Type="http://schemas.openxmlformats.org/officeDocument/2006/relationships/tags" Target="../tags/tag55.xml"/><Relationship Id="rId10" Type="http://schemas.openxmlformats.org/officeDocument/2006/relationships/image" Target="../media/image1.emf"/><Relationship Id="rId4" Type="http://schemas.openxmlformats.org/officeDocument/2006/relationships/tags" Target="../tags/tag54.xml"/><Relationship Id="rId9" Type="http://schemas.openxmlformats.org/officeDocument/2006/relationships/oleObject" Target="../embeddings/oleObject15.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68.xml"/><Relationship Id="rId21" Type="http://schemas.openxmlformats.org/officeDocument/2006/relationships/image" Target="../media/image12.png"/><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67.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19.bin"/><Relationship Id="rId1" Type="http://schemas.openxmlformats.org/officeDocument/2006/relationships/vmlDrawing" Target="../drawings/vmlDrawing12.v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70.xml"/><Relationship Id="rId15" Type="http://schemas.openxmlformats.org/officeDocument/2006/relationships/oleObject" Target="../embeddings/oleObject18.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75.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ags" Target="../tags/tag80.xml"/><Relationship Id="rId21" Type="http://schemas.openxmlformats.org/officeDocument/2006/relationships/image" Target="../media/image12.png"/><Relationship Id="rId34" Type="http://schemas.openxmlformats.org/officeDocument/2006/relationships/image" Target="../media/image18.png"/><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image" Target="../media/image5.emf"/><Relationship Id="rId25" Type="http://schemas.openxmlformats.org/officeDocument/2006/relationships/image" Target="../media/image14.png"/><Relationship Id="rId33" Type="http://schemas.openxmlformats.org/officeDocument/2006/relationships/image" Target="../media/image17.png"/><Relationship Id="rId2" Type="http://schemas.openxmlformats.org/officeDocument/2006/relationships/tags" Target="../tags/tag79.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oleObject" Target="../embeddings/oleObject21.bin"/><Relationship Id="rId1" Type="http://schemas.openxmlformats.org/officeDocument/2006/relationships/vmlDrawing" Target="../drawings/vmlDrawing13.v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hyperlink" Target="http://www.youtube.com/capgemini" TargetMode="External"/><Relationship Id="rId32" Type="http://schemas.openxmlformats.org/officeDocument/2006/relationships/hyperlink" Target="http://www.capgemini.com/" TargetMode="External"/><Relationship Id="rId5" Type="http://schemas.openxmlformats.org/officeDocument/2006/relationships/tags" Target="../tags/tag82.xml"/><Relationship Id="rId15" Type="http://schemas.openxmlformats.org/officeDocument/2006/relationships/oleObject" Target="../embeddings/oleObject20.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87.xml"/><Relationship Id="rId19" Type="http://schemas.openxmlformats.org/officeDocument/2006/relationships/image" Target="../media/image11.png"/><Relationship Id="rId31" Type="http://schemas.openxmlformats.org/officeDocument/2006/relationships/hyperlink" Target="http://www.capgemini.com/about/how-we-work/rightshorer" TargetMode="Externa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slideMaster" Target="../slideMasters/slideMaster2.xml"/><Relationship Id="rId22" Type="http://schemas.openxmlformats.org/officeDocument/2006/relationships/hyperlink" Target="http://www.twitter.com/capgemini" TargetMode="External"/><Relationship Id="rId27" Type="http://schemas.openxmlformats.org/officeDocument/2006/relationships/image" Target="../media/image15.gif"/><Relationship Id="rId30" Type="http://schemas.openxmlformats.org/officeDocument/2006/relationships/hyperlink" Target="http://www.capgemini.com/about/how-we-work/the-collaborative-business-experiencetm"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slideMaster" Target="../slideMasters/slideMaster2.xml"/><Relationship Id="rId18" Type="http://schemas.openxmlformats.org/officeDocument/2006/relationships/image" Target="../media/image11.png"/><Relationship Id="rId26" Type="http://schemas.openxmlformats.org/officeDocument/2006/relationships/image" Target="../media/image15.gif"/><Relationship Id="rId3" Type="http://schemas.openxmlformats.org/officeDocument/2006/relationships/tags" Target="../tags/tag92.xml"/><Relationship Id="rId21" Type="http://schemas.openxmlformats.org/officeDocument/2006/relationships/hyperlink" Target="http://www.twitter.com/capgemini" TargetMode="External"/><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ags" Target="../tags/tag91.xml"/><Relationship Id="rId16" Type="http://schemas.openxmlformats.org/officeDocument/2006/relationships/image" Target="../media/image5.emf"/><Relationship Id="rId20" Type="http://schemas.openxmlformats.org/officeDocument/2006/relationships/image" Target="../media/image12.png"/><Relationship Id="rId1" Type="http://schemas.openxmlformats.org/officeDocument/2006/relationships/vmlDrawing" Target="../drawings/vmlDrawing14.vml"/><Relationship Id="rId6" Type="http://schemas.openxmlformats.org/officeDocument/2006/relationships/tags" Target="../tags/tag95.xml"/><Relationship Id="rId11" Type="http://schemas.openxmlformats.org/officeDocument/2006/relationships/tags" Target="../tags/tag100.xml"/><Relationship Id="rId24" Type="http://schemas.openxmlformats.org/officeDocument/2006/relationships/image" Target="../media/image14.png"/><Relationship Id="rId5" Type="http://schemas.openxmlformats.org/officeDocument/2006/relationships/tags" Target="../tags/tag94.xml"/><Relationship Id="rId15" Type="http://schemas.openxmlformats.org/officeDocument/2006/relationships/image" Target="../media/image1.emf"/><Relationship Id="rId23" Type="http://schemas.openxmlformats.org/officeDocument/2006/relationships/hyperlink" Target="http://www.youtube.com/capgemini" TargetMode="External"/><Relationship Id="rId28" Type="http://schemas.openxmlformats.org/officeDocument/2006/relationships/oleObject" Target="../embeddings/oleObject23.bin"/><Relationship Id="rId10" Type="http://schemas.openxmlformats.org/officeDocument/2006/relationships/tags" Target="../tags/tag99.xml"/><Relationship Id="rId19" Type="http://schemas.openxmlformats.org/officeDocument/2006/relationships/hyperlink" Target="http://www.linkedin.com/company/capgemini" TargetMode="Externa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oleObject" Target="../embeddings/oleObject22.bin"/><Relationship Id="rId22" Type="http://schemas.openxmlformats.org/officeDocument/2006/relationships/image" Target="../media/image13.png"/><Relationship Id="rId27" Type="http://schemas.openxmlformats.org/officeDocument/2006/relationships/image" Target="../media/image16.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4.xml"/><Relationship Id="rId7" Type="http://schemas.openxmlformats.org/officeDocument/2006/relationships/image" Target="../media/image7.jpeg"/><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16.xml"/><Relationship Id="rId10" Type="http://schemas.openxmlformats.org/officeDocument/2006/relationships/image" Target="../media/image1.emf"/><Relationship Id="rId4" Type="http://schemas.openxmlformats.org/officeDocument/2006/relationships/tags" Target="../tags/tag15.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8.xml"/><Relationship Id="rId7" Type="http://schemas.openxmlformats.org/officeDocument/2006/relationships/image" Target="../media/image8.jpeg"/><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slideMaster" Target="../slideMasters/slideMaster1.xml"/><Relationship Id="rId11" Type="http://schemas.openxmlformats.org/officeDocument/2006/relationships/image" Target="../media/image5.emf"/><Relationship Id="rId5" Type="http://schemas.openxmlformats.org/officeDocument/2006/relationships/tags" Target="../tags/tag20.xml"/><Relationship Id="rId10" Type="http://schemas.openxmlformats.org/officeDocument/2006/relationships/image" Target="../media/image1.emf"/><Relationship Id="rId4" Type="http://schemas.openxmlformats.org/officeDocument/2006/relationships/tags" Target="../tags/tag19.xml"/><Relationship Id="rId9"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oleObject" Target="../embeddings/oleObject6.bin"/><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2.jpeg"/><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tags" Target="../tags/tag25.xml"/><Relationship Id="rId11" Type="http://schemas.openxmlformats.org/officeDocument/2006/relationships/image" Target="../media/image1.emf"/><Relationship Id="rId5" Type="http://schemas.openxmlformats.org/officeDocument/2006/relationships/tags" Target="../tags/tag24.xml"/><Relationship Id="rId10" Type="http://schemas.openxmlformats.org/officeDocument/2006/relationships/oleObject" Target="../embeddings/oleObject5.bin"/><Relationship Id="rId4" Type="http://schemas.openxmlformats.org/officeDocument/2006/relationships/tags" Target="../tags/tag23.xml"/><Relationship Id="rId9" Type="http://schemas.openxmlformats.org/officeDocument/2006/relationships/slideMaster" Target="../slideMasters/slideMaster1.xml"/><Relationship Id="rId14"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oleObject" Target="../embeddings/oleObject8.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11" Type="http://schemas.openxmlformats.org/officeDocument/2006/relationships/image" Target="../media/image2.jpeg"/><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7.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oleObject" Target="../embeddings/oleObject10.bin"/><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tags" Target="../tags/tag38.xml"/><Relationship Id="rId11" Type="http://schemas.openxmlformats.org/officeDocument/2006/relationships/image" Target="../media/image2.jpeg"/><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9.bin"/></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oleObject" Target="../embeddings/oleObject12.bin"/><Relationship Id="rId2" Type="http://schemas.openxmlformats.org/officeDocument/2006/relationships/tags" Target="../tags/tag40.xml"/><Relationship Id="rId1" Type="http://schemas.openxmlformats.org/officeDocument/2006/relationships/vmlDrawing" Target="../drawings/vmlDrawing8.vml"/><Relationship Id="rId6" Type="http://schemas.openxmlformats.org/officeDocument/2006/relationships/tags" Target="../tags/tag44.xml"/><Relationship Id="rId11" Type="http://schemas.openxmlformats.org/officeDocument/2006/relationships/image" Target="../media/image2.jpeg"/><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11.bin"/></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oleObject" Target="../embeddings/oleObject14.bin"/><Relationship Id="rId2" Type="http://schemas.openxmlformats.org/officeDocument/2006/relationships/tags" Target="../tags/tag46.xml"/><Relationship Id="rId1" Type="http://schemas.openxmlformats.org/officeDocument/2006/relationships/vmlDrawing" Target="../drawings/vmlDrawing9.vml"/><Relationship Id="rId6" Type="http://schemas.openxmlformats.org/officeDocument/2006/relationships/tags" Target="../tags/tag50.xml"/><Relationship Id="rId11" Type="http://schemas.openxmlformats.org/officeDocument/2006/relationships/image" Target="../media/image2.jpeg"/><Relationship Id="rId5" Type="http://schemas.openxmlformats.org/officeDocument/2006/relationships/tags" Target="../tags/tag49.xml"/><Relationship Id="rId10" Type="http://schemas.openxmlformats.org/officeDocument/2006/relationships/image" Target="../media/image1.emf"/><Relationship Id="rId4" Type="http://schemas.openxmlformats.org/officeDocument/2006/relationships/tags" Target="../tags/tag48.xml"/><Relationship Id="rId9" Type="http://schemas.openxmlformats.org/officeDocument/2006/relationships/oleObject" Target="../embeddings/oleObject13.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7" cstate="screen"/>
          <a:srcRect t="-2042"/>
          <a:stretch>
            <a:fillRect/>
          </a:stretch>
        </p:blipFill>
        <p:spPr bwMode="auto">
          <a:xfrm flipH="1">
            <a:off x="3" y="1266825"/>
            <a:ext cx="9935422" cy="5398585"/>
          </a:xfrm>
          <a:prstGeom prst="rect">
            <a:avLst/>
          </a:prstGeom>
          <a:noFill/>
          <a:scene3d>
            <a:camera prst="orthographicFront">
              <a:rot lat="0" lon="0" rev="0"/>
            </a:camera>
            <a:lightRig rig="threePt" dir="t"/>
          </a:scene3d>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37" name="think-cell Slide" r:id="rId8" imgW="360" imgH="360" progId="">
                  <p:embed/>
                </p:oleObj>
              </mc:Choice>
              <mc:Fallback>
                <p:oleObj name="think-cell Slide" r:id="rId8" imgW="360" imgH="360" progId="">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7" name="Rectangle 6"/>
          <p:cNvSpPr/>
          <p:nvPr userDrawn="1">
            <p:custDataLst>
              <p:tags r:id="rId4"/>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8" name="Image 19" descr="Capgemini_logo.jpg"/>
          <p:cNvPicPr>
            <a:picLocks noChangeAspect="1"/>
          </p:cNvPicPr>
          <p:nvPr userDrawn="1"/>
        </p:nvPicPr>
        <p:blipFill>
          <a:blip r:embed="rId10" cstate="screen"/>
          <a:srcRect/>
          <a:stretch>
            <a:fillRect/>
          </a:stretch>
        </p:blipFill>
        <p:spPr bwMode="auto">
          <a:xfrm>
            <a:off x="735013" y="658813"/>
            <a:ext cx="2881312" cy="685800"/>
          </a:xfrm>
          <a:prstGeom prst="rect">
            <a:avLst/>
          </a:prstGeom>
          <a:noFill/>
          <a:ln w="9525">
            <a:noFill/>
            <a:miter lim="800000"/>
            <a:headEnd/>
            <a:tailEnd/>
          </a:ln>
        </p:spPr>
      </p:pic>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pic>
        <p:nvPicPr>
          <p:cNvPr id="10" name="Picture 27" descr="euroclear logo lightgrey"/>
          <p:cNvPicPr>
            <a:picLocks noChangeAspect="1" noChangeArrowheads="1"/>
          </p:cNvPicPr>
          <p:nvPr userDrawn="1"/>
        </p:nvPicPr>
        <p:blipFill>
          <a:blip r:embed="rId12" cstate="screen"/>
          <a:srcRect/>
          <a:stretch>
            <a:fillRect/>
          </a:stretch>
        </p:blipFill>
        <p:spPr bwMode="auto">
          <a:xfrm>
            <a:off x="7800975" y="368300"/>
            <a:ext cx="1133475" cy="1133475"/>
          </a:xfrm>
          <a:prstGeom prst="rect">
            <a:avLst/>
          </a:prstGeom>
          <a:noFill/>
          <a:ln w="9525">
            <a:noFill/>
            <a:miter lim="800000"/>
            <a:headEnd/>
            <a:tailEnd/>
          </a:ln>
        </p:spPr>
      </p:pic>
      <p:sp>
        <p:nvSpPr>
          <p:cNvPr id="16" name="Title 1"/>
          <p:cNvSpPr>
            <a:spLocks noGrp="1"/>
          </p:cNvSpPr>
          <p:nvPr>
            <p:ph type="title"/>
          </p:nvPr>
        </p:nvSpPr>
        <p:spPr>
          <a:xfrm>
            <a:off x="0" y="3094065"/>
            <a:ext cx="9906000" cy="1031357"/>
          </a:xfrm>
        </p:spPr>
        <p:txBody>
          <a:bodyPr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0" y="4184562"/>
            <a:ext cx="9906000" cy="1004115"/>
          </a:xfrm>
        </p:spPr>
        <p:txBody>
          <a:bodyPr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44"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9B379445-868A-4E45-A10D-AF41847366B7}"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16"/>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cxnSp>
        <p:nvCxnSpPr>
          <p:cNvPr id="8"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1345"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26" descr="Euroclear logo frame darkgrey"/>
          <p:cNvPicPr>
            <a:picLocks noChangeAspect="1" noChangeArrowheads="1"/>
          </p:cNvPicPr>
          <p:nvPr userDrawn="1"/>
        </p:nvPicPr>
        <p:blipFill>
          <a:blip r:embed="rId13"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392"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3393"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a:defRPr/>
            </a:pPr>
            <a:r>
              <a:rPr lang="en-US" sz="1000" dirty="0">
                <a:solidFill>
                  <a:schemeClr val="bg1"/>
                </a:solidFill>
              </a:rPr>
              <a:t>With almost 145,000 people in over 40 countries, Capgemini is one of the world's foremost providers of consulting, technology and outsourcing services.</a:t>
            </a:r>
            <a:r>
              <a:rPr lang="en-GB" sz="1000" dirty="0">
                <a:solidFill>
                  <a:schemeClr val="bg1"/>
                </a:solidFill>
              </a:rPr>
              <a:t> </a:t>
            </a:r>
            <a:r>
              <a:rPr lang="en-US" sz="1000" dirty="0">
                <a:solidFill>
                  <a:schemeClr val="bg1"/>
                </a:solidFill>
              </a:rPr>
              <a:t>The Group reported 2014 global revenues of EUR 10.573 billion. Together with its clients, Capgemini creates and delivers business and technology solutions that fit their needs and drive the results they want. A deeply multicultural organization, Capgemini has developed its own way of working, </a:t>
            </a:r>
            <a:r>
              <a:rPr lang="en-US" sz="1000" u="sng" dirty="0">
                <a:solidFill>
                  <a:schemeClr val="bg1"/>
                </a:solidFill>
                <a:hlinkClick r:id="rId30"/>
              </a:rPr>
              <a:t>the Collaborative Business Experience</a:t>
            </a:r>
            <a:r>
              <a:rPr lang="en-US" sz="1000" u="sng" baseline="30000" dirty="0">
                <a:solidFill>
                  <a:schemeClr val="bg1"/>
                </a:solidFill>
                <a:hlinkClick r:id="rId30"/>
              </a:rPr>
              <a:t>TM</a:t>
            </a:r>
            <a:r>
              <a:rPr lang="en-US" sz="1000" dirty="0">
                <a:solidFill>
                  <a:schemeClr val="bg1"/>
                </a:solidFill>
              </a:rPr>
              <a:t>, and draws on </a:t>
            </a:r>
            <a:r>
              <a:rPr lang="en-US" sz="1000" u="sng" dirty="0">
                <a:solidFill>
                  <a:schemeClr val="bg1"/>
                </a:solidFill>
                <a:hlinkClick r:id="rId31"/>
              </a:rPr>
              <a:t>Rightshore</a:t>
            </a:r>
            <a:r>
              <a:rPr lang="en-US" sz="1000" b="1" u="sng" baseline="30000" dirty="0">
                <a:solidFill>
                  <a:schemeClr val="bg1"/>
                </a:solidFill>
                <a:hlinkClick r:id="rId31"/>
              </a:rPr>
              <a:t>®</a:t>
            </a:r>
            <a:r>
              <a:rPr lang="en-US" sz="1000" dirty="0">
                <a:solidFill>
                  <a:schemeClr val="bg1"/>
                </a:solidFill>
              </a:rPr>
              <a:t>, its worldwide delivery model. </a:t>
            </a:r>
            <a:endParaRPr lang="fr-FR" sz="1000" dirty="0">
              <a:solidFill>
                <a:schemeClr val="bg1"/>
              </a:solidFill>
            </a:endParaRPr>
          </a:p>
          <a:p>
            <a:pPr algn="just">
              <a:defRPr/>
            </a:pPr>
            <a:r>
              <a:rPr lang="en-US" sz="1000" dirty="0">
                <a:solidFill>
                  <a:schemeClr val="bg1"/>
                </a:solidFill>
              </a:rPr>
              <a:t>Learn more about us at </a:t>
            </a:r>
            <a:r>
              <a:rPr lang="en-US" sz="1000" u="sng" dirty="0">
                <a:solidFill>
                  <a:schemeClr val="bg1"/>
                </a:solidFill>
                <a:hlinkClick r:id="rId32"/>
              </a:rPr>
              <a:t>www.capgemini.com</a:t>
            </a:r>
            <a:r>
              <a:rPr lang="en-US" sz="1000" dirty="0">
                <a:solidFill>
                  <a:schemeClr val="bg1"/>
                </a:solidFill>
              </a:rPr>
              <a:t>.</a:t>
            </a:r>
            <a:endParaRPr lang="fr-FR" sz="1000" dirty="0">
              <a:solidFill>
                <a:schemeClr val="bg1"/>
              </a:solidFill>
            </a:endParaRPr>
          </a:p>
          <a:p>
            <a:pPr algn="just">
              <a:defRPr/>
            </a:pPr>
            <a:r>
              <a:rPr lang="en-GB" sz="1000" dirty="0">
                <a:solidFill>
                  <a:schemeClr val="bg1"/>
                </a:solidFill>
              </a:rPr>
              <a:t>	</a:t>
            </a:r>
            <a:endParaRPr lang="fr-FR" sz="1000" dirty="0">
              <a:solidFill>
                <a:schemeClr val="bg1"/>
              </a:solidFill>
            </a:endParaRPr>
          </a:p>
          <a:p>
            <a:pPr algn="just">
              <a:defRPr/>
            </a:pPr>
            <a:r>
              <a:rPr lang="en-GB" sz="1000" i="1" dirty="0">
                <a:solidFill>
                  <a:schemeClr val="bg1"/>
                </a:solidFill>
              </a:rPr>
              <a:t>Rightshore</a:t>
            </a:r>
            <a:r>
              <a:rPr lang="en-GB" sz="1000" i="1" baseline="30000" dirty="0">
                <a:solidFill>
                  <a:schemeClr val="bg1"/>
                </a:solidFill>
              </a:rPr>
              <a:t>®</a:t>
            </a:r>
            <a:r>
              <a:rPr lang="en-GB" sz="1000" i="1" dirty="0">
                <a:solidFill>
                  <a:schemeClr val="bg1"/>
                </a:solidFill>
              </a:rPr>
              <a:t> is a trademark belonging to Capgemini</a:t>
            </a:r>
            <a:endParaRPr lang="fr-FR" sz="1000" dirty="0">
              <a:solidFill>
                <a:schemeClr val="bg1"/>
              </a:solidFill>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416" name="think-cell Slide" r:id="rId15" imgW="360" imgH="360" progId="">
                  <p:embed/>
                </p:oleObj>
              </mc:Choice>
              <mc:Fallback>
                <p:oleObj name="think-cell Slide" r:id="rId15" imgW="360" imgH="360" progId="">
                  <p:embed/>
                  <p:pic>
                    <p:nvPicPr>
                      <p:cNvPr id="0"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8"/>
          </p:cNvPr>
          <p:cNvPicPr>
            <a:picLocks noChangeAspect="1" noChangeArrowheads="1"/>
          </p:cNvPicPr>
          <p:nvPr>
            <p:custDataLst>
              <p:tags r:id="rId6"/>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20"/>
          </p:cNvPr>
          <p:cNvPicPr>
            <a:picLocks noChangeAspect="1" noChangeArrowheads="1"/>
          </p:cNvPicPr>
          <p:nvPr>
            <p:custDataLst>
              <p:tags r:id="rId7"/>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2"/>
          </p:cNvPr>
          <p:cNvPicPr>
            <a:picLocks noChangeAspect="1" noChangeArrowheads="1"/>
          </p:cNvPicPr>
          <p:nvPr>
            <p:custDataLst>
              <p:tags r:id="rId8"/>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4"/>
          </p:cNvPr>
          <p:cNvPicPr>
            <a:picLocks noChangeAspect="1" noChangeArrowheads="1"/>
          </p:cNvPicPr>
          <p:nvPr>
            <p:custDataLst>
              <p:tags r:id="rId9"/>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6"/>
          </p:cNvPr>
          <p:cNvPicPr preferRelativeResize="0">
            <a:picLocks/>
          </p:cNvPicPr>
          <p:nvPr>
            <p:custDataLst>
              <p:tags r:id="rId10"/>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custDataLst>
              <p:tags r:id="rId11"/>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44417" name="think-cell Slide" r:id="rId29" imgW="360" imgH="360" progId="">
                  <p:embed/>
                </p:oleObj>
              </mc:Choice>
              <mc:Fallback>
                <p:oleObj name="think-cell Slide" r:id="rId29" imgW="360" imgH="360"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957756" fontAlgn="auto">
              <a:spcBef>
                <a:spcPts val="0"/>
              </a:spcBef>
              <a:spcAft>
                <a:spcPts val="0"/>
              </a:spcAft>
              <a:defRPr/>
            </a:pPr>
            <a:endParaRPr lang="en-US" sz="1000" dirty="0">
              <a:solidFill>
                <a:schemeClr val="bg1"/>
              </a:solidFill>
              <a:latin typeface="+mn-lt"/>
            </a:endParaRPr>
          </a:p>
          <a:p>
            <a:pPr algn="just" defTabSz="957756" fontAlgn="auto">
              <a:spcBef>
                <a:spcPts val="0"/>
              </a:spcBef>
              <a:spcAft>
                <a:spcPts val="0"/>
              </a:spcAft>
              <a:defRPr/>
            </a:pPr>
            <a:r>
              <a:rPr lang="fr-FR" sz="1000" b="1" dirty="0">
                <a:solidFill>
                  <a:schemeClr val="bg1"/>
                </a:solidFill>
                <a:latin typeface="+mn-lt"/>
                <a:cs typeface="+mn-cs"/>
              </a:rPr>
              <a:t>A propos de Capgemini </a:t>
            </a:r>
          </a:p>
          <a:p>
            <a:pPr algn="just" defTabSz="957756" fontAlgn="auto">
              <a:spcBef>
                <a:spcPts val="0"/>
              </a:spcBef>
              <a:spcAft>
                <a:spcPts val="0"/>
              </a:spcAft>
              <a:defRPr/>
            </a:pPr>
            <a:endParaRPr lang="fr-FR" sz="1000" dirty="0">
              <a:solidFill>
                <a:schemeClr val="bg1"/>
              </a:solidFill>
              <a:latin typeface="+mn-lt"/>
              <a:cs typeface="+mn-cs"/>
            </a:endParaRPr>
          </a:p>
          <a:p>
            <a:pPr algn="just" defTabSz="957756" fontAlgn="auto">
              <a:spcBef>
                <a:spcPts val="0"/>
              </a:spcBef>
              <a:spcAft>
                <a:spcPts val="0"/>
              </a:spcAft>
              <a:defRPr/>
            </a:pPr>
            <a:r>
              <a:rPr lang="fr-FR" sz="1000" dirty="0">
                <a:solidFill>
                  <a:schemeClr val="bg1"/>
                </a:solidFill>
                <a:latin typeface="+mn-lt"/>
                <a:cs typeface="+mn-cs"/>
              </a:rPr>
              <a:t>Fort de près de 145 000 collaborateurs et présent dans plus de 40 pays, Capgemini est l’un des leaders mondiaux du conseil, des services informatiques et de l’infogérance. Le Groupe a réalisé en 2014 un chiffre d’affaires de 10,573 milliards d’euros. Avec ses clients, Capgemini conçoit et met en œuvre les solutions business et technologiques qui correspondent à leurs besoins et leur apporte les résultats auxquels ils aspirent. Profondément multiculturel, Capgemini revendique un style de travail qui lui est propre, la « </a:t>
            </a:r>
            <a:r>
              <a:rPr lang="fr-FR" sz="1000" u="sng" dirty="0">
                <a:solidFill>
                  <a:schemeClr val="bg1"/>
                </a:solidFill>
                <a:latin typeface="+mn-lt"/>
                <a:cs typeface="+mn-cs"/>
                <a:hlinkClick r:id="rId30"/>
              </a:rPr>
              <a:t>Collaborative Business Experience</a:t>
            </a:r>
            <a:r>
              <a:rPr lang="fr-FR" sz="1000" u="sng" baseline="30000" dirty="0">
                <a:solidFill>
                  <a:schemeClr val="bg1"/>
                </a:solidFill>
                <a:latin typeface="+mn-lt"/>
                <a:cs typeface="+mn-cs"/>
                <a:hlinkClick r:id="rId30"/>
              </a:rPr>
              <a:t>TM</a:t>
            </a:r>
            <a:r>
              <a:rPr lang="fr-FR" sz="1000" u="sng" dirty="0">
                <a:solidFill>
                  <a:schemeClr val="bg1"/>
                </a:solidFill>
                <a:latin typeface="+mn-lt"/>
                <a:cs typeface="+mn-cs"/>
                <a:hlinkClick r:id="rId30"/>
              </a:rPr>
              <a:t> </a:t>
            </a:r>
            <a:r>
              <a:rPr lang="fr-FR" sz="1000" dirty="0">
                <a:solidFill>
                  <a:schemeClr val="bg1"/>
                </a:solidFill>
                <a:latin typeface="+mn-lt"/>
                <a:cs typeface="+mn-cs"/>
              </a:rPr>
              <a:t>», et s’appuie sur un mode de production mondialisé, le « </a:t>
            </a:r>
            <a:r>
              <a:rPr lang="fr-FR" sz="1000" u="sng" dirty="0">
                <a:solidFill>
                  <a:schemeClr val="bg1"/>
                </a:solidFill>
                <a:latin typeface="+mn-lt"/>
                <a:cs typeface="+mn-cs"/>
                <a:hlinkClick r:id="rId31"/>
              </a:rPr>
              <a:t>Rightshore</a:t>
            </a:r>
            <a:r>
              <a:rPr lang="fr-FR" sz="1000" u="sng" baseline="30000" dirty="0">
                <a:solidFill>
                  <a:schemeClr val="bg1"/>
                </a:solidFill>
                <a:latin typeface="+mn-lt"/>
                <a:cs typeface="+mn-cs"/>
                <a:hlinkClick r:id="rId31"/>
              </a:rPr>
              <a:t>®</a:t>
            </a:r>
            <a:r>
              <a:rPr lang="fr-FR" sz="1000" u="sng" dirty="0">
                <a:solidFill>
                  <a:schemeClr val="bg1"/>
                </a:solidFill>
                <a:latin typeface="+mn-lt"/>
                <a:cs typeface="+mn-cs"/>
                <a:hlinkClick r:id="rId31"/>
              </a:rPr>
              <a:t> </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Plus d’informations sur : </a:t>
            </a:r>
            <a:r>
              <a:rPr lang="fr-FR" sz="1000" u="sng" dirty="0">
                <a:solidFill>
                  <a:schemeClr val="bg1"/>
                </a:solidFill>
                <a:latin typeface="+mn-lt"/>
                <a:cs typeface="+mn-cs"/>
                <a:hlinkClick r:id="rId32"/>
              </a:rPr>
              <a:t>www.capgemini.com</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 </a:t>
            </a:r>
          </a:p>
          <a:p>
            <a:pPr algn="just" defTabSz="957756" fontAlgn="auto">
              <a:spcBef>
                <a:spcPts val="0"/>
              </a:spcBef>
              <a:spcAft>
                <a:spcPts val="0"/>
              </a:spcAft>
              <a:defRPr/>
            </a:pPr>
            <a:r>
              <a:rPr lang="fr-FR" sz="1000" i="1" dirty="0">
                <a:solidFill>
                  <a:schemeClr val="bg1"/>
                </a:solidFill>
                <a:latin typeface="+mn-lt"/>
                <a:cs typeface="+mn-cs"/>
              </a:rPr>
              <a:t>Rightshore</a:t>
            </a:r>
            <a:r>
              <a:rPr lang="fr-FR" sz="1000" i="1" baseline="30000" dirty="0">
                <a:solidFill>
                  <a:schemeClr val="bg1"/>
                </a:solidFill>
                <a:latin typeface="+mn-lt"/>
                <a:cs typeface="+mn-cs"/>
              </a:rPr>
              <a:t>®</a:t>
            </a:r>
            <a:r>
              <a:rPr lang="fr-FR" sz="1000" i="1" dirty="0">
                <a:solidFill>
                  <a:schemeClr val="bg1"/>
                </a:solidFill>
                <a:latin typeface="+mn-lt"/>
                <a:cs typeface="+mn-cs"/>
              </a:rPr>
              <a:t> est une marque du groupe Capgemini</a:t>
            </a:r>
            <a:endParaRPr lang="fr-FR" sz="1000" dirty="0">
              <a:solidFill>
                <a:schemeClr val="bg1"/>
              </a:solidFill>
              <a:latin typeface="+mn-lt"/>
              <a:cs typeface="+mn-cs"/>
            </a:endParaRPr>
          </a:p>
        </p:txBody>
      </p:sp>
      <p:pic>
        <p:nvPicPr>
          <p:cNvPr id="15" name="Image 22" descr="ppt_Label_CBE.png"/>
          <p:cNvPicPr>
            <a:picLocks noChangeAspect="1"/>
          </p:cNvPicPr>
          <p:nvPr userDrawn="1"/>
        </p:nvPicPr>
        <p:blipFill>
          <a:blip r:embed="rId33" cstate="screen"/>
          <a:srcRect/>
          <a:stretch>
            <a:fillRect/>
          </a:stretch>
        </p:blipFill>
        <p:spPr bwMode="auto">
          <a:xfrm>
            <a:off x="814388" y="3459163"/>
            <a:ext cx="576262" cy="576262"/>
          </a:xfrm>
          <a:prstGeom prst="rect">
            <a:avLst/>
          </a:prstGeom>
          <a:noFill/>
          <a:ln w="9525">
            <a:noFill/>
            <a:miter lim="800000"/>
            <a:headEnd/>
            <a:tailEnd/>
          </a:ln>
        </p:spPr>
      </p:pic>
      <p:pic>
        <p:nvPicPr>
          <p:cNvPr id="16" name="Image 23" descr="Locations_Map_2014.png"/>
          <p:cNvPicPr>
            <a:picLocks noChangeAspect="1"/>
          </p:cNvPicPr>
          <p:nvPr userDrawn="1"/>
        </p:nvPicPr>
        <p:blipFill>
          <a:blip r:embed="rId34" cstate="screen"/>
          <a:srcRect/>
          <a:stretch>
            <a:fillRect/>
          </a:stretch>
        </p:blipFill>
        <p:spPr bwMode="auto">
          <a:xfrm>
            <a:off x="5462588" y="3376613"/>
            <a:ext cx="3895725" cy="18716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40" name="think-cell Slide" r:id="rId14" imgW="360" imgH="360" progId="">
                  <p:embed/>
                </p:oleObj>
              </mc:Choice>
              <mc:Fallback>
                <p:oleObj name="think-cell Slide" r:id="rId14" imgW="360" imgH="360" progId="">
                  <p:embed/>
                  <p:pic>
                    <p:nvPicPr>
                      <p:cNvPr id="0"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4"/>
            </p:custDataLst>
          </p:nvPr>
        </p:nvPicPr>
        <p:blipFill>
          <a:blip r:embed="rId16"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5"/>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7"/>
          </p:cNvPr>
          <p:cNvPicPr>
            <a:picLocks noChangeAspect="1" noChangeArrowheads="1"/>
          </p:cNvPicPr>
          <p:nvPr>
            <p:custDataLst>
              <p:tags r:id="rId6"/>
            </p:custDataLst>
          </p:nvPr>
        </p:nvPicPr>
        <p:blipFill>
          <a:blip r:embed="rId18"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9"/>
          </p:cNvPr>
          <p:cNvPicPr>
            <a:picLocks noChangeAspect="1" noChangeArrowheads="1"/>
          </p:cNvPicPr>
          <p:nvPr>
            <p:custDataLst>
              <p:tags r:id="rId7"/>
            </p:custDataLst>
          </p:nvPr>
        </p:nvPicPr>
        <p:blipFill>
          <a:blip r:embed="rId20"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21"/>
          </p:cNvPr>
          <p:cNvPicPr>
            <a:picLocks noChangeAspect="1" noChangeArrowheads="1"/>
          </p:cNvPicPr>
          <p:nvPr>
            <p:custDataLst>
              <p:tags r:id="rId8"/>
            </p:custDataLst>
          </p:nvPr>
        </p:nvPicPr>
        <p:blipFill>
          <a:blip r:embed="rId22"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3"/>
          </p:cNvPr>
          <p:cNvPicPr>
            <a:picLocks noChangeAspect="1" noChangeArrowheads="1"/>
          </p:cNvPicPr>
          <p:nvPr>
            <p:custDataLst>
              <p:tags r:id="rId9"/>
            </p:custDataLst>
          </p:nvPr>
        </p:nvPicPr>
        <p:blipFill>
          <a:blip r:embed="rId24"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5"/>
          </p:cNvPr>
          <p:cNvPicPr preferRelativeResize="0">
            <a:picLocks/>
          </p:cNvPicPr>
          <p:nvPr>
            <p:custDataLst>
              <p:tags r:id="rId10"/>
            </p:custDataLst>
          </p:nvPr>
        </p:nvPicPr>
        <p:blipFill>
          <a:blip r:embed="rId26"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7"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3" hidden="1"/>
          <p:cNvGraphicFramePr>
            <a:graphicFrameLocks noChangeAspect="1"/>
          </p:cNvGraphicFramePr>
          <p:nvPr>
            <p:custDataLst>
              <p:tags r:id="rId1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5441" name="think-cell Slide" r:id="rId28" imgW="360" imgH="360" progId="">
                  <p:embed/>
                </p:oleObj>
              </mc:Choice>
              <mc:Fallback>
                <p:oleObj name="think-cell Slide" r:id="rId28" imgW="360" imgH="360" progId="">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userDrawn="1">
            <p:custDataLst>
              <p:tags r:id="rId12"/>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a:t>
            </a:r>
            <a:endParaRPr lang="en-US" sz="600" kern="0" noProof="1">
              <a:solidFill>
                <a:schemeClr val="bg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dirty="0">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7"/>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dirty="0">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ppt_Business_shutterstock_95102881.jpg"/>
          <p:cNvPicPr>
            <a:picLocks noChangeAspect="1"/>
          </p:cNvPicPr>
          <p:nvPr userDrawn="1"/>
        </p:nvPicPr>
        <p:blipFill>
          <a:blip r:embed="rId7" cstate="screen"/>
          <a:srcRect/>
          <a:stretch>
            <a:fillRect/>
          </a:stretch>
        </p:blipFill>
        <p:spPr bwMode="auto">
          <a:xfrm>
            <a:off x="0" y="0"/>
            <a:ext cx="9906000" cy="66008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4161"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 y="4037611"/>
            <a:ext cx="9904414" cy="1098157"/>
          </a:xfrm>
        </p:spPr>
        <p:txBody>
          <a:bodyPr lIns="720000" rIns="33059" anchor="t"/>
          <a:lstStyle>
            <a:lvl1pPr marL="0" indent="0" algn="l">
              <a:defRPr sz="3300" b="0">
                <a:solidFill>
                  <a:schemeClr val="tx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2"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0"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4"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dirty="0">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5"/>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dirty="0">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4" name="Image 15" descr="ppt_People_shutterstock_46801036.jpg"/>
          <p:cNvPicPr>
            <a:picLocks noChangeAspect="1"/>
          </p:cNvPicPr>
          <p:nvPr userDrawn="1"/>
        </p:nvPicPr>
        <p:blipFill>
          <a:blip r:embed="rId7" cstate="screen">
            <a:lum bright="-38000" contrast="-52000"/>
          </a:blip>
          <a:srcRect/>
          <a:stretch>
            <a:fillRect/>
          </a:stretch>
        </p:blipFill>
        <p:spPr bwMode="auto">
          <a:xfrm>
            <a:off x="0" y="1244600"/>
            <a:ext cx="9906000" cy="5613400"/>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5185"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userDrawn="1">
            <p:custDataLst>
              <p:tags r:id="rId5"/>
            </p:custDataLst>
          </p:nvPr>
        </p:nvPicPr>
        <p:blipFill>
          <a:blip r:embed="rId11"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095152" y="2283242"/>
            <a:ext cx="8191723" cy="1098157"/>
          </a:xfrm>
        </p:spPr>
        <p:txBody>
          <a:bodyPr lIns="720000" rIns="33059" anchor="t"/>
          <a:lstStyle>
            <a:lvl1pPr marL="0" indent="0" algn="l">
              <a:defRPr sz="3300" b="0">
                <a:solidFill>
                  <a:schemeClr val="bg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4353773"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9"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5"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5"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3"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24"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366A4156-1F2E-4DDA-943F-307D03532243}"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0"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p:nvPicPr>
        <p:blipFill>
          <a:blip r:embed="rId12" cstate="screen"/>
          <a:srcRect/>
          <a:stretch>
            <a:fillRect/>
          </a:stretch>
        </p:blipFill>
        <p:spPr bwMode="auto">
          <a:xfrm>
            <a:off x="117475" y="6419850"/>
            <a:ext cx="1441450" cy="342900"/>
          </a:xfrm>
          <a:prstGeom prst="rect">
            <a:avLst/>
          </a:prstGeom>
          <a:noFill/>
          <a:ln w="9525">
            <a:noFill/>
            <a:miter lim="800000"/>
            <a:headEnd/>
            <a:tailEnd/>
          </a:ln>
        </p:spPr>
      </p:pic>
      <p:sp>
        <p:nvSpPr>
          <p:cNvPr id="12" name="Rectangle 11"/>
          <p:cNvSpPr/>
          <p:nvPr userDrawn="1"/>
        </p:nvSpPr>
        <p:spPr>
          <a:xfrm>
            <a:off x="0" y="0"/>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2400" dirty="0">
              <a:solidFill>
                <a:schemeClr val="tx2">
                  <a:lumMod val="50000"/>
                </a:schemeClr>
              </a:solidFill>
            </a:endParaRPr>
          </a:p>
        </p:txBody>
      </p:sp>
      <p:graphicFrame>
        <p:nvGraphicFramePr>
          <p:cNvPr id="13"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225" name="think-cell Slide" r:id="rId13" imgW="360" imgH="360" progId="">
                  <p:embed/>
                </p:oleObj>
              </mc:Choice>
              <mc:Fallback>
                <p:oleObj name="think-cell Slide" r:id="rId13"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8"/>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pic>
        <p:nvPicPr>
          <p:cNvPr id="15" name="Image 18" descr="HandsPanel_shutterstock_72073621.png"/>
          <p:cNvPicPr>
            <a:picLocks noChangeAspect="1"/>
          </p:cNvPicPr>
          <p:nvPr userDrawn="1"/>
        </p:nvPicPr>
        <p:blipFill>
          <a:blip r:embed="rId14" cstate="screen"/>
          <a:srcRect b="8012"/>
          <a:stretch>
            <a:fillRect/>
          </a:stretch>
        </p:blipFill>
        <p:spPr bwMode="auto">
          <a:xfrm>
            <a:off x="0" y="855663"/>
            <a:ext cx="9904413" cy="5521325"/>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en-US" dirty="0"/>
          </a:p>
        </p:txBody>
      </p:sp>
      <p:sp>
        <p:nvSpPr>
          <p:cNvPr id="6" name="Espace réservé du contenu 5"/>
          <p:cNvSpPr>
            <a:spLocks noGrp="1"/>
          </p:cNvSpPr>
          <p:nvPr>
            <p:ph sz="quarter" idx="10"/>
          </p:nvPr>
        </p:nvSpPr>
        <p:spPr>
          <a:xfrm>
            <a:off x="2861953" y="1442606"/>
            <a:ext cx="4441372" cy="3533155"/>
          </a:xfrm>
        </p:spPr>
        <p:txBody>
          <a:bodyPr/>
          <a:lstStyle>
            <a:lvl1pPr>
              <a:defRPr/>
            </a:lvl1pPr>
            <a:lvl2pPr>
              <a:buFont typeface="Arial" pitchFamily="34" charset="0"/>
              <a:buChar char="•"/>
              <a:defRPr/>
            </a:lvl2pPr>
          </a:lstStyle>
          <a:p>
            <a:pPr lvl="0"/>
            <a:r>
              <a:rPr lang="fr-FR" noProof="0" smtClean="0"/>
              <a:t>Cliquez pour modifier les styles du texte du masque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eaLnBrk="0" hangingPunct="0">
              <a:defRPr/>
            </a:pPr>
            <a:endParaRPr lang="fr-FR" sz="2400" b="1" dirty="0">
              <a:solidFill>
                <a:srgbClr val="000000"/>
              </a:solidFill>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dirty="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0" y="1276351"/>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5" name="Freeform 2"/>
          <p:cNvSpPr>
            <a:spLocks/>
          </p:cNvSpPr>
          <p:nvPr userDrawn="1"/>
        </p:nvSpPr>
        <p:spPr bwMode="gray">
          <a:xfrm>
            <a:off x="-15875" y="-14288"/>
            <a:ext cx="9921875" cy="6400801"/>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eaLnBrk="0" hangingPunct="0">
              <a:defRPr/>
            </a:pPr>
            <a:endParaRPr lang="fr-FR" sz="2400" b="1" dirty="0">
              <a:solidFill>
                <a:srgbClr val="000000"/>
              </a:solidFill>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dirty="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7"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48"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9980E65-B2EC-4CD8-92EF-E5AABD0470D6}"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2016. All Rights Reserved</a:t>
            </a:r>
          </a:p>
        </p:txBody>
      </p:sp>
      <p:cxnSp>
        <p:nvCxnSpPr>
          <p:cNvPr id="9"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1" name="Object 2" hidden="1"/>
          <p:cNvGraphicFramePr>
            <a:graphicFrameLocks noChangeAspect="1"/>
          </p:cNvGraphicFramePr>
          <p:nvPr>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7249"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1494770"/>
            <a:ext cx="9582608" cy="4643751"/>
          </a:xfrm>
        </p:spPr>
        <p:txBody>
          <a:bodyPr/>
          <a:lstStyle>
            <a:lvl1pPr>
              <a:defRPr b="0"/>
            </a:lvl1pPr>
            <a:lvl5pPr>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3"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3"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314721"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dirty="0">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dirty="0">
                <a:solidFill>
                  <a:srgbClr val="000000"/>
                </a:solidFill>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dirty="0">
                <a:solidFill>
                  <a:srgbClr val="000000"/>
                </a:solidFill>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dirty="0">
                <a:solidFill>
                  <a:srgbClr val="000000"/>
                </a:solidFill>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sz="24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555289" y="1520790"/>
            <a:ext cx="7018279" cy="4274939"/>
          </a:xfrm>
        </p:spPr>
        <p:txBody>
          <a:bodyPr/>
          <a:lstStyle>
            <a:lvl1pPr marL="266700" indent="-266700">
              <a:defRPr/>
            </a:lvl1pPr>
            <a:lvl2pPr marL="268288" indent="265113">
              <a:defRPr/>
            </a:lvl2pPr>
            <a:lvl3pPr marL="368300" indent="165100">
              <a:defRPr/>
            </a:lvl3pPr>
            <a:lvl4pPr marL="1079500" indent="-355600">
              <a:defRPr/>
            </a:lvl4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numéro de diapositive 4"/>
          <p:cNvSpPr>
            <a:spLocks noGrp="1" noChangeArrowheads="1"/>
          </p:cNvSpPr>
          <p:nvPr>
            <p:ph type="sldNum" sz="quarter" idx="10"/>
          </p:nvPr>
        </p:nvSpPr>
        <p:spPr>
          <a:xfrm>
            <a:off x="7450138" y="6237288"/>
            <a:ext cx="2311400" cy="476250"/>
          </a:xfrm>
          <a:prstGeom prst="rect">
            <a:avLst/>
          </a:prstGeom>
        </p:spPr>
        <p:txBody>
          <a:bodyPr vert="horz" wrap="square" lIns="91440" tIns="45720" rIns="91440" bIns="45720" numCol="1" anchor="t" anchorCtr="0" compatLnSpc="1">
            <a:prstTxWarp prst="textNoShape">
              <a:avLst/>
            </a:prstTxWarp>
          </a:bodyPr>
          <a:lstStyle>
            <a:lvl1pPr algn="ctr" eaLnBrk="0" hangingPunct="0">
              <a:lnSpc>
                <a:spcPct val="85000"/>
              </a:lnSpc>
              <a:defRPr sz="2400" b="1">
                <a:solidFill>
                  <a:srgbClr val="000000"/>
                </a:solidFill>
              </a:defRPr>
            </a:lvl1pPr>
          </a:lstStyle>
          <a:p>
            <a:pPr>
              <a:defRPr/>
            </a:pPr>
            <a:fld id="{64206FB9-FADC-45B7-9640-E35DAFEE1CAD}"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8272"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BE2C062-5F66-4B49-933D-CF68C67F015A}"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2" hidden="1"/>
          <p:cNvGraphicFramePr>
            <a:graphicFrameLocks noChangeAspect="1"/>
          </p:cNvGraphicFramePr>
          <p:nvPr>
            <p:custDataLst>
              <p:tags r:id="rId7"/>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38273"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nvPr>
        </p:nvSpPr>
        <p:spPr>
          <a:xfrm>
            <a:off x="323490" y="1495447"/>
            <a:ext cx="9598643" cy="643612"/>
          </a:xfrm>
        </p:spPr>
        <p:txBody>
          <a:bodyPr/>
          <a:lstStyle>
            <a:lvl1pPr marL="0" indent="0">
              <a:buNone/>
              <a:defRPr b="1">
                <a:solidFill>
                  <a:schemeClr val="accent2"/>
                </a:solidFill>
              </a:defRPr>
            </a:lvl1pPr>
          </a:lstStyle>
          <a:p>
            <a:pPr lvl="0"/>
            <a:r>
              <a:rPr lang="fr-FR" smtClean="0"/>
              <a:t>Cliquez pour modifier les styles du texte du masque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296"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DE080CD0-D8DF-4545-943F-7DDC0464DFAC}"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9297"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1533439"/>
            <a:ext cx="4502138" cy="471550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20" name="think-cell Slide" r:id="rId9" imgW="360" imgH="360" progId="">
                  <p:embed/>
                </p:oleObj>
              </mc:Choice>
              <mc:Fallback>
                <p:oleObj name="think-cell Slide" r:id="rId9" imgW="360" imgH="360" progId="">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0"/>
          <p:cNvSpPr txBox="1"/>
          <p:nvPr>
            <p:custDataLst>
              <p:tags r:id="rId3"/>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21937F-6D3E-4B37-93A1-5CC40FFAF1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4"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5" name="Image 13" descr="Capgemini_logo.jpg"/>
          <p:cNvPicPr>
            <a:picLocks noChangeAspect="1"/>
          </p:cNvPicPr>
          <p:nvPr/>
        </p:nvPicPr>
        <p:blipFill>
          <a:blip r:embed="rId11"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6" name="Object 3"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21"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2206953"/>
            <a:ext cx="4502138" cy="404199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smtClean="0"/>
              <a:t>Cliquez pour modifier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12.png"/><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image" Target="../media/image5.emf"/><Relationship Id="rId25" Type="http://schemas.openxmlformats.org/officeDocument/2006/relationships/image" Target="../media/image14.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hyperlink" Target="http://www.youtube.com/capgemini" TargetMode="External"/><Relationship Id="rId5" Type="http://schemas.openxmlformats.org/officeDocument/2006/relationships/vmlDrawing" Target="../drawings/vmlDrawing11.vml"/><Relationship Id="rId15" Type="http://schemas.openxmlformats.org/officeDocument/2006/relationships/oleObject" Target="../embeddings/oleObject17.bin"/><Relationship Id="rId23" Type="http://schemas.openxmlformats.org/officeDocument/2006/relationships/image" Target="../media/image13.png"/><Relationship Id="rId28" Type="http://schemas.openxmlformats.org/officeDocument/2006/relationships/image" Target="../media/image16.jpeg"/><Relationship Id="rId10" Type="http://schemas.openxmlformats.org/officeDocument/2006/relationships/tags" Target="../tags/tag62.xml"/><Relationship Id="rId19" Type="http://schemas.openxmlformats.org/officeDocument/2006/relationships/image" Target="../media/image11.png"/><Relationship Id="rId4" Type="http://schemas.openxmlformats.org/officeDocument/2006/relationships/theme" Target="../theme/theme2.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9.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4.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9.png"/><Relationship Id="rId2" Type="http://schemas.openxmlformats.org/officeDocument/2006/relationships/slideLayout" Target="../slideLayouts/slideLayout43.xml"/><Relationship Id="rId16" Type="http://schemas.openxmlformats.org/officeDocument/2006/relationships/theme" Target="../theme/theme5.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2" name="think-cell Slide" r:id="rId20" imgW="360" imgH="360" progId="">
                  <p:embed/>
                </p:oleObj>
              </mc:Choice>
              <mc:Fallback>
                <p:oleObj name="think-cell Slide" r:id="rId20" imgW="360" imgH="360" progId="">
                  <p:embed/>
                  <p:pic>
                    <p:nvPicPr>
                      <p:cNvPr id="0" name="Picture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FA157ADA-BDAA-488C-BECE-489D0DDD6ABD}"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15" name="Straight Connector 5"/>
          <p:cNvCxnSpPr/>
          <p:nvPr>
            <p:custDataLst>
              <p:tags r:id="rId19"/>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22" cstate="screen"/>
          <a:srcRect/>
          <a:stretch>
            <a:fillRect/>
          </a:stretch>
        </p:blipFill>
        <p:spPr bwMode="auto">
          <a:xfrm>
            <a:off x="117475" y="6419850"/>
            <a:ext cx="1441450"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36" r:id="rId1"/>
    <p:sldLayoutId id="2147485537" r:id="rId2"/>
    <p:sldLayoutId id="2147485538" r:id="rId3"/>
    <p:sldLayoutId id="2147485539" r:id="rId4"/>
    <p:sldLayoutId id="2147485540" r:id="rId5"/>
    <p:sldLayoutId id="2147485541" r:id="rId6"/>
    <p:sldLayoutId id="2147485542" r:id="rId7"/>
    <p:sldLayoutId id="2147485543" r:id="rId8"/>
    <p:sldLayoutId id="2147485520" r:id="rId9"/>
    <p:sldLayoutId id="2147485544" r:id="rId10"/>
  </p:sldLayoutIdLst>
  <p:timing>
    <p:tnLst>
      <p:par>
        <p:cTn id="1" dur="indefinite" restart="never" nodeType="tmRoot"/>
      </p:par>
    </p:tnLst>
  </p:timing>
  <p:hf sldNum="0" hdr="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05"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2293" name="Picture 104" descr="C:\Users\UserSim\Desktop\Capgemini\moto.emf"/>
          <p:cNvPicPr>
            <a:picLocks noChangeAspect="1" noChangeArrowheads="1"/>
          </p:cNvPicPr>
          <p:nvPr>
            <p:custDataLst>
              <p:tags r:id="rId8"/>
            </p:custDataLst>
          </p:nvPr>
        </p:nvPicPr>
        <p:blipFill>
          <a:blip r:embed="rId17" cstate="screen"/>
          <a:srcRect/>
          <a:stretch>
            <a:fillRect/>
          </a:stretch>
        </p:blipFill>
        <p:spPr bwMode="auto">
          <a:xfrm>
            <a:off x="6407150" y="1209675"/>
            <a:ext cx="2879725" cy="228600"/>
          </a:xfrm>
          <a:prstGeom prst="rect">
            <a:avLst/>
          </a:prstGeom>
          <a:noFill/>
          <a:ln w="9525">
            <a:noFill/>
            <a:miter lim="800000"/>
            <a:headEnd/>
            <a:tailEnd/>
          </a:ln>
        </p:spPr>
      </p:pic>
      <p:sp>
        <p:nvSpPr>
          <p:cNvPr id="15" name="Rectangle 14"/>
          <p:cNvSpPr/>
          <p:nvPr>
            <p:custDataLst>
              <p:tags r:id="rId9"/>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2295" name="Picture 3" descr="C:\Users\UserSim\Desktop\DS_icons\128x128 shadows\facebook.png">
            <a:hlinkClick r:id="rId18"/>
          </p:cNvPr>
          <p:cNvPicPr>
            <a:picLocks noChangeAspect="1" noChangeArrowheads="1"/>
          </p:cNvPicPr>
          <p:nvPr>
            <p:custDataLst>
              <p:tags r:id="rId10"/>
            </p:custDataLst>
          </p:nvPr>
        </p:nvPicPr>
        <p:blipFill>
          <a:blip r:embed="rId19" cstate="screen"/>
          <a:srcRect/>
          <a:stretch>
            <a:fillRect/>
          </a:stretch>
        </p:blipFill>
        <p:spPr bwMode="auto">
          <a:xfrm>
            <a:off x="7689850" y="5932488"/>
            <a:ext cx="277813" cy="263525"/>
          </a:xfrm>
          <a:prstGeom prst="rect">
            <a:avLst/>
          </a:prstGeom>
          <a:noFill/>
          <a:ln w="9525">
            <a:noFill/>
            <a:miter lim="800000"/>
            <a:headEnd/>
            <a:tailEnd/>
          </a:ln>
        </p:spPr>
      </p:pic>
      <p:pic>
        <p:nvPicPr>
          <p:cNvPr id="12296" name="Picture 4" descr="C:\Users\UserSim\Desktop\DS_icons\128x128 shadows\linkedin.png">
            <a:hlinkClick r:id="rId20"/>
          </p:cNvPr>
          <p:cNvPicPr>
            <a:picLocks noChangeAspect="1" noChangeArrowheads="1"/>
          </p:cNvPicPr>
          <p:nvPr>
            <p:custDataLst>
              <p:tags r:id="rId11"/>
            </p:custDataLst>
          </p:nvPr>
        </p:nvPicPr>
        <p:blipFill>
          <a:blip r:embed="rId21" cstate="screen"/>
          <a:srcRect/>
          <a:stretch>
            <a:fillRect/>
          </a:stretch>
        </p:blipFill>
        <p:spPr bwMode="auto">
          <a:xfrm>
            <a:off x="8024813" y="5932488"/>
            <a:ext cx="282575" cy="266700"/>
          </a:xfrm>
          <a:prstGeom prst="rect">
            <a:avLst/>
          </a:prstGeom>
          <a:noFill/>
          <a:ln w="9525">
            <a:noFill/>
            <a:miter lim="800000"/>
            <a:headEnd/>
            <a:tailEnd/>
          </a:ln>
        </p:spPr>
      </p:pic>
      <p:pic>
        <p:nvPicPr>
          <p:cNvPr id="12297" name="Picture 5" descr="C:\Users\UserSim\Desktop\DS_icons\128x128 shadows\twitter.png">
            <a:hlinkClick r:id="rId22"/>
          </p:cNvPr>
          <p:cNvPicPr>
            <a:picLocks noChangeAspect="1" noChangeArrowheads="1"/>
          </p:cNvPicPr>
          <p:nvPr>
            <p:custDataLst>
              <p:tags r:id="rId12"/>
            </p:custDataLst>
          </p:nvPr>
        </p:nvPicPr>
        <p:blipFill>
          <a:blip r:embed="rId23" cstate="screen"/>
          <a:srcRect/>
          <a:stretch>
            <a:fillRect/>
          </a:stretch>
        </p:blipFill>
        <p:spPr bwMode="auto">
          <a:xfrm>
            <a:off x="8655050" y="5932488"/>
            <a:ext cx="280988" cy="266700"/>
          </a:xfrm>
          <a:prstGeom prst="rect">
            <a:avLst/>
          </a:prstGeom>
          <a:noFill/>
          <a:ln w="9525">
            <a:noFill/>
            <a:miter lim="800000"/>
            <a:headEnd/>
            <a:tailEnd/>
          </a:ln>
        </p:spPr>
      </p:pic>
      <p:pic>
        <p:nvPicPr>
          <p:cNvPr id="12298" name="Picture 6" descr="C:\Users\UserSim\Desktop\DS_icons\128x128 shadows\youtube.png">
            <a:hlinkClick r:id="rId24"/>
          </p:cNvPr>
          <p:cNvPicPr>
            <a:picLocks noChangeAspect="1" noChangeArrowheads="1"/>
          </p:cNvPicPr>
          <p:nvPr>
            <p:custDataLst>
              <p:tags r:id="rId13"/>
            </p:custDataLst>
          </p:nvPr>
        </p:nvPicPr>
        <p:blipFill>
          <a:blip r:embed="rId25" cstate="screen"/>
          <a:srcRect/>
          <a:stretch>
            <a:fillRect/>
          </a:stretch>
        </p:blipFill>
        <p:spPr bwMode="auto">
          <a:xfrm>
            <a:off x="8993188" y="5932488"/>
            <a:ext cx="280987" cy="266700"/>
          </a:xfrm>
          <a:prstGeom prst="rect">
            <a:avLst/>
          </a:prstGeom>
          <a:noFill/>
          <a:ln w="9525">
            <a:noFill/>
            <a:miter lim="800000"/>
            <a:headEnd/>
            <a:tailEnd/>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2300" name="Image 12" descr="Capgemini_logo.jpg"/>
          <p:cNvPicPr>
            <a:picLocks noChangeAspect="1"/>
          </p:cNvPicPr>
          <p:nvPr/>
        </p:nvPicPr>
        <p:blipFill>
          <a:blip r:embed="rId28" cstate="screen"/>
          <a:srcRect/>
          <a:stretch>
            <a:fillRect/>
          </a:stretch>
        </p:blipFill>
        <p:spPr bwMode="auto">
          <a:xfrm>
            <a:off x="747713" y="1014413"/>
            <a:ext cx="2879725"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46" r:id="rId1"/>
    <p:sldLayoutId id="2147485547" r:id="rId2"/>
    <p:sldLayoutId id="2147485548" r:id="rId3"/>
  </p:sldLayoutIdLst>
  <p:hf sldNum="0" hdr="0" ftr="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dirty="0">
              <a:solidFill>
                <a:srgbClr val="000000"/>
              </a:solidFill>
              <a:latin typeface="Arial" charset="0"/>
            </a:endParaRPr>
          </a:p>
        </p:txBody>
      </p:sp>
      <p:sp>
        <p:nvSpPr>
          <p:cNvPr id="1029" name="Rectangle 120"/>
          <p:cNvSpPr>
            <a:spLocks noChangeArrowheads="1"/>
          </p:cNvSpPr>
          <p:nvPr/>
        </p:nvSpPr>
        <p:spPr bwMode="auto">
          <a:xfrm>
            <a:off x="8145463" y="6318250"/>
            <a:ext cx="1298575"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latin typeface="Arial" charset="0"/>
                <a:cs typeface="Arial" charset="0"/>
              </a:rPr>
              <a:t>|  Financial Services</a:t>
            </a:r>
          </a:p>
        </p:txBody>
      </p:sp>
      <p:sp>
        <p:nvSpPr>
          <p:cNvPr id="29702"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29703"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dirty="0">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CB6B8997-A73F-4731-96E8-5C00A168D9E5}" type="slidenum">
              <a:rPr lang="en-US" sz="1000" smtClean="0">
                <a:solidFill>
                  <a:srgbClr val="000000"/>
                </a:solidFill>
              </a:rPr>
              <a:pPr defTabSz="914400">
                <a:defRPr/>
              </a:pPr>
              <a:t>‹#›</a:t>
            </a:fld>
            <a:endParaRPr lang="en-US" sz="100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49" r:id="rId1"/>
    <p:sldLayoutId id="2147485550" r:id="rId2"/>
    <p:sldLayoutId id="2147485551" r:id="rId3"/>
    <p:sldLayoutId id="2147485552" r:id="rId4"/>
    <p:sldLayoutId id="2147485553" r:id="rId5"/>
    <p:sldLayoutId id="2147485554" r:id="rId6"/>
    <p:sldLayoutId id="2147485555" r:id="rId7"/>
    <p:sldLayoutId id="2147485521" r:id="rId8"/>
    <p:sldLayoutId id="2147485522" r:id="rId9"/>
    <p:sldLayoutId id="2147485523" r:id="rId10"/>
    <p:sldLayoutId id="2147485524" r:id="rId11"/>
    <p:sldLayoutId id="2147485525" r:id="rId12"/>
    <p:sldLayoutId id="2147485556" r:id="rId13"/>
    <p:sldLayoutId id="2147485557"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dirty="0">
              <a:solidFill>
                <a:srgbClr val="000000"/>
              </a:solidFill>
              <a:latin typeface="Arial" charset="0"/>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latin typeface="Arial" charset="0"/>
                <a:cs typeface="Arial" charset="0"/>
              </a:rPr>
              <a:t>|  Financial Services</a:t>
            </a:r>
          </a:p>
        </p:txBody>
      </p:sp>
      <p:sp>
        <p:nvSpPr>
          <p:cNvPr id="30726"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30727"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28"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dirty="0">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7603FA48-1462-4034-9FA2-636B6775A9FF}" type="slidenum">
              <a:rPr lang="en-US" sz="1000" smtClean="0">
                <a:solidFill>
                  <a:srgbClr val="000000"/>
                </a:solidFill>
              </a:rPr>
              <a:pPr defTabSz="914400">
                <a:defRPr/>
              </a:pPr>
              <a:t>‹#›</a:t>
            </a:fld>
            <a:endParaRPr lang="en-US" sz="1000" dirty="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58" r:id="rId1"/>
    <p:sldLayoutId id="2147485559" r:id="rId2"/>
    <p:sldLayoutId id="2147485560" r:id="rId3"/>
    <p:sldLayoutId id="2147485561" r:id="rId4"/>
    <p:sldLayoutId id="2147485562" r:id="rId5"/>
    <p:sldLayoutId id="2147485563" r:id="rId6"/>
    <p:sldLayoutId id="2147485564" r:id="rId7"/>
    <p:sldLayoutId id="2147485526" r:id="rId8"/>
    <p:sldLayoutId id="2147485527" r:id="rId9"/>
    <p:sldLayoutId id="2147485528" r:id="rId10"/>
    <p:sldLayoutId id="2147485529" r:id="rId11"/>
    <p:sldLayoutId id="2147485530" r:id="rId12"/>
    <p:sldLayoutId id="2147485565" r:id="rId13"/>
    <p:sldLayoutId id="2147485566"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fr-FR" sz="2400" b="1" dirty="0">
              <a:solidFill>
                <a:srgbClr val="000000"/>
              </a:solidFill>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dirty="0">
                <a:solidFill>
                  <a:srgbClr val="004B66"/>
                </a:solidFill>
              </a:rPr>
              <a:t>|  Financial Services</a:t>
            </a:r>
          </a:p>
        </p:txBody>
      </p:sp>
      <p:sp>
        <p:nvSpPr>
          <p:cNvPr id="31750"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ltLang="en-US" smtClean="0"/>
              <a:t>Click to edit Master title style</a:t>
            </a:r>
          </a:p>
        </p:txBody>
      </p:sp>
      <p:sp>
        <p:nvSpPr>
          <p:cNvPr id="31751"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31752" name="Picture 138" descr="OK_Capgemini"/>
          <p:cNvPicPr>
            <a:picLocks noChangeAspect="1" noChangeArrowheads="1"/>
          </p:cNvPicPr>
          <p:nvPr/>
        </p:nvPicPr>
        <p:blipFill>
          <a:blip r:embed="rId17"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dirty="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eaLnBrk="0" hangingPunct="0">
              <a:defRPr/>
            </a:pPr>
            <a:endParaRPr lang="fr-FR" sz="2400" b="1" dirty="0">
              <a:solidFill>
                <a:srgbClr val="000000"/>
              </a:solidFill>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p>
            <a:pPr defTabSz="914400" eaLnBrk="0" hangingPunct="0">
              <a:defRPr/>
            </a:pPr>
            <a:fld id="{BBDD174C-658A-43D3-8617-05908D0B99EE}" type="slidenum">
              <a:rPr lang="en-US" altLang="en-US" sz="1000" b="1">
                <a:solidFill>
                  <a:srgbClr val="000000"/>
                </a:solidFill>
              </a:rPr>
              <a:pPr defTabSz="914400" eaLnBrk="0" hangingPunct="0">
                <a:defRPr/>
              </a:pPr>
              <a:t>‹#›</a:t>
            </a:fld>
            <a:endParaRPr lang="en-US" altLang="en-US" sz="1000" b="1"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5567" r:id="rId1"/>
    <p:sldLayoutId id="2147485568" r:id="rId2"/>
    <p:sldLayoutId id="2147485569" r:id="rId3"/>
    <p:sldLayoutId id="2147485570" r:id="rId4"/>
    <p:sldLayoutId id="2147485571" r:id="rId5"/>
    <p:sldLayoutId id="2147485572" r:id="rId6"/>
    <p:sldLayoutId id="2147485573" r:id="rId7"/>
    <p:sldLayoutId id="2147485531" r:id="rId8"/>
    <p:sldLayoutId id="2147485532" r:id="rId9"/>
    <p:sldLayoutId id="2147485533" r:id="rId10"/>
    <p:sldLayoutId id="2147485534" r:id="rId11"/>
    <p:sldLayoutId id="2147485535" r:id="rId12"/>
    <p:sldLayoutId id="2147485574" r:id="rId13"/>
    <p:sldLayoutId id="2147485575" r:id="rId14"/>
    <p:sldLayoutId id="2147485576" r:id="rId15"/>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p:txBody>
          <a:bodyPr/>
          <a:lstStyle/>
          <a:p>
            <a:pPr algn="r" fontAlgn="auto">
              <a:spcAft>
                <a:spcPts val="0"/>
              </a:spcAft>
              <a:defRPr/>
            </a:pPr>
            <a:r>
              <a:rPr lang="en-US" dirty="0" smtClean="0"/>
              <a:t>Unit Testing</a:t>
            </a:r>
            <a:endParaRPr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Testing Approaches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Test-Driven Development (TDD): in which unit testing is repeatedly done on source code. The concept is to "get something working now and perfect it later." </a:t>
            </a:r>
          </a:p>
          <a:p>
            <a:pPr>
              <a:buFont typeface="Wingdings" pitchFamily="2" charset="2"/>
              <a:buChar char="Ø"/>
            </a:pPr>
            <a:r>
              <a:rPr lang="en-US" sz="1500" dirty="0" smtClean="0">
                <a:latin typeface="Verdana" pitchFamily="34" charset="0"/>
                <a:ea typeface="Verdana" pitchFamily="34" charset="0"/>
                <a:cs typeface="Verdana" pitchFamily="34" charset="0"/>
              </a:rPr>
              <a:t>Acceptance Test Driven development (ATDD): an acceptance test confirms that an story is complete by matching a user action scenario with a desired outcome</a:t>
            </a:r>
          </a:p>
          <a:p>
            <a:pPr>
              <a:buFont typeface="Wingdings" pitchFamily="2" charset="2"/>
              <a:buChar char="Ø"/>
            </a:pPr>
            <a:r>
              <a:rPr lang="en-US" sz="1500" dirty="0" smtClean="0">
                <a:latin typeface="Verdana" pitchFamily="34" charset="0"/>
                <a:ea typeface="Verdana" pitchFamily="34" charset="0"/>
                <a:cs typeface="Verdana" pitchFamily="34" charset="0"/>
              </a:rPr>
              <a:t>Code Coverage Concepts : measure what percentage of code has been exercised by a test suite Coverage criteria is usually defined as a rule or requirement, which test suite needs to satisfy</a:t>
            </a:r>
          </a:p>
          <a:p>
            <a:pPr>
              <a:buFont typeface="Wingdings" pitchFamily="2" charset="2"/>
              <a:buChar char="Ø"/>
            </a:pPr>
            <a:r>
              <a:rPr lang="en-US" sz="1500" dirty="0" smtClean="0">
                <a:latin typeface="Verdana" pitchFamily="34" charset="0"/>
                <a:ea typeface="Verdana" pitchFamily="34" charset="0"/>
                <a:cs typeface="Verdana" pitchFamily="34" charset="0"/>
              </a:rPr>
              <a:t> Test Harness Development: test harness or automated test framework is a collection of software and test data configured to test a program unit by running it under varying conditions and monitoring its behavior and outputs</a:t>
            </a:r>
          </a:p>
          <a:p>
            <a:pPr>
              <a:buFont typeface="Wingdings" pitchFamily="2" charset="2"/>
              <a:buChar char="Ø"/>
            </a:pPr>
            <a:r>
              <a:rPr lang="en-US" sz="1500" dirty="0" smtClean="0">
                <a:latin typeface="Verdana" pitchFamily="34" charset="0"/>
                <a:ea typeface="Verdana" pitchFamily="34" charset="0"/>
                <a:cs typeface="Verdana" pitchFamily="34" charset="0"/>
              </a:rPr>
              <a:t>Top Down : In this approach testing is conducted from main module to sub module. if the sub module is not developed a temporary program called STUB is used for simulate the sub module.</a:t>
            </a:r>
          </a:p>
          <a:p>
            <a:pPr>
              <a:buFont typeface="Wingdings" pitchFamily="2" charset="2"/>
              <a:buChar char="Ø"/>
            </a:pPr>
            <a:r>
              <a:rPr lang="en-US" sz="1500" dirty="0" smtClean="0">
                <a:latin typeface="Verdana" pitchFamily="34" charset="0"/>
                <a:ea typeface="Verdana" pitchFamily="34" charset="0"/>
                <a:cs typeface="Verdana" pitchFamily="34" charset="0"/>
              </a:rPr>
              <a:t> Bottom Up: In this approach testing is conducted from sub module to main module, if the main module is not developed a temporary program called DRIVERS is used to simulate the main module.</a:t>
            </a:r>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 Design</a:t>
            </a:r>
            <a:endParaRPr lang="en-US" sz="2400" dirty="0">
              <a:latin typeface="Verdana" pitchFamily="34" charset="0"/>
              <a:ea typeface="Verdana" pitchFamily="34" charset="0"/>
              <a:cs typeface="Verdana" pitchFamily="34" charset="0"/>
            </a:endParaRPr>
          </a:p>
        </p:txBody>
      </p:sp>
      <p:pic>
        <p:nvPicPr>
          <p:cNvPr id="4" name="Picture 2" descr="D:\Users\lyarragu\Desktop\Unit Testing\01-components.png"/>
          <p:cNvPicPr>
            <a:picLocks noGrp="1" noChangeAspect="1" noChangeArrowheads="1"/>
          </p:cNvPicPr>
          <p:nvPr>
            <p:ph idx="1"/>
          </p:nvPr>
        </p:nvPicPr>
        <p:blipFill>
          <a:blip r:embed="rId2" cstate="print"/>
          <a:stretch>
            <a:fillRect/>
          </a:stretch>
        </p:blipFill>
        <p:spPr bwMode="auto">
          <a:xfrm>
            <a:off x="1953494" y="1495425"/>
            <a:ext cx="6322862" cy="464343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Best Practices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323392" y="1494770"/>
            <a:ext cx="9103637" cy="4643751"/>
          </a:xfrm>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Always Write Isolated Test Cases</a:t>
            </a:r>
          </a:p>
          <a:p>
            <a:pPr>
              <a:buFont typeface="Wingdings" pitchFamily="2" charset="2"/>
              <a:buChar char="Ø"/>
            </a:pPr>
            <a:r>
              <a:rPr lang="en-US" sz="1500" dirty="0" smtClean="0">
                <a:latin typeface="Verdana" pitchFamily="34" charset="0"/>
                <a:ea typeface="Verdana" pitchFamily="34" charset="0"/>
                <a:cs typeface="Verdana" pitchFamily="34" charset="0"/>
              </a:rPr>
              <a:t>Test One Thing Only in One Test Case (Separation)</a:t>
            </a:r>
          </a:p>
          <a:p>
            <a:pPr>
              <a:buFont typeface="Wingdings" pitchFamily="2" charset="2"/>
              <a:buChar char="Ø"/>
            </a:pPr>
            <a:r>
              <a:rPr lang="en-US" sz="1500" dirty="0" smtClean="0">
                <a:latin typeface="Verdana" pitchFamily="34" charset="0"/>
                <a:ea typeface="Verdana" pitchFamily="34" charset="0"/>
                <a:cs typeface="Verdana" pitchFamily="34" charset="0"/>
              </a:rPr>
              <a:t>Use a Single Assert Method per Test Case</a:t>
            </a:r>
          </a:p>
          <a:p>
            <a:pPr>
              <a:buFont typeface="Wingdings" pitchFamily="2" charset="2"/>
              <a:buChar char="Ø"/>
            </a:pPr>
            <a:r>
              <a:rPr lang="en-US" sz="1500" dirty="0" smtClean="0">
                <a:latin typeface="Verdana" pitchFamily="34" charset="0"/>
                <a:ea typeface="Verdana" pitchFamily="34" charset="0"/>
                <a:cs typeface="Verdana" pitchFamily="34" charset="0"/>
              </a:rPr>
              <a:t>Use </a:t>
            </a:r>
            <a:r>
              <a:rPr lang="en-US" sz="1500" dirty="0" smtClean="0">
                <a:latin typeface="Verdana" pitchFamily="34" charset="0"/>
                <a:ea typeface="Verdana" pitchFamily="34" charset="0"/>
                <a:cs typeface="Verdana" pitchFamily="34" charset="0"/>
              </a:rPr>
              <a:t>a Naming Convention for Test Cases (Self-descriptive)</a:t>
            </a:r>
          </a:p>
          <a:p>
            <a:pPr>
              <a:buFont typeface="Wingdings" pitchFamily="2" charset="2"/>
              <a:buChar char="Ø"/>
            </a:pPr>
            <a:r>
              <a:rPr lang="en-US" sz="1500" dirty="0" smtClean="0">
                <a:latin typeface="Verdana" pitchFamily="34" charset="0"/>
                <a:ea typeface="Verdana" pitchFamily="34" charset="0"/>
                <a:cs typeface="Verdana" pitchFamily="34" charset="0"/>
              </a:rPr>
              <a:t>Avoid the Expected Exception Tests</a:t>
            </a:r>
          </a:p>
          <a:p>
            <a:pPr>
              <a:buFont typeface="Wingdings" pitchFamily="2" charset="2"/>
              <a:buChar char="Ø"/>
            </a:pPr>
            <a:r>
              <a:rPr lang="en-US" sz="1500" dirty="0" smtClean="0">
                <a:latin typeface="Verdana" pitchFamily="34" charset="0"/>
                <a:ea typeface="Verdana" pitchFamily="34" charset="0"/>
                <a:cs typeface="Verdana" pitchFamily="34" charset="0"/>
              </a:rPr>
              <a:t>Structure All Test Cases</a:t>
            </a:r>
          </a:p>
          <a:p>
            <a:pPr>
              <a:buFont typeface="Wingdings" pitchFamily="2" charset="2"/>
              <a:buChar char="Ø"/>
            </a:pPr>
            <a:r>
              <a:rPr lang="en-US" sz="1500" dirty="0" smtClean="0">
                <a:latin typeface="Verdana" pitchFamily="34" charset="0"/>
                <a:ea typeface="Verdana" pitchFamily="34" charset="0"/>
                <a:cs typeface="Verdana" pitchFamily="34" charset="0"/>
              </a:rPr>
              <a:t>Use Descriptive Messages in Assert Methods</a:t>
            </a:r>
          </a:p>
          <a:p>
            <a:pPr>
              <a:buFont typeface="Wingdings" pitchFamily="2" charset="2"/>
              <a:buChar char="Ø"/>
            </a:pPr>
            <a:r>
              <a:rPr lang="en-US" sz="1500" dirty="0" smtClean="0">
                <a:latin typeface="Verdana" pitchFamily="34" charset="0"/>
                <a:ea typeface="Verdana" pitchFamily="34" charset="0"/>
                <a:cs typeface="Verdana" pitchFamily="34" charset="0"/>
              </a:rPr>
              <a:t>Measure Code Coverage to Find Missing Test Cases</a:t>
            </a:r>
          </a:p>
          <a:p>
            <a:pPr>
              <a:buFont typeface="Wingdings" pitchFamily="2" charset="2"/>
              <a:buChar char="Ø"/>
            </a:pPr>
            <a:r>
              <a:rPr lang="en-US" sz="1500" dirty="0" smtClean="0">
                <a:latin typeface="Verdana" pitchFamily="34" charset="0"/>
                <a:ea typeface="Verdana" pitchFamily="34" charset="0"/>
                <a:cs typeface="Verdana" pitchFamily="34" charset="0"/>
              </a:rPr>
              <a:t>Use Parameterized Tests</a:t>
            </a:r>
          </a:p>
          <a:p>
            <a:pPr>
              <a:buFont typeface="Wingdings" pitchFamily="2" charset="2"/>
              <a:buChar char="Ø"/>
            </a:pPr>
            <a:r>
              <a:rPr lang="en-US" sz="1500" dirty="0" smtClean="0">
                <a:latin typeface="Verdana" pitchFamily="34" charset="0"/>
                <a:ea typeface="Verdana" pitchFamily="34" charset="0"/>
                <a:cs typeface="Verdana" pitchFamily="34" charset="0"/>
              </a:rPr>
              <a:t>No test logic in production code</a:t>
            </a:r>
          </a:p>
          <a:p>
            <a:pPr>
              <a:buFont typeface="Wingdings" pitchFamily="2" charset="2"/>
              <a:buChar char="Ø"/>
            </a:pPr>
            <a:r>
              <a:rPr lang="en-US" sz="1500" dirty="0" smtClean="0">
                <a:latin typeface="Verdana" pitchFamily="34" charset="0"/>
                <a:ea typeface="Verdana" pitchFamily="34" charset="0"/>
                <a:cs typeface="Verdana" pitchFamily="34" charset="0"/>
              </a:rPr>
              <a:t>Test Case Modularity: Separation per business module</a:t>
            </a:r>
          </a:p>
          <a:p>
            <a:pPr>
              <a:buFont typeface="Wingdings" pitchFamily="2" charset="2"/>
              <a:buChar char="Ø"/>
            </a:pPr>
            <a:r>
              <a:rPr lang="en-US" sz="1500" dirty="0" smtClean="0">
                <a:latin typeface="Verdana" pitchFamily="34" charset="0"/>
                <a:ea typeface="Verdana" pitchFamily="34" charset="0"/>
                <a:cs typeface="Verdana" pitchFamily="34" charset="0"/>
              </a:rPr>
              <a:t>No loops and No conditional logic</a:t>
            </a:r>
          </a:p>
          <a:p>
            <a:pPr>
              <a:buFont typeface="Wingdings" pitchFamily="2" charset="2"/>
              <a:buChar char="Ø"/>
            </a:pPr>
            <a:r>
              <a:rPr lang="en-US" sz="1500" dirty="0" smtClean="0">
                <a:latin typeface="Verdana" pitchFamily="34" charset="0"/>
                <a:ea typeface="Verdana" pitchFamily="34" charset="0"/>
                <a:cs typeface="Verdana" pitchFamily="34" charset="0"/>
              </a:rPr>
              <a:t>Don’t print anything out in unit tests (Atomicity i.e.., Which should indicate whether the test is pass or fail)</a:t>
            </a: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D:\Users\lyarragu\Desktop\Unit Testing\unnamed.jpg"/>
          <p:cNvPicPr>
            <a:picLocks noGrp="1" noChangeAspect="1" noChangeArrowheads="1"/>
          </p:cNvPicPr>
          <p:nvPr>
            <p:ph idx="1"/>
          </p:nvPr>
        </p:nvPicPr>
        <p:blipFill>
          <a:blip r:embed="rId2" cstate="print"/>
          <a:srcRect/>
          <a:stretch>
            <a:fillRect/>
          </a:stretch>
        </p:blipFill>
        <p:spPr bwMode="auto">
          <a:xfrm>
            <a:off x="1333835" y="1156758"/>
            <a:ext cx="6969513" cy="46434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sz="2400" dirty="0" smtClean="0">
                <a:latin typeface="Verdana" pitchFamily="34" charset="0"/>
                <a:ea typeface="Verdana" pitchFamily="34" charset="0"/>
                <a:cs typeface="Verdana" pitchFamily="34" charset="0"/>
              </a:rPr>
              <a:t>Agenda</a:t>
            </a:r>
          </a:p>
        </p:txBody>
      </p:sp>
      <p:sp>
        <p:nvSpPr>
          <p:cNvPr id="3" name="Espace réservé du contenu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Importance </a:t>
            </a:r>
          </a:p>
          <a:p>
            <a:pPr>
              <a:buFont typeface="Wingdings" pitchFamily="2" charset="2"/>
              <a:buChar char="Ø"/>
            </a:pPr>
            <a:r>
              <a:rPr lang="en-US" sz="1500" dirty="0" smtClean="0">
                <a:latin typeface="Verdana" pitchFamily="34" charset="0"/>
                <a:ea typeface="Verdana" pitchFamily="34" charset="0"/>
                <a:cs typeface="Verdana" pitchFamily="34" charset="0"/>
              </a:rPr>
              <a:t>Types and description</a:t>
            </a:r>
          </a:p>
          <a:p>
            <a:pPr>
              <a:buFont typeface="Wingdings" pitchFamily="2" charset="2"/>
              <a:buChar char="Ø"/>
            </a:pPr>
            <a:r>
              <a:rPr lang="en-US" sz="1500" dirty="0" smtClean="0">
                <a:latin typeface="Verdana" pitchFamily="34" charset="0"/>
                <a:ea typeface="Verdana" pitchFamily="34" charset="0"/>
                <a:cs typeface="Verdana" pitchFamily="34" charset="0"/>
              </a:rPr>
              <a:t>Objectives</a:t>
            </a:r>
          </a:p>
          <a:p>
            <a:pPr>
              <a:buFont typeface="Wingdings" pitchFamily="2" charset="2"/>
              <a:buChar char="Ø"/>
            </a:pPr>
            <a:r>
              <a:rPr lang="en-US" sz="1500" dirty="0" smtClean="0">
                <a:latin typeface="Verdana" pitchFamily="34" charset="0"/>
                <a:ea typeface="Verdana" pitchFamily="34" charset="0"/>
                <a:cs typeface="Verdana" pitchFamily="34" charset="0"/>
              </a:rPr>
              <a:t>Challenges</a:t>
            </a:r>
          </a:p>
          <a:p>
            <a:pPr>
              <a:buFont typeface="Wingdings" pitchFamily="2" charset="2"/>
              <a:buChar char="Ø"/>
            </a:pPr>
            <a:r>
              <a:rPr lang="en-US" sz="1500" dirty="0" smtClean="0">
                <a:latin typeface="Verdana" pitchFamily="34" charset="0"/>
                <a:ea typeface="Verdana" pitchFamily="34" charset="0"/>
                <a:cs typeface="Verdana" pitchFamily="34" charset="0"/>
              </a:rPr>
              <a:t>Approaches</a:t>
            </a:r>
          </a:p>
          <a:p>
            <a:pPr>
              <a:buFont typeface="Wingdings" pitchFamily="2" charset="2"/>
              <a:buChar char="Ø"/>
            </a:pPr>
            <a:r>
              <a:rPr lang="en-US" sz="1500" dirty="0" smtClean="0">
                <a:latin typeface="Verdana" pitchFamily="34" charset="0"/>
                <a:ea typeface="Verdana" pitchFamily="34" charset="0"/>
                <a:cs typeface="Verdana" pitchFamily="34" charset="0"/>
              </a:rPr>
              <a:t>Unit test Design</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Is unit testing that important ??</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Is helpful in testing source code while an application is being built by catching bugs early in the development cycle and easing testers' workloads.</a:t>
            </a:r>
          </a:p>
          <a:p>
            <a:pPr>
              <a:buFont typeface="Wingdings" pitchFamily="2" charset="2"/>
              <a:buChar char="Ø"/>
            </a:pPr>
            <a:r>
              <a:rPr lang="en-US" sz="1500" dirty="0" smtClean="0">
                <a:latin typeface="Verdana" pitchFamily="34" charset="0"/>
                <a:ea typeface="Verdana" pitchFamily="34" charset="0"/>
                <a:cs typeface="Verdana" pitchFamily="34" charset="0"/>
              </a:rPr>
              <a:t>In other words unit tests check that the program works and continues to work as the developer intended or planned for it to work</a:t>
            </a:r>
          </a:p>
          <a:p>
            <a:pPr>
              <a:buFont typeface="Wingdings" pitchFamily="2" charset="2"/>
              <a:buChar char="Ø"/>
            </a:pPr>
            <a:r>
              <a:rPr lang="en-US" sz="1500" dirty="0" smtClean="0">
                <a:latin typeface="Verdana" pitchFamily="34" charset="0"/>
                <a:ea typeface="Verdana" pitchFamily="34" charset="0"/>
                <a:cs typeface="Verdana" pitchFamily="34" charset="0"/>
              </a:rPr>
              <a:t>The main goal of unit testing is to segregate each part of the program and test that the individual parts are working correctly.</a:t>
            </a:r>
          </a:p>
          <a:p>
            <a:pPr>
              <a:buNone/>
            </a:pPr>
            <a:endParaRPr lang="en-US" sz="1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Types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None/>
            </a:pPr>
            <a:r>
              <a:rPr lang="en-US" sz="1500" dirty="0" smtClean="0">
                <a:latin typeface="Verdana" pitchFamily="34" charset="0"/>
                <a:ea typeface="Verdana" pitchFamily="34" charset="0"/>
                <a:cs typeface="Verdana" pitchFamily="34" charset="0"/>
              </a:rPr>
              <a:t>The main types of unit testing, based on visibility of code are :</a:t>
            </a:r>
          </a:p>
          <a:p>
            <a:pPr>
              <a:buFont typeface="Wingdings" pitchFamily="2" charset="2"/>
              <a:buChar char="Ø"/>
            </a:pPr>
            <a:r>
              <a:rPr lang="en-US" sz="1500" dirty="0" smtClean="0">
                <a:latin typeface="Verdana" pitchFamily="34" charset="0"/>
                <a:ea typeface="Verdana" pitchFamily="34" charset="0"/>
                <a:cs typeface="Verdana" pitchFamily="34" charset="0"/>
              </a:rPr>
              <a:t>Black Box Unit testing</a:t>
            </a:r>
          </a:p>
          <a:p>
            <a:pPr>
              <a:buFont typeface="Wingdings" pitchFamily="2" charset="2"/>
              <a:buChar char="Ø"/>
            </a:pPr>
            <a:r>
              <a:rPr lang="en-US" sz="1500" dirty="0" smtClean="0">
                <a:latin typeface="Verdana" pitchFamily="34" charset="0"/>
                <a:ea typeface="Verdana" pitchFamily="34" charset="0"/>
                <a:cs typeface="Verdana" pitchFamily="34" charset="0"/>
              </a:rPr>
              <a:t>White box Unit testing</a:t>
            </a:r>
          </a:p>
          <a:p>
            <a:pPr>
              <a:buFont typeface="Wingdings" pitchFamily="2" charset="2"/>
              <a:buChar char="Ø"/>
            </a:pPr>
            <a:r>
              <a:rPr lang="en-US" sz="1500" dirty="0" smtClean="0">
                <a:latin typeface="Verdana" pitchFamily="34" charset="0"/>
                <a:ea typeface="Verdana" pitchFamily="34" charset="0"/>
                <a:cs typeface="Verdana" pitchFamily="34" charset="0"/>
              </a:rPr>
              <a:t>Grey box unit testing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Black Box</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1500" dirty="0" smtClean="0">
                <a:latin typeface="Verdana" pitchFamily="34" charset="0"/>
                <a:ea typeface="Verdana" pitchFamily="34" charset="0"/>
                <a:cs typeface="Verdana" pitchFamily="34" charset="0"/>
              </a:rPr>
              <a:t>known as Behavioral Testing, in which the internal structure/ design/ implementation of the item being tested is not known to the tester..</a:t>
            </a:r>
          </a:p>
          <a:p>
            <a:endParaRPr lang="en-US" dirty="0"/>
          </a:p>
        </p:txBody>
      </p:sp>
      <p:pic>
        <p:nvPicPr>
          <p:cNvPr id="4" name="Picture 3" descr="D:\Users\lyarragu\Desktop\Unit Testing\Black-Box-Testing.png"/>
          <p:cNvPicPr>
            <a:picLocks noChangeAspect="1" noChangeArrowheads="1"/>
          </p:cNvPicPr>
          <p:nvPr/>
        </p:nvPicPr>
        <p:blipFill>
          <a:blip r:embed="rId2" cstate="print"/>
          <a:srcRect/>
          <a:stretch>
            <a:fillRect/>
          </a:stretch>
        </p:blipFill>
        <p:spPr bwMode="auto">
          <a:xfrm>
            <a:off x="2057400" y="2472267"/>
            <a:ext cx="4648200" cy="3352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White Box</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Also known as Clear Box Testing, Open Box Testing, Glass Box Testing, Transparent Box Testing, Code-Based Testing or Structural Testing, in which the internal structure/ design/ implementation of the program being tested is known to the tester. </a:t>
            </a:r>
          </a:p>
          <a:p>
            <a:pPr>
              <a:buFont typeface="Wingdings" pitchFamily="2" charset="2"/>
              <a:buChar char="Ø"/>
            </a:pPr>
            <a:r>
              <a:rPr lang="en-US" sz="1500" dirty="0" smtClean="0">
                <a:latin typeface="Verdana" pitchFamily="34" charset="0"/>
                <a:ea typeface="Verdana" pitchFamily="34" charset="0"/>
                <a:cs typeface="Verdana" pitchFamily="34" charset="0"/>
              </a:rPr>
              <a:t>The tester chooses inputs to exercise paths through the code and determines the appropriate outputs.</a:t>
            </a:r>
          </a:p>
          <a:p>
            <a:endParaRPr lang="en-US" dirty="0"/>
          </a:p>
        </p:txBody>
      </p:sp>
      <p:pic>
        <p:nvPicPr>
          <p:cNvPr id="4" name="Picture 5" descr="D:\Users\lyarragu\Desktop\Unit Testing\White-Box-Software-Testing-Invensis1.jpg"/>
          <p:cNvPicPr>
            <a:picLocks noChangeAspect="1" noChangeArrowheads="1"/>
          </p:cNvPicPr>
          <p:nvPr/>
        </p:nvPicPr>
        <p:blipFill>
          <a:blip r:embed="rId2" cstate="print"/>
          <a:srcRect/>
          <a:stretch>
            <a:fillRect/>
          </a:stretch>
        </p:blipFill>
        <p:spPr bwMode="auto">
          <a:xfrm>
            <a:off x="1862667" y="3234266"/>
            <a:ext cx="4752975" cy="24765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Grey Box</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sz="1500" dirty="0" smtClean="0">
                <a:latin typeface="Verdana" pitchFamily="34" charset="0"/>
                <a:ea typeface="Verdana" pitchFamily="34" charset="0"/>
                <a:cs typeface="Verdana" pitchFamily="34" charset="0"/>
              </a:rPr>
              <a:t>Is a combination of Black box Testing method and White Box Testing method. In Grey Box Testing, the internal structure is partially known. This involves having access to internal data structures and algorithms for purposes of designing the test cases.</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905000" y="2810934"/>
            <a:ext cx="5524500" cy="31146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Objectives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Determining the Code quality.</a:t>
            </a:r>
          </a:p>
          <a:p>
            <a:pPr>
              <a:buFont typeface="Wingdings" pitchFamily="2" charset="2"/>
              <a:buChar char="Ø"/>
            </a:pPr>
            <a:r>
              <a:rPr lang="en-US" sz="1500" dirty="0" smtClean="0">
                <a:latin typeface="Verdana" pitchFamily="34" charset="0"/>
                <a:ea typeface="Verdana" pitchFamily="34" charset="0"/>
                <a:cs typeface="Verdana" pitchFamily="34" charset="0"/>
              </a:rPr>
              <a:t>Code coverage, Failure modes</a:t>
            </a:r>
          </a:p>
          <a:p>
            <a:pPr>
              <a:buFont typeface="Wingdings" pitchFamily="2" charset="2"/>
              <a:buChar char="Ø"/>
            </a:pPr>
            <a:r>
              <a:rPr lang="en-US" sz="1500" dirty="0" smtClean="0">
                <a:latin typeface="Verdana" pitchFamily="34" charset="0"/>
                <a:ea typeface="Verdana" pitchFamily="34" charset="0"/>
                <a:cs typeface="Verdana" pitchFamily="34" charset="0"/>
              </a:rPr>
              <a:t> Implicit, Explicit, and Missing Requirements</a:t>
            </a:r>
          </a:p>
          <a:p>
            <a:pPr>
              <a:buFont typeface="Wingdings" pitchFamily="2" charset="2"/>
              <a:buChar char="Ø"/>
            </a:pPr>
            <a:r>
              <a:rPr lang="en-US" sz="1500" dirty="0" smtClean="0">
                <a:latin typeface="Verdana" pitchFamily="34" charset="0"/>
                <a:ea typeface="Verdana" pitchFamily="34" charset="0"/>
                <a:cs typeface="Verdana" pitchFamily="34" charset="0"/>
              </a:rPr>
              <a:t> Bug Fixing</a:t>
            </a:r>
          </a:p>
          <a:p>
            <a:pPr>
              <a:buFont typeface="Wingdings" pitchFamily="2" charset="2"/>
              <a:buChar char="Ø"/>
            </a:pPr>
            <a:r>
              <a:rPr lang="en-US" sz="1500" dirty="0" smtClean="0">
                <a:latin typeface="Verdana" pitchFamily="34" charset="0"/>
                <a:ea typeface="Verdana" pitchFamily="34" charset="0"/>
                <a:cs typeface="Verdana" pitchFamily="34" charset="0"/>
              </a:rPr>
              <a:t> Economics of Unit Testing</a:t>
            </a: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Challenges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Every change of requirements may change the behavior of the subject under test. Hence your integration test may break.</a:t>
            </a:r>
          </a:p>
          <a:p>
            <a:pPr>
              <a:buFont typeface="Wingdings" pitchFamily="2" charset="2"/>
              <a:buChar char="Ø"/>
            </a:pPr>
            <a:r>
              <a:rPr lang="en-US" sz="1500" dirty="0" smtClean="0">
                <a:latin typeface="Verdana" pitchFamily="34" charset="0"/>
                <a:ea typeface="Verdana" pitchFamily="34" charset="0"/>
                <a:cs typeface="Verdana" pitchFamily="34" charset="0"/>
              </a:rPr>
              <a:t>Not having enough Information/Resources on unit testing best practices</a:t>
            </a:r>
          </a:p>
          <a:p>
            <a:pPr>
              <a:buFont typeface="Wingdings" pitchFamily="2" charset="2"/>
              <a:buChar char="Ø"/>
            </a:pPr>
            <a:r>
              <a:rPr lang="en-US" sz="1500" dirty="0" smtClean="0">
                <a:latin typeface="Verdana" pitchFamily="34" charset="0"/>
                <a:ea typeface="Verdana" pitchFamily="34" charset="0"/>
                <a:cs typeface="Verdana" pitchFamily="34" charset="0"/>
              </a:rPr>
              <a:t>Creating proper initial conditions</a:t>
            </a:r>
          </a:p>
          <a:p>
            <a:pPr>
              <a:buFont typeface="Wingdings" pitchFamily="2" charset="2"/>
              <a:buChar char="Ø"/>
            </a:pPr>
            <a:r>
              <a:rPr lang="en-US" sz="1500" dirty="0" smtClean="0">
                <a:latin typeface="Verdana" pitchFamily="34" charset="0"/>
                <a:ea typeface="Verdana" pitchFamily="34" charset="0"/>
                <a:cs typeface="Verdana" pitchFamily="34" charset="0"/>
              </a:rPr>
              <a:t>The lack of appropriate documentation is one of the biggest challenges faced by testers</a:t>
            </a:r>
          </a:p>
          <a:p>
            <a:pPr>
              <a:buFont typeface="Wingdings" pitchFamily="2" charset="2"/>
              <a:buChar char="Ø"/>
            </a:pP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Last minute changes </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TotalTime>
  <Words>349</Words>
  <Application>Microsoft Office PowerPoint</Application>
  <PresentationFormat>A4 Paper (210x297 mm)</PresentationFormat>
  <Paragraphs>60</Paragraphs>
  <Slides>13</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13</vt:i4>
      </vt:variant>
    </vt:vector>
  </HeadingPairs>
  <TitlesOfParts>
    <vt:vector size="19" baseType="lpstr">
      <vt:lpstr>ppt_Template_Capgemini</vt:lpstr>
      <vt:lpstr>Closing slides</vt:lpstr>
      <vt:lpstr>FS GBU PowerPoint Template</vt:lpstr>
      <vt:lpstr>1_FS GBU PowerPoint Template</vt:lpstr>
      <vt:lpstr>2_FS GBU PowerPoint Template</vt:lpstr>
      <vt:lpstr>think-cell Slide</vt:lpstr>
      <vt:lpstr>Unit Testing</vt:lpstr>
      <vt:lpstr>Agenda</vt:lpstr>
      <vt:lpstr>Is unit testing that important ??</vt:lpstr>
      <vt:lpstr>Types</vt:lpstr>
      <vt:lpstr>Black Box</vt:lpstr>
      <vt:lpstr>White Box</vt:lpstr>
      <vt:lpstr>Grey Box</vt:lpstr>
      <vt:lpstr>Objectives</vt:lpstr>
      <vt:lpstr>Challenges</vt:lpstr>
      <vt:lpstr>Unit Testing Approaches</vt:lpstr>
      <vt:lpstr>Unit Test Design</vt:lpstr>
      <vt:lpstr>Best Practices</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BENCHERIF Aïda (abencher)</dc:creator>
  <cp:lastModifiedBy>Prafulla Shukla</cp:lastModifiedBy>
  <cp:revision>299</cp:revision>
  <dcterms:created xsi:type="dcterms:W3CDTF">2015-02-26T10:12:55Z</dcterms:created>
  <dcterms:modified xsi:type="dcterms:W3CDTF">2016-12-08T10:23:39Z</dcterms:modified>
</cp:coreProperties>
</file>