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4369" r:id="rId3"/>
    <p:sldMasterId id="2147484937" r:id="rId4"/>
    <p:sldMasterId id="2147484952" r:id="rId5"/>
  </p:sldMasterIdLst>
  <p:notesMasterIdLst>
    <p:notesMasterId r:id="rId16"/>
  </p:notesMasterIdLst>
  <p:handoutMasterIdLst>
    <p:handoutMasterId r:id="rId17"/>
  </p:handoutMasterIdLst>
  <p:sldIdLst>
    <p:sldId id="349" r:id="rId6"/>
    <p:sldId id="479" r:id="rId7"/>
    <p:sldId id="491" r:id="rId8"/>
    <p:sldId id="492" r:id="rId9"/>
    <p:sldId id="493" r:id="rId10"/>
    <p:sldId id="494" r:id="rId11"/>
    <p:sldId id="495" r:id="rId12"/>
    <p:sldId id="496" r:id="rId13"/>
    <p:sldId id="489" r:id="rId14"/>
    <p:sldId id="490" r:id="rId15"/>
  </p:sldIdLst>
  <p:sldSz cx="9906000" cy="6858000" type="A4"/>
  <p:notesSz cx="6797675" cy="9874250"/>
  <p:custDataLst>
    <p:tags r:id="rId18"/>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15:clr>
            <a:srgbClr val="A4A3A4"/>
          </p15:clr>
        </p15:guide>
        <p15:guide id="2" pos="5957">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484848"/>
    <a:srgbClr val="DDF6FF"/>
    <a:srgbClr val="FFFFFF"/>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9" autoAdjust="0"/>
    <p:restoredTop sz="87132" autoAdjust="0"/>
  </p:normalViewPr>
  <p:slideViewPr>
    <p:cSldViewPr snapToGrid="0">
      <p:cViewPr varScale="1">
        <p:scale>
          <a:sx n="88" d="100"/>
          <a:sy n="88" d="100"/>
        </p:scale>
        <p:origin x="-1224" y="-108"/>
      </p:cViewPr>
      <p:guideLst>
        <p:guide orient="horz"/>
        <p:guide pos="5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432"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9804F480-B1FA-400E-BAC2-A39FC5D72419}" type="slidenum">
              <a:rPr lang="de-DE"/>
              <a:pPr>
                <a:defRPr/>
              </a:pPr>
              <a:t>‹#›</a:t>
            </a:fld>
            <a:endParaRPr lang="de-DE" dirty="0"/>
          </a:p>
        </p:txBody>
      </p:sp>
    </p:spTree>
    <p:extLst>
      <p:ext uri="{BB962C8B-B14F-4D97-AF65-F5344CB8AC3E}">
        <p14:creationId xmlns:p14="http://schemas.microsoft.com/office/powerpoint/2010/main" val="213850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CB3E1EEA-7F76-4D7B-9922-CE05F7EEA64E}" type="datetimeFigureOut">
              <a:rPr lang="en-US"/>
              <a:pPr>
                <a:defRPr/>
              </a:pPr>
              <a:t>12/7/2016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54CB784F-14E9-4575-A7F7-9B4806496024}" type="slidenum">
              <a:rPr lang="en-US"/>
              <a:pPr>
                <a:defRPr/>
              </a:pPr>
              <a:t>‹#›</a:t>
            </a:fld>
            <a:endParaRPr lang="en-US" dirty="0"/>
          </a:p>
        </p:txBody>
      </p:sp>
    </p:spTree>
    <p:extLst>
      <p:ext uri="{BB962C8B-B14F-4D97-AF65-F5344CB8AC3E}">
        <p14:creationId xmlns:p14="http://schemas.microsoft.com/office/powerpoint/2010/main" val="1498115009"/>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98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Espace réservé du numéro de diapositive 3"/>
          <p:cNvSpPr>
            <a:spLocks noGrp="1"/>
          </p:cNvSpPr>
          <p:nvPr>
            <p:ph type="sldNum" sz="quarter" idx="5"/>
          </p:nvPr>
        </p:nvSpPr>
        <p:spPr/>
        <p:txBody>
          <a:bodyPr/>
          <a:lstStyle/>
          <a:p>
            <a:pPr>
              <a:defRPr/>
            </a:pPr>
            <a:fld id="{A63B3E4F-125E-45D4-934E-EFA41B2C38F6}" type="slidenum">
              <a:rPr lang="en-US" smtClean="0"/>
              <a:pPr>
                <a:defRPr/>
              </a:pPr>
              <a:t>1</a:t>
            </a:fld>
            <a:endParaRPr lang="en-US" dirty="0"/>
          </a:p>
        </p:txBody>
      </p:sp>
    </p:spTree>
    <p:extLst>
      <p:ext uri="{BB962C8B-B14F-4D97-AF65-F5344CB8AC3E}">
        <p14:creationId xmlns:p14="http://schemas.microsoft.com/office/powerpoint/2010/main" val="11166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
        <p:nvSpPr>
          <p:cNvPr id="5" name="Espace réservé du numéro de diapositive 4"/>
          <p:cNvSpPr>
            <a:spLocks noGrp="1"/>
          </p:cNvSpPr>
          <p:nvPr>
            <p:ph type="sldNum" sz="quarter" idx="5"/>
          </p:nvPr>
        </p:nvSpPr>
        <p:spPr/>
        <p:txBody>
          <a:bodyPr/>
          <a:lstStyle/>
          <a:p>
            <a:pPr>
              <a:defRPr/>
            </a:pPr>
            <a:fld id="{E67102FA-E59B-4754-A0D9-D692BDB258C9}"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xml"/><Relationship Id="rId7" Type="http://schemas.openxmlformats.org/officeDocument/2006/relationships/image" Target="../media/image3.jpeg"/><Relationship Id="rId12"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2.xml"/><Relationship Id="rId10" Type="http://schemas.openxmlformats.org/officeDocument/2006/relationships/image" Target="../media/image4.jpeg"/><Relationship Id="rId4" Type="http://schemas.openxmlformats.org/officeDocument/2006/relationships/tags" Target="../tags/tag11.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10.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oleObject" Target="../embeddings/oleObject16.bin"/><Relationship Id="rId2" Type="http://schemas.openxmlformats.org/officeDocument/2006/relationships/tags" Target="../tags/tag54.xml"/><Relationship Id="rId1" Type="http://schemas.openxmlformats.org/officeDocument/2006/relationships/vmlDrawing" Target="../drawings/vmlDrawing10.vml"/><Relationship Id="rId6" Type="http://schemas.openxmlformats.org/officeDocument/2006/relationships/tags" Target="../tags/tag58.xml"/><Relationship Id="rId11" Type="http://schemas.openxmlformats.org/officeDocument/2006/relationships/image" Target="../media/image2.jpeg"/><Relationship Id="rId5" Type="http://schemas.openxmlformats.org/officeDocument/2006/relationships/tags" Target="../tags/tag57.xml"/><Relationship Id="rId10" Type="http://schemas.openxmlformats.org/officeDocument/2006/relationships/image" Target="../media/image1.emf"/><Relationship Id="rId4" Type="http://schemas.openxmlformats.org/officeDocument/2006/relationships/tags" Target="../tags/tag56.xml"/><Relationship Id="rId9" Type="http://schemas.openxmlformats.org/officeDocument/2006/relationships/oleObject" Target="../embeddings/oleObject15.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70.xml"/><Relationship Id="rId21" Type="http://schemas.openxmlformats.org/officeDocument/2006/relationships/image" Target="../media/image12.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69.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19.bin"/><Relationship Id="rId1" Type="http://schemas.openxmlformats.org/officeDocument/2006/relationships/vmlDrawing" Target="../drawings/vmlDrawing12.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72.xml"/><Relationship Id="rId15" Type="http://schemas.openxmlformats.org/officeDocument/2006/relationships/oleObject" Target="../embeddings/oleObject18.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77.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82.xml"/><Relationship Id="rId21" Type="http://schemas.openxmlformats.org/officeDocument/2006/relationships/image" Target="../media/image12.png"/><Relationship Id="rId34" Type="http://schemas.openxmlformats.org/officeDocument/2006/relationships/image" Target="../media/image18.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81.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21.bin"/><Relationship Id="rId1" Type="http://schemas.openxmlformats.org/officeDocument/2006/relationships/vmlDrawing" Target="../drawings/vmlDrawing13.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84.xml"/><Relationship Id="rId15" Type="http://schemas.openxmlformats.org/officeDocument/2006/relationships/oleObject" Target="../embeddings/oleObject20.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89.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slideMaster" Target="../slideMasters/slideMaster2.xml"/><Relationship Id="rId18" Type="http://schemas.openxmlformats.org/officeDocument/2006/relationships/image" Target="../media/image11.png"/><Relationship Id="rId26" Type="http://schemas.openxmlformats.org/officeDocument/2006/relationships/image" Target="../media/image15.gif"/><Relationship Id="rId3" Type="http://schemas.openxmlformats.org/officeDocument/2006/relationships/tags" Target="../tags/tag94.xml"/><Relationship Id="rId21" Type="http://schemas.openxmlformats.org/officeDocument/2006/relationships/hyperlink" Target="http://www.twitter.com/capgemini" TargetMode="Externa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ags" Target="../tags/tag93.xml"/><Relationship Id="rId16" Type="http://schemas.openxmlformats.org/officeDocument/2006/relationships/image" Target="../media/image5.emf"/><Relationship Id="rId20" Type="http://schemas.openxmlformats.org/officeDocument/2006/relationships/image" Target="../media/image12.png"/><Relationship Id="rId1" Type="http://schemas.openxmlformats.org/officeDocument/2006/relationships/vmlDrawing" Target="../drawings/vmlDrawing14.vml"/><Relationship Id="rId6" Type="http://schemas.openxmlformats.org/officeDocument/2006/relationships/tags" Target="../tags/tag97.xml"/><Relationship Id="rId11" Type="http://schemas.openxmlformats.org/officeDocument/2006/relationships/tags" Target="../tags/tag102.xml"/><Relationship Id="rId24" Type="http://schemas.openxmlformats.org/officeDocument/2006/relationships/image" Target="../media/image14.png"/><Relationship Id="rId5" Type="http://schemas.openxmlformats.org/officeDocument/2006/relationships/tags" Target="../tags/tag96.xml"/><Relationship Id="rId15" Type="http://schemas.openxmlformats.org/officeDocument/2006/relationships/image" Target="../media/image1.emf"/><Relationship Id="rId23" Type="http://schemas.openxmlformats.org/officeDocument/2006/relationships/hyperlink" Target="http://www.youtube.com/capgemini" TargetMode="External"/><Relationship Id="rId28" Type="http://schemas.openxmlformats.org/officeDocument/2006/relationships/oleObject" Target="../embeddings/oleObject23.bin"/><Relationship Id="rId10" Type="http://schemas.openxmlformats.org/officeDocument/2006/relationships/tags" Target="../tags/tag101.xml"/><Relationship Id="rId19" Type="http://schemas.openxmlformats.org/officeDocument/2006/relationships/hyperlink" Target="http://www.linkedin.com/company/capgemini" TargetMode="Externa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oleObject" Target="../embeddings/oleObject22.bin"/><Relationship Id="rId22" Type="http://schemas.openxmlformats.org/officeDocument/2006/relationships/image" Target="../media/image13.png"/><Relationship Id="rId27" Type="http://schemas.openxmlformats.org/officeDocument/2006/relationships/image" Target="../media/image16.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4.xml"/><Relationship Id="rId7" Type="http://schemas.openxmlformats.org/officeDocument/2006/relationships/image" Target="../media/image7.jpeg"/><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6.xml"/><Relationship Id="rId10" Type="http://schemas.openxmlformats.org/officeDocument/2006/relationships/image" Target="../media/image1.emf"/><Relationship Id="rId4" Type="http://schemas.openxmlformats.org/officeDocument/2006/relationships/tags" Target="../tags/tag15.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8.xml"/><Relationship Id="rId7" Type="http://schemas.openxmlformats.org/officeDocument/2006/relationships/image" Target="../media/image8.jpeg"/><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oleObject" Target="../embeddings/oleObject6.bin"/><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2.jpeg"/><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tags" Target="../tags/tag25.xml"/><Relationship Id="rId11" Type="http://schemas.openxmlformats.org/officeDocument/2006/relationships/image" Target="../media/image1.emf"/><Relationship Id="rId5" Type="http://schemas.openxmlformats.org/officeDocument/2006/relationships/tags" Target="../tags/tag24.xml"/><Relationship Id="rId10" Type="http://schemas.openxmlformats.org/officeDocument/2006/relationships/oleObject" Target="../embeddings/oleObject5.bin"/><Relationship Id="rId4" Type="http://schemas.openxmlformats.org/officeDocument/2006/relationships/tags" Target="../tags/tag23.xml"/><Relationship Id="rId9" Type="http://schemas.openxmlformats.org/officeDocument/2006/relationships/slideMaster" Target="../slideMasters/slideMaster1.xml"/><Relationship Id="rId1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oleObject" Target="../embeddings/oleObject8.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11" Type="http://schemas.openxmlformats.org/officeDocument/2006/relationships/image" Target="../media/image2.jpeg"/><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oleObject" Target="../embeddings/oleObject10.bin"/><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tags" Target="../tags/tag38.xml"/><Relationship Id="rId11" Type="http://schemas.openxmlformats.org/officeDocument/2006/relationships/image" Target="../media/image2.jpeg"/><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oleObject" Target="../embeddings/oleObject12.bin"/><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2.jpeg"/><Relationship Id="rId2" Type="http://schemas.openxmlformats.org/officeDocument/2006/relationships/tags" Target="../tags/tag40.xml"/><Relationship Id="rId1" Type="http://schemas.openxmlformats.org/officeDocument/2006/relationships/vmlDrawing" Target="../drawings/vmlDrawing8.vml"/><Relationship Id="rId6" Type="http://schemas.openxmlformats.org/officeDocument/2006/relationships/tags" Target="../tags/tag44.xml"/><Relationship Id="rId11" Type="http://schemas.openxmlformats.org/officeDocument/2006/relationships/image" Target="../media/image1.emf"/><Relationship Id="rId5" Type="http://schemas.openxmlformats.org/officeDocument/2006/relationships/tags" Target="../tags/tag43.xml"/><Relationship Id="rId10" Type="http://schemas.openxmlformats.org/officeDocument/2006/relationships/oleObject" Target="../embeddings/oleObject11.bin"/><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oleObject" Target="../embeddings/oleObject14.bin"/><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2.jpeg"/><Relationship Id="rId2" Type="http://schemas.openxmlformats.org/officeDocument/2006/relationships/tags" Target="../tags/tag47.xml"/><Relationship Id="rId1" Type="http://schemas.openxmlformats.org/officeDocument/2006/relationships/vmlDrawing" Target="../drawings/vmlDrawing9.vml"/><Relationship Id="rId6" Type="http://schemas.openxmlformats.org/officeDocument/2006/relationships/tags" Target="../tags/tag51.xml"/><Relationship Id="rId11" Type="http://schemas.openxmlformats.org/officeDocument/2006/relationships/image" Target="../media/image1.emf"/><Relationship Id="rId5" Type="http://schemas.openxmlformats.org/officeDocument/2006/relationships/tags" Target="../tags/tag50.xml"/><Relationship Id="rId10" Type="http://schemas.openxmlformats.org/officeDocument/2006/relationships/oleObject" Target="../embeddings/oleObject13.bin"/><Relationship Id="rId4" Type="http://schemas.openxmlformats.org/officeDocument/2006/relationships/tags" Target="../tags/tag49.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7" cstate="screen"/>
          <a:srcRect t="-2042"/>
          <a:stretch>
            <a:fillRect/>
          </a:stretch>
        </p:blipFill>
        <p:spPr bwMode="auto">
          <a:xfrm flipH="1">
            <a:off x="3" y="1266825"/>
            <a:ext cx="9935422" cy="5398585"/>
          </a:xfrm>
          <a:prstGeom prst="rect">
            <a:avLst/>
          </a:prstGeom>
          <a:noFill/>
          <a:scene3d>
            <a:camera prst="orthographicFront">
              <a:rot lat="0" lon="0" rev="0"/>
            </a:camera>
            <a:lightRig rig="threePt" dir="t"/>
          </a:scene3d>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35" name="think-cell Slide" r:id="rId8" imgW="360" imgH="360" progId="">
                  <p:embed/>
                </p:oleObj>
              </mc:Choice>
              <mc:Fallback>
                <p:oleObj name="think-cell Slide" r:id="rId8" imgW="360" imgH="360" progId="">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4"/>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8" name="Image 19" descr="Capgemini_logo.jpg"/>
          <p:cNvPicPr>
            <a:picLocks noChangeAspect="1"/>
          </p:cNvPicPr>
          <p:nvPr userDrawn="1"/>
        </p:nvPicPr>
        <p:blipFill>
          <a:blip r:embed="rId10" cstate="screen"/>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pic>
        <p:nvPicPr>
          <p:cNvPr id="10" name="Picture 27" descr="euroclear logo lightgrey"/>
          <p:cNvPicPr>
            <a:picLocks noChangeAspect="1" noChangeArrowheads="1"/>
          </p:cNvPicPr>
          <p:nvPr userDrawn="1"/>
        </p:nvPicPr>
        <p:blipFill>
          <a:blip r:embed="rId12" cstate="screen"/>
          <a:srcRect/>
          <a:stretch>
            <a:fillRect/>
          </a:stretch>
        </p:blipFill>
        <p:spPr bwMode="auto">
          <a:xfrm>
            <a:off x="7800975" y="368300"/>
            <a:ext cx="1133475" cy="1133475"/>
          </a:xfrm>
          <a:prstGeom prst="rect">
            <a:avLst/>
          </a:prstGeom>
          <a:noFill/>
          <a:ln w="9525">
            <a:noFill/>
            <a:miter lim="800000"/>
            <a:headEnd/>
            <a:tailEnd/>
          </a:ln>
        </p:spPr>
      </p:pic>
      <p:sp>
        <p:nvSpPr>
          <p:cNvPr id="16" name="Title 1"/>
          <p:cNvSpPr>
            <a:spLocks noGrp="1"/>
          </p:cNvSpPr>
          <p:nvPr>
            <p:ph type="title"/>
          </p:nvPr>
        </p:nvSpPr>
        <p:spPr>
          <a:xfrm>
            <a:off x="0" y="3094065"/>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40"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9B379445-868A-4E45-A10D-AF41847366B7}"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16"/>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cxnSp>
        <p:nvCxnSpPr>
          <p:cNvPr id="8"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41"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26" descr="Euroclear logo frame darkgrey"/>
          <p:cNvPicPr>
            <a:picLocks noChangeAspect="1" noChangeArrowheads="1"/>
          </p:cNvPicPr>
          <p:nvPr userDrawn="1"/>
        </p:nvPicPr>
        <p:blipFill>
          <a:blip r:embed="rId13"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388"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3389"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defRPr/>
            </a:pPr>
            <a:r>
              <a:rPr lang="en-US" sz="1000" dirty="0">
                <a:solidFill>
                  <a:schemeClr val="bg1"/>
                </a:solidFill>
              </a:rPr>
              <a:t>With almost 145,000 people in over 40 countries, Capgemini is one of the world's foremost providers of consulting, technology and outsourcing services.</a:t>
            </a:r>
            <a:r>
              <a:rPr lang="en-GB" sz="1000" dirty="0">
                <a:solidFill>
                  <a:schemeClr val="bg1"/>
                </a:solidFill>
              </a:rPr>
              <a:t> </a:t>
            </a:r>
            <a:r>
              <a:rPr lang="en-US" sz="1000" dirty="0">
                <a:solidFill>
                  <a:schemeClr val="bg1"/>
                </a:solidFill>
              </a:rPr>
              <a:t>The Group reported 2014 global revenues of EUR 10.573 billion. Together with its clients, Capgemini creates and delivers business and technology solutions that fit their needs and drive the results they want. A deeply multicultural organization, Capgemini has developed its own way of working, </a:t>
            </a:r>
            <a:r>
              <a:rPr lang="en-US" sz="1000" u="sng" dirty="0">
                <a:solidFill>
                  <a:schemeClr val="bg1"/>
                </a:solidFill>
                <a:hlinkClick r:id="rId30"/>
              </a:rPr>
              <a:t>the Collaborative Business Experience</a:t>
            </a:r>
            <a:r>
              <a:rPr lang="en-US" sz="1000" u="sng" baseline="30000" dirty="0">
                <a:solidFill>
                  <a:schemeClr val="bg1"/>
                </a:solidFill>
                <a:hlinkClick r:id="rId30"/>
              </a:rPr>
              <a:t>TM</a:t>
            </a:r>
            <a:r>
              <a:rPr lang="en-US" sz="1000" dirty="0">
                <a:solidFill>
                  <a:schemeClr val="bg1"/>
                </a:solidFill>
              </a:rPr>
              <a:t>, and draws on </a:t>
            </a:r>
            <a:r>
              <a:rPr lang="en-US" sz="1000" u="sng" dirty="0">
                <a:solidFill>
                  <a:schemeClr val="bg1"/>
                </a:solidFill>
                <a:hlinkClick r:id="rId31"/>
              </a:rPr>
              <a:t>Rightshore</a:t>
            </a:r>
            <a:r>
              <a:rPr lang="en-US" sz="1000" b="1" u="sng" baseline="30000" dirty="0">
                <a:solidFill>
                  <a:schemeClr val="bg1"/>
                </a:solidFill>
                <a:hlinkClick r:id="rId31"/>
              </a:rPr>
              <a:t>®</a:t>
            </a:r>
            <a:r>
              <a:rPr lang="en-US" sz="1000" dirty="0">
                <a:solidFill>
                  <a:schemeClr val="bg1"/>
                </a:solidFill>
              </a:rPr>
              <a:t>, its worldwide delivery model. </a:t>
            </a:r>
            <a:endParaRPr lang="fr-FR" sz="1000" dirty="0">
              <a:solidFill>
                <a:schemeClr val="bg1"/>
              </a:solidFill>
            </a:endParaRPr>
          </a:p>
          <a:p>
            <a:pPr algn="just">
              <a:defRPr/>
            </a:pPr>
            <a:r>
              <a:rPr lang="en-US" sz="1000" dirty="0">
                <a:solidFill>
                  <a:schemeClr val="bg1"/>
                </a:solidFill>
              </a:rPr>
              <a:t>Learn more about us at </a:t>
            </a:r>
            <a:r>
              <a:rPr lang="en-US" sz="1000" u="sng" dirty="0">
                <a:solidFill>
                  <a:schemeClr val="bg1"/>
                </a:solidFill>
                <a:hlinkClick r:id="rId32"/>
              </a:rPr>
              <a:t>www.capgemini.com</a:t>
            </a:r>
            <a:r>
              <a:rPr lang="en-US" sz="1000" dirty="0">
                <a:solidFill>
                  <a:schemeClr val="bg1"/>
                </a:solidFill>
              </a:rPr>
              <a:t>.</a:t>
            </a:r>
            <a:endParaRPr lang="fr-FR" sz="1000" dirty="0">
              <a:solidFill>
                <a:schemeClr val="bg1"/>
              </a:solidFill>
            </a:endParaRPr>
          </a:p>
          <a:p>
            <a:pPr algn="just">
              <a:defRPr/>
            </a:pPr>
            <a:r>
              <a:rPr lang="en-GB" sz="1000" dirty="0">
                <a:solidFill>
                  <a:schemeClr val="bg1"/>
                </a:solidFill>
              </a:rPr>
              <a:t>	</a:t>
            </a:r>
            <a:endParaRPr lang="fr-FR" sz="1000" dirty="0">
              <a:solidFill>
                <a:schemeClr val="bg1"/>
              </a:solidFill>
            </a:endParaRPr>
          </a:p>
          <a:p>
            <a:pPr algn="just">
              <a:defRPr/>
            </a:pPr>
            <a:r>
              <a:rPr lang="en-GB" sz="1000" i="1" dirty="0">
                <a:solidFill>
                  <a:schemeClr val="bg1"/>
                </a:solidFill>
              </a:rPr>
              <a:t>Rightshore</a:t>
            </a:r>
            <a:r>
              <a:rPr lang="en-GB" sz="1000" i="1" baseline="30000" dirty="0">
                <a:solidFill>
                  <a:schemeClr val="bg1"/>
                </a:solidFill>
              </a:rPr>
              <a:t>®</a:t>
            </a:r>
            <a:r>
              <a:rPr lang="en-GB" sz="1000" i="1" dirty="0">
                <a:solidFill>
                  <a:schemeClr val="bg1"/>
                </a:solidFill>
              </a:rPr>
              <a:t> is a trademark belonging to Capgemini</a:t>
            </a:r>
            <a:endParaRPr lang="fr-FR" sz="1000" dirty="0">
              <a:solidFill>
                <a:schemeClr val="bg1"/>
              </a:solidFill>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412"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4413"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defTabSz="957756" fontAlgn="auto">
              <a:spcBef>
                <a:spcPts val="0"/>
              </a:spcBef>
              <a:spcAft>
                <a:spcPts val="0"/>
              </a:spcAft>
              <a:defRPr/>
            </a:pPr>
            <a:r>
              <a:rPr lang="fr-FR" sz="1000" dirty="0">
                <a:solidFill>
                  <a:schemeClr val="bg1"/>
                </a:solidFill>
                <a:latin typeface="+mn-lt"/>
                <a:cs typeface="+mn-cs"/>
              </a:rPr>
              <a:t>Fort de près de 145 000 collaborateurs et présent dans plus de 40 pays, Capgemini est l’un des leaders mondiaux du conseil, des services informatiques et de l’infogérance. Le Groupe a réalisé en 2014 un chiffre d’affaires de 10,573 milliards d’euros. Avec ses clients, Capgemini conçoit et met en œuvre les solutions business et technologiques qui correspondent à leurs besoins et leur apporte les résultats auxquels ils aspirent. Profondément multiculturel, Capgemini revendique un style de travail qui lui est propre, la « </a:t>
            </a:r>
            <a:r>
              <a:rPr lang="fr-FR" sz="1000" u="sng" dirty="0">
                <a:solidFill>
                  <a:schemeClr val="bg1"/>
                </a:solidFill>
                <a:latin typeface="+mn-lt"/>
                <a:cs typeface="+mn-cs"/>
                <a:hlinkClick r:id="rId30"/>
              </a:rPr>
              <a:t>Collaborative Business Experience</a:t>
            </a:r>
            <a:r>
              <a:rPr lang="fr-FR" sz="1000" u="sng" baseline="30000" dirty="0">
                <a:solidFill>
                  <a:schemeClr val="bg1"/>
                </a:solidFill>
                <a:latin typeface="+mn-lt"/>
                <a:cs typeface="+mn-cs"/>
                <a:hlinkClick r:id="rId30"/>
              </a:rPr>
              <a:t>TM</a:t>
            </a:r>
            <a:r>
              <a:rPr lang="fr-FR" sz="1000" u="sng" dirty="0">
                <a:solidFill>
                  <a:schemeClr val="bg1"/>
                </a:solidFill>
                <a:latin typeface="+mn-lt"/>
                <a:cs typeface="+mn-cs"/>
                <a:hlinkClick r:id="rId30"/>
              </a:rPr>
              <a:t> </a:t>
            </a:r>
            <a:r>
              <a:rPr lang="fr-FR" sz="1000" dirty="0">
                <a:solidFill>
                  <a:schemeClr val="bg1"/>
                </a:solidFill>
                <a:latin typeface="+mn-lt"/>
                <a:cs typeface="+mn-cs"/>
              </a:rPr>
              <a:t>», et s’appuie sur un mode de production mondialisé, le « </a:t>
            </a:r>
            <a:r>
              <a:rPr lang="fr-FR" sz="1000" u="sng" dirty="0">
                <a:solidFill>
                  <a:schemeClr val="bg1"/>
                </a:solidFill>
                <a:latin typeface="+mn-lt"/>
                <a:cs typeface="+mn-cs"/>
                <a:hlinkClick r:id="rId31"/>
              </a:rPr>
              <a:t>Rightshore</a:t>
            </a:r>
            <a:r>
              <a:rPr lang="fr-FR" sz="1000" u="sng" baseline="30000" dirty="0">
                <a:solidFill>
                  <a:schemeClr val="bg1"/>
                </a:solidFill>
                <a:latin typeface="+mn-lt"/>
                <a:cs typeface="+mn-cs"/>
                <a:hlinkClick r:id="rId31"/>
              </a:rPr>
              <a:t>®</a:t>
            </a:r>
            <a:r>
              <a:rPr lang="fr-FR" sz="1000" u="sng" dirty="0">
                <a:solidFill>
                  <a:schemeClr val="bg1"/>
                </a:solidFill>
                <a:latin typeface="+mn-lt"/>
                <a:cs typeface="+mn-cs"/>
                <a:hlinkClick r:id="rId31"/>
              </a:rPr>
              <a:t> </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Plus d’informations sur : </a:t>
            </a:r>
            <a:r>
              <a:rPr lang="fr-FR" sz="1000" u="sng" dirty="0">
                <a:solidFill>
                  <a:schemeClr val="bg1"/>
                </a:solidFill>
                <a:latin typeface="+mn-lt"/>
                <a:cs typeface="+mn-cs"/>
                <a:hlinkClick r:id="rId32"/>
              </a:rPr>
              <a:t>www.capgemini.com</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 </a:t>
            </a:r>
          </a:p>
          <a:p>
            <a:pPr algn="just" defTabSz="957756" fontAlgn="auto">
              <a:spcBef>
                <a:spcPts val="0"/>
              </a:spcBef>
              <a:spcAft>
                <a:spcPts val="0"/>
              </a:spcAft>
              <a:defRPr/>
            </a:pPr>
            <a:r>
              <a:rPr lang="fr-FR" sz="1000" i="1" dirty="0">
                <a:solidFill>
                  <a:schemeClr val="bg1"/>
                </a:solidFill>
                <a:latin typeface="+mn-lt"/>
                <a:cs typeface="+mn-cs"/>
              </a:rPr>
              <a:t>Rightshore</a:t>
            </a:r>
            <a:r>
              <a:rPr lang="fr-FR" sz="1000" i="1" baseline="30000" dirty="0">
                <a:solidFill>
                  <a:schemeClr val="bg1"/>
                </a:solidFill>
                <a:latin typeface="+mn-lt"/>
                <a:cs typeface="+mn-cs"/>
              </a:rPr>
              <a:t>®</a:t>
            </a:r>
            <a:r>
              <a:rPr lang="fr-FR" sz="1000" i="1" dirty="0">
                <a:solidFill>
                  <a:schemeClr val="bg1"/>
                </a:solidFill>
                <a:latin typeface="+mn-lt"/>
                <a:cs typeface="+mn-cs"/>
              </a:rPr>
              <a:t> est une marque du groupe Capgemini</a:t>
            </a:r>
            <a:endParaRPr lang="fr-FR" sz="1000" dirty="0">
              <a:solidFill>
                <a:schemeClr val="bg1"/>
              </a:solidFill>
              <a:latin typeface="+mn-lt"/>
              <a:cs typeface="+mn-cs"/>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4" cstate="screen"/>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36" name="think-cell Slide" r:id="rId14" imgW="360" imgH="360" progId="">
                  <p:embed/>
                </p:oleObj>
              </mc:Choice>
              <mc:Fallback>
                <p:oleObj name="think-cell Slide" r:id="rId14" imgW="360" imgH="360" progId="">
                  <p:embed/>
                  <p:pic>
                    <p:nvPicPr>
                      <p:cNvPr id="0"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6"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7"/>
          </p:cNvPr>
          <p:cNvPicPr>
            <a:picLocks noChangeAspect="1" noChangeArrowheads="1"/>
          </p:cNvPicPr>
          <p:nvPr>
            <p:custDataLst>
              <p:tags r:id="rId6"/>
            </p:custDataLst>
          </p:nvPr>
        </p:nvPicPr>
        <p:blipFill>
          <a:blip r:embed="rId18"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9"/>
          </p:cNvPr>
          <p:cNvPicPr>
            <a:picLocks noChangeAspect="1" noChangeArrowheads="1"/>
          </p:cNvPicPr>
          <p:nvPr>
            <p:custDataLst>
              <p:tags r:id="rId7"/>
            </p:custDataLst>
          </p:nvPr>
        </p:nvPicPr>
        <p:blipFill>
          <a:blip r:embed="rId20"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1"/>
          </p:cNvPr>
          <p:cNvPicPr>
            <a:picLocks noChangeAspect="1" noChangeArrowheads="1"/>
          </p:cNvPicPr>
          <p:nvPr>
            <p:custDataLst>
              <p:tags r:id="rId8"/>
            </p:custDataLst>
          </p:nvPr>
        </p:nvPicPr>
        <p:blipFill>
          <a:blip r:embed="rId22"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3"/>
          </p:cNvPr>
          <p:cNvPicPr>
            <a:picLocks noChangeAspect="1" noChangeArrowheads="1"/>
          </p:cNvPicPr>
          <p:nvPr>
            <p:custDataLst>
              <p:tags r:id="rId9"/>
            </p:custDataLst>
          </p:nvPr>
        </p:nvPicPr>
        <p:blipFill>
          <a:blip r:embed="rId24"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5"/>
          </p:cNvPr>
          <p:cNvPicPr preferRelativeResize="0">
            <a:picLocks/>
          </p:cNvPicPr>
          <p:nvPr>
            <p:custDataLst>
              <p:tags r:id="rId10"/>
            </p:custDataLst>
          </p:nvPr>
        </p:nvPicPr>
        <p:blipFill>
          <a:blip r:embed="rId26"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7"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3" hidden="1"/>
          <p:cNvGraphicFramePr>
            <a:graphicFrameLocks noChangeAspect="1"/>
          </p:cNvGraphicFramePr>
          <p:nvPr>
            <p:custDataLst>
              <p:tags r:id="rId1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37" name="think-cell Slide" r:id="rId28" imgW="360" imgH="360" progId="">
                  <p:embed/>
                </p:oleObj>
              </mc:Choice>
              <mc:Fallback>
                <p:oleObj name="think-cell Slide" r:id="rId28" imgW="360" imgH="360" progId="">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a:t>
            </a:r>
            <a:endParaRPr lang="en-US" sz="600" kern="0" noProof="1">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dirty="0">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dirty="0">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ppt_Business_shutterstock_95102881.jpg"/>
          <p:cNvPicPr>
            <a:picLocks noChangeAspect="1"/>
          </p:cNvPicPr>
          <p:nvPr userDrawn="1"/>
        </p:nvPicPr>
        <p:blipFill>
          <a:blip r:embed="rId7" cstate="screen"/>
          <a:srcRect/>
          <a:stretch>
            <a:fillRect/>
          </a:stretch>
        </p:blipFill>
        <p:spPr bwMode="auto">
          <a:xfrm>
            <a:off x="0" y="0"/>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159"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1"/>
            <a:ext cx="9904414" cy="1098157"/>
          </a:xfrm>
        </p:spPr>
        <p:txBody>
          <a:bodyPr lIns="720000" rIns="33059" anchor="t"/>
          <a:lstStyle>
            <a:lvl1pPr marL="0" indent="0" algn="l">
              <a:defRPr sz="3300" b="0">
                <a:solidFill>
                  <a:schemeClr val="tx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2"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0"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4"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dirty="0">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dirty="0">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4" name="Image 15" descr="ppt_People_shutterstock_46801036.jpg"/>
          <p:cNvPicPr>
            <a:picLocks noChangeAspect="1"/>
          </p:cNvPicPr>
          <p:nvPr userDrawn="1"/>
        </p:nvPicPr>
        <p:blipFill>
          <a:blip r:embed="rId7" cstate="screen">
            <a:lum bright="-38000" contrast="-52000"/>
          </a:blip>
          <a:srcRect/>
          <a:stretch>
            <a:fillRect/>
          </a:stretch>
        </p:blipFill>
        <p:spPr bwMode="auto">
          <a:xfrm>
            <a:off x="0" y="1244600"/>
            <a:ext cx="9906000" cy="5613400"/>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5183"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095152" y="2283242"/>
            <a:ext cx="8191723" cy="1098157"/>
          </a:xfrm>
        </p:spPr>
        <p:txBody>
          <a:bodyPr lIns="720000" rIns="33059" anchor="t"/>
          <a:lstStyle>
            <a:lvl1pPr marL="0" indent="0" algn="l">
              <a:defRPr sz="3300" b="0">
                <a:solidFill>
                  <a:schemeClr val="bg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4353773"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9"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5"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5"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3"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20"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366A4156-1F2E-4DDA-943F-307D03532243}"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0"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a:solidFill>
                <a:schemeClr val="tx2">
                  <a:lumMod val="50000"/>
                </a:schemeClr>
              </a:solidFill>
            </a:endParaRPr>
          </a:p>
        </p:txBody>
      </p:sp>
      <p:graphicFrame>
        <p:nvGraphicFramePr>
          <p:cNvPr id="13"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21"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8"/>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Image 18" descr="HandsPanel_shutterstock_72073621.png"/>
          <p:cNvPicPr>
            <a:picLocks noChangeAspect="1"/>
          </p:cNvPicPr>
          <p:nvPr userDrawn="1"/>
        </p:nvPicPr>
        <p:blipFill>
          <a:blip r:embed="rId14" cstate="screen"/>
          <a:srcRect b="8012"/>
          <a:stretch>
            <a:fillRect/>
          </a:stretch>
        </p:blipFill>
        <p:spPr bwMode="auto">
          <a:xfrm>
            <a:off x="0" y="855663"/>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en-US" dirty="0"/>
          </a:p>
        </p:txBody>
      </p:sp>
      <p:sp>
        <p:nvSpPr>
          <p:cNvPr id="6" name="Espace réservé du contenu 5"/>
          <p:cNvSpPr>
            <a:spLocks noGrp="1"/>
          </p:cNvSpPr>
          <p:nvPr>
            <p:ph sz="quarter" idx="10"/>
          </p:nvPr>
        </p:nvSpPr>
        <p:spPr>
          <a:xfrm>
            <a:off x="2861953" y="1442606"/>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eaLnBrk="0" hangingPunct="0">
              <a:defRPr/>
            </a:pPr>
            <a:endParaRPr lang="fr-FR" sz="2400" b="1" dirty="0">
              <a:solidFill>
                <a:srgbClr val="000000"/>
              </a:solidFill>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0" y="1276351"/>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5" name="Freeform 2"/>
          <p:cNvSpPr>
            <a:spLocks/>
          </p:cNvSpPr>
          <p:nvPr userDrawn="1"/>
        </p:nvSpPr>
        <p:spPr bwMode="gray">
          <a:xfrm>
            <a:off x="-15875" y="-14288"/>
            <a:ext cx="9921875" cy="6400801"/>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eaLnBrk="0" hangingPunct="0">
              <a:defRPr/>
            </a:pPr>
            <a:endParaRPr lang="fr-FR" sz="2400" b="1" dirty="0">
              <a:solidFill>
                <a:srgbClr val="000000"/>
              </a:solidFill>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7"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44"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9980E65-B2EC-4CD8-92EF-E5AABD0470D6}"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2016. All Rights Reserved</a:t>
            </a:r>
          </a:p>
        </p:txBody>
      </p:sp>
      <p:cxnSp>
        <p:nvCxnSpPr>
          <p:cNvPr id="9"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7245"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1494770"/>
            <a:ext cx="9582608" cy="4643751"/>
          </a:xfrm>
        </p:spPr>
        <p:txBody>
          <a:bodyPr/>
          <a:lstStyle>
            <a:lvl1pPr>
              <a:defRPr b="0"/>
            </a:lvl1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3"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3"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1"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555289" y="1520790"/>
            <a:ext cx="7018279" cy="4274939"/>
          </a:xfrm>
        </p:spPr>
        <p:txBody>
          <a:bodyPr/>
          <a:lstStyle>
            <a:lvl1pPr marL="266700" indent="-266700">
              <a:defRPr/>
            </a:lvl1pPr>
            <a:lvl2pPr marL="268288" indent="265113">
              <a:defRPr/>
            </a:lvl2pPr>
            <a:lvl3pPr marL="368300" indent="165100">
              <a:defRPr/>
            </a:lvl3pPr>
            <a:lvl4pPr marL="1079500" indent="-355600">
              <a:defRPr/>
            </a:lvl4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numéro de diapositive 4"/>
          <p:cNvSpPr>
            <a:spLocks noGrp="1" noChangeArrowheads="1"/>
          </p:cNvSpPr>
          <p:nvPr>
            <p:ph type="sldNum" sz="quarter" idx="10"/>
          </p:nvPr>
        </p:nvSpPr>
        <p:spPr>
          <a:xfrm>
            <a:off x="7450138" y="6237288"/>
            <a:ext cx="2311400" cy="476250"/>
          </a:xfrm>
          <a:prstGeom prst="rect">
            <a:avLst/>
          </a:prstGeom>
        </p:spPr>
        <p:txBody>
          <a:bodyPr vert="horz" wrap="square" lIns="91440" tIns="45720" rIns="91440" bIns="45720" numCol="1" anchor="t" anchorCtr="0" compatLnSpc="1">
            <a:prstTxWarp prst="textNoShape">
              <a:avLst/>
            </a:prstTxWarp>
          </a:bodyPr>
          <a:lstStyle>
            <a:lvl1pPr algn="ctr" eaLnBrk="0" hangingPunct="0">
              <a:lnSpc>
                <a:spcPct val="85000"/>
              </a:lnSpc>
              <a:defRPr sz="2400" b="1">
                <a:solidFill>
                  <a:srgbClr val="000000"/>
                </a:solidFill>
              </a:defRPr>
            </a:lvl1pPr>
          </a:lstStyle>
          <a:p>
            <a:pPr>
              <a:defRPr/>
            </a:pPr>
            <a:fld id="{64206FB9-FADC-45B7-9640-E35DAFEE1CAD}"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8268"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BE2C062-5F66-4B49-933D-CF68C67F015A}"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2" hidden="1"/>
          <p:cNvGraphicFramePr>
            <a:graphicFrameLocks noChangeAspect="1"/>
          </p:cNvGraphicFramePr>
          <p:nvPr>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8269"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nvPr>
        </p:nvSpPr>
        <p:spPr>
          <a:xfrm>
            <a:off x="323490" y="1495447"/>
            <a:ext cx="9598643" cy="643612"/>
          </a:xfrm>
        </p:spPr>
        <p:txBody>
          <a:bodyPr/>
          <a:lstStyle>
            <a:lvl1pPr marL="0" indent="0">
              <a:buNone/>
              <a:defRPr b="1">
                <a:solidFill>
                  <a:schemeClr val="accent2"/>
                </a:solidFill>
              </a:defRPr>
            </a:lvl1pPr>
          </a:lstStyle>
          <a:p>
            <a:pPr lvl="0"/>
            <a:r>
              <a:rPr lang="fr-FR" smtClean="0"/>
              <a:t>Cliquez pour modifier les styles du texte du masque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292"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DE080CD0-D8DF-4545-943F-7DDC0464DFAC}"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293"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1533439"/>
            <a:ext cx="4502138" cy="471550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16"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21937F-6D3E-4B37-93A1-5CC40FFAF1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4"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5"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6"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17"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smtClean="0"/>
              <a:t>Cliquez pour modifier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12.png"/><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image" Target="../media/image5.emf"/><Relationship Id="rId25" Type="http://schemas.openxmlformats.org/officeDocument/2006/relationships/image" Target="../media/image14.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hyperlink" Target="http://www.youtube.com/capgemini" TargetMode="External"/><Relationship Id="rId5" Type="http://schemas.openxmlformats.org/officeDocument/2006/relationships/vmlDrawing" Target="../drawings/vmlDrawing11.vml"/><Relationship Id="rId15" Type="http://schemas.openxmlformats.org/officeDocument/2006/relationships/oleObject" Target="../embeddings/oleObject17.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64.xml"/><Relationship Id="rId19" Type="http://schemas.openxmlformats.org/officeDocument/2006/relationships/image" Target="../media/image11.png"/><Relationship Id="rId4" Type="http://schemas.openxmlformats.org/officeDocument/2006/relationships/theme" Target="../theme/theme2.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9.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9.png"/><Relationship Id="rId2" Type="http://schemas.openxmlformats.org/officeDocument/2006/relationships/slideLayout" Target="../slideLayouts/slideLayout43.xml"/><Relationship Id="rId16" Type="http://schemas.openxmlformats.org/officeDocument/2006/relationships/theme" Target="../theme/theme5.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0" name="think-cell Slide" r:id="rId20" imgW="360" imgH="360" progId="">
                  <p:embed/>
                </p:oleObj>
              </mc:Choice>
              <mc:Fallback>
                <p:oleObj name="think-cell Slide" r:id="rId20" imgW="360" imgH="360" progId="">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FA157ADA-BDAA-488C-BECE-489D0DDD6ABD}"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5" name="Straight Connector 5"/>
          <p:cNvCxnSpPr/>
          <p:nvPr>
            <p:custDataLst>
              <p:tags r:id="rId19"/>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2" cstate="screen"/>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36" r:id="rId1"/>
    <p:sldLayoutId id="2147485537" r:id="rId2"/>
    <p:sldLayoutId id="2147485538" r:id="rId3"/>
    <p:sldLayoutId id="2147485539" r:id="rId4"/>
    <p:sldLayoutId id="2147485540" r:id="rId5"/>
    <p:sldLayoutId id="2147485541" r:id="rId6"/>
    <p:sldLayoutId id="2147485542" r:id="rId7"/>
    <p:sldLayoutId id="2147485543" r:id="rId8"/>
    <p:sldLayoutId id="2147485520" r:id="rId9"/>
    <p:sldLayoutId id="2147485544" r:id="rId10"/>
  </p:sldLayoutIdLst>
  <p:timing>
    <p:tnLst>
      <p:par>
        <p:cTn id="1" dur="indefinite" restart="never" nodeType="tmRoot"/>
      </p:par>
    </p:tnLst>
  </p:timing>
  <p:hf sldNum="0" hdr="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03"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8"/>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9"/>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8"/>
          </p:cNvPr>
          <p:cNvPicPr>
            <a:picLocks noChangeAspect="1" noChangeArrowheads="1"/>
          </p:cNvPicPr>
          <p:nvPr>
            <p:custDataLst>
              <p:tags r:id="rId10"/>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20"/>
          </p:cNvPr>
          <p:cNvPicPr>
            <a:picLocks noChangeAspect="1" noChangeArrowheads="1"/>
          </p:cNvPicPr>
          <p:nvPr>
            <p:custDataLst>
              <p:tags r:id="rId11"/>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2"/>
          </p:cNvPr>
          <p:cNvPicPr>
            <a:picLocks noChangeAspect="1" noChangeArrowheads="1"/>
          </p:cNvPicPr>
          <p:nvPr>
            <p:custDataLst>
              <p:tags r:id="rId12"/>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4"/>
          </p:cNvPr>
          <p:cNvPicPr>
            <a:picLocks noChangeAspect="1" noChangeArrowheads="1"/>
          </p:cNvPicPr>
          <p:nvPr>
            <p:custDataLst>
              <p:tags r:id="rId13"/>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46" r:id="rId1"/>
    <p:sldLayoutId id="2147485547" r:id="rId2"/>
    <p:sldLayoutId id="2147485548" r:id="rId3"/>
  </p:sldLayoutIdLst>
  <p:hf sldNum="0" hdr="0" ft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dirty="0">
              <a:solidFill>
                <a:srgbClr val="000000"/>
              </a:solidFill>
              <a:latin typeface="Arial" charset="0"/>
            </a:endParaRPr>
          </a:p>
        </p:txBody>
      </p:sp>
      <p:sp>
        <p:nvSpPr>
          <p:cNvPr id="1029" name="Rectangle 120"/>
          <p:cNvSpPr>
            <a:spLocks noChangeArrowheads="1"/>
          </p:cNvSpPr>
          <p:nvPr/>
        </p:nvSpPr>
        <p:spPr bwMode="auto">
          <a:xfrm>
            <a:off x="8145463" y="6318250"/>
            <a:ext cx="1298575"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latin typeface="Arial" charset="0"/>
                <a:cs typeface="Arial" charset="0"/>
              </a:rPr>
              <a:t>|  Financial Services</a:t>
            </a:r>
          </a:p>
        </p:txBody>
      </p:sp>
      <p:sp>
        <p:nvSpPr>
          <p:cNvPr id="29702"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29703"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dirty="0">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CB6B8997-A73F-4731-96E8-5C00A168D9E5}" type="slidenum">
              <a:rPr lang="en-US" sz="1000" smtClean="0">
                <a:solidFill>
                  <a:srgbClr val="000000"/>
                </a:solidFill>
              </a:rPr>
              <a:pPr defTabSz="914400">
                <a:defRPr/>
              </a:pPr>
              <a:t>‹#›</a:t>
            </a:fld>
            <a:endParaRPr lang="en-US" sz="100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 id="2147485555" r:id="rId7"/>
    <p:sldLayoutId id="2147485521" r:id="rId8"/>
    <p:sldLayoutId id="2147485522" r:id="rId9"/>
    <p:sldLayoutId id="2147485523" r:id="rId10"/>
    <p:sldLayoutId id="2147485524" r:id="rId11"/>
    <p:sldLayoutId id="2147485525" r:id="rId12"/>
    <p:sldLayoutId id="2147485556" r:id="rId13"/>
    <p:sldLayoutId id="2147485557"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dirty="0">
              <a:solidFill>
                <a:srgbClr val="000000"/>
              </a:solidFill>
              <a:latin typeface="Arial" charset="0"/>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latin typeface="Arial" charset="0"/>
                <a:cs typeface="Arial" charset="0"/>
              </a:rPr>
              <a:t>|  Financial Services</a:t>
            </a:r>
          </a:p>
        </p:txBody>
      </p:sp>
      <p:sp>
        <p:nvSpPr>
          <p:cNvPr id="30726"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30727"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28"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dirty="0">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7603FA48-1462-4034-9FA2-636B6775A9FF}" type="slidenum">
              <a:rPr lang="en-US" sz="1000" smtClean="0">
                <a:solidFill>
                  <a:srgbClr val="000000"/>
                </a:solidFill>
              </a:rPr>
              <a:pPr defTabSz="914400">
                <a:defRPr/>
              </a:pPr>
              <a:t>‹#›</a:t>
            </a:fld>
            <a:endParaRPr lang="en-US" sz="100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58" r:id="rId1"/>
    <p:sldLayoutId id="2147485559" r:id="rId2"/>
    <p:sldLayoutId id="2147485560" r:id="rId3"/>
    <p:sldLayoutId id="2147485561" r:id="rId4"/>
    <p:sldLayoutId id="2147485562" r:id="rId5"/>
    <p:sldLayoutId id="2147485563" r:id="rId6"/>
    <p:sldLayoutId id="2147485564" r:id="rId7"/>
    <p:sldLayoutId id="2147485526" r:id="rId8"/>
    <p:sldLayoutId id="2147485527" r:id="rId9"/>
    <p:sldLayoutId id="2147485528" r:id="rId10"/>
    <p:sldLayoutId id="2147485529" r:id="rId11"/>
    <p:sldLayoutId id="2147485530" r:id="rId12"/>
    <p:sldLayoutId id="2147485565" r:id="rId13"/>
    <p:sldLayoutId id="2147485566"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fr-FR" sz="2400" b="1" dirty="0">
              <a:solidFill>
                <a:srgbClr val="000000"/>
              </a:solidFill>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rPr>
              <a:t>|  Financial Services</a:t>
            </a:r>
          </a:p>
        </p:txBody>
      </p:sp>
      <p:sp>
        <p:nvSpPr>
          <p:cNvPr id="31750"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ltLang="en-US" smtClean="0"/>
              <a:t>Click to edit Master title style</a:t>
            </a:r>
          </a:p>
        </p:txBody>
      </p:sp>
      <p:sp>
        <p:nvSpPr>
          <p:cNvPr id="31751"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1752" name="Picture 138" descr="OK_Capgemini"/>
          <p:cNvPicPr>
            <a:picLocks noChangeAspect="1" noChangeArrowheads="1"/>
          </p:cNvPicPr>
          <p:nvPr/>
        </p:nvPicPr>
        <p:blipFill>
          <a:blip r:embed="rId17"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eaLnBrk="0" hangingPunct="0">
              <a:defRPr/>
            </a:pPr>
            <a:endParaRPr lang="fr-FR" sz="2400" b="1" dirty="0">
              <a:solidFill>
                <a:srgbClr val="000000"/>
              </a:solidFill>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p>
            <a:pPr defTabSz="914400" eaLnBrk="0" hangingPunct="0">
              <a:defRPr/>
            </a:pPr>
            <a:fld id="{BBDD174C-658A-43D3-8617-05908D0B99EE}" type="slidenum">
              <a:rPr lang="en-US" altLang="en-US" sz="1000" b="1">
                <a:solidFill>
                  <a:srgbClr val="000000"/>
                </a:solidFill>
              </a:rPr>
              <a:pPr defTabSz="914400" eaLnBrk="0" hangingPunct="0">
                <a:defRPr/>
              </a:pPr>
              <a:t>‹#›</a:t>
            </a:fld>
            <a:endParaRPr lang="en-US" altLang="en-US" sz="1000" b="1"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5567" r:id="rId1"/>
    <p:sldLayoutId id="2147485568" r:id="rId2"/>
    <p:sldLayoutId id="2147485569" r:id="rId3"/>
    <p:sldLayoutId id="2147485570" r:id="rId4"/>
    <p:sldLayoutId id="2147485571" r:id="rId5"/>
    <p:sldLayoutId id="2147485572" r:id="rId6"/>
    <p:sldLayoutId id="2147485573" r:id="rId7"/>
    <p:sldLayoutId id="2147485531" r:id="rId8"/>
    <p:sldLayoutId id="2147485532" r:id="rId9"/>
    <p:sldLayoutId id="2147485533" r:id="rId10"/>
    <p:sldLayoutId id="2147485534" r:id="rId11"/>
    <p:sldLayoutId id="2147485535" r:id="rId12"/>
    <p:sldLayoutId id="2147485574" r:id="rId13"/>
    <p:sldLayoutId id="2147485575" r:id="rId14"/>
    <p:sldLayoutId id="2147485576" r:id="rId15"/>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cid:image001.jpg@01D25083.4D465B00" TargetMode="External"/><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cid:image001.png@01D25083.E73761F0" TargetMode="External"/><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cid:image001.png@01D25084.CA308BD0" TargetMode="External"/><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p:txBody>
          <a:bodyPr/>
          <a:lstStyle/>
          <a:p>
            <a:pPr algn="r" fontAlgn="auto">
              <a:spcAft>
                <a:spcPts val="0"/>
              </a:spcAft>
              <a:defRPr/>
            </a:pPr>
            <a:r>
              <a:rPr lang="en-US" dirty="0" smtClean="0"/>
              <a:t>Unit Testing</a:t>
            </a:r>
            <a:endParaRPr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D:\Users\lyarragu\Desktop\Unit Testing\unnamed.jpg"/>
          <p:cNvPicPr>
            <a:picLocks noGrp="1" noChangeAspect="1" noChangeArrowheads="1"/>
          </p:cNvPicPr>
          <p:nvPr>
            <p:ph idx="1"/>
          </p:nvPr>
        </p:nvPicPr>
        <p:blipFill>
          <a:blip r:embed="rId2" cstate="print"/>
          <a:srcRect/>
          <a:stretch>
            <a:fillRect/>
          </a:stretch>
        </p:blipFill>
        <p:spPr bwMode="auto">
          <a:xfrm>
            <a:off x="1333835" y="1156758"/>
            <a:ext cx="6969513" cy="46434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z="2400" dirty="0" smtClean="0">
                <a:latin typeface="Verdana" pitchFamily="34" charset="0"/>
                <a:ea typeface="Verdana" pitchFamily="34" charset="0"/>
                <a:cs typeface="Verdana" pitchFamily="34" charset="0"/>
              </a:rPr>
              <a:t>Agenda</a:t>
            </a:r>
          </a:p>
        </p:txBody>
      </p:sp>
      <p:sp>
        <p:nvSpPr>
          <p:cNvPr id="3" name="Espace réservé du contenu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Best Practices</a:t>
            </a:r>
          </a:p>
          <a:p>
            <a:pPr>
              <a:buNone/>
            </a:pPr>
            <a:r>
              <a:rPr lang="en-US" sz="1800" dirty="0" smtClean="0">
                <a:latin typeface="Verdana" pitchFamily="34" charset="0"/>
                <a:ea typeface="Verdana" pitchFamily="34" charset="0"/>
                <a:cs typeface="Verdana" pitchFamily="34" charset="0"/>
              </a:rPr>
              <a:t>Atomicity</a:t>
            </a:r>
          </a:p>
          <a:p>
            <a:pPr>
              <a:buNone/>
            </a:pPr>
            <a:r>
              <a:rPr lang="en-US" sz="1600" dirty="0" smtClean="0">
                <a:latin typeface="Verdana" pitchFamily="34" charset="0"/>
                <a:ea typeface="Verdana" pitchFamily="34" charset="0"/>
                <a:cs typeface="Verdana" pitchFamily="34" charset="0"/>
              </a:rPr>
              <a:t>No loops &amp; No conditional logic</a:t>
            </a:r>
          </a:p>
          <a:p>
            <a:pPr>
              <a:buNone/>
            </a:pPr>
            <a:r>
              <a:rPr lang="en-US" sz="1600" dirty="0" smtClean="0">
                <a:latin typeface="Verdana" pitchFamily="34" charset="0"/>
                <a:ea typeface="Verdana" pitchFamily="34" charset="0"/>
                <a:cs typeface="Verdana" pitchFamily="34" charset="0"/>
              </a:rPr>
              <a:t>Exception catching</a:t>
            </a:r>
          </a:p>
          <a:p>
            <a:pPr>
              <a:buNone/>
            </a:pPr>
            <a:r>
              <a:rPr lang="en-US" sz="1600" dirty="0" smtClean="0">
                <a:latin typeface="Verdana" pitchFamily="34" charset="0"/>
                <a:ea typeface="Verdana" pitchFamily="34" charset="0"/>
                <a:cs typeface="Verdana" pitchFamily="34" charset="0"/>
              </a:rPr>
              <a:t>Code Coverage checks</a:t>
            </a:r>
          </a:p>
          <a:p>
            <a:pPr>
              <a:buNone/>
            </a:pPr>
            <a:r>
              <a:rPr lang="en-US" sz="1600" dirty="0" smtClean="0">
                <a:latin typeface="Verdana" pitchFamily="34" charset="0"/>
                <a:ea typeface="Verdana" pitchFamily="34" charset="0"/>
                <a:cs typeface="Verdana" pitchFamily="34" charset="0"/>
              </a:rPr>
              <a:t>Informative Assertion messages</a:t>
            </a:r>
          </a:p>
          <a:p>
            <a:pPr>
              <a:buNone/>
            </a:pPr>
            <a:r>
              <a:rPr lang="en-US" sz="1600" dirty="0" smtClean="0"/>
              <a:t>Parameterize test cases </a:t>
            </a:r>
          </a:p>
          <a:p>
            <a:pPr>
              <a:buNone/>
            </a:pPr>
            <a:r>
              <a:rPr lang="en-US" sz="1600" dirty="0" smtClean="0">
                <a:latin typeface="Verdana" pitchFamily="34" charset="0"/>
                <a:ea typeface="Verdana" pitchFamily="34" charset="0"/>
                <a:cs typeface="Verdana" pitchFamily="34" charset="0"/>
              </a:rPr>
              <a:t>Naming Conventions</a:t>
            </a:r>
          </a:p>
          <a:p>
            <a:pPr>
              <a:buNone/>
            </a:pPr>
            <a:r>
              <a:rPr lang="en-US" sz="1600" dirty="0" smtClean="0">
                <a:latin typeface="Verdana" pitchFamily="34" charset="0"/>
                <a:ea typeface="Verdana" pitchFamily="34" charset="0"/>
                <a:cs typeface="Verdana" pitchFamily="34" charset="0"/>
              </a:rPr>
              <a:t>Miscellaneous</a:t>
            </a:r>
          </a:p>
          <a:p>
            <a:pPr>
              <a:buNone/>
            </a:pPr>
            <a:endParaRPr lang="en-US" sz="1600" dirty="0" smtClean="0"/>
          </a:p>
          <a:p>
            <a:pPr>
              <a:buNone/>
            </a:pPr>
            <a:endParaRPr lang="en-US" sz="1500" dirty="0" smtClean="0">
              <a:latin typeface="Verdana" pitchFamily="34" charset="0"/>
              <a:ea typeface="Verdana" pitchFamily="34" charset="0"/>
              <a:cs typeface="Verdana" pitchFamily="34"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Atomicity:</a:t>
            </a:r>
          </a:p>
          <a:p>
            <a:pPr>
              <a:buFont typeface="Wingdings" pitchFamily="2" charset="2"/>
              <a:buChar char="Ø"/>
            </a:pPr>
            <a:r>
              <a:rPr lang="en-US" sz="1800" dirty="0" smtClean="0">
                <a:latin typeface="Verdana" pitchFamily="34" charset="0"/>
                <a:ea typeface="Verdana" pitchFamily="34" charset="0"/>
                <a:cs typeface="Verdana" pitchFamily="34" charset="0"/>
              </a:rPr>
              <a:t>There should not be any return type for the method.</a:t>
            </a:r>
          </a:p>
          <a:p>
            <a:pPr>
              <a:buFont typeface="Wingdings" pitchFamily="2" charset="2"/>
              <a:buChar char="Ø"/>
            </a:pPr>
            <a:r>
              <a:rPr lang="en-US" sz="1800" dirty="0" smtClean="0">
                <a:latin typeface="Verdana" pitchFamily="34" charset="0"/>
                <a:ea typeface="Verdana" pitchFamily="34" charset="0"/>
                <a:cs typeface="Verdana" pitchFamily="34" charset="0"/>
              </a:rPr>
              <a:t>The method should only specify whether it is pass or fail.</a:t>
            </a:r>
          </a:p>
          <a:p>
            <a:pPr>
              <a:buFont typeface="Wingdings" pitchFamily="2" charset="2"/>
              <a:buChar char="Ø"/>
            </a:pPr>
            <a:r>
              <a:rPr lang="en-US" sz="1800" dirty="0" smtClean="0">
                <a:latin typeface="Verdana" pitchFamily="34" charset="0"/>
                <a:ea typeface="Verdana" pitchFamily="34" charset="0"/>
                <a:cs typeface="Verdana" pitchFamily="34" charset="0"/>
              </a:rPr>
              <a:t>Don’t print anything out in unit tests</a:t>
            </a:r>
            <a:endParaRPr lang="en-US" sz="1800" dirty="0">
              <a:latin typeface="Verdana" pitchFamily="34" charset="0"/>
              <a:ea typeface="Verdana" pitchFamily="34" charset="0"/>
              <a:cs typeface="Verdana" pitchFamily="34" charset="0"/>
            </a:endParaRPr>
          </a:p>
        </p:txBody>
      </p:sp>
      <p:pic>
        <p:nvPicPr>
          <p:cNvPr id="4" name="Picture 3"/>
          <p:cNvPicPr/>
          <p:nvPr/>
        </p:nvPicPr>
        <p:blipFill>
          <a:blip r:embed="rId2" cstate="print"/>
          <a:srcRect/>
          <a:stretch>
            <a:fillRect/>
          </a:stretch>
        </p:blipFill>
        <p:spPr bwMode="auto">
          <a:xfrm>
            <a:off x="2159001" y="3086099"/>
            <a:ext cx="5240866" cy="162136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No loops &amp; No conditional logic :</a:t>
            </a:r>
          </a:p>
          <a:p>
            <a:pPr>
              <a:buNone/>
            </a:pPr>
            <a:r>
              <a:rPr lang="en-US" sz="1800" dirty="0" smtClean="0">
                <a:latin typeface="Verdana" pitchFamily="34" charset="0"/>
                <a:ea typeface="Verdana" pitchFamily="34" charset="0"/>
                <a:cs typeface="Verdana" pitchFamily="34" charset="0"/>
              </a:rPr>
              <a:t>	There should not be any conditional logic(i.e.., If Statements or Switch cases) as well as Loops.</a:t>
            </a:r>
          </a:p>
          <a:p>
            <a:pPr>
              <a:buNone/>
            </a:pPr>
            <a:endParaRPr lang="en-US" sz="1800" dirty="0" smtClean="0">
              <a:latin typeface="Verdana" pitchFamily="34" charset="0"/>
              <a:ea typeface="Verdana" pitchFamily="34" charset="0"/>
              <a:cs typeface="Verdana" pitchFamily="34" charset="0"/>
            </a:endParaRPr>
          </a:p>
          <a:p>
            <a:pPr>
              <a:buNone/>
            </a:pPr>
            <a:r>
              <a:rPr lang="en-US" sz="1800" b="1" dirty="0" smtClean="0">
                <a:latin typeface="Verdana" pitchFamily="34" charset="0"/>
                <a:ea typeface="Verdana" pitchFamily="34" charset="0"/>
                <a:cs typeface="Verdana" pitchFamily="34" charset="0"/>
              </a:rPr>
              <a:t>Exception Handling :</a:t>
            </a:r>
          </a:p>
          <a:p>
            <a:pPr>
              <a:buNone/>
            </a:pPr>
            <a:r>
              <a:rPr lang="en-US" sz="1800" dirty="0" smtClean="0">
                <a:latin typeface="Verdana" pitchFamily="34" charset="0"/>
                <a:ea typeface="Verdana" pitchFamily="34" charset="0"/>
                <a:cs typeface="Verdana" pitchFamily="34" charset="0"/>
              </a:rPr>
              <a:t>	Only when exception is expected.</a:t>
            </a:r>
          </a:p>
          <a:p>
            <a:pPr>
              <a:buNone/>
            </a:pPr>
            <a:endParaRPr lang="en-US" sz="1800" dirty="0" smtClean="0">
              <a:latin typeface="Verdana" pitchFamily="34" charset="0"/>
              <a:ea typeface="Verdana" pitchFamily="34" charset="0"/>
              <a:cs typeface="Verdana" pitchFamily="34" charset="0"/>
            </a:endParaRPr>
          </a:p>
          <a:p>
            <a:pPr>
              <a:buNone/>
            </a:pPr>
            <a:endParaRPr lang="en-US" sz="1800" dirty="0" smtClean="0">
              <a:latin typeface="Verdana" pitchFamily="34" charset="0"/>
              <a:ea typeface="Verdana" pitchFamily="34" charset="0"/>
              <a:cs typeface="Verdana" pitchFamily="34" charset="0"/>
            </a:endParaRPr>
          </a:p>
          <a:p>
            <a:pPr>
              <a:buNone/>
            </a:pPr>
            <a:endParaRPr lang="en-US" sz="1800" dirty="0" smtClean="0">
              <a:latin typeface="Verdana" pitchFamily="34" charset="0"/>
              <a:ea typeface="Verdana" pitchFamily="34" charset="0"/>
              <a:cs typeface="Verdana" pitchFamily="34" charset="0"/>
            </a:endParaRPr>
          </a:p>
          <a:p>
            <a:pPr>
              <a:buNone/>
            </a:pPr>
            <a:endParaRPr lang="en-US" sz="1800" dirty="0" smtClean="0">
              <a:latin typeface="Verdana" pitchFamily="34" charset="0"/>
              <a:ea typeface="Verdana" pitchFamily="34" charset="0"/>
              <a:cs typeface="Verdana" pitchFamily="34" charset="0"/>
            </a:endParaRPr>
          </a:p>
          <a:p>
            <a:pPr>
              <a:buNone/>
            </a:pPr>
            <a:endParaRPr lang="en-US" sz="1800" dirty="0">
              <a:latin typeface="Verdana" pitchFamily="34" charset="0"/>
              <a:ea typeface="Verdana" pitchFamily="34" charset="0"/>
              <a:cs typeface="Verdana" pitchFamily="34" charset="0"/>
            </a:endParaRPr>
          </a:p>
        </p:txBody>
      </p:sp>
      <p:pic>
        <p:nvPicPr>
          <p:cNvPr id="4" name="Picture 3"/>
          <p:cNvPicPr/>
          <p:nvPr/>
        </p:nvPicPr>
        <p:blipFill>
          <a:blip r:embed="rId2" cstate="print"/>
          <a:srcRect/>
          <a:stretch>
            <a:fillRect/>
          </a:stretch>
        </p:blipFill>
        <p:spPr bwMode="auto">
          <a:xfrm>
            <a:off x="990600" y="3738033"/>
            <a:ext cx="7950200" cy="2044700"/>
          </a:xfrm>
          <a:prstGeom prst="rect">
            <a:avLst/>
          </a:prstGeom>
          <a:noFill/>
          <a:ln w="9525">
            <a:noFill/>
            <a:miter lim="800000"/>
            <a:headEnd/>
            <a:tailEnd/>
          </a:ln>
        </p:spPr>
      </p:pic>
      <p:sp>
        <p:nvSpPr>
          <p:cNvPr id="5" name="Title 1"/>
          <p:cNvSpPr>
            <a:spLocks noGrp="1"/>
          </p:cNvSpPr>
          <p:nvPr>
            <p:ph type="title"/>
          </p:nvPr>
        </p:nvSpPr>
        <p:spPr>
          <a:xfrm>
            <a:off x="0" y="0"/>
            <a:ext cx="9906000" cy="1001713"/>
          </a:xfrm>
        </p:spPr>
        <p:txBody>
          <a:bodyPr/>
          <a:lstStyle/>
          <a:p>
            <a:r>
              <a:rPr lang="en-US" dirty="0" smtClean="0"/>
              <a:t>Best Practices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Code Coverage Checks :</a:t>
            </a:r>
          </a:p>
          <a:p>
            <a:pPr lvl="2">
              <a:buNone/>
            </a:pPr>
            <a:r>
              <a:rPr lang="en-US" dirty="0" smtClean="0">
                <a:latin typeface="Verdana" pitchFamily="34" charset="0"/>
                <a:ea typeface="Verdana" pitchFamily="34" charset="0"/>
                <a:cs typeface="Verdana" pitchFamily="34" charset="0"/>
              </a:rPr>
              <a:t>We Should test the code as such we can cover the most number of scenarios possible.</a:t>
            </a:r>
          </a:p>
          <a:p>
            <a:pPr>
              <a:buNone/>
            </a:pPr>
            <a:endParaRPr lang="en-US" dirty="0"/>
          </a:p>
        </p:txBody>
      </p:sp>
      <p:pic>
        <p:nvPicPr>
          <p:cNvPr id="4" name="Picture 3" descr="Code coverage results with coloring"/>
          <p:cNvPicPr/>
          <p:nvPr/>
        </p:nvPicPr>
        <p:blipFill>
          <a:blip r:embed="rId2" r:link="rId3" cstate="print"/>
          <a:srcRect/>
          <a:stretch>
            <a:fillRect/>
          </a:stretch>
        </p:blipFill>
        <p:spPr bwMode="auto">
          <a:xfrm>
            <a:off x="1909483" y="2260507"/>
            <a:ext cx="5943600" cy="3790670"/>
          </a:xfrm>
          <a:prstGeom prst="rect">
            <a:avLst/>
          </a:prstGeom>
          <a:noFill/>
          <a:ln w="9525">
            <a:noFill/>
            <a:miter lim="800000"/>
            <a:headEnd/>
            <a:tailEnd/>
          </a:ln>
        </p:spPr>
      </p:pic>
      <p:sp>
        <p:nvSpPr>
          <p:cNvPr id="5" name="Title 1"/>
          <p:cNvSpPr>
            <a:spLocks noGrp="1"/>
          </p:cNvSpPr>
          <p:nvPr>
            <p:ph type="title"/>
          </p:nvPr>
        </p:nvSpPr>
        <p:spPr>
          <a:xfrm>
            <a:off x="0" y="0"/>
            <a:ext cx="9906000" cy="1001713"/>
          </a:xfrm>
        </p:spPr>
        <p:txBody>
          <a:bodyPr/>
          <a:lstStyle/>
          <a:p>
            <a:r>
              <a:rPr lang="en-US" dirty="0" smtClean="0"/>
              <a:t>Best Practices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Informative Assertion Messages:</a:t>
            </a:r>
          </a:p>
          <a:p>
            <a:pPr>
              <a:buNone/>
            </a:pPr>
            <a:r>
              <a:rPr lang="en-US" sz="1800" dirty="0" smtClean="0">
                <a:latin typeface="Verdana" pitchFamily="34" charset="0"/>
                <a:ea typeface="Verdana" pitchFamily="34" charset="0"/>
                <a:cs typeface="Verdana" pitchFamily="34" charset="0"/>
              </a:rPr>
              <a:t>It is done for better code documentation and failures.</a:t>
            </a:r>
          </a:p>
          <a:p>
            <a:pPr>
              <a:buNone/>
            </a:pPr>
            <a:endParaRPr lang="en-US" sz="1800" dirty="0" smtClean="0">
              <a:latin typeface="Verdana" pitchFamily="34" charset="0"/>
              <a:ea typeface="Verdana" pitchFamily="34" charset="0"/>
              <a:cs typeface="Verdana" pitchFamily="34" charset="0"/>
            </a:endParaRPr>
          </a:p>
          <a:p>
            <a:pPr>
              <a:buNone/>
            </a:pPr>
            <a:r>
              <a:rPr lang="en-US" sz="1800" dirty="0" smtClean="0">
                <a:latin typeface="Verdana" pitchFamily="34" charset="0"/>
                <a:ea typeface="Verdana" pitchFamily="34" charset="0"/>
                <a:cs typeface="Verdana" pitchFamily="34" charset="0"/>
              </a:rPr>
              <a:t>We can display the reason for the failure of a method.</a:t>
            </a:r>
          </a:p>
          <a:p>
            <a:pPr>
              <a:buNone/>
            </a:pPr>
            <a:endParaRPr lang="en-US" sz="1800" dirty="0" smtClean="0">
              <a:latin typeface="Verdana" pitchFamily="34" charset="0"/>
              <a:ea typeface="Verdana" pitchFamily="34" charset="0"/>
              <a:cs typeface="Verdana" pitchFamily="34" charset="0"/>
            </a:endParaRPr>
          </a:p>
          <a:p>
            <a:pPr>
              <a:buNone/>
            </a:pPr>
            <a:endParaRPr lang="en-US" sz="1800" dirty="0" smtClean="0">
              <a:latin typeface="Verdana" pitchFamily="34" charset="0"/>
              <a:ea typeface="Verdana" pitchFamily="34" charset="0"/>
              <a:cs typeface="Verdana" pitchFamily="34" charset="0"/>
            </a:endParaRPr>
          </a:p>
          <a:p>
            <a:pPr>
              <a:buNone/>
            </a:pPr>
            <a:endParaRPr lang="en-US" dirty="0"/>
          </a:p>
        </p:txBody>
      </p:sp>
      <p:pic>
        <p:nvPicPr>
          <p:cNvPr id="4" name="Picture 3" descr="cid:image001.png@01D25083.E73761F0"/>
          <p:cNvPicPr/>
          <p:nvPr/>
        </p:nvPicPr>
        <p:blipFill>
          <a:blip r:embed="rId2" r:link="rId3" cstate="print"/>
          <a:srcRect/>
          <a:stretch>
            <a:fillRect/>
          </a:stretch>
        </p:blipFill>
        <p:spPr bwMode="auto">
          <a:xfrm>
            <a:off x="1863818" y="3069291"/>
            <a:ext cx="5819775" cy="2781300"/>
          </a:xfrm>
          <a:prstGeom prst="rect">
            <a:avLst/>
          </a:prstGeom>
          <a:noFill/>
          <a:ln w="9525">
            <a:noFill/>
            <a:miter lim="800000"/>
            <a:headEnd/>
            <a:tailEnd/>
          </a:ln>
        </p:spPr>
      </p:pic>
      <p:sp>
        <p:nvSpPr>
          <p:cNvPr id="5" name="Title 1"/>
          <p:cNvSpPr>
            <a:spLocks noGrp="1"/>
          </p:cNvSpPr>
          <p:nvPr>
            <p:ph type="title"/>
          </p:nvPr>
        </p:nvSpPr>
        <p:spPr>
          <a:xfrm>
            <a:off x="0" y="0"/>
            <a:ext cx="9906000" cy="1001713"/>
          </a:xfrm>
        </p:spPr>
        <p:txBody>
          <a:bodyPr/>
          <a:lstStyle/>
          <a:p>
            <a:r>
              <a:rPr lang="en-US" dirty="0" smtClean="0"/>
              <a:t>Best Practices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Parameterize Test Cases :</a:t>
            </a:r>
          </a:p>
          <a:p>
            <a:pPr lvl="1">
              <a:buFont typeface="Wingdings" pitchFamily="2" charset="2"/>
              <a:buChar char="Ø"/>
            </a:pPr>
            <a:r>
              <a:rPr lang="en-US" sz="1400" dirty="0" smtClean="0"/>
              <a:t>Some tests are required to be repeated for different input parameters. </a:t>
            </a:r>
          </a:p>
          <a:p>
            <a:pPr lvl="1">
              <a:buFont typeface="Wingdings" pitchFamily="2" charset="2"/>
              <a:buChar char="Ø"/>
            </a:pPr>
            <a:r>
              <a:rPr lang="en-US" sz="1400" dirty="0" smtClean="0"/>
              <a:t>One way to achieve this is by decorating the test method with TestCaseAttribute.</a:t>
            </a:r>
          </a:p>
          <a:p>
            <a:pPr lvl="1">
              <a:buFont typeface="Wingdings" pitchFamily="2" charset="2"/>
              <a:buChar char="Ø"/>
            </a:pPr>
            <a:r>
              <a:rPr lang="en-US" sz="1400" dirty="0" smtClean="0"/>
              <a:t>TestCaseAttribute serves the dual purpose of marking a method with parameters as a test method and providing inline data to be used when invoking that method.</a:t>
            </a:r>
          </a:p>
          <a:p>
            <a:pPr>
              <a:buNone/>
            </a:pPr>
            <a:r>
              <a:rPr lang="en-US" sz="1500" dirty="0" smtClean="0">
                <a:latin typeface="Verdana" pitchFamily="34" charset="0"/>
                <a:ea typeface="Verdana" pitchFamily="34" charset="0"/>
                <a:cs typeface="Verdana" pitchFamily="34" charset="0"/>
              </a:rPr>
              <a:t>And the example is as follows:</a:t>
            </a:r>
          </a:p>
          <a:p>
            <a:pPr>
              <a:buNone/>
            </a:pPr>
            <a:endParaRPr lang="en-US" sz="1800" dirty="0">
              <a:latin typeface="Verdana" pitchFamily="34" charset="0"/>
              <a:ea typeface="Verdana" pitchFamily="34" charset="0"/>
              <a:cs typeface="Verdana" pitchFamily="34" charset="0"/>
            </a:endParaRPr>
          </a:p>
        </p:txBody>
      </p:sp>
      <p:pic>
        <p:nvPicPr>
          <p:cNvPr id="4" name="Picture 3" descr="cid:image001.png@01D25084.CA308BD0"/>
          <p:cNvPicPr/>
          <p:nvPr/>
        </p:nvPicPr>
        <p:blipFill>
          <a:blip r:embed="rId2" r:link="rId3" cstate="print"/>
          <a:srcRect/>
          <a:stretch>
            <a:fillRect/>
          </a:stretch>
        </p:blipFill>
        <p:spPr bwMode="auto">
          <a:xfrm>
            <a:off x="2709301" y="3355042"/>
            <a:ext cx="4200525" cy="1905000"/>
          </a:xfrm>
          <a:prstGeom prst="rect">
            <a:avLst/>
          </a:prstGeom>
          <a:noFill/>
          <a:ln w="9525">
            <a:noFill/>
            <a:miter lim="800000"/>
            <a:headEnd/>
            <a:tailEnd/>
          </a:ln>
        </p:spPr>
      </p:pic>
      <p:sp>
        <p:nvSpPr>
          <p:cNvPr id="5" name="Title 1"/>
          <p:cNvSpPr>
            <a:spLocks noGrp="1"/>
          </p:cNvSpPr>
          <p:nvPr>
            <p:ph type="title"/>
          </p:nvPr>
        </p:nvSpPr>
        <p:spPr>
          <a:xfrm>
            <a:off x="0" y="0"/>
            <a:ext cx="9906000" cy="1001713"/>
          </a:xfrm>
        </p:spPr>
        <p:txBody>
          <a:bodyPr/>
          <a:lstStyle/>
          <a:p>
            <a:r>
              <a:rPr lang="en-US" dirty="0" smtClean="0"/>
              <a:t>Best Practices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Naming Conventions :</a:t>
            </a:r>
          </a:p>
          <a:p>
            <a:pPr lvl="1">
              <a:buFont typeface="Wingdings" pitchFamily="2" charset="2"/>
              <a:buChar char="Ø"/>
            </a:pPr>
            <a:r>
              <a:rPr lang="en-US" sz="1400" dirty="0" smtClean="0"/>
              <a:t>You should write readable code because it helps others to read your code. </a:t>
            </a:r>
          </a:p>
          <a:p>
            <a:pPr lvl="1">
              <a:buFont typeface="Wingdings" pitchFamily="2" charset="2"/>
              <a:buChar char="Ø"/>
            </a:pPr>
            <a:r>
              <a:rPr lang="en-US" sz="1400" dirty="0" smtClean="0"/>
              <a:t>Naming thing is one of the hardest job we have as a software developer. </a:t>
            </a:r>
          </a:p>
          <a:p>
            <a:pPr lvl="1">
              <a:buFont typeface="Wingdings" pitchFamily="2" charset="2"/>
              <a:buChar char="Ø"/>
            </a:pPr>
            <a:r>
              <a:rPr lang="en-US" sz="1400" dirty="0" smtClean="0"/>
              <a:t>Because we spend a lot of time naming things, there are so many things to name properties, methods, classes, files, projects etc. </a:t>
            </a:r>
            <a:endParaRPr lang="en-US" sz="1400" dirty="0" smtClean="0">
              <a:latin typeface="Verdana" pitchFamily="34" charset="0"/>
              <a:ea typeface="Verdana" pitchFamily="34" charset="0"/>
              <a:cs typeface="Verdana" pitchFamily="34" charset="0"/>
            </a:endParaRPr>
          </a:p>
          <a:p>
            <a:pPr>
              <a:buNone/>
            </a:pPr>
            <a:endParaRPr lang="en-US" sz="1800" dirty="0" smtClean="0">
              <a:latin typeface="Verdana" pitchFamily="34" charset="0"/>
              <a:ea typeface="Verdana" pitchFamily="34" charset="0"/>
              <a:cs typeface="Verdana" pitchFamily="34" charset="0"/>
            </a:endParaRPr>
          </a:p>
          <a:p>
            <a:endParaRPr lang="en-US" sz="1800" dirty="0"/>
          </a:p>
        </p:txBody>
      </p:sp>
      <p:pic>
        <p:nvPicPr>
          <p:cNvPr id="4" name="Picture 3"/>
          <p:cNvPicPr/>
          <p:nvPr/>
        </p:nvPicPr>
        <p:blipFill>
          <a:blip r:embed="rId2" cstate="print"/>
          <a:srcRect/>
          <a:stretch>
            <a:fillRect/>
          </a:stretch>
        </p:blipFill>
        <p:spPr bwMode="auto">
          <a:xfrm>
            <a:off x="2034988" y="3179621"/>
            <a:ext cx="5943600" cy="2166192"/>
          </a:xfrm>
          <a:prstGeom prst="rect">
            <a:avLst/>
          </a:prstGeom>
          <a:noFill/>
          <a:ln w="9525">
            <a:noFill/>
            <a:miter lim="800000"/>
            <a:headEnd/>
            <a:tailEnd/>
          </a:ln>
        </p:spPr>
      </p:pic>
      <p:sp>
        <p:nvSpPr>
          <p:cNvPr id="5" name="Title 1"/>
          <p:cNvSpPr>
            <a:spLocks noGrp="1"/>
          </p:cNvSpPr>
          <p:nvPr>
            <p:ph type="title"/>
          </p:nvPr>
        </p:nvSpPr>
        <p:spPr>
          <a:xfrm>
            <a:off x="0" y="0"/>
            <a:ext cx="9906000" cy="1001713"/>
          </a:xfrm>
        </p:spPr>
        <p:txBody>
          <a:bodyPr/>
          <a:lstStyle/>
          <a:p>
            <a:r>
              <a:rPr lang="en-US" dirty="0" smtClean="0"/>
              <a:t>Best Practices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Miscellaneous :</a:t>
            </a:r>
          </a:p>
          <a:p>
            <a:pPr>
              <a:buFont typeface="Wingdings" pitchFamily="2" charset="2"/>
              <a:buChar char="Ø"/>
            </a:pPr>
            <a:r>
              <a:rPr lang="en-US" sz="1500" dirty="0" smtClean="0">
                <a:latin typeface="Verdana" pitchFamily="34" charset="0"/>
                <a:ea typeface="Verdana" pitchFamily="34" charset="0"/>
                <a:cs typeface="Verdana" pitchFamily="34" charset="0"/>
              </a:rPr>
              <a:t>Always Write Isolated Test Cases.</a:t>
            </a:r>
          </a:p>
          <a:p>
            <a:pPr>
              <a:buFont typeface="Wingdings" pitchFamily="2" charset="2"/>
              <a:buChar char="Ø"/>
            </a:pPr>
            <a:r>
              <a:rPr lang="en-US" sz="1500" dirty="0" smtClean="0">
                <a:latin typeface="Verdana" pitchFamily="34" charset="0"/>
                <a:ea typeface="Verdana" pitchFamily="34" charset="0"/>
                <a:cs typeface="Verdana" pitchFamily="34" charset="0"/>
              </a:rPr>
              <a:t>Structure All Test Cases.</a:t>
            </a:r>
          </a:p>
          <a:p>
            <a:pPr>
              <a:buFont typeface="Wingdings" pitchFamily="2" charset="2"/>
              <a:buChar char="Ø"/>
            </a:pPr>
            <a:r>
              <a:rPr lang="en-US" sz="1500" dirty="0" smtClean="0">
                <a:latin typeface="Verdana" pitchFamily="34" charset="0"/>
                <a:ea typeface="Verdana" pitchFamily="34" charset="0"/>
                <a:cs typeface="Verdana" pitchFamily="34" charset="0"/>
              </a:rPr>
              <a:t>No test logic in production code.</a:t>
            </a:r>
          </a:p>
          <a:p>
            <a:pPr>
              <a:buFont typeface="Wingdings" pitchFamily="2" charset="2"/>
              <a:buChar char="Ø"/>
            </a:pPr>
            <a:r>
              <a:rPr lang="en-US" sz="1500" dirty="0" smtClean="0">
                <a:latin typeface="Verdana" pitchFamily="34" charset="0"/>
                <a:ea typeface="Verdana" pitchFamily="34" charset="0"/>
                <a:cs typeface="Verdana" pitchFamily="34" charset="0"/>
              </a:rPr>
              <a:t>Test Case Modularity: Separation per business module.</a:t>
            </a:r>
          </a:p>
          <a:p>
            <a:pPr>
              <a:buFont typeface="Wingdings" pitchFamily="2" charset="2"/>
              <a:buChar char="Ø"/>
            </a:pPr>
            <a:r>
              <a:rPr lang="en-US" sz="1500" dirty="0" smtClean="0">
                <a:latin typeface="Verdana" pitchFamily="34" charset="0"/>
                <a:ea typeface="Verdana" pitchFamily="34" charset="0"/>
                <a:cs typeface="Verdana" pitchFamily="34" charset="0"/>
              </a:rPr>
              <a:t>Unit test case should be separated based on purpose, frequency, time and action.</a:t>
            </a:r>
          </a:p>
          <a:p>
            <a:pPr>
              <a:buFont typeface="Wingdings" pitchFamily="2" charset="2"/>
              <a:buChar char="Ø"/>
            </a:pPr>
            <a:r>
              <a:rPr lang="en-US" sz="1500" dirty="0" smtClean="0">
                <a:latin typeface="Verdana" pitchFamily="34" charset="0"/>
                <a:ea typeface="Verdana" pitchFamily="34" charset="0"/>
                <a:cs typeface="Verdana" pitchFamily="34" charset="0"/>
              </a:rPr>
              <a:t>Different execution order but should have same results .</a:t>
            </a:r>
          </a:p>
          <a:p>
            <a:pPr>
              <a:buNone/>
            </a:pPr>
            <a:endParaRPr lang="en-US" sz="1500" dirty="0">
              <a:latin typeface="Verdana" pitchFamily="34" charset="0"/>
              <a:ea typeface="Verdana" pitchFamily="34" charset="0"/>
              <a:cs typeface="Verdana" pitchFamily="34" charset="0"/>
            </a:endParaRPr>
          </a:p>
        </p:txBody>
      </p:sp>
      <p:sp>
        <p:nvSpPr>
          <p:cNvPr id="4" name="Title 1"/>
          <p:cNvSpPr>
            <a:spLocks noGrp="1"/>
          </p:cNvSpPr>
          <p:nvPr>
            <p:ph type="title"/>
          </p:nvPr>
        </p:nvSpPr>
        <p:spPr>
          <a:xfrm>
            <a:off x="0" y="0"/>
            <a:ext cx="9906000" cy="1001713"/>
          </a:xfrm>
        </p:spPr>
        <p:txBody>
          <a:bodyPr/>
          <a:lstStyle/>
          <a:p>
            <a:r>
              <a:rPr lang="en-US" dirty="0" smtClean="0"/>
              <a:t>Best Practices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TotalTime>
  <Words>273</Words>
  <Application>Microsoft Office PowerPoint</Application>
  <PresentationFormat>A4 Paper (210x297 mm)</PresentationFormat>
  <Paragraphs>55</Paragraphs>
  <Slides>10</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10</vt:i4>
      </vt:variant>
    </vt:vector>
  </HeadingPairs>
  <TitlesOfParts>
    <vt:vector size="16" baseType="lpstr">
      <vt:lpstr>ppt_Template_Capgemini</vt:lpstr>
      <vt:lpstr>Closing slides</vt:lpstr>
      <vt:lpstr>FS GBU PowerPoint Template</vt:lpstr>
      <vt:lpstr>1_FS GBU PowerPoint Template</vt:lpstr>
      <vt:lpstr>2_FS GBU PowerPoint Template</vt:lpstr>
      <vt:lpstr>think-cell Slide</vt:lpstr>
      <vt:lpstr>Unit Testing</vt:lpstr>
      <vt:lpstr>Agenda</vt:lpstr>
      <vt:lpstr>Best Practices</vt:lpstr>
      <vt:lpstr>Best Practices</vt:lpstr>
      <vt:lpstr>Best Practices</vt:lpstr>
      <vt:lpstr>Best Practices</vt:lpstr>
      <vt:lpstr>Best Practices</vt:lpstr>
      <vt:lpstr>Best Practices</vt:lpstr>
      <vt:lpstr>Best Practices</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BENCHERIF Aïda (abencher)</dc:creator>
  <cp:lastModifiedBy>Prafulla Shukla</cp:lastModifiedBy>
  <cp:revision>311</cp:revision>
  <dcterms:created xsi:type="dcterms:W3CDTF">2015-02-26T10:12:55Z</dcterms:created>
  <dcterms:modified xsi:type="dcterms:W3CDTF">2016-12-07T10:36:39Z</dcterms:modified>
</cp:coreProperties>
</file>