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4369" r:id="rId3"/>
    <p:sldMasterId id="2147484937" r:id="rId4"/>
    <p:sldMasterId id="2147484952" r:id="rId5"/>
  </p:sldMasterIdLst>
  <p:notesMasterIdLst>
    <p:notesMasterId r:id="rId22"/>
  </p:notesMasterIdLst>
  <p:handoutMasterIdLst>
    <p:handoutMasterId r:id="rId23"/>
  </p:handoutMasterIdLst>
  <p:sldIdLst>
    <p:sldId id="349" r:id="rId6"/>
    <p:sldId id="479" r:id="rId7"/>
    <p:sldId id="480" r:id="rId8"/>
    <p:sldId id="482" r:id="rId9"/>
    <p:sldId id="483" r:id="rId10"/>
    <p:sldId id="485" r:id="rId11"/>
    <p:sldId id="484" r:id="rId12"/>
    <p:sldId id="481" r:id="rId13"/>
    <p:sldId id="493" r:id="rId14"/>
    <p:sldId id="494" r:id="rId15"/>
    <p:sldId id="495" r:id="rId16"/>
    <p:sldId id="486" r:id="rId17"/>
    <p:sldId id="496" r:id="rId18"/>
    <p:sldId id="497" r:id="rId19"/>
    <p:sldId id="490" r:id="rId20"/>
    <p:sldId id="491" r:id="rId21"/>
  </p:sldIdLst>
  <p:sldSz cx="9906000" cy="6858000" type="A4"/>
  <p:notesSz cx="6797675" cy="9874250"/>
  <p:custDataLst>
    <p:tags r:id="rId24"/>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15:clr>
            <a:srgbClr val="A4A3A4"/>
          </p15:clr>
        </p15:guide>
        <p15:guide id="2" pos="5957">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484848"/>
    <a:srgbClr val="DDF6FF"/>
    <a:srgbClr val="FFFFFF"/>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9" autoAdjust="0"/>
    <p:restoredTop sz="87132" autoAdjust="0"/>
  </p:normalViewPr>
  <p:slideViewPr>
    <p:cSldViewPr snapToGrid="0">
      <p:cViewPr varScale="1">
        <p:scale>
          <a:sx n="88" d="100"/>
          <a:sy n="88" d="100"/>
        </p:scale>
        <p:origin x="-1224" y="-108"/>
      </p:cViewPr>
      <p:guideLst>
        <p:guide orient="horz"/>
        <p:guide pos="5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432"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9804F480-B1FA-400E-BAC2-A39FC5D72419}" type="slidenum">
              <a:rPr lang="de-DE"/>
              <a:pPr>
                <a:defRPr/>
              </a:pPr>
              <a:t>‹#›</a:t>
            </a:fld>
            <a:endParaRPr lang="de-DE" dirty="0"/>
          </a:p>
        </p:txBody>
      </p:sp>
    </p:spTree>
    <p:extLst>
      <p:ext uri="{BB962C8B-B14F-4D97-AF65-F5344CB8AC3E}">
        <p14:creationId xmlns:p14="http://schemas.microsoft.com/office/powerpoint/2010/main" val="213850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CB3E1EEA-7F76-4D7B-9922-CE05F7EEA64E}" type="datetimeFigureOut">
              <a:rPr lang="en-US"/>
              <a:pPr>
                <a:defRPr/>
              </a:pPr>
              <a:t>12/7/2016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54CB784F-14E9-4575-A7F7-9B4806496024}" type="slidenum">
              <a:rPr lang="en-US"/>
              <a:pPr>
                <a:defRPr/>
              </a:pPr>
              <a:t>‹#›</a:t>
            </a:fld>
            <a:endParaRPr lang="en-US" dirty="0"/>
          </a:p>
        </p:txBody>
      </p:sp>
    </p:spTree>
    <p:extLst>
      <p:ext uri="{BB962C8B-B14F-4D97-AF65-F5344CB8AC3E}">
        <p14:creationId xmlns:p14="http://schemas.microsoft.com/office/powerpoint/2010/main" val="1498115009"/>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98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Espace réservé du numéro de diapositive 3"/>
          <p:cNvSpPr>
            <a:spLocks noGrp="1"/>
          </p:cNvSpPr>
          <p:nvPr>
            <p:ph type="sldNum" sz="quarter" idx="5"/>
          </p:nvPr>
        </p:nvSpPr>
        <p:spPr/>
        <p:txBody>
          <a:bodyPr/>
          <a:lstStyle/>
          <a:p>
            <a:pPr>
              <a:defRPr/>
            </a:pPr>
            <a:fld id="{A63B3E4F-125E-45D4-934E-EFA41B2C38F6}" type="slidenum">
              <a:rPr lang="en-US" smtClean="0"/>
              <a:pPr>
                <a:defRPr/>
              </a:pPr>
              <a:t>1</a:t>
            </a:fld>
            <a:endParaRPr lang="en-US" dirty="0"/>
          </a:p>
        </p:txBody>
      </p:sp>
    </p:spTree>
    <p:extLst>
      <p:ext uri="{BB962C8B-B14F-4D97-AF65-F5344CB8AC3E}">
        <p14:creationId xmlns:p14="http://schemas.microsoft.com/office/powerpoint/2010/main" val="11166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
        <p:nvSpPr>
          <p:cNvPr id="5" name="Espace réservé du numéro de diapositive 4"/>
          <p:cNvSpPr>
            <a:spLocks noGrp="1"/>
          </p:cNvSpPr>
          <p:nvPr>
            <p:ph type="sldNum" sz="quarter" idx="5"/>
          </p:nvPr>
        </p:nvSpPr>
        <p:spPr/>
        <p:txBody>
          <a:bodyPr/>
          <a:lstStyle/>
          <a:p>
            <a:pPr>
              <a:defRPr/>
            </a:pPr>
            <a:fld id="{E67102FA-E59B-4754-A0D9-D692BDB258C9}"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xml"/><Relationship Id="rId7" Type="http://schemas.openxmlformats.org/officeDocument/2006/relationships/image" Target="../media/image3.jpeg"/><Relationship Id="rId12"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2.xml"/><Relationship Id="rId10" Type="http://schemas.openxmlformats.org/officeDocument/2006/relationships/image" Target="../media/image4.jpeg"/><Relationship Id="rId4" Type="http://schemas.openxmlformats.org/officeDocument/2006/relationships/tags" Target="../tags/tag11.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10.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oleObject" Target="../embeddings/oleObject16.bin"/><Relationship Id="rId2" Type="http://schemas.openxmlformats.org/officeDocument/2006/relationships/tags" Target="../tags/tag54.xml"/><Relationship Id="rId1" Type="http://schemas.openxmlformats.org/officeDocument/2006/relationships/vmlDrawing" Target="../drawings/vmlDrawing10.vml"/><Relationship Id="rId6" Type="http://schemas.openxmlformats.org/officeDocument/2006/relationships/tags" Target="../tags/tag58.xml"/><Relationship Id="rId11" Type="http://schemas.openxmlformats.org/officeDocument/2006/relationships/image" Target="../media/image2.jpeg"/><Relationship Id="rId5" Type="http://schemas.openxmlformats.org/officeDocument/2006/relationships/tags" Target="../tags/tag57.xml"/><Relationship Id="rId10" Type="http://schemas.openxmlformats.org/officeDocument/2006/relationships/image" Target="../media/image1.emf"/><Relationship Id="rId4" Type="http://schemas.openxmlformats.org/officeDocument/2006/relationships/tags" Target="../tags/tag56.xml"/><Relationship Id="rId9" Type="http://schemas.openxmlformats.org/officeDocument/2006/relationships/oleObject" Target="../embeddings/oleObject15.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70.xml"/><Relationship Id="rId21" Type="http://schemas.openxmlformats.org/officeDocument/2006/relationships/image" Target="../media/image12.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69.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19.bin"/><Relationship Id="rId1" Type="http://schemas.openxmlformats.org/officeDocument/2006/relationships/vmlDrawing" Target="../drawings/vmlDrawing12.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72.xml"/><Relationship Id="rId15" Type="http://schemas.openxmlformats.org/officeDocument/2006/relationships/oleObject" Target="../embeddings/oleObject18.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77.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82.xml"/><Relationship Id="rId21" Type="http://schemas.openxmlformats.org/officeDocument/2006/relationships/image" Target="../media/image12.png"/><Relationship Id="rId34" Type="http://schemas.openxmlformats.org/officeDocument/2006/relationships/image" Target="../media/image18.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81.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21.bin"/><Relationship Id="rId1" Type="http://schemas.openxmlformats.org/officeDocument/2006/relationships/vmlDrawing" Target="../drawings/vmlDrawing13.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84.xml"/><Relationship Id="rId15" Type="http://schemas.openxmlformats.org/officeDocument/2006/relationships/oleObject" Target="../embeddings/oleObject20.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89.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slideMaster" Target="../slideMasters/slideMaster2.xml"/><Relationship Id="rId18" Type="http://schemas.openxmlformats.org/officeDocument/2006/relationships/image" Target="../media/image11.png"/><Relationship Id="rId26" Type="http://schemas.openxmlformats.org/officeDocument/2006/relationships/image" Target="../media/image15.gif"/><Relationship Id="rId3" Type="http://schemas.openxmlformats.org/officeDocument/2006/relationships/tags" Target="../tags/tag94.xml"/><Relationship Id="rId21" Type="http://schemas.openxmlformats.org/officeDocument/2006/relationships/hyperlink" Target="http://www.twitter.com/capgemini" TargetMode="Externa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ags" Target="../tags/tag93.xml"/><Relationship Id="rId16" Type="http://schemas.openxmlformats.org/officeDocument/2006/relationships/image" Target="../media/image5.emf"/><Relationship Id="rId20" Type="http://schemas.openxmlformats.org/officeDocument/2006/relationships/image" Target="../media/image12.png"/><Relationship Id="rId1" Type="http://schemas.openxmlformats.org/officeDocument/2006/relationships/vmlDrawing" Target="../drawings/vmlDrawing14.vml"/><Relationship Id="rId6" Type="http://schemas.openxmlformats.org/officeDocument/2006/relationships/tags" Target="../tags/tag97.xml"/><Relationship Id="rId11" Type="http://schemas.openxmlformats.org/officeDocument/2006/relationships/tags" Target="../tags/tag102.xml"/><Relationship Id="rId24" Type="http://schemas.openxmlformats.org/officeDocument/2006/relationships/image" Target="../media/image14.png"/><Relationship Id="rId5" Type="http://schemas.openxmlformats.org/officeDocument/2006/relationships/tags" Target="../tags/tag96.xml"/><Relationship Id="rId15" Type="http://schemas.openxmlformats.org/officeDocument/2006/relationships/image" Target="../media/image1.emf"/><Relationship Id="rId23" Type="http://schemas.openxmlformats.org/officeDocument/2006/relationships/hyperlink" Target="http://www.youtube.com/capgemini" TargetMode="External"/><Relationship Id="rId28" Type="http://schemas.openxmlformats.org/officeDocument/2006/relationships/oleObject" Target="../embeddings/oleObject23.bin"/><Relationship Id="rId10" Type="http://schemas.openxmlformats.org/officeDocument/2006/relationships/tags" Target="../tags/tag101.xml"/><Relationship Id="rId19" Type="http://schemas.openxmlformats.org/officeDocument/2006/relationships/hyperlink" Target="http://www.linkedin.com/company/capgemini" TargetMode="Externa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oleObject" Target="../embeddings/oleObject22.bin"/><Relationship Id="rId22" Type="http://schemas.openxmlformats.org/officeDocument/2006/relationships/image" Target="../media/image13.png"/><Relationship Id="rId27" Type="http://schemas.openxmlformats.org/officeDocument/2006/relationships/image" Target="../media/image16.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4.xml"/><Relationship Id="rId7" Type="http://schemas.openxmlformats.org/officeDocument/2006/relationships/image" Target="../media/image7.jpeg"/><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6.xml"/><Relationship Id="rId10" Type="http://schemas.openxmlformats.org/officeDocument/2006/relationships/image" Target="../media/image1.emf"/><Relationship Id="rId4" Type="http://schemas.openxmlformats.org/officeDocument/2006/relationships/tags" Target="../tags/tag15.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8.xml"/><Relationship Id="rId7" Type="http://schemas.openxmlformats.org/officeDocument/2006/relationships/image" Target="../media/image8.jpeg"/><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oleObject" Target="../embeddings/oleObject6.bin"/><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2.jpeg"/><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tags" Target="../tags/tag25.xml"/><Relationship Id="rId11" Type="http://schemas.openxmlformats.org/officeDocument/2006/relationships/image" Target="../media/image1.emf"/><Relationship Id="rId5" Type="http://schemas.openxmlformats.org/officeDocument/2006/relationships/tags" Target="../tags/tag24.xml"/><Relationship Id="rId10" Type="http://schemas.openxmlformats.org/officeDocument/2006/relationships/oleObject" Target="../embeddings/oleObject5.bin"/><Relationship Id="rId4" Type="http://schemas.openxmlformats.org/officeDocument/2006/relationships/tags" Target="../tags/tag23.xml"/><Relationship Id="rId9" Type="http://schemas.openxmlformats.org/officeDocument/2006/relationships/slideMaster" Target="../slideMasters/slideMaster1.xml"/><Relationship Id="rId1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oleObject" Target="../embeddings/oleObject8.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11" Type="http://schemas.openxmlformats.org/officeDocument/2006/relationships/image" Target="../media/image2.jpeg"/><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oleObject" Target="../embeddings/oleObject10.bin"/><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tags" Target="../tags/tag38.xml"/><Relationship Id="rId11" Type="http://schemas.openxmlformats.org/officeDocument/2006/relationships/image" Target="../media/image2.jpeg"/><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oleObject" Target="../embeddings/oleObject12.bin"/><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2.jpeg"/><Relationship Id="rId2" Type="http://schemas.openxmlformats.org/officeDocument/2006/relationships/tags" Target="../tags/tag40.xml"/><Relationship Id="rId1" Type="http://schemas.openxmlformats.org/officeDocument/2006/relationships/vmlDrawing" Target="../drawings/vmlDrawing8.vml"/><Relationship Id="rId6" Type="http://schemas.openxmlformats.org/officeDocument/2006/relationships/tags" Target="../tags/tag44.xml"/><Relationship Id="rId11" Type="http://schemas.openxmlformats.org/officeDocument/2006/relationships/image" Target="../media/image1.emf"/><Relationship Id="rId5" Type="http://schemas.openxmlformats.org/officeDocument/2006/relationships/tags" Target="../tags/tag43.xml"/><Relationship Id="rId10" Type="http://schemas.openxmlformats.org/officeDocument/2006/relationships/oleObject" Target="../embeddings/oleObject11.bin"/><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oleObject" Target="../embeddings/oleObject14.bin"/><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2.jpeg"/><Relationship Id="rId2" Type="http://schemas.openxmlformats.org/officeDocument/2006/relationships/tags" Target="../tags/tag47.xml"/><Relationship Id="rId1" Type="http://schemas.openxmlformats.org/officeDocument/2006/relationships/vmlDrawing" Target="../drawings/vmlDrawing9.vml"/><Relationship Id="rId6" Type="http://schemas.openxmlformats.org/officeDocument/2006/relationships/tags" Target="../tags/tag51.xml"/><Relationship Id="rId11" Type="http://schemas.openxmlformats.org/officeDocument/2006/relationships/image" Target="../media/image1.emf"/><Relationship Id="rId5" Type="http://schemas.openxmlformats.org/officeDocument/2006/relationships/tags" Target="../tags/tag50.xml"/><Relationship Id="rId10" Type="http://schemas.openxmlformats.org/officeDocument/2006/relationships/oleObject" Target="../embeddings/oleObject13.bin"/><Relationship Id="rId4" Type="http://schemas.openxmlformats.org/officeDocument/2006/relationships/tags" Target="../tags/tag49.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7" cstate="screen"/>
          <a:srcRect t="-2042"/>
          <a:stretch>
            <a:fillRect/>
          </a:stretch>
        </p:blipFill>
        <p:spPr bwMode="auto">
          <a:xfrm flipH="1">
            <a:off x="3" y="1266825"/>
            <a:ext cx="9935422" cy="5398585"/>
          </a:xfrm>
          <a:prstGeom prst="rect">
            <a:avLst/>
          </a:prstGeom>
          <a:noFill/>
          <a:scene3d>
            <a:camera prst="orthographicFront">
              <a:rot lat="0" lon="0" rev="0"/>
            </a:camera>
            <a:lightRig rig="threePt" dir="t"/>
          </a:scene3d>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35" name="think-cell Slide" r:id="rId8" imgW="360" imgH="360" progId="">
                  <p:embed/>
                </p:oleObj>
              </mc:Choice>
              <mc:Fallback>
                <p:oleObj name="think-cell Slide" r:id="rId8" imgW="360" imgH="360" progId="">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4"/>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8" name="Image 19" descr="Capgemini_logo.jpg"/>
          <p:cNvPicPr>
            <a:picLocks noChangeAspect="1"/>
          </p:cNvPicPr>
          <p:nvPr userDrawn="1"/>
        </p:nvPicPr>
        <p:blipFill>
          <a:blip r:embed="rId10" cstate="screen"/>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pic>
        <p:nvPicPr>
          <p:cNvPr id="10" name="Picture 27" descr="euroclear logo lightgrey"/>
          <p:cNvPicPr>
            <a:picLocks noChangeAspect="1" noChangeArrowheads="1"/>
          </p:cNvPicPr>
          <p:nvPr userDrawn="1"/>
        </p:nvPicPr>
        <p:blipFill>
          <a:blip r:embed="rId12" cstate="screen"/>
          <a:srcRect/>
          <a:stretch>
            <a:fillRect/>
          </a:stretch>
        </p:blipFill>
        <p:spPr bwMode="auto">
          <a:xfrm>
            <a:off x="7800975" y="368300"/>
            <a:ext cx="1133475" cy="1133475"/>
          </a:xfrm>
          <a:prstGeom prst="rect">
            <a:avLst/>
          </a:prstGeom>
          <a:noFill/>
          <a:ln w="9525">
            <a:noFill/>
            <a:miter lim="800000"/>
            <a:headEnd/>
            <a:tailEnd/>
          </a:ln>
        </p:spPr>
      </p:pic>
      <p:sp>
        <p:nvSpPr>
          <p:cNvPr id="16" name="Title 1"/>
          <p:cNvSpPr>
            <a:spLocks noGrp="1"/>
          </p:cNvSpPr>
          <p:nvPr>
            <p:ph type="title"/>
          </p:nvPr>
        </p:nvSpPr>
        <p:spPr>
          <a:xfrm>
            <a:off x="0" y="3094065"/>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40"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9B379445-868A-4E45-A10D-AF41847366B7}"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16"/>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cxnSp>
        <p:nvCxnSpPr>
          <p:cNvPr id="8"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41"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26" descr="Euroclear logo frame darkgrey"/>
          <p:cNvPicPr>
            <a:picLocks noChangeAspect="1" noChangeArrowheads="1"/>
          </p:cNvPicPr>
          <p:nvPr userDrawn="1"/>
        </p:nvPicPr>
        <p:blipFill>
          <a:blip r:embed="rId13"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388"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3389"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defRPr/>
            </a:pPr>
            <a:r>
              <a:rPr lang="en-US" sz="1000" dirty="0">
                <a:solidFill>
                  <a:schemeClr val="bg1"/>
                </a:solidFill>
              </a:rPr>
              <a:t>With almost 145,000 people in over 40 countries, Capgemini is one of the world's foremost providers of consulting, technology and outsourcing services.</a:t>
            </a:r>
            <a:r>
              <a:rPr lang="en-GB" sz="1000" dirty="0">
                <a:solidFill>
                  <a:schemeClr val="bg1"/>
                </a:solidFill>
              </a:rPr>
              <a:t> </a:t>
            </a:r>
            <a:r>
              <a:rPr lang="en-US" sz="1000" dirty="0">
                <a:solidFill>
                  <a:schemeClr val="bg1"/>
                </a:solidFill>
              </a:rPr>
              <a:t>The Group reported 2014 global revenues of EUR 10.573 billion. Together with its clients, Capgemini creates and delivers business and technology solutions that fit their needs and drive the results they want. A deeply multicultural organization, Capgemini has developed its own way of working, </a:t>
            </a:r>
            <a:r>
              <a:rPr lang="en-US" sz="1000" u="sng" dirty="0">
                <a:solidFill>
                  <a:schemeClr val="bg1"/>
                </a:solidFill>
                <a:hlinkClick r:id="rId30"/>
              </a:rPr>
              <a:t>the Collaborative Business Experience</a:t>
            </a:r>
            <a:r>
              <a:rPr lang="en-US" sz="1000" u="sng" baseline="30000" dirty="0">
                <a:solidFill>
                  <a:schemeClr val="bg1"/>
                </a:solidFill>
                <a:hlinkClick r:id="rId30"/>
              </a:rPr>
              <a:t>TM</a:t>
            </a:r>
            <a:r>
              <a:rPr lang="en-US" sz="1000" dirty="0">
                <a:solidFill>
                  <a:schemeClr val="bg1"/>
                </a:solidFill>
              </a:rPr>
              <a:t>, and draws on </a:t>
            </a:r>
            <a:r>
              <a:rPr lang="en-US" sz="1000" u="sng" dirty="0">
                <a:solidFill>
                  <a:schemeClr val="bg1"/>
                </a:solidFill>
                <a:hlinkClick r:id="rId31"/>
              </a:rPr>
              <a:t>Rightshore</a:t>
            </a:r>
            <a:r>
              <a:rPr lang="en-US" sz="1000" b="1" u="sng" baseline="30000" dirty="0">
                <a:solidFill>
                  <a:schemeClr val="bg1"/>
                </a:solidFill>
                <a:hlinkClick r:id="rId31"/>
              </a:rPr>
              <a:t>®</a:t>
            </a:r>
            <a:r>
              <a:rPr lang="en-US" sz="1000" dirty="0">
                <a:solidFill>
                  <a:schemeClr val="bg1"/>
                </a:solidFill>
              </a:rPr>
              <a:t>, its worldwide delivery model. </a:t>
            </a:r>
            <a:endParaRPr lang="fr-FR" sz="1000" dirty="0">
              <a:solidFill>
                <a:schemeClr val="bg1"/>
              </a:solidFill>
            </a:endParaRPr>
          </a:p>
          <a:p>
            <a:pPr algn="just">
              <a:defRPr/>
            </a:pPr>
            <a:r>
              <a:rPr lang="en-US" sz="1000" dirty="0">
                <a:solidFill>
                  <a:schemeClr val="bg1"/>
                </a:solidFill>
              </a:rPr>
              <a:t>Learn more about us at </a:t>
            </a:r>
            <a:r>
              <a:rPr lang="en-US" sz="1000" u="sng" dirty="0">
                <a:solidFill>
                  <a:schemeClr val="bg1"/>
                </a:solidFill>
                <a:hlinkClick r:id="rId32"/>
              </a:rPr>
              <a:t>www.capgemini.com</a:t>
            </a:r>
            <a:r>
              <a:rPr lang="en-US" sz="1000" dirty="0">
                <a:solidFill>
                  <a:schemeClr val="bg1"/>
                </a:solidFill>
              </a:rPr>
              <a:t>.</a:t>
            </a:r>
            <a:endParaRPr lang="fr-FR" sz="1000" dirty="0">
              <a:solidFill>
                <a:schemeClr val="bg1"/>
              </a:solidFill>
            </a:endParaRPr>
          </a:p>
          <a:p>
            <a:pPr algn="just">
              <a:defRPr/>
            </a:pPr>
            <a:r>
              <a:rPr lang="en-GB" sz="1000" dirty="0">
                <a:solidFill>
                  <a:schemeClr val="bg1"/>
                </a:solidFill>
              </a:rPr>
              <a:t>	</a:t>
            </a:r>
            <a:endParaRPr lang="fr-FR" sz="1000" dirty="0">
              <a:solidFill>
                <a:schemeClr val="bg1"/>
              </a:solidFill>
            </a:endParaRPr>
          </a:p>
          <a:p>
            <a:pPr algn="just">
              <a:defRPr/>
            </a:pPr>
            <a:r>
              <a:rPr lang="en-GB" sz="1000" i="1" dirty="0">
                <a:solidFill>
                  <a:schemeClr val="bg1"/>
                </a:solidFill>
              </a:rPr>
              <a:t>Rightshore</a:t>
            </a:r>
            <a:r>
              <a:rPr lang="en-GB" sz="1000" i="1" baseline="30000" dirty="0">
                <a:solidFill>
                  <a:schemeClr val="bg1"/>
                </a:solidFill>
              </a:rPr>
              <a:t>®</a:t>
            </a:r>
            <a:r>
              <a:rPr lang="en-GB" sz="1000" i="1" dirty="0">
                <a:solidFill>
                  <a:schemeClr val="bg1"/>
                </a:solidFill>
              </a:rPr>
              <a:t> is a trademark belonging to Capgemini</a:t>
            </a:r>
            <a:endParaRPr lang="fr-FR" sz="1000" dirty="0">
              <a:solidFill>
                <a:schemeClr val="bg1"/>
              </a:solidFill>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412"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4413"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defTabSz="957756" fontAlgn="auto">
              <a:spcBef>
                <a:spcPts val="0"/>
              </a:spcBef>
              <a:spcAft>
                <a:spcPts val="0"/>
              </a:spcAft>
              <a:defRPr/>
            </a:pPr>
            <a:r>
              <a:rPr lang="fr-FR" sz="1000" dirty="0">
                <a:solidFill>
                  <a:schemeClr val="bg1"/>
                </a:solidFill>
                <a:latin typeface="+mn-lt"/>
                <a:cs typeface="+mn-cs"/>
              </a:rPr>
              <a:t>Fort de près de 145 000 collaborateurs et présent dans plus de 40 pays, Capgemini est l’un des leaders mondiaux du conseil, des services informatiques et de l’infogérance. Le Groupe a réalisé en 2014 un chiffre d’affaires de 10,573 milliards d’euros. Avec ses clients, Capgemini conçoit et met en œuvre les solutions business et technologiques qui correspondent à leurs besoins et leur apporte les résultats auxquels ils aspirent. Profondément multiculturel, Capgemini revendique un style de travail qui lui est propre, la « </a:t>
            </a:r>
            <a:r>
              <a:rPr lang="fr-FR" sz="1000" u="sng" dirty="0">
                <a:solidFill>
                  <a:schemeClr val="bg1"/>
                </a:solidFill>
                <a:latin typeface="+mn-lt"/>
                <a:cs typeface="+mn-cs"/>
                <a:hlinkClick r:id="rId30"/>
              </a:rPr>
              <a:t>Collaborative Business Experience</a:t>
            </a:r>
            <a:r>
              <a:rPr lang="fr-FR" sz="1000" u="sng" baseline="30000" dirty="0">
                <a:solidFill>
                  <a:schemeClr val="bg1"/>
                </a:solidFill>
                <a:latin typeface="+mn-lt"/>
                <a:cs typeface="+mn-cs"/>
                <a:hlinkClick r:id="rId30"/>
              </a:rPr>
              <a:t>TM</a:t>
            </a:r>
            <a:r>
              <a:rPr lang="fr-FR" sz="1000" u="sng" dirty="0">
                <a:solidFill>
                  <a:schemeClr val="bg1"/>
                </a:solidFill>
                <a:latin typeface="+mn-lt"/>
                <a:cs typeface="+mn-cs"/>
                <a:hlinkClick r:id="rId30"/>
              </a:rPr>
              <a:t> </a:t>
            </a:r>
            <a:r>
              <a:rPr lang="fr-FR" sz="1000" dirty="0">
                <a:solidFill>
                  <a:schemeClr val="bg1"/>
                </a:solidFill>
                <a:latin typeface="+mn-lt"/>
                <a:cs typeface="+mn-cs"/>
              </a:rPr>
              <a:t>», et s’appuie sur un mode de production mondialisé, le « </a:t>
            </a:r>
            <a:r>
              <a:rPr lang="fr-FR" sz="1000" u="sng" dirty="0">
                <a:solidFill>
                  <a:schemeClr val="bg1"/>
                </a:solidFill>
                <a:latin typeface="+mn-lt"/>
                <a:cs typeface="+mn-cs"/>
                <a:hlinkClick r:id="rId31"/>
              </a:rPr>
              <a:t>Rightshore</a:t>
            </a:r>
            <a:r>
              <a:rPr lang="fr-FR" sz="1000" u="sng" baseline="30000" dirty="0">
                <a:solidFill>
                  <a:schemeClr val="bg1"/>
                </a:solidFill>
                <a:latin typeface="+mn-lt"/>
                <a:cs typeface="+mn-cs"/>
                <a:hlinkClick r:id="rId31"/>
              </a:rPr>
              <a:t>®</a:t>
            </a:r>
            <a:r>
              <a:rPr lang="fr-FR" sz="1000" u="sng" dirty="0">
                <a:solidFill>
                  <a:schemeClr val="bg1"/>
                </a:solidFill>
                <a:latin typeface="+mn-lt"/>
                <a:cs typeface="+mn-cs"/>
                <a:hlinkClick r:id="rId31"/>
              </a:rPr>
              <a:t> </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Plus d’informations sur : </a:t>
            </a:r>
            <a:r>
              <a:rPr lang="fr-FR" sz="1000" u="sng" dirty="0">
                <a:solidFill>
                  <a:schemeClr val="bg1"/>
                </a:solidFill>
                <a:latin typeface="+mn-lt"/>
                <a:cs typeface="+mn-cs"/>
                <a:hlinkClick r:id="rId32"/>
              </a:rPr>
              <a:t>www.capgemini.com</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 </a:t>
            </a:r>
          </a:p>
          <a:p>
            <a:pPr algn="just" defTabSz="957756" fontAlgn="auto">
              <a:spcBef>
                <a:spcPts val="0"/>
              </a:spcBef>
              <a:spcAft>
                <a:spcPts val="0"/>
              </a:spcAft>
              <a:defRPr/>
            </a:pPr>
            <a:r>
              <a:rPr lang="fr-FR" sz="1000" i="1" dirty="0">
                <a:solidFill>
                  <a:schemeClr val="bg1"/>
                </a:solidFill>
                <a:latin typeface="+mn-lt"/>
                <a:cs typeface="+mn-cs"/>
              </a:rPr>
              <a:t>Rightshore</a:t>
            </a:r>
            <a:r>
              <a:rPr lang="fr-FR" sz="1000" i="1" baseline="30000" dirty="0">
                <a:solidFill>
                  <a:schemeClr val="bg1"/>
                </a:solidFill>
                <a:latin typeface="+mn-lt"/>
                <a:cs typeface="+mn-cs"/>
              </a:rPr>
              <a:t>®</a:t>
            </a:r>
            <a:r>
              <a:rPr lang="fr-FR" sz="1000" i="1" dirty="0">
                <a:solidFill>
                  <a:schemeClr val="bg1"/>
                </a:solidFill>
                <a:latin typeface="+mn-lt"/>
                <a:cs typeface="+mn-cs"/>
              </a:rPr>
              <a:t> est une marque du groupe Capgemini</a:t>
            </a:r>
            <a:endParaRPr lang="fr-FR" sz="1000" dirty="0">
              <a:solidFill>
                <a:schemeClr val="bg1"/>
              </a:solidFill>
              <a:latin typeface="+mn-lt"/>
              <a:cs typeface="+mn-cs"/>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4" cstate="screen"/>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36" name="think-cell Slide" r:id="rId14" imgW="360" imgH="360" progId="">
                  <p:embed/>
                </p:oleObj>
              </mc:Choice>
              <mc:Fallback>
                <p:oleObj name="think-cell Slide" r:id="rId14" imgW="360" imgH="360" progId="">
                  <p:embed/>
                  <p:pic>
                    <p:nvPicPr>
                      <p:cNvPr id="0"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6"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7"/>
          </p:cNvPr>
          <p:cNvPicPr>
            <a:picLocks noChangeAspect="1" noChangeArrowheads="1"/>
          </p:cNvPicPr>
          <p:nvPr>
            <p:custDataLst>
              <p:tags r:id="rId6"/>
            </p:custDataLst>
          </p:nvPr>
        </p:nvPicPr>
        <p:blipFill>
          <a:blip r:embed="rId18"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9"/>
          </p:cNvPr>
          <p:cNvPicPr>
            <a:picLocks noChangeAspect="1" noChangeArrowheads="1"/>
          </p:cNvPicPr>
          <p:nvPr>
            <p:custDataLst>
              <p:tags r:id="rId7"/>
            </p:custDataLst>
          </p:nvPr>
        </p:nvPicPr>
        <p:blipFill>
          <a:blip r:embed="rId20"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1"/>
          </p:cNvPr>
          <p:cNvPicPr>
            <a:picLocks noChangeAspect="1" noChangeArrowheads="1"/>
          </p:cNvPicPr>
          <p:nvPr>
            <p:custDataLst>
              <p:tags r:id="rId8"/>
            </p:custDataLst>
          </p:nvPr>
        </p:nvPicPr>
        <p:blipFill>
          <a:blip r:embed="rId22"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3"/>
          </p:cNvPr>
          <p:cNvPicPr>
            <a:picLocks noChangeAspect="1" noChangeArrowheads="1"/>
          </p:cNvPicPr>
          <p:nvPr>
            <p:custDataLst>
              <p:tags r:id="rId9"/>
            </p:custDataLst>
          </p:nvPr>
        </p:nvPicPr>
        <p:blipFill>
          <a:blip r:embed="rId24"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5"/>
          </p:cNvPr>
          <p:cNvPicPr preferRelativeResize="0">
            <a:picLocks/>
          </p:cNvPicPr>
          <p:nvPr>
            <p:custDataLst>
              <p:tags r:id="rId10"/>
            </p:custDataLst>
          </p:nvPr>
        </p:nvPicPr>
        <p:blipFill>
          <a:blip r:embed="rId26"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7"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3" hidden="1"/>
          <p:cNvGraphicFramePr>
            <a:graphicFrameLocks noChangeAspect="1"/>
          </p:cNvGraphicFramePr>
          <p:nvPr>
            <p:custDataLst>
              <p:tags r:id="rId1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37" name="think-cell Slide" r:id="rId28" imgW="360" imgH="360" progId="">
                  <p:embed/>
                </p:oleObj>
              </mc:Choice>
              <mc:Fallback>
                <p:oleObj name="think-cell Slide" r:id="rId28" imgW="360" imgH="360" progId="">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a:t>
            </a:r>
            <a:endParaRPr lang="en-US" sz="600" kern="0" noProof="1">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dirty="0">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dirty="0">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ppt_Business_shutterstock_95102881.jpg"/>
          <p:cNvPicPr>
            <a:picLocks noChangeAspect="1"/>
          </p:cNvPicPr>
          <p:nvPr userDrawn="1"/>
        </p:nvPicPr>
        <p:blipFill>
          <a:blip r:embed="rId7" cstate="screen"/>
          <a:srcRect/>
          <a:stretch>
            <a:fillRect/>
          </a:stretch>
        </p:blipFill>
        <p:spPr bwMode="auto">
          <a:xfrm>
            <a:off x="0" y="0"/>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159"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1"/>
            <a:ext cx="9904414" cy="1098157"/>
          </a:xfrm>
        </p:spPr>
        <p:txBody>
          <a:bodyPr lIns="720000" rIns="33059" anchor="t"/>
          <a:lstStyle>
            <a:lvl1pPr marL="0" indent="0" algn="l">
              <a:defRPr sz="3300" b="0">
                <a:solidFill>
                  <a:schemeClr val="tx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2"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0"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4"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dirty="0">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dirty="0">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4" name="Image 15" descr="ppt_People_shutterstock_46801036.jpg"/>
          <p:cNvPicPr>
            <a:picLocks noChangeAspect="1"/>
          </p:cNvPicPr>
          <p:nvPr userDrawn="1"/>
        </p:nvPicPr>
        <p:blipFill>
          <a:blip r:embed="rId7" cstate="screen">
            <a:lum bright="-38000" contrast="-52000"/>
          </a:blip>
          <a:srcRect/>
          <a:stretch>
            <a:fillRect/>
          </a:stretch>
        </p:blipFill>
        <p:spPr bwMode="auto">
          <a:xfrm>
            <a:off x="0" y="1244600"/>
            <a:ext cx="9906000" cy="5613400"/>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5183"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095152" y="2283242"/>
            <a:ext cx="8191723" cy="1098157"/>
          </a:xfrm>
        </p:spPr>
        <p:txBody>
          <a:bodyPr lIns="720000" rIns="33059" anchor="t"/>
          <a:lstStyle>
            <a:lvl1pPr marL="0" indent="0" algn="l">
              <a:defRPr sz="3300" b="0">
                <a:solidFill>
                  <a:schemeClr val="bg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4353773"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9"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5"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5"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3"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20"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366A4156-1F2E-4DDA-943F-307D03532243}"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0"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a:solidFill>
                <a:schemeClr val="tx2">
                  <a:lumMod val="50000"/>
                </a:schemeClr>
              </a:solidFill>
            </a:endParaRPr>
          </a:p>
        </p:txBody>
      </p:sp>
      <p:graphicFrame>
        <p:nvGraphicFramePr>
          <p:cNvPr id="13"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21"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8"/>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Image 18" descr="HandsPanel_shutterstock_72073621.png"/>
          <p:cNvPicPr>
            <a:picLocks noChangeAspect="1"/>
          </p:cNvPicPr>
          <p:nvPr userDrawn="1"/>
        </p:nvPicPr>
        <p:blipFill>
          <a:blip r:embed="rId14" cstate="screen"/>
          <a:srcRect b="8012"/>
          <a:stretch>
            <a:fillRect/>
          </a:stretch>
        </p:blipFill>
        <p:spPr bwMode="auto">
          <a:xfrm>
            <a:off x="0" y="855663"/>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en-US" dirty="0"/>
          </a:p>
        </p:txBody>
      </p:sp>
      <p:sp>
        <p:nvSpPr>
          <p:cNvPr id="6" name="Espace réservé du contenu 5"/>
          <p:cNvSpPr>
            <a:spLocks noGrp="1"/>
          </p:cNvSpPr>
          <p:nvPr>
            <p:ph sz="quarter" idx="10"/>
          </p:nvPr>
        </p:nvSpPr>
        <p:spPr>
          <a:xfrm>
            <a:off x="2861953" y="1442606"/>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eaLnBrk="0" hangingPunct="0">
              <a:defRPr/>
            </a:pPr>
            <a:endParaRPr lang="fr-FR" sz="2400" b="1" dirty="0">
              <a:solidFill>
                <a:srgbClr val="000000"/>
              </a:solidFill>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0" y="1276351"/>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5" name="Freeform 2"/>
          <p:cNvSpPr>
            <a:spLocks/>
          </p:cNvSpPr>
          <p:nvPr userDrawn="1"/>
        </p:nvSpPr>
        <p:spPr bwMode="gray">
          <a:xfrm>
            <a:off x="-15875" y="-14288"/>
            <a:ext cx="9921875" cy="6400801"/>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eaLnBrk="0" hangingPunct="0">
              <a:defRPr/>
            </a:pPr>
            <a:endParaRPr lang="fr-FR" sz="2400" b="1" dirty="0">
              <a:solidFill>
                <a:srgbClr val="000000"/>
              </a:solidFill>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7"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44"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9980E65-B2EC-4CD8-92EF-E5AABD0470D6}"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2016. All Rights Reserved</a:t>
            </a:r>
          </a:p>
        </p:txBody>
      </p:sp>
      <p:cxnSp>
        <p:nvCxnSpPr>
          <p:cNvPr id="9"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7245"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1494770"/>
            <a:ext cx="9582608" cy="4643751"/>
          </a:xfrm>
        </p:spPr>
        <p:txBody>
          <a:bodyPr/>
          <a:lstStyle>
            <a:lvl1pPr>
              <a:defRPr b="0"/>
            </a:lvl1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3"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3"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1"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555289" y="1520790"/>
            <a:ext cx="7018279" cy="4274939"/>
          </a:xfrm>
        </p:spPr>
        <p:txBody>
          <a:bodyPr/>
          <a:lstStyle>
            <a:lvl1pPr marL="266700" indent="-266700">
              <a:defRPr/>
            </a:lvl1pPr>
            <a:lvl2pPr marL="268288" indent="265113">
              <a:defRPr/>
            </a:lvl2pPr>
            <a:lvl3pPr marL="368300" indent="165100">
              <a:defRPr/>
            </a:lvl3pPr>
            <a:lvl4pPr marL="1079500" indent="-355600">
              <a:defRPr/>
            </a:lvl4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numéro de diapositive 4"/>
          <p:cNvSpPr>
            <a:spLocks noGrp="1" noChangeArrowheads="1"/>
          </p:cNvSpPr>
          <p:nvPr>
            <p:ph type="sldNum" sz="quarter" idx="10"/>
          </p:nvPr>
        </p:nvSpPr>
        <p:spPr>
          <a:xfrm>
            <a:off x="7450138" y="6237288"/>
            <a:ext cx="2311400" cy="476250"/>
          </a:xfrm>
          <a:prstGeom prst="rect">
            <a:avLst/>
          </a:prstGeom>
        </p:spPr>
        <p:txBody>
          <a:bodyPr vert="horz" wrap="square" lIns="91440" tIns="45720" rIns="91440" bIns="45720" numCol="1" anchor="t" anchorCtr="0" compatLnSpc="1">
            <a:prstTxWarp prst="textNoShape">
              <a:avLst/>
            </a:prstTxWarp>
          </a:bodyPr>
          <a:lstStyle>
            <a:lvl1pPr algn="ctr" eaLnBrk="0" hangingPunct="0">
              <a:lnSpc>
                <a:spcPct val="85000"/>
              </a:lnSpc>
              <a:defRPr sz="2400" b="1">
                <a:solidFill>
                  <a:srgbClr val="000000"/>
                </a:solidFill>
              </a:defRPr>
            </a:lvl1pPr>
          </a:lstStyle>
          <a:p>
            <a:pPr>
              <a:defRPr/>
            </a:pPr>
            <a:fld id="{64206FB9-FADC-45B7-9640-E35DAFEE1CAD}"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8268"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BE2C062-5F66-4B49-933D-CF68C67F015A}"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2" hidden="1"/>
          <p:cNvGraphicFramePr>
            <a:graphicFrameLocks noChangeAspect="1"/>
          </p:cNvGraphicFramePr>
          <p:nvPr>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8269"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nvPr>
        </p:nvSpPr>
        <p:spPr>
          <a:xfrm>
            <a:off x="323490" y="1495447"/>
            <a:ext cx="9598643" cy="643612"/>
          </a:xfrm>
        </p:spPr>
        <p:txBody>
          <a:bodyPr/>
          <a:lstStyle>
            <a:lvl1pPr marL="0" indent="0">
              <a:buNone/>
              <a:defRPr b="1">
                <a:solidFill>
                  <a:schemeClr val="accent2"/>
                </a:solidFill>
              </a:defRPr>
            </a:lvl1pPr>
          </a:lstStyle>
          <a:p>
            <a:pPr lvl="0"/>
            <a:r>
              <a:rPr lang="fr-FR" smtClean="0"/>
              <a:t>Cliquez pour modifier les styles du texte du masque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292"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DE080CD0-D8DF-4545-943F-7DDC0464DFAC}"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1"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293"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1533439"/>
            <a:ext cx="4502138" cy="471550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16"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21937F-6D3E-4B37-93A1-5CC40FFAF1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4"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5"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6" name="Object 3"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17"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smtClean="0"/>
              <a:t>Cliquez pour modifier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12.png"/><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image" Target="../media/image5.emf"/><Relationship Id="rId25" Type="http://schemas.openxmlformats.org/officeDocument/2006/relationships/image" Target="../media/image14.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hyperlink" Target="http://www.youtube.com/capgemini" TargetMode="External"/><Relationship Id="rId5" Type="http://schemas.openxmlformats.org/officeDocument/2006/relationships/vmlDrawing" Target="../drawings/vmlDrawing11.vml"/><Relationship Id="rId15" Type="http://schemas.openxmlformats.org/officeDocument/2006/relationships/oleObject" Target="../embeddings/oleObject17.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64.xml"/><Relationship Id="rId19" Type="http://schemas.openxmlformats.org/officeDocument/2006/relationships/image" Target="../media/image11.png"/><Relationship Id="rId4" Type="http://schemas.openxmlformats.org/officeDocument/2006/relationships/theme" Target="../theme/theme2.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9.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9.png"/><Relationship Id="rId2" Type="http://schemas.openxmlformats.org/officeDocument/2006/relationships/slideLayout" Target="../slideLayouts/slideLayout43.xml"/><Relationship Id="rId16" Type="http://schemas.openxmlformats.org/officeDocument/2006/relationships/theme" Target="../theme/theme5.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0" name="think-cell Slide" r:id="rId20" imgW="360" imgH="360" progId="">
                  <p:embed/>
                </p:oleObj>
              </mc:Choice>
              <mc:Fallback>
                <p:oleObj name="think-cell Slide" r:id="rId20" imgW="360" imgH="360" progId="">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FA157ADA-BDAA-488C-BECE-489D0DDD6ABD}"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5" name="Straight Connector 5"/>
          <p:cNvCxnSpPr/>
          <p:nvPr>
            <p:custDataLst>
              <p:tags r:id="rId19"/>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2" cstate="screen"/>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36" r:id="rId1"/>
    <p:sldLayoutId id="2147485537" r:id="rId2"/>
    <p:sldLayoutId id="2147485538" r:id="rId3"/>
    <p:sldLayoutId id="2147485539" r:id="rId4"/>
    <p:sldLayoutId id="2147485540" r:id="rId5"/>
    <p:sldLayoutId id="2147485541" r:id="rId6"/>
    <p:sldLayoutId id="2147485542" r:id="rId7"/>
    <p:sldLayoutId id="2147485543" r:id="rId8"/>
    <p:sldLayoutId id="2147485520" r:id="rId9"/>
    <p:sldLayoutId id="2147485544" r:id="rId10"/>
  </p:sldLayoutIdLst>
  <p:timing>
    <p:tnLst>
      <p:par>
        <p:cTn id="1" dur="indefinite" restart="never" nodeType="tmRoot"/>
      </p:par>
    </p:tnLst>
  </p:timing>
  <p:hf sldNum="0" hdr="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03"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8"/>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9"/>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8"/>
          </p:cNvPr>
          <p:cNvPicPr>
            <a:picLocks noChangeAspect="1" noChangeArrowheads="1"/>
          </p:cNvPicPr>
          <p:nvPr>
            <p:custDataLst>
              <p:tags r:id="rId10"/>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20"/>
          </p:cNvPr>
          <p:cNvPicPr>
            <a:picLocks noChangeAspect="1" noChangeArrowheads="1"/>
          </p:cNvPicPr>
          <p:nvPr>
            <p:custDataLst>
              <p:tags r:id="rId11"/>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2"/>
          </p:cNvPr>
          <p:cNvPicPr>
            <a:picLocks noChangeAspect="1" noChangeArrowheads="1"/>
          </p:cNvPicPr>
          <p:nvPr>
            <p:custDataLst>
              <p:tags r:id="rId12"/>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4"/>
          </p:cNvPr>
          <p:cNvPicPr>
            <a:picLocks noChangeAspect="1" noChangeArrowheads="1"/>
          </p:cNvPicPr>
          <p:nvPr>
            <p:custDataLst>
              <p:tags r:id="rId13"/>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46" r:id="rId1"/>
    <p:sldLayoutId id="2147485547" r:id="rId2"/>
    <p:sldLayoutId id="2147485548" r:id="rId3"/>
  </p:sldLayoutIdLst>
  <p:hf sldNum="0" hdr="0" ft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dirty="0">
              <a:solidFill>
                <a:srgbClr val="000000"/>
              </a:solidFill>
              <a:latin typeface="Arial" charset="0"/>
            </a:endParaRPr>
          </a:p>
        </p:txBody>
      </p:sp>
      <p:sp>
        <p:nvSpPr>
          <p:cNvPr id="1029" name="Rectangle 120"/>
          <p:cNvSpPr>
            <a:spLocks noChangeArrowheads="1"/>
          </p:cNvSpPr>
          <p:nvPr/>
        </p:nvSpPr>
        <p:spPr bwMode="auto">
          <a:xfrm>
            <a:off x="8145463" y="6318250"/>
            <a:ext cx="1298575"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latin typeface="Arial" charset="0"/>
                <a:cs typeface="Arial" charset="0"/>
              </a:rPr>
              <a:t>|  Financial Services</a:t>
            </a:r>
          </a:p>
        </p:txBody>
      </p:sp>
      <p:sp>
        <p:nvSpPr>
          <p:cNvPr id="29702"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29703"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dirty="0">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CB6B8997-A73F-4731-96E8-5C00A168D9E5}" type="slidenum">
              <a:rPr lang="en-US" sz="1000" smtClean="0">
                <a:solidFill>
                  <a:srgbClr val="000000"/>
                </a:solidFill>
              </a:rPr>
              <a:pPr defTabSz="914400">
                <a:defRPr/>
              </a:pPr>
              <a:t>‹#›</a:t>
            </a:fld>
            <a:endParaRPr lang="en-US" sz="100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 id="2147485555" r:id="rId7"/>
    <p:sldLayoutId id="2147485521" r:id="rId8"/>
    <p:sldLayoutId id="2147485522" r:id="rId9"/>
    <p:sldLayoutId id="2147485523" r:id="rId10"/>
    <p:sldLayoutId id="2147485524" r:id="rId11"/>
    <p:sldLayoutId id="2147485525" r:id="rId12"/>
    <p:sldLayoutId id="2147485556" r:id="rId13"/>
    <p:sldLayoutId id="2147485557"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dirty="0">
              <a:solidFill>
                <a:srgbClr val="000000"/>
              </a:solidFill>
              <a:latin typeface="Arial" charset="0"/>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latin typeface="Arial" charset="0"/>
                <a:cs typeface="Arial" charset="0"/>
              </a:rPr>
              <a:t>|  Financial Services</a:t>
            </a:r>
          </a:p>
        </p:txBody>
      </p:sp>
      <p:sp>
        <p:nvSpPr>
          <p:cNvPr id="30726"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30727"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28"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dirty="0">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7603FA48-1462-4034-9FA2-636B6775A9FF}" type="slidenum">
              <a:rPr lang="en-US" sz="1000" smtClean="0">
                <a:solidFill>
                  <a:srgbClr val="000000"/>
                </a:solidFill>
              </a:rPr>
              <a:pPr defTabSz="914400">
                <a:defRPr/>
              </a:pPr>
              <a:t>‹#›</a:t>
            </a:fld>
            <a:endParaRPr lang="en-US" sz="100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58" r:id="rId1"/>
    <p:sldLayoutId id="2147485559" r:id="rId2"/>
    <p:sldLayoutId id="2147485560" r:id="rId3"/>
    <p:sldLayoutId id="2147485561" r:id="rId4"/>
    <p:sldLayoutId id="2147485562" r:id="rId5"/>
    <p:sldLayoutId id="2147485563" r:id="rId6"/>
    <p:sldLayoutId id="2147485564" r:id="rId7"/>
    <p:sldLayoutId id="2147485526" r:id="rId8"/>
    <p:sldLayoutId id="2147485527" r:id="rId9"/>
    <p:sldLayoutId id="2147485528" r:id="rId10"/>
    <p:sldLayoutId id="2147485529" r:id="rId11"/>
    <p:sldLayoutId id="2147485530" r:id="rId12"/>
    <p:sldLayoutId id="2147485565" r:id="rId13"/>
    <p:sldLayoutId id="2147485566"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fr-FR" sz="2400" b="1" dirty="0">
              <a:solidFill>
                <a:srgbClr val="000000"/>
              </a:solidFill>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rPr>
              <a:t>|  Financial Services</a:t>
            </a:r>
          </a:p>
        </p:txBody>
      </p:sp>
      <p:sp>
        <p:nvSpPr>
          <p:cNvPr id="31750"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ltLang="en-US" smtClean="0"/>
              <a:t>Click to edit Master title style</a:t>
            </a:r>
          </a:p>
        </p:txBody>
      </p:sp>
      <p:sp>
        <p:nvSpPr>
          <p:cNvPr id="31751"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1752" name="Picture 138" descr="OK_Capgemini"/>
          <p:cNvPicPr>
            <a:picLocks noChangeAspect="1" noChangeArrowheads="1"/>
          </p:cNvPicPr>
          <p:nvPr/>
        </p:nvPicPr>
        <p:blipFill>
          <a:blip r:embed="rId17"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eaLnBrk="0" hangingPunct="0">
              <a:defRPr/>
            </a:pPr>
            <a:endParaRPr lang="fr-FR" sz="2400" b="1" dirty="0">
              <a:solidFill>
                <a:srgbClr val="000000"/>
              </a:solidFill>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p>
            <a:pPr defTabSz="914400" eaLnBrk="0" hangingPunct="0">
              <a:defRPr/>
            </a:pPr>
            <a:fld id="{BBDD174C-658A-43D3-8617-05908D0B99EE}" type="slidenum">
              <a:rPr lang="en-US" altLang="en-US" sz="1000" b="1">
                <a:solidFill>
                  <a:srgbClr val="000000"/>
                </a:solidFill>
              </a:rPr>
              <a:pPr defTabSz="914400" eaLnBrk="0" hangingPunct="0">
                <a:defRPr/>
              </a:pPr>
              <a:t>‹#›</a:t>
            </a:fld>
            <a:endParaRPr lang="en-US" altLang="en-US" sz="1000" b="1"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5567" r:id="rId1"/>
    <p:sldLayoutId id="2147485568" r:id="rId2"/>
    <p:sldLayoutId id="2147485569" r:id="rId3"/>
    <p:sldLayoutId id="2147485570" r:id="rId4"/>
    <p:sldLayoutId id="2147485571" r:id="rId5"/>
    <p:sldLayoutId id="2147485572" r:id="rId6"/>
    <p:sldLayoutId id="2147485573" r:id="rId7"/>
    <p:sldLayoutId id="2147485531" r:id="rId8"/>
    <p:sldLayoutId id="2147485532" r:id="rId9"/>
    <p:sldLayoutId id="2147485533" r:id="rId10"/>
    <p:sldLayoutId id="2147485534" r:id="rId11"/>
    <p:sldLayoutId id="2147485535" r:id="rId12"/>
    <p:sldLayoutId id="2147485574" r:id="rId13"/>
    <p:sldLayoutId id="2147485575" r:id="rId14"/>
    <p:sldLayoutId id="2147485576" r:id="rId15"/>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 y="1396999"/>
            <a:ext cx="9904414" cy="601133"/>
          </a:xfrm>
        </p:spPr>
        <p:txBody>
          <a:bodyPr/>
          <a:lstStyle/>
          <a:p>
            <a:pPr algn="ctr" fontAlgn="auto">
              <a:spcAft>
                <a:spcPts val="0"/>
              </a:spcAft>
              <a:defRPr/>
            </a:pPr>
            <a:r>
              <a:rPr lang="en-US" sz="4400" dirty="0" smtClean="0">
                <a:latin typeface="Verdana" pitchFamily="34" charset="0"/>
                <a:ea typeface="Verdana" pitchFamily="34" charset="0"/>
                <a:cs typeface="Verdana" pitchFamily="34" charset="0"/>
              </a:rPr>
              <a:t>Unit Testing</a:t>
            </a:r>
            <a:endParaRPr sz="4400" dirty="0">
              <a:latin typeface="Verdana" pitchFamily="34" charset="0"/>
              <a:ea typeface="Verdana" pitchFamily="34" charset="0"/>
              <a:cs typeface="Verdana"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Working </a:t>
            </a:r>
            <a:r>
              <a:rPr lang="en-US" sz="2400" dirty="0" smtClean="0">
                <a:latin typeface="Verdana" pitchFamily="34" charset="0"/>
                <a:ea typeface="Verdana" pitchFamily="34" charset="0"/>
                <a:cs typeface="Verdana" pitchFamily="34" charset="0"/>
              </a:rPr>
              <a:t>Process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Bamboo first gets your source from a source repository</a:t>
            </a:r>
          </a:p>
          <a:p>
            <a:pPr>
              <a:buFont typeface="Wingdings" pitchFamily="2" charset="2"/>
              <a:buChar char="Ø"/>
            </a:pPr>
            <a:r>
              <a:rPr lang="en-US" sz="1800" dirty="0" smtClean="0">
                <a:latin typeface="Verdana" pitchFamily="34" charset="0"/>
                <a:ea typeface="Verdana" pitchFamily="34" charset="0"/>
                <a:cs typeface="Verdana" pitchFamily="34" charset="0"/>
              </a:rPr>
              <a:t>Then Bamboo starts the build - that can be done by calling something like for example,  </a:t>
            </a:r>
            <a:r>
              <a:rPr lang="en-US" sz="1800" dirty="0" smtClean="0">
                <a:latin typeface="Verdana" pitchFamily="34" charset="0"/>
                <a:ea typeface="Verdana" pitchFamily="34" charset="0"/>
                <a:cs typeface="Verdana" pitchFamily="34" charset="0"/>
              </a:rPr>
              <a:t>MS Build </a:t>
            </a:r>
            <a:r>
              <a:rPr lang="en-US" sz="1800" dirty="0" smtClean="0">
                <a:latin typeface="Verdana" pitchFamily="34" charset="0"/>
                <a:ea typeface="Verdana" pitchFamily="34" charset="0"/>
                <a:cs typeface="Verdana" pitchFamily="34" charset="0"/>
              </a:rPr>
              <a:t>to build your Visual Studio solution.</a:t>
            </a:r>
          </a:p>
          <a:p>
            <a:pPr>
              <a:buFont typeface="Wingdings" pitchFamily="2" charset="2"/>
              <a:buChar char="Ø"/>
            </a:pPr>
            <a:r>
              <a:rPr lang="en-US" sz="1800" dirty="0" smtClean="0">
                <a:latin typeface="Verdana" pitchFamily="34" charset="0"/>
                <a:ea typeface="Verdana" pitchFamily="34" charset="0"/>
                <a:cs typeface="Verdana" pitchFamily="34" charset="0"/>
              </a:rPr>
              <a:t>Once your solution or project is built, you have "artifacts" (build results, for example, an executable app, config files, etc.).</a:t>
            </a:r>
          </a:p>
          <a:p>
            <a:pPr>
              <a:buFont typeface="Wingdings" pitchFamily="2" charset="2"/>
              <a:buChar char="Ø"/>
            </a:pPr>
            <a:r>
              <a:rPr lang="en-US" sz="1800" dirty="0" smtClean="0">
                <a:latin typeface="Verdana" pitchFamily="34" charset="0"/>
                <a:ea typeface="Verdana" pitchFamily="34" charset="0"/>
                <a:cs typeface="Verdana" pitchFamily="34" charset="0"/>
              </a:rPr>
              <a:t>You can do additional things with the build artifacts: </a:t>
            </a:r>
          </a:p>
          <a:p>
            <a:pPr marL="520700" lvl="3">
              <a:buClr>
                <a:srgbClr val="0098CC"/>
              </a:buClr>
              <a:buFont typeface="Courier New" pitchFamily="49" charset="0"/>
              <a:buChar char="o"/>
            </a:pPr>
            <a:r>
              <a:rPr lang="en-US" dirty="0" smtClean="0">
                <a:latin typeface="Verdana" pitchFamily="34" charset="0"/>
                <a:ea typeface="Verdana" pitchFamily="34" charset="0"/>
                <a:cs typeface="Verdana" pitchFamily="34" charset="0"/>
              </a:rPr>
              <a:t>zip them up into a ZIP file and copy them somewhere.</a:t>
            </a:r>
          </a:p>
          <a:p>
            <a:pPr marL="520700" lvl="3">
              <a:buClr>
                <a:srgbClr val="0098CC"/>
              </a:buClr>
              <a:buFont typeface="Courier New" pitchFamily="49" charset="0"/>
              <a:buChar char="o"/>
            </a:pPr>
            <a:r>
              <a:rPr lang="en-US" dirty="0" smtClean="0">
                <a:latin typeface="Verdana" pitchFamily="34" charset="0"/>
                <a:ea typeface="Verdana" pitchFamily="34" charset="0"/>
                <a:cs typeface="Verdana" pitchFamily="34" charset="0"/>
              </a:rPr>
              <a:t>run an install builder on them and create an MSI.</a:t>
            </a:r>
          </a:p>
          <a:p>
            <a:pPr marL="520700" lvl="3">
              <a:buClr>
                <a:srgbClr val="0098CC"/>
              </a:buClr>
              <a:buFont typeface="Courier New" pitchFamily="49" charset="0"/>
              <a:buChar char="o"/>
            </a:pPr>
            <a:r>
              <a:rPr lang="en-US" dirty="0" smtClean="0">
                <a:latin typeface="Verdana" pitchFamily="34" charset="0"/>
                <a:ea typeface="Verdana" pitchFamily="34" charset="0"/>
                <a:cs typeface="Verdana" pitchFamily="34" charset="0"/>
              </a:rPr>
              <a:t>install them on a test server to make sure everything installs just fine.</a:t>
            </a:r>
          </a:p>
          <a:p>
            <a:pPr>
              <a:buFont typeface="Wingdings" pitchFamily="2" charset="2"/>
              <a:buChar char="Ø"/>
            </a:pPr>
            <a:r>
              <a:rPr lang="en-US" sz="1800" dirty="0" smtClean="0">
                <a:latin typeface="Verdana" pitchFamily="34" charset="0"/>
                <a:ea typeface="Verdana" pitchFamily="34" charset="0"/>
                <a:cs typeface="Verdana" pitchFamily="34" charset="0"/>
              </a:rPr>
              <a:t>Bamboo provides a web front-end for configuration and for reporting the status of builds.</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Advantages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Bamboo provides</a:t>
            </a:r>
          </a:p>
          <a:p>
            <a:pPr lvl="1" indent="-165100">
              <a:buClr>
                <a:srgbClr val="0098CC"/>
              </a:buClr>
              <a:buFont typeface="Courier New" pitchFamily="49" charset="0"/>
              <a:buChar char="o"/>
            </a:pPr>
            <a:r>
              <a:rPr lang="en-US" dirty="0" smtClean="0">
                <a:latin typeface="Verdana" pitchFamily="34" charset="0"/>
                <a:ea typeface="Verdana" pitchFamily="34" charset="0"/>
                <a:cs typeface="Verdana" pitchFamily="34" charset="0"/>
              </a:rPr>
              <a:t>an automated build and test process thereby reducing the need to code.</a:t>
            </a:r>
          </a:p>
          <a:p>
            <a:pPr lvl="1" indent="-165100">
              <a:buClr>
                <a:srgbClr val="0098CC"/>
              </a:buClr>
              <a:buFont typeface="Courier New" pitchFamily="49" charset="0"/>
              <a:buChar char="o"/>
            </a:pPr>
            <a:r>
              <a:rPr lang="en-US" dirty="0" smtClean="0">
                <a:latin typeface="Verdana" pitchFamily="34" charset="0"/>
                <a:ea typeface="Verdana" pitchFamily="34" charset="0"/>
                <a:cs typeface="Verdana" pitchFamily="34" charset="0"/>
              </a:rPr>
              <a:t>manage builds that have different requirements or targets.</a:t>
            </a:r>
          </a:p>
          <a:p>
            <a:pPr lvl="1" indent="-165100">
              <a:buClr>
                <a:srgbClr val="0098CC"/>
              </a:buClr>
              <a:buFont typeface="Courier New" pitchFamily="49" charset="0"/>
              <a:buChar char="o"/>
            </a:pPr>
            <a:r>
              <a:rPr lang="en-US" dirty="0" smtClean="0">
                <a:latin typeface="Verdana" pitchFamily="34" charset="0"/>
                <a:ea typeface="Verdana" pitchFamily="34" charset="0"/>
                <a:cs typeface="Verdana" pitchFamily="34" charset="0"/>
              </a:rPr>
              <a:t>A build and test process, which is not dependent on a specific local environment.</a:t>
            </a:r>
          </a:p>
          <a:p>
            <a:pPr lvl="1" indent="-165100">
              <a:buClr>
                <a:srgbClr val="0098CC"/>
              </a:buClr>
              <a:buFont typeface="Courier New" pitchFamily="49" charset="0"/>
              <a:buChar char="o"/>
            </a:pPr>
            <a:endParaRPr lang="en-US" dirty="0" smtClean="0">
              <a:latin typeface="Verdana" pitchFamily="34" charset="0"/>
              <a:ea typeface="Verdana" pitchFamily="34" charset="0"/>
              <a:cs typeface="Verdana" pitchFamily="34" charset="0"/>
            </a:endParaRPr>
          </a:p>
          <a:p>
            <a:pPr>
              <a:buFont typeface="Wingdings" pitchFamily="2" charset="2"/>
              <a:buChar char="Ø"/>
            </a:pPr>
            <a:r>
              <a:rPr lang="en-US" sz="1800" dirty="0" smtClean="0">
                <a:latin typeface="Verdana" pitchFamily="34" charset="0"/>
                <a:ea typeface="Verdana" pitchFamily="34" charset="0"/>
                <a:cs typeface="Verdana" pitchFamily="34" charset="0"/>
              </a:rPr>
              <a:t>Using bamboo one can </a:t>
            </a:r>
          </a:p>
          <a:p>
            <a:pPr lvl="1" indent="-165100">
              <a:buClr>
                <a:srgbClr val="0098CC"/>
              </a:buClr>
              <a:buFont typeface="Courier New" pitchFamily="49" charset="0"/>
              <a:buChar char="o"/>
            </a:pPr>
            <a:r>
              <a:rPr lang="en-US" dirty="0" smtClean="0">
                <a:latin typeface="Verdana" pitchFamily="34" charset="0"/>
                <a:ea typeface="Verdana" pitchFamily="34" charset="0"/>
                <a:cs typeface="Verdana" pitchFamily="34" charset="0"/>
              </a:rPr>
              <a:t>optimize build performance through parallelism.</a:t>
            </a:r>
          </a:p>
          <a:p>
            <a:pPr lvl="1" indent="-165100">
              <a:buClr>
                <a:srgbClr val="0098CC"/>
              </a:buClr>
              <a:buFont typeface="Courier New" pitchFamily="49" charset="0"/>
              <a:buChar char="o"/>
            </a:pPr>
            <a:r>
              <a:rPr lang="en-US" dirty="0" smtClean="0">
                <a:latin typeface="Verdana" pitchFamily="34" charset="0"/>
                <a:ea typeface="Verdana" pitchFamily="34" charset="0"/>
                <a:cs typeface="Verdana" pitchFamily="34" charset="0"/>
              </a:rPr>
              <a:t>leverage elastic resources.</a:t>
            </a:r>
          </a:p>
          <a:p>
            <a:pPr lvl="1" indent="-165100">
              <a:buClr>
                <a:srgbClr val="0098CC"/>
              </a:buClr>
              <a:buFont typeface="Courier New" pitchFamily="49" charset="0"/>
              <a:buChar char="o"/>
            </a:pPr>
            <a:r>
              <a:rPr lang="en-US" dirty="0" smtClean="0">
                <a:latin typeface="Verdana" pitchFamily="34" charset="0"/>
                <a:ea typeface="Verdana" pitchFamily="34" charset="0"/>
                <a:cs typeface="Verdana" pitchFamily="34" charset="0"/>
              </a:rPr>
              <a:t>deploy continuously, for example to user acceptance testing (UAT).</a:t>
            </a:r>
          </a:p>
          <a:p>
            <a:pPr lvl="1" indent="-165100">
              <a:buClr>
                <a:srgbClr val="0098CC"/>
              </a:buClr>
              <a:buFont typeface="Courier New" pitchFamily="49" charset="0"/>
              <a:buChar char="o"/>
            </a:pPr>
            <a:r>
              <a:rPr lang="en-US" dirty="0" smtClean="0">
                <a:latin typeface="Verdana" pitchFamily="34" charset="0"/>
                <a:ea typeface="Verdana" pitchFamily="34" charset="0"/>
                <a:cs typeface="Verdana" pitchFamily="34" charset="0"/>
              </a:rPr>
              <a:t>implement release management.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NUnit Testing</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2400" dirty="0" smtClean="0">
                <a:latin typeface="Verdana" pitchFamily="34" charset="0"/>
                <a:ea typeface="Verdana" pitchFamily="34" charset="0"/>
                <a:cs typeface="Verdana" pitchFamily="34" charset="0"/>
              </a:rPr>
              <a:t>As we discussed earlier, NUnit is a unit-testing framework for .NET applications in which the entire application is isolated into diverse modules.</a:t>
            </a:r>
          </a:p>
          <a:p>
            <a:pPr>
              <a:buNone/>
            </a:pPr>
            <a:endParaRPr lang="en-US" sz="2400" dirty="0" smtClean="0">
              <a:latin typeface="Verdana" pitchFamily="34" charset="0"/>
              <a:ea typeface="Verdana" pitchFamily="34" charset="0"/>
              <a:cs typeface="Verdana" pitchFamily="34" charset="0"/>
            </a:endParaRPr>
          </a:p>
          <a:p>
            <a:pPr>
              <a:buNone/>
            </a:pPr>
            <a:endParaRPr lang="en-US" sz="2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SVN</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t>Apache Subversion </a:t>
            </a:r>
            <a:r>
              <a:rPr lang="en-US" sz="1800" dirty="0" smtClean="0">
                <a:latin typeface="Verdana" pitchFamily="34" charset="0"/>
                <a:ea typeface="Verdana" pitchFamily="34" charset="0"/>
                <a:cs typeface="Verdana" pitchFamily="34" charset="0"/>
              </a:rPr>
              <a:t>, often abbreviated </a:t>
            </a:r>
            <a:r>
              <a:rPr lang="en-US" sz="1800" b="1" dirty="0" smtClean="0">
                <a:latin typeface="Verdana" pitchFamily="34" charset="0"/>
                <a:ea typeface="Verdana" pitchFamily="34" charset="0"/>
                <a:cs typeface="Verdana" pitchFamily="34" charset="0"/>
              </a:rPr>
              <a:t>SVN</a:t>
            </a:r>
            <a:r>
              <a:rPr lang="en-US" sz="1800" dirty="0" smtClean="0">
                <a:latin typeface="Verdana" pitchFamily="34" charset="0"/>
                <a:ea typeface="Verdana" pitchFamily="34" charset="0"/>
                <a:cs typeface="Verdana" pitchFamily="34" charset="0"/>
              </a:rPr>
              <a:t>, is a software versioning and revision control system.</a:t>
            </a:r>
          </a:p>
          <a:p>
            <a:pPr>
              <a:buFont typeface="Wingdings" pitchFamily="2" charset="2"/>
              <a:buChar char="Ø"/>
            </a:pPr>
            <a:r>
              <a:rPr lang="en-US" sz="1800" dirty="0" smtClean="0"/>
              <a:t>Software developers use Subversion to maintain current and historical versions of files such as source code, web pages, and documentation.</a:t>
            </a:r>
          </a:p>
          <a:p>
            <a:pPr>
              <a:buFont typeface="Wingdings" pitchFamily="2" charset="2"/>
              <a:buChar char="Ø"/>
            </a:pPr>
            <a:r>
              <a:rPr lang="en-US" sz="1800" dirty="0" smtClean="0">
                <a:latin typeface="Verdana" pitchFamily="34" charset="0"/>
                <a:ea typeface="Verdana" pitchFamily="34" charset="0"/>
                <a:cs typeface="Verdana" pitchFamily="34" charset="0"/>
              </a:rPr>
              <a:t>It allows to track changes in files and directories</a:t>
            </a:r>
          </a:p>
          <a:p>
            <a:pPr>
              <a:buFont typeface="Wingdings" pitchFamily="2" charset="2"/>
              <a:buChar char="Ø"/>
            </a:pPr>
            <a:r>
              <a:rPr lang="en-US" sz="1800" dirty="0" smtClean="0">
                <a:latin typeface="Verdana" pitchFamily="34" charset="0"/>
                <a:ea typeface="Verdana" pitchFamily="34" charset="0"/>
                <a:cs typeface="Verdana" pitchFamily="34" charset="0"/>
              </a:rPr>
              <a:t>It allows concurrent development on the same files</a:t>
            </a:r>
          </a:p>
          <a:p>
            <a:pPr>
              <a:buFont typeface="Wingdings" pitchFamily="2" charset="2"/>
              <a:buChar char="Ø"/>
            </a:pPr>
            <a:r>
              <a:rPr lang="en-US" sz="1800" dirty="0" smtClean="0">
                <a:latin typeface="Verdana" pitchFamily="34" charset="0"/>
                <a:ea typeface="Verdana" pitchFamily="34" charset="0"/>
                <a:cs typeface="Verdana" pitchFamily="34" charset="0"/>
              </a:rPr>
              <a:t>It is Centralized</a:t>
            </a:r>
          </a:p>
          <a:p>
            <a:pPr>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84729"/>
          </a:xfrm>
        </p:spPr>
        <p:txBody>
          <a:bodyPr/>
          <a:lstStyle/>
          <a:p>
            <a:r>
              <a:rPr lang="en-US" sz="2400" dirty="0" smtClean="0">
                <a:latin typeface="Verdana" pitchFamily="34" charset="0"/>
                <a:ea typeface="Verdana" pitchFamily="34" charset="0"/>
                <a:cs typeface="Verdana" pitchFamily="34" charset="0"/>
              </a:rPr>
              <a:t>SVN Life Cycle</a:t>
            </a:r>
            <a:endParaRPr lang="en-US" sz="2400" dirty="0">
              <a:latin typeface="Verdana" pitchFamily="34" charset="0"/>
              <a:ea typeface="Verdana" pitchFamily="34" charset="0"/>
              <a:cs typeface="Verdana" pitchFamily="34" charset="0"/>
            </a:endParaRPr>
          </a:p>
        </p:txBody>
      </p:sp>
      <p:sp>
        <p:nvSpPr>
          <p:cNvPr id="5" name="Content Placeholder 4"/>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Create Repository:</a:t>
            </a:r>
          </a:p>
          <a:p>
            <a:pPr>
              <a:buNone/>
            </a:pPr>
            <a:r>
              <a:rPr lang="en-US" sz="1200" dirty="0" smtClean="0">
                <a:latin typeface="Verdana" pitchFamily="34" charset="0"/>
                <a:ea typeface="Verdana" pitchFamily="34" charset="0"/>
                <a:cs typeface="Verdana" pitchFamily="34" charset="0"/>
              </a:rPr>
              <a:t>The 'create' operation is used to create a new repository. Most of the times this operation is done only once.</a:t>
            </a:r>
          </a:p>
          <a:p>
            <a:pPr>
              <a:buFont typeface="Wingdings" pitchFamily="2" charset="2"/>
              <a:buChar char="Ø"/>
            </a:pPr>
            <a:r>
              <a:rPr lang="en-US" sz="1800" dirty="0" smtClean="0">
                <a:latin typeface="Verdana" pitchFamily="34" charset="0"/>
                <a:ea typeface="Verdana" pitchFamily="34" charset="0"/>
                <a:cs typeface="Verdana" pitchFamily="34" charset="0"/>
              </a:rPr>
              <a:t>Checkout</a:t>
            </a:r>
            <a:r>
              <a:rPr lang="en-US" dirty="0" smtClean="0"/>
              <a:t>:</a:t>
            </a:r>
          </a:p>
          <a:p>
            <a:pPr>
              <a:buNone/>
            </a:pPr>
            <a:r>
              <a:rPr lang="en-US" sz="1200" dirty="0" smtClean="0">
                <a:latin typeface="Verdana" pitchFamily="34" charset="0"/>
                <a:ea typeface="Verdana" pitchFamily="34" charset="0"/>
                <a:cs typeface="Verdana" pitchFamily="34" charset="0"/>
              </a:rPr>
              <a:t>It is used to create a working copy from the repository. Working copy is a private workplace where developers do their changes, and later on, submit these changes to the repository.</a:t>
            </a:r>
          </a:p>
          <a:p>
            <a:pPr>
              <a:buFont typeface="Wingdings" pitchFamily="2" charset="2"/>
              <a:buChar char="Ø"/>
            </a:pPr>
            <a:r>
              <a:rPr lang="en-US" sz="1800" dirty="0" smtClean="0">
                <a:latin typeface="Verdana" pitchFamily="34" charset="0"/>
                <a:ea typeface="Verdana" pitchFamily="34" charset="0"/>
                <a:cs typeface="Verdana" pitchFamily="34" charset="0"/>
              </a:rPr>
              <a:t>Update:</a:t>
            </a:r>
          </a:p>
          <a:p>
            <a:pPr>
              <a:buNone/>
            </a:pPr>
            <a:r>
              <a:rPr lang="en-US" sz="1200" dirty="0" smtClean="0">
                <a:latin typeface="Verdana" pitchFamily="34" charset="0"/>
                <a:ea typeface="Verdana" pitchFamily="34" charset="0"/>
                <a:cs typeface="Verdana" pitchFamily="34" charset="0"/>
              </a:rPr>
              <a:t>It is used to update working copy. This operation synchronizes the working copy with the repository. As it is shared by all the teams other developers can commit their changes and your working copy becomes older.</a:t>
            </a:r>
          </a:p>
          <a:p>
            <a:pPr>
              <a:buFont typeface="Wingdings" pitchFamily="2" charset="2"/>
              <a:buChar char="Ø"/>
            </a:pPr>
            <a:r>
              <a:rPr lang="en-US" sz="1800" dirty="0" smtClean="0">
                <a:latin typeface="Verdana" pitchFamily="34" charset="0"/>
                <a:ea typeface="Verdana" pitchFamily="34" charset="0"/>
                <a:cs typeface="Verdana" pitchFamily="34" charset="0"/>
              </a:rPr>
              <a:t>Commit Changes:</a:t>
            </a:r>
          </a:p>
          <a:p>
            <a:pPr>
              <a:buNone/>
            </a:pPr>
            <a:r>
              <a:rPr lang="en-US" sz="1200" dirty="0" smtClean="0">
                <a:latin typeface="Verdana" pitchFamily="34" charset="0"/>
                <a:ea typeface="Verdana" pitchFamily="34" charset="0"/>
                <a:cs typeface="Verdana" pitchFamily="34" charset="0"/>
              </a:rPr>
              <a:t>It is used to apply changes from the working copy to the repository. This operation modifies the repository and other developers can see these changes by updating their working copy.</a:t>
            </a:r>
          </a:p>
          <a:p>
            <a:pPr>
              <a:buNone/>
            </a:pPr>
            <a:r>
              <a:rPr lang="en-US" sz="1200" dirty="0" smtClean="0">
                <a:latin typeface="Verdana" pitchFamily="34" charset="0"/>
                <a:ea typeface="Verdana" pitchFamily="34" charset="0"/>
                <a:cs typeface="Verdana" pitchFamily="34" charset="0"/>
              </a:rPr>
              <a:t>Before commit, one has to add files/directories to the pending change-list. This is the place where changes wait to be committed. With commit, we usually provide a log message to explain why someone made changes. This log message becomes a part of the history of the repository. Commit is an atomic operation, which means either the entire commit succeeds or it is rolled back. Users never see half-finished commit.</a:t>
            </a:r>
          </a:p>
          <a:p>
            <a:pPr>
              <a:buNone/>
            </a:pPr>
            <a:endParaRPr lang="en-US" sz="1500" dirty="0" smtClean="0">
              <a:latin typeface="Verdana" pitchFamily="34" charset="0"/>
              <a:ea typeface="Verdana" pitchFamily="34" charset="0"/>
              <a:cs typeface="Verdana" pitchFamily="34" charset="0"/>
            </a:endParaRPr>
          </a:p>
          <a:p>
            <a:pPr>
              <a:buNone/>
            </a:pPr>
            <a:endParaRPr lang="en-US" sz="1800" dirty="0" smtClean="0">
              <a:latin typeface="Verdana" pitchFamily="34" charset="0"/>
              <a:ea typeface="Verdana" pitchFamily="34" charset="0"/>
              <a:cs typeface="Verdana" pitchFamily="34" charset="0"/>
            </a:endParaRPr>
          </a:p>
          <a:p>
            <a:pPr>
              <a:buNone/>
            </a:pPr>
            <a:r>
              <a:rPr lang="en-US" dirty="0" smtClean="0"/>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MSTS (Microsoft Test suit)</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MTM stores Our test plans and results on Team Foundation Server (TFS).</a:t>
            </a:r>
          </a:p>
          <a:p>
            <a:pPr>
              <a:buFont typeface="Wingdings" pitchFamily="2" charset="2"/>
              <a:buChar char="Ø"/>
            </a:pPr>
            <a:r>
              <a:rPr lang="en-US" sz="1800" dirty="0" smtClean="0">
                <a:latin typeface="Verdana" pitchFamily="34" charset="0"/>
                <a:ea typeface="Verdana" pitchFamily="34" charset="0"/>
                <a:cs typeface="Verdana" pitchFamily="34" charset="0"/>
              </a:rPr>
              <a:t>If you don’t need all the features of Microsoft Test Manager, you can use the web portal to plan and run your tests.</a:t>
            </a:r>
          </a:p>
          <a:p>
            <a:pPr>
              <a:buFont typeface="Wingdings" pitchFamily="2" charset="2"/>
              <a:buChar char="Ø"/>
            </a:pPr>
            <a:r>
              <a:rPr lang="en-US" sz="1800" dirty="0" smtClean="0">
                <a:latin typeface="Verdana" pitchFamily="34" charset="0"/>
                <a:ea typeface="Verdana" pitchFamily="34" charset="0"/>
                <a:cs typeface="Verdana" pitchFamily="34" charset="0"/>
              </a:rPr>
              <a:t>The web portal lets you create test cases and organize them into test plans and suites. When you perform a test, the web portal displays the test steps and lets you mark which steps passed or failed.</a:t>
            </a:r>
          </a:p>
          <a:p>
            <a:pPr>
              <a:buFont typeface="Wingdings" pitchFamily="2" charset="2"/>
              <a:buChar char="Ø"/>
            </a:pPr>
            <a:r>
              <a:rPr lang="en-US" sz="1800" dirty="0" smtClean="0">
                <a:latin typeface="Verdana" pitchFamily="34" charset="0"/>
                <a:ea typeface="Verdana" pitchFamily="34" charset="0"/>
                <a:cs typeface="Verdana" pitchFamily="34" charset="0"/>
              </a:rPr>
              <a:t>In addition, Microsoft Test Manager can record your actions, screenshots, Intellitrace logs and other diagnostic data. It also lets you manage lab environments.</a:t>
            </a:r>
          </a:p>
          <a:p>
            <a:pPr>
              <a:buFont typeface="Wingdings" pitchFamily="2" charset="2"/>
              <a:buChar char="Ø"/>
            </a:pPr>
            <a:r>
              <a:rPr lang="en-US" sz="1800" dirty="0" smtClean="0">
                <a:latin typeface="Verdana" pitchFamily="34" charset="0"/>
                <a:ea typeface="Verdana" pitchFamily="34" charset="0"/>
                <a:cs typeface="Verdana" pitchFamily="34" charset="0"/>
              </a:rPr>
              <a:t>But you don’t have to decide upfront - you can always use either tool to edit your test plans or run your tests.</a:t>
            </a:r>
          </a:p>
          <a:p>
            <a:endParaRPr lang="en-US" sz="1800" dirty="0" smtClean="0">
              <a:latin typeface="Verdana" pitchFamily="34" charset="0"/>
              <a:ea typeface="Verdana" pitchFamily="34" charset="0"/>
              <a:cs typeface="Verdana" pitchFamily="34" charset="0"/>
            </a:endParaRPr>
          </a:p>
          <a:p>
            <a:endParaRPr lang="en-US" sz="18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sers\lyarragu\Desktop\Unit Testing\unnamed.jpg"/>
          <p:cNvPicPr>
            <a:picLocks noGrp="1" noChangeAspect="1" noChangeArrowheads="1"/>
          </p:cNvPicPr>
          <p:nvPr>
            <p:ph idx="1"/>
          </p:nvPr>
        </p:nvPicPr>
        <p:blipFill>
          <a:blip r:embed="rId2" cstate="print"/>
          <a:srcRect/>
          <a:stretch>
            <a:fillRect/>
          </a:stretch>
        </p:blipFill>
        <p:spPr bwMode="auto">
          <a:xfrm>
            <a:off x="1486234" y="1241425"/>
            <a:ext cx="6969513" cy="464343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z="2400" dirty="0" smtClean="0">
                <a:latin typeface="Verdana" pitchFamily="34" charset="0"/>
                <a:ea typeface="Verdana" pitchFamily="34" charset="0"/>
                <a:cs typeface="Verdana" pitchFamily="34" charset="0"/>
              </a:rPr>
              <a:t>Contents</a:t>
            </a:r>
          </a:p>
        </p:txBody>
      </p:sp>
      <p:sp>
        <p:nvSpPr>
          <p:cNvPr id="3" name="Espace réservé du contenu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Code Refactoring</a:t>
            </a:r>
          </a:p>
          <a:p>
            <a:pPr>
              <a:buFont typeface="Wingdings" pitchFamily="2" charset="2"/>
              <a:buChar char="Ø"/>
            </a:pPr>
            <a:r>
              <a:rPr lang="en-US" sz="1800" dirty="0" smtClean="0">
                <a:latin typeface="Verdana" pitchFamily="34" charset="0"/>
                <a:ea typeface="Verdana" pitchFamily="34" charset="0"/>
                <a:cs typeface="Verdana" pitchFamily="34" charset="0"/>
              </a:rPr>
              <a:t>Unit Testing in various Development Lifecycle Models</a:t>
            </a:r>
          </a:p>
          <a:p>
            <a:pPr>
              <a:buFont typeface="Wingdings" pitchFamily="2" charset="2"/>
              <a:buChar char="Ø"/>
            </a:pPr>
            <a:r>
              <a:rPr lang="en-US" sz="1800" dirty="0" smtClean="0">
                <a:latin typeface="Verdana" pitchFamily="34" charset="0"/>
                <a:ea typeface="Verdana" pitchFamily="34" charset="0"/>
                <a:cs typeface="Verdana" pitchFamily="34" charset="0"/>
              </a:rPr>
              <a:t>Unit Testing in Continuous Integration Environment</a:t>
            </a:r>
          </a:p>
          <a:p>
            <a:pPr>
              <a:buFont typeface="Wingdings" pitchFamily="2" charset="2"/>
              <a:buChar char="Ø"/>
            </a:pPr>
            <a:r>
              <a:rPr lang="en-US" sz="1800" dirty="0" smtClean="0">
                <a:latin typeface="Verdana" pitchFamily="34" charset="0"/>
                <a:ea typeface="Verdana" pitchFamily="34" charset="0"/>
                <a:cs typeface="Verdana" pitchFamily="34" charset="0"/>
              </a:rPr>
              <a:t> Bamboo</a:t>
            </a:r>
          </a:p>
          <a:p>
            <a:pPr>
              <a:buFont typeface="Wingdings" pitchFamily="2" charset="2"/>
              <a:buChar char="Ø"/>
            </a:pPr>
            <a:r>
              <a:rPr lang="en-US" sz="1800" dirty="0" smtClean="0">
                <a:latin typeface="Verdana" pitchFamily="34" charset="0"/>
                <a:ea typeface="Verdana" pitchFamily="34" charset="0"/>
                <a:cs typeface="Verdana" pitchFamily="34" charset="0"/>
              </a:rPr>
              <a:t>Tools Strategy for Unit Testing</a:t>
            </a:r>
          </a:p>
          <a:p>
            <a:pPr>
              <a:buFont typeface="Wingdings" pitchFamily="2" charset="2"/>
              <a:buChar char="Ø"/>
            </a:pPr>
            <a:r>
              <a:rPr lang="en-US" sz="1800" dirty="0" smtClean="0">
                <a:latin typeface="Verdana" pitchFamily="34" charset="0"/>
                <a:ea typeface="Verdana" pitchFamily="34" charset="0"/>
                <a:cs typeface="Verdana" pitchFamily="34" charset="0"/>
              </a:rPr>
              <a:t>SVN</a:t>
            </a:r>
          </a:p>
          <a:p>
            <a:pPr>
              <a:buFont typeface="Wingdings" pitchFamily="2" charset="2"/>
              <a:buChar char="Ø"/>
            </a:pPr>
            <a:r>
              <a:rPr lang="en-US" sz="1800" dirty="0" smtClean="0">
                <a:latin typeface="Verdana" pitchFamily="34" charset="0"/>
                <a:ea typeface="Verdana" pitchFamily="34" charset="0"/>
                <a:cs typeface="Verdana" pitchFamily="34" charset="0"/>
              </a:rPr>
              <a:t>MSTS (Microsoft Test suit)</a:t>
            </a:r>
          </a:p>
          <a:p>
            <a:pPr marL="457200" indent="-457200">
              <a:lnSpc>
                <a:spcPct val="150000"/>
              </a:lnSpc>
              <a:buFont typeface="+mj-lt"/>
              <a:buAutoNum type="arabicPeriod"/>
              <a:defRPr/>
            </a:pPr>
            <a:endParaRPr lang="fr-FR" sz="1800" dirty="0" smtClean="0">
              <a:latin typeface="Verdana" pitchFamily="34" charset="0"/>
              <a:ea typeface="Verdana" pitchFamily="34" charset="0"/>
              <a:cs typeface="Verdana" pitchFamily="34" charset="0"/>
            </a:endParaRPr>
          </a:p>
          <a:p>
            <a:pPr marL="457200" indent="-457200">
              <a:lnSpc>
                <a:spcPct val="150000"/>
              </a:lnSpc>
              <a:buFont typeface="+mj-lt"/>
              <a:buAutoNum type="arabicPeriod"/>
              <a:defRPr/>
            </a:pPr>
            <a:endParaRPr lang="fr-FR" sz="1800" dirty="0" smtClean="0">
              <a:latin typeface="Verdana" pitchFamily="34" charset="0"/>
              <a:ea typeface="Verdana" pitchFamily="34" charset="0"/>
              <a:cs typeface="Verdana" pitchFamily="34" charset="0"/>
            </a:endParaRPr>
          </a:p>
          <a:p>
            <a:pPr>
              <a:buFont typeface="Wingdings" pitchFamily="2" charset="2"/>
              <a:buNone/>
              <a:defRPr/>
            </a:pPr>
            <a:endParaRPr lang="fr-FR" sz="1800" dirty="0" smtClean="0">
              <a:latin typeface="Verdana" pitchFamily="34" charset="0"/>
              <a:ea typeface="Verdana" pitchFamily="34" charset="0"/>
              <a:cs typeface="Verdana" pitchFamily="34" charset="0"/>
            </a:endParaRPr>
          </a:p>
          <a:p>
            <a:pPr>
              <a:defRPr/>
            </a:pPr>
            <a:endParaRPr lang="fr-FR" sz="1800" dirty="0">
              <a:latin typeface="Verdana" pitchFamily="34" charset="0"/>
              <a:ea typeface="Verdana" pitchFamily="34" charset="0"/>
              <a:cs typeface="Verdana" pitchFamily="34"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Code Refactoring</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Refactoring is a disciplined technique for restructuring an existing body of code, altering its internal structure without changing its external behavior.</a:t>
            </a:r>
          </a:p>
          <a:p>
            <a:pPr>
              <a:buFont typeface="Wingdings" pitchFamily="2" charset="2"/>
              <a:buChar char="Ø"/>
            </a:pPr>
            <a:r>
              <a:rPr lang="en-US" sz="1800" dirty="0" smtClean="0">
                <a:latin typeface="Verdana" pitchFamily="34" charset="0"/>
                <a:ea typeface="Verdana" pitchFamily="34" charset="0"/>
                <a:cs typeface="Verdana" pitchFamily="34" charset="0"/>
              </a:rPr>
              <a:t>Refactoring improves </a:t>
            </a:r>
            <a:r>
              <a:rPr lang="en-US" sz="1800" i="1" dirty="0" smtClean="0">
                <a:latin typeface="Verdana" pitchFamily="34" charset="0"/>
                <a:ea typeface="Verdana" pitchFamily="34" charset="0"/>
                <a:cs typeface="Verdana" pitchFamily="34" charset="0"/>
              </a:rPr>
              <a:t>nonfunctional </a:t>
            </a:r>
            <a:r>
              <a:rPr lang="en-US" sz="1800" dirty="0" smtClean="0">
                <a:latin typeface="Verdana" pitchFamily="34" charset="0"/>
                <a:ea typeface="Verdana" pitchFamily="34" charset="0"/>
                <a:cs typeface="Verdana" pitchFamily="34" charset="0"/>
              </a:rPr>
              <a:t>attributes of the software.  </a:t>
            </a:r>
          </a:p>
          <a:p>
            <a:pPr>
              <a:buFont typeface="Wingdings" pitchFamily="2" charset="2"/>
              <a:buChar char="Ø"/>
            </a:pPr>
            <a:r>
              <a:rPr lang="en-US" sz="1800" dirty="0" smtClean="0">
                <a:latin typeface="Verdana" pitchFamily="34" charset="0"/>
                <a:ea typeface="Verdana" pitchFamily="34" charset="0"/>
                <a:cs typeface="Verdana" pitchFamily="34" charset="0"/>
              </a:rPr>
              <a:t>Advantages include improved code readability and reduced complexity.  </a:t>
            </a:r>
          </a:p>
          <a:p>
            <a:pPr>
              <a:buFont typeface="Wingdings" pitchFamily="2" charset="2"/>
              <a:buChar char="Ø"/>
            </a:pPr>
            <a:r>
              <a:rPr lang="en-US" sz="1800" dirty="0" smtClean="0">
                <a:latin typeface="Verdana" pitchFamily="34" charset="0"/>
                <a:ea typeface="Verdana" pitchFamily="34" charset="0"/>
                <a:cs typeface="Verdana" pitchFamily="34" charset="0"/>
              </a:rPr>
              <a:t>These can improve source-code maintainability and create a more expressive internal architecture or object model to improve extensibility. </a:t>
            </a:r>
          </a:p>
          <a:p>
            <a:endParaRPr lang="en-US" sz="18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Testing in various Development Lifecycle Models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None/>
            </a:pPr>
            <a:r>
              <a:rPr lang="en-US" sz="1800" dirty="0" smtClean="0">
                <a:latin typeface="Verdana" pitchFamily="34" charset="0"/>
                <a:ea typeface="Verdana" pitchFamily="34" charset="0"/>
                <a:cs typeface="Verdana" pitchFamily="34" charset="0"/>
              </a:rPr>
              <a:t>Testing in Waterfall: </a:t>
            </a:r>
          </a:p>
          <a:p>
            <a:pPr>
              <a:buFont typeface="Wingdings" pitchFamily="2" charset="2"/>
              <a:buChar char="Ø"/>
            </a:pPr>
            <a:r>
              <a:rPr lang="en-US" sz="1800" dirty="0" smtClean="0">
                <a:latin typeface="Verdana" pitchFamily="34" charset="0"/>
                <a:ea typeface="Verdana" pitchFamily="34" charset="0"/>
                <a:cs typeface="Verdana" pitchFamily="34" charset="0"/>
              </a:rPr>
              <a:t>Three types of testing typically take place: unit testing of individual code modules; system testing of the integrated product; and acceptance testing, formally conducted by or on behalf of the customer.</a:t>
            </a:r>
          </a:p>
          <a:p>
            <a:pPr>
              <a:buFont typeface="Wingdings" pitchFamily="2" charset="2"/>
              <a:buChar char="Ø"/>
            </a:pPr>
            <a:r>
              <a:rPr lang="en-US" sz="1800" dirty="0" smtClean="0">
                <a:latin typeface="Verdana" pitchFamily="34" charset="0"/>
                <a:ea typeface="Verdana" pitchFamily="34" charset="0"/>
                <a:cs typeface="Verdana" pitchFamily="34" charset="0"/>
              </a:rPr>
              <a:t>Dynamic testing relies on running a defined set of operations on a software build and comparing the actual results to the expected results. </a:t>
            </a:r>
          </a:p>
          <a:p>
            <a:pPr>
              <a:buFont typeface="Wingdings" pitchFamily="2" charset="2"/>
              <a:buChar char="Ø"/>
            </a:pPr>
            <a:r>
              <a:rPr lang="en-US" sz="1800" dirty="0" smtClean="0">
                <a:latin typeface="Verdana" pitchFamily="34" charset="0"/>
                <a:ea typeface="Verdana" pitchFamily="34" charset="0"/>
                <a:cs typeface="Verdana" pitchFamily="34" charset="0"/>
              </a:rPr>
              <a:t>If the expected results are obtained, the test counts as a pass; if anomalous behavior is observed, the test counts as a fail, but it may have succeeded in finding a bug.</a:t>
            </a:r>
            <a:br>
              <a:rPr lang="en-US" sz="1800" dirty="0" smtClean="0">
                <a:latin typeface="Verdana" pitchFamily="34" charset="0"/>
                <a:ea typeface="Verdana" pitchFamily="34" charset="0"/>
                <a:cs typeface="Verdana" pitchFamily="34" charset="0"/>
              </a:rPr>
            </a:br>
            <a:endParaRPr lang="en-US" sz="1800" dirty="0" smtClean="0">
              <a:latin typeface="Verdana" pitchFamily="34" charset="0"/>
              <a:ea typeface="Verdana" pitchFamily="34" charset="0"/>
              <a:cs typeface="Verdana" pitchFamily="34" charset="0"/>
            </a:endParaRPr>
          </a:p>
          <a:p>
            <a:pPr algn="r">
              <a:buNone/>
            </a:pPr>
            <a:r>
              <a:rPr lang="en-US" sz="1800" dirty="0" smtClean="0">
                <a:latin typeface="Verdana" pitchFamily="34" charset="0"/>
                <a:ea typeface="Verdana" pitchFamily="34" charset="0"/>
                <a:cs typeface="Verdana" pitchFamily="34" charset="0"/>
              </a:rPr>
              <a:t>Continued ...…</a:t>
            </a:r>
            <a:endParaRPr lang="en-US" sz="1800" dirty="0" smtClean="0">
              <a:latin typeface="Verdana" pitchFamily="34" charset="0"/>
              <a:ea typeface="Verdana" pitchFamily="34" charset="0"/>
              <a:cs typeface="Verdana" pitchFamily="34" charset="0"/>
            </a:endParaRPr>
          </a:p>
          <a:p>
            <a:endParaRPr lang="en-US" sz="18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a:t>
            </a:r>
            <a:endParaRPr lang="en-US" dirty="0"/>
          </a:p>
        </p:txBody>
      </p:sp>
      <p:sp>
        <p:nvSpPr>
          <p:cNvPr id="3" name="Content Placeholder 2"/>
          <p:cNvSpPr>
            <a:spLocks noGrp="1"/>
          </p:cNvSpPr>
          <p:nvPr>
            <p:ph idx="1"/>
          </p:nvPr>
        </p:nvSpPr>
        <p:spPr/>
        <p:txBody>
          <a:bodyPr/>
          <a:lstStyle/>
          <a:p>
            <a:pPr>
              <a:buNone/>
            </a:pPr>
            <a:endParaRPr lang="en-US" sz="1500" dirty="0" smtClean="0">
              <a:latin typeface="Verdana" pitchFamily="34" charset="0"/>
              <a:ea typeface="Verdana" pitchFamily="34" charset="0"/>
              <a:cs typeface="Verdana" pitchFamily="34" charset="0"/>
            </a:endParaRPr>
          </a:p>
          <a:p>
            <a:pPr>
              <a:buNone/>
            </a:pPr>
            <a:r>
              <a:rPr lang="en-US" sz="1800" dirty="0" smtClean="0">
                <a:latin typeface="Verdana" pitchFamily="34" charset="0"/>
                <a:ea typeface="Verdana" pitchFamily="34" charset="0"/>
                <a:cs typeface="Verdana" pitchFamily="34" charset="0"/>
              </a:rPr>
              <a:t>V-Model</a:t>
            </a:r>
            <a:r>
              <a:rPr lang="en-US" sz="1800" dirty="0" smtClean="0">
                <a:latin typeface="Verdana" pitchFamily="34" charset="0"/>
                <a:ea typeface="Verdana" pitchFamily="34" charset="0"/>
                <a:cs typeface="Verdana" pitchFamily="34" charset="0"/>
              </a:rPr>
              <a:t>:</a:t>
            </a:r>
          </a:p>
          <a:p>
            <a:pPr>
              <a:buFont typeface="Wingdings" pitchFamily="2" charset="2"/>
              <a:buChar char="Ø"/>
            </a:pPr>
            <a:r>
              <a:rPr lang="en-US" sz="1800" dirty="0" smtClean="0">
                <a:latin typeface="Verdana" pitchFamily="34" charset="0"/>
                <a:ea typeface="Verdana" pitchFamily="34" charset="0"/>
                <a:cs typeface="Verdana" pitchFamily="34" charset="0"/>
              </a:rPr>
              <a:t>In the V-Model, Unit Test Plans (UTPs) are developed during module design phase. These UTPs are executed to eliminate bugs at code level or unit level. </a:t>
            </a:r>
          </a:p>
          <a:p>
            <a:pPr>
              <a:buFont typeface="Wingdings" pitchFamily="2" charset="2"/>
              <a:buChar char="Ø"/>
            </a:pPr>
            <a:endParaRPr lang="en-US" sz="1500" dirty="0" smtClean="0">
              <a:latin typeface="Verdana" pitchFamily="34" charset="0"/>
              <a:ea typeface="Verdana" pitchFamily="34" charset="0"/>
              <a:cs typeface="Verdana" pitchFamily="34" charset="0"/>
            </a:endParaRPr>
          </a:p>
        </p:txBody>
      </p:sp>
      <p:pic>
        <p:nvPicPr>
          <p:cNvPr id="4" name="Picture 2" descr="D:\Users\lyarragu\Desktop\Unit Testing\sdlc_v_model.jpg"/>
          <p:cNvPicPr>
            <a:picLocks noChangeAspect="1" noChangeArrowheads="1"/>
          </p:cNvPicPr>
          <p:nvPr/>
        </p:nvPicPr>
        <p:blipFill>
          <a:blip r:embed="rId2" cstate="print"/>
          <a:srcRect/>
          <a:stretch>
            <a:fillRect/>
          </a:stretch>
        </p:blipFill>
        <p:spPr bwMode="auto">
          <a:xfrm>
            <a:off x="2015067" y="2785534"/>
            <a:ext cx="5334000" cy="35147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lstStyle/>
          <a:p>
            <a:pPr>
              <a:buNone/>
            </a:pPr>
            <a:r>
              <a:rPr lang="en-US" sz="1500" dirty="0" smtClean="0">
                <a:latin typeface="Verdana" pitchFamily="34" charset="0"/>
                <a:ea typeface="Verdana" pitchFamily="34" charset="0"/>
                <a:cs typeface="Verdana" pitchFamily="34" charset="0"/>
              </a:rPr>
              <a:t> Agile </a:t>
            </a:r>
            <a:r>
              <a:rPr lang="en-US" sz="1500" dirty="0" smtClean="0">
                <a:latin typeface="Verdana" pitchFamily="34" charset="0"/>
                <a:ea typeface="Verdana" pitchFamily="34" charset="0"/>
                <a:cs typeface="Verdana" pitchFamily="34" charset="0"/>
              </a:rPr>
              <a:t>Methodology </a:t>
            </a:r>
            <a:r>
              <a:rPr lang="en-US" sz="1500" dirty="0" smtClean="0">
                <a:latin typeface="Verdana" pitchFamily="34" charset="0"/>
                <a:ea typeface="Verdana" pitchFamily="34" charset="0"/>
                <a:cs typeface="Verdana" pitchFamily="34" charset="0"/>
              </a:rPr>
              <a:t>: </a:t>
            </a:r>
          </a:p>
          <a:p>
            <a:pPr>
              <a:buFont typeface="Wingdings" pitchFamily="2" charset="2"/>
              <a:buChar char="Ø"/>
            </a:pPr>
            <a:r>
              <a:rPr lang="en-US" sz="1500" dirty="0" smtClean="0">
                <a:latin typeface="Verdana" pitchFamily="34" charset="0"/>
                <a:ea typeface="Verdana" pitchFamily="34" charset="0"/>
                <a:cs typeface="Verdana" pitchFamily="34" charset="0"/>
              </a:rPr>
              <a:t>In this methodology, requirement, design, and code changes are part of the process, and accommodating such changes are the basis of Agile.</a:t>
            </a:r>
          </a:p>
          <a:p>
            <a:pPr>
              <a:buFont typeface="Wingdings" pitchFamily="2" charset="2"/>
              <a:buChar char="Ø"/>
            </a:pPr>
            <a:r>
              <a:rPr lang="en-US" sz="1500" dirty="0" smtClean="0">
                <a:latin typeface="Verdana" pitchFamily="34" charset="0"/>
                <a:ea typeface="Verdana" pitchFamily="34" charset="0"/>
                <a:cs typeface="Verdana" pitchFamily="34" charset="0"/>
              </a:rPr>
              <a:t> You will never have complete and unchanging requirements and design documents from the start. </a:t>
            </a:r>
          </a:p>
          <a:p>
            <a:pPr>
              <a:buFont typeface="Wingdings" pitchFamily="2" charset="2"/>
              <a:buChar char="Ø"/>
            </a:pPr>
            <a:r>
              <a:rPr lang="en-US" sz="1500" dirty="0" smtClean="0">
                <a:latin typeface="Verdana" pitchFamily="34" charset="0"/>
                <a:ea typeface="Verdana" pitchFamily="34" charset="0"/>
                <a:cs typeface="Verdana" pitchFamily="34" charset="0"/>
              </a:rPr>
              <a:t>As the requirements and design change, you often have to change all your written unit test cases. </a:t>
            </a:r>
          </a:p>
          <a:p>
            <a:pPr>
              <a:buFont typeface="Wingdings" pitchFamily="2" charset="2"/>
              <a:buChar char="Ø"/>
            </a:pPr>
            <a:r>
              <a:rPr lang="en-US" sz="1500" dirty="0" smtClean="0">
                <a:latin typeface="Verdana" pitchFamily="34" charset="0"/>
                <a:ea typeface="Verdana" pitchFamily="34" charset="0"/>
                <a:cs typeface="Verdana" pitchFamily="34" charset="0"/>
              </a:rPr>
              <a:t>The scrum process is designed to handle changes in requirements coming from the product owner during the development process, so you may need to change the previously written unit code.</a:t>
            </a:r>
          </a:p>
          <a:p>
            <a:pPr>
              <a:buFont typeface="Wingdings" pitchFamily="2" charset="2"/>
              <a:buChar char="Ø"/>
            </a:pPr>
            <a:r>
              <a:rPr lang="en-US" sz="1500" dirty="0" smtClean="0">
                <a:latin typeface="Verdana" pitchFamily="34" charset="0"/>
                <a:ea typeface="Verdana" pitchFamily="34" charset="0"/>
                <a:cs typeface="Verdana" pitchFamily="34" charset="0"/>
              </a:rPr>
              <a:t>In the case of legacy products, the code base continues to increase over time, and changes to it can result in broken code. To confirm that the new development hasn’t broken the legacy code, you will need to do regression testing using your unit tests.</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Testing in Continuous Integration </a:t>
            </a:r>
            <a:r>
              <a:rPr lang="en-US" sz="2400" dirty="0" smtClean="0">
                <a:latin typeface="Verdana" pitchFamily="34" charset="0"/>
                <a:ea typeface="Verdana" pitchFamily="34" charset="0"/>
                <a:cs typeface="Verdana" pitchFamily="34" charset="0"/>
              </a:rPr>
              <a:t>(CI) Environment</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Continuous Integration (CI) is a development practice that requires developers to integrate code into a shared repository several times a day. </a:t>
            </a:r>
          </a:p>
          <a:p>
            <a:pPr>
              <a:buFont typeface="Wingdings" pitchFamily="2" charset="2"/>
              <a:buChar char="Ø"/>
            </a:pPr>
            <a:r>
              <a:rPr lang="en-US" sz="1800" dirty="0" smtClean="0">
                <a:latin typeface="Verdana" pitchFamily="34" charset="0"/>
                <a:ea typeface="Verdana" pitchFamily="34" charset="0"/>
                <a:cs typeface="Verdana" pitchFamily="34" charset="0"/>
              </a:rPr>
              <a:t>Each check-in is then verified by an automated build, allowing teams to detect problems early. </a:t>
            </a:r>
          </a:p>
          <a:p>
            <a:pPr>
              <a:buFont typeface="Wingdings" pitchFamily="2" charset="2"/>
              <a:buChar char="Ø"/>
            </a:pPr>
            <a:r>
              <a:rPr lang="en-US" sz="1800" dirty="0" smtClean="0">
                <a:latin typeface="Verdana" pitchFamily="34" charset="0"/>
                <a:ea typeface="Verdana" pitchFamily="34" charset="0"/>
                <a:cs typeface="Verdana" pitchFamily="34" charset="0"/>
              </a:rPr>
              <a:t>By integrating regularly, you can detect errors quickly, and locate them more easily.</a:t>
            </a:r>
          </a:p>
          <a:p>
            <a:pPr>
              <a:buNone/>
            </a:pPr>
            <a:endParaRPr lang="en-US" sz="18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Bamboo</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Bamboo is a continuous integration (CI) server that can be used to automate the release management for a software application, creating a continuous delivery pipeline.</a:t>
            </a:r>
          </a:p>
          <a:p>
            <a:pPr>
              <a:buFont typeface="Wingdings" pitchFamily="2" charset="2"/>
              <a:buChar char="Ø"/>
            </a:pPr>
            <a:r>
              <a:rPr lang="en-US" sz="1800" dirty="0" smtClean="0">
                <a:latin typeface="Verdana" pitchFamily="34" charset="0"/>
                <a:ea typeface="Verdana" pitchFamily="34" charset="0"/>
                <a:cs typeface="Verdana" pitchFamily="34" charset="0"/>
              </a:rPr>
              <a:t>Builds and integration tests are automatically triggered as soon as a developer commits code (Continuous integration).</a:t>
            </a:r>
          </a:p>
          <a:p>
            <a:pPr>
              <a:buNone/>
            </a:pPr>
            <a:endParaRPr lang="en-US" sz="1800" dirty="0" smtClean="0"/>
          </a:p>
          <a:p>
            <a:pPr>
              <a:buNone/>
            </a:pPr>
            <a:endParaRPr lang="en-US" sz="18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Features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Build-Create multi-stage build plans, set up triggers to start builds upon commits, and assign agents to your critical builds and deployments.</a:t>
            </a:r>
          </a:p>
          <a:p>
            <a:pPr>
              <a:buFont typeface="Wingdings" pitchFamily="2" charset="2"/>
              <a:buChar char="Ø"/>
            </a:pPr>
            <a:r>
              <a:rPr lang="en-US" sz="1800" dirty="0" smtClean="0">
                <a:latin typeface="Verdana" pitchFamily="34" charset="0"/>
                <a:ea typeface="Verdana" pitchFamily="34" charset="0"/>
                <a:cs typeface="Verdana" pitchFamily="34" charset="0"/>
              </a:rPr>
              <a:t> Test-Testing is a key part of continuous integration. Run automated tests to regress the products thoroughly with each change. Parallel automated tests unleash the power of Agile Development and make catching bugs easier and faster.</a:t>
            </a:r>
          </a:p>
          <a:p>
            <a:pPr>
              <a:buFont typeface="Wingdings" pitchFamily="2" charset="2"/>
              <a:buChar char="Ø"/>
            </a:pPr>
            <a:r>
              <a:rPr lang="en-US" sz="1800" dirty="0" smtClean="0">
                <a:latin typeface="Verdana" pitchFamily="34" charset="0"/>
                <a:ea typeface="Verdana" pitchFamily="34" charset="0"/>
                <a:cs typeface="Verdana" pitchFamily="34" charset="0"/>
              </a:rPr>
              <a:t>Deploy-Bamboo offers support for the "delivery" aspect of continuous delivery. Deployment projects automate the tedium right out of releasing into each environment, while letting you control the flow with per-environment permissions.</a:t>
            </a:r>
          </a:p>
          <a:p>
            <a:pPr>
              <a:buFont typeface="Wingdings" pitchFamily="2" charset="2"/>
              <a:buChar char="Ø"/>
            </a:pPr>
            <a:r>
              <a:rPr lang="en-US" sz="1800" dirty="0" smtClean="0">
                <a:latin typeface="Verdana" pitchFamily="34" charset="0"/>
                <a:ea typeface="Verdana" pitchFamily="34" charset="0"/>
                <a:cs typeface="Verdana" pitchFamily="34" charset="0"/>
              </a:rPr>
              <a:t>Connect-Bamboo boasts the best integration with JIRA Software, Bit bucket, Fisheye, and Hip Chat. Also, boosts CI pipeline.</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TotalTime>
  <Words>1033</Words>
  <Application>Microsoft Office PowerPoint</Application>
  <PresentationFormat>A4 Paper (210x297 mm)</PresentationFormat>
  <Paragraphs>94</Paragraphs>
  <Slides>16</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16</vt:i4>
      </vt:variant>
    </vt:vector>
  </HeadingPairs>
  <TitlesOfParts>
    <vt:vector size="22" baseType="lpstr">
      <vt:lpstr>ppt_Template_Capgemini</vt:lpstr>
      <vt:lpstr>Closing slides</vt:lpstr>
      <vt:lpstr>FS GBU PowerPoint Template</vt:lpstr>
      <vt:lpstr>1_FS GBU PowerPoint Template</vt:lpstr>
      <vt:lpstr>2_FS GBU PowerPoint Template</vt:lpstr>
      <vt:lpstr>think-cell Slide</vt:lpstr>
      <vt:lpstr>Unit Testing</vt:lpstr>
      <vt:lpstr>Contents</vt:lpstr>
      <vt:lpstr>Code Refactoring</vt:lpstr>
      <vt:lpstr>Unit Testing in various Development Lifecycle Models</vt:lpstr>
      <vt:lpstr>V-Model</vt:lpstr>
      <vt:lpstr>Agile</vt:lpstr>
      <vt:lpstr>Unit Testing in Continuous Integration (CI) Environment</vt:lpstr>
      <vt:lpstr>Bamboo</vt:lpstr>
      <vt:lpstr>Features</vt:lpstr>
      <vt:lpstr>Working Process</vt:lpstr>
      <vt:lpstr>Advantages</vt:lpstr>
      <vt:lpstr>NUnit Testing</vt:lpstr>
      <vt:lpstr>SVN</vt:lpstr>
      <vt:lpstr>SVN Life Cycle</vt:lpstr>
      <vt:lpstr>MSTS (Microsoft Test suit)</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BENCHERIF Aïda (abencher)</dc:creator>
  <cp:lastModifiedBy>Prafulla Shukla</cp:lastModifiedBy>
  <cp:revision>304</cp:revision>
  <dcterms:created xsi:type="dcterms:W3CDTF">2015-02-26T10:12:55Z</dcterms:created>
  <dcterms:modified xsi:type="dcterms:W3CDTF">2016-12-07T10:37:16Z</dcterms:modified>
</cp:coreProperties>
</file>