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80" r:id="rId5"/>
    <p:sldId id="281" r:id="rId6"/>
    <p:sldId id="282" r:id="rId7"/>
    <p:sldId id="283" r:id="rId8"/>
    <p:sldId id="269" r:id="rId9"/>
    <p:sldId id="278" r:id="rId10"/>
    <p:sldId id="272" r:id="rId11"/>
    <p:sldId id="277" r:id="rId12"/>
    <p:sldId id="284" r:id="rId13"/>
    <p:sldId id="274" r:id="rId14"/>
    <p:sldId id="279" r:id="rId15"/>
    <p:sldId id="266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B9E2D2"/>
    <a:srgbClr val="CCFFFF"/>
    <a:srgbClr val="67F1FF"/>
    <a:srgbClr val="CCECFF"/>
    <a:srgbClr val="66C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DF913-8009-43C4-85E4-5E89556EB0B0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1F4E6-D26E-402F-BEC4-9AFA29B74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57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4F4A-27EA-4963-963B-3F58ADC64164}" type="datetime1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C6ED-229D-4D0B-987C-E38ADB53470F}" type="datetime1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4FCB-3D12-4D5A-AC50-2BC8E673067F}" type="datetime1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58A8-B123-48D9-8A7E-BB60C45B0A15}" type="datetime1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F65B-AADD-4A66-BDC7-51BEF62ACE2E}" type="datetime1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472B-3C2B-490D-B6D2-C57B5BFA2B87}" type="datetime1">
              <a:rPr lang="en-US" smtClean="0"/>
              <a:pPr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D3BB-116F-4949-BB91-F1F223B4EE72}" type="datetime1">
              <a:rPr lang="en-US" smtClean="0"/>
              <a:pPr/>
              <a:t>5/11/2015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22A2-54FC-4804-871F-971EDE9564B4}" type="datetime1">
              <a:rPr lang="en-US" smtClean="0"/>
              <a:pPr/>
              <a:t>5/11/2015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6C13-EF93-4700-A184-F5D966D4CC95}" type="datetime1">
              <a:rPr lang="en-US" smtClean="0"/>
              <a:pPr/>
              <a:t>5/11/2015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6215-C45A-4D3C-902D-DD2520AF9657}" type="datetime1">
              <a:rPr lang="en-US" smtClean="0"/>
              <a:pPr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6096-2629-455C-8B24-74D4FEBB8E3E}" type="datetime1">
              <a:rPr lang="en-US" smtClean="0"/>
              <a:pPr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B3E01-5AB8-4B8E-AA33-9BD95D526DB7}" type="datetime1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212905"/>
            <a:ext cx="6793117" cy="1470025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Object-oriented Programming </a:t>
            </a:r>
            <a:b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</a:b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and </a:t>
            </a:r>
            <a:b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</a:b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Quality Code 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018" y="5997575"/>
            <a:ext cx="3048000" cy="860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u="sng" dirty="0">
                <a:solidFill>
                  <a:srgbClr val="CCFFFF"/>
                </a:solidFill>
                <a:latin typeface="Futura Md BT" panose="020B0602020204020303" pitchFamily="34" charset="0"/>
              </a:rPr>
              <a:t>a</a:t>
            </a:r>
            <a:r>
              <a:rPr lang="en-US" sz="1800" i="1" u="sng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cademy.zariba.com</a:t>
            </a:r>
            <a:endParaRPr lang="en-US" sz="18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9616" y="168293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32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Module</a:t>
            </a:r>
            <a:r>
              <a:rPr lang="en-US" sz="32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r>
              <a:rPr lang="en-US" sz="32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Overview Lecture</a:t>
            </a:r>
            <a:endParaRPr lang="en-US" sz="32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1026" name="Picture 2" descr="https://barefoottc.files.wordpress.com/2014/03/whowhatwhywhenwhereho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30" b="94136" l="3000" r="98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384" y="2819398"/>
            <a:ext cx="3810000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14051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Evaluation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60887" y="1600200"/>
            <a:ext cx="844613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This Course will be evaluated as follows: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2</a:t>
            </a:r>
            <a:r>
              <a:rPr lang="bg-BG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0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% Homework</a:t>
            </a:r>
            <a:endParaRPr lang="bg-BG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bg-BG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20% Test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bg-BG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60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%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Teamwork Project</a:t>
            </a:r>
          </a:p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To successfully complete the course: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You must not skip lectures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You must present your homework on 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You </a:t>
            </a:r>
            <a:r>
              <a:rPr lang="en-US" sz="2400" b="1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MUST!!!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participate in teamwork projects</a:t>
            </a:r>
          </a:p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8194" name="Picture 2" descr="http://cdn.teachhub.com/sites/default/files/styles/large/public/smiley%20face%20option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347" y="2438400"/>
            <a:ext cx="2440453" cy="183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8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14051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Timeline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32065" y="3810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i="1" u="sng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16870" y="2337344"/>
            <a:ext cx="8446130" cy="403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1.5 - 2 months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2 times a week from 18:30 to 22:00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Optional Workshop on Saturday from 11:00 to 13:00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There will be 1 or 2 weeks without lectures after we have covered the whole material. Those should be used to make your team projects.</a:t>
            </a:r>
          </a:p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05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14051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The Teamwork Project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32065" y="3810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i="1" u="sng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16870" y="1884076"/>
            <a:ext cx="8446130" cy="4491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For your teamwork projects you will have to create a game with the </a:t>
            </a:r>
            <a:r>
              <a:rPr lang="en-US" sz="20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MonoGame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engine.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Evaluation of the team projects will emphasize on the quality of the code, architecture and design patterns used (same or similar to Monopoly). Roughly 40%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The other 60% will be for game idea, graphics, gameplay, execution, playability, fun element etc.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START EARLY! – you can start planning and discussing game ideas as early as lecture 2 when the teams will be announced. You can make your OOP structure after lecture 6. The last 1-2 weeks should be left for the graphics implementation, design patterns and quality code.   </a:t>
            </a:r>
          </a:p>
        </p:txBody>
      </p:sp>
    </p:spTree>
    <p:extLst>
      <p:ext uri="{BB962C8B-B14F-4D97-AF65-F5344CB8AC3E}">
        <p14:creationId xmlns:p14="http://schemas.microsoft.com/office/powerpoint/2010/main" val="328532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14051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How to study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32065" y="3810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i="1" u="sng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07817" y="2133600"/>
            <a:ext cx="844613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Do your homework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Participate in lectures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Ask questions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Watch the videos online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Participate in teamwork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USE GOOGLE!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9218" name="Picture 2" descr="http://enjoyenglish.co.kr/files/attach/images/205230/413/566/5d08b5755682236b176d3ba2333298d9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86000"/>
            <a:ext cx="319087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43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8300" y="3810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Champions from the Introduction Module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32065" y="3810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i="1" u="sng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2558" y="1815965"/>
            <a:ext cx="3806983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Best Homework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Best Teamwork Projects</a:t>
            </a:r>
          </a:p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Best Exams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18566" y="2090501"/>
            <a:ext cx="4667834" cy="1300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Petko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Dimitrov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 – overall</a:t>
            </a:r>
          </a:p>
          <a:p>
            <a:pPr algn="l"/>
            <a:r>
              <a:rPr lang="en-US" sz="24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Bogomil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Tomov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 - 2048</a:t>
            </a:r>
          </a:p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53401" y="4091316"/>
            <a:ext cx="4495800" cy="1124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1</a:t>
            </a:r>
            <a:r>
              <a:rPr lang="en-US" sz="2400" baseline="300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st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PacMan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 – 34</a:t>
            </a:r>
          </a:p>
          <a:p>
            <a:pPr algn="l"/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2</a:t>
            </a:r>
            <a:r>
              <a:rPr lang="en-US" sz="2400" baseline="300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nd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 Space Game – 33</a:t>
            </a:r>
          </a:p>
          <a:p>
            <a:pPr algn="l"/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3</a:t>
            </a:r>
            <a:r>
              <a:rPr lang="en-US" sz="2400" baseline="300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rd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 The adventures of @ -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32</a:t>
            </a:r>
          </a:p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14400" y="5656026"/>
            <a:ext cx="6793992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Group 1 – </a:t>
            </a:r>
            <a:r>
              <a:rPr lang="en-US" sz="24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Ferah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Sherifov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 120% Max Score</a:t>
            </a:r>
          </a:p>
          <a:p>
            <a:pPr algn="l"/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Group 2 – Stefan </a:t>
            </a:r>
            <a:r>
              <a:rPr lang="en-US" sz="24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Nedyalkov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, </a:t>
            </a:r>
            <a:r>
              <a:rPr lang="en-US" sz="24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Dimitrina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 Georgieva</a:t>
            </a:r>
          </a:p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47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0" y="457200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solidFill>
                  <a:srgbClr val="99FFCC"/>
                </a:solidFill>
                <a:latin typeface="Futura Md BT" panose="020B0602020204020303" pitchFamily="34" charset="0"/>
              </a:rPr>
              <a:t>References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pic>
        <p:nvPicPr>
          <p:cNvPr id="2050" name="Picture 2" descr="http://alsu.eu/wp-content/uploads/2014/07/Telerik-Academy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112129"/>
            <a:ext cx="445770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8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0" y="457200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Zariba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 Academy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56612" y="26670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rgbClr val="CCFFFF"/>
                </a:solidFill>
              </a:rPr>
              <a:t>Questions</a:t>
            </a:r>
            <a:endParaRPr lang="en-US" sz="16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6146" name="Picture 2" descr="http://mobyclik.com/images/blue_student_pc_1600_cl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48685"/>
            <a:ext cx="2929515" cy="390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seekingmichigan.org/wp-content/uploads/2012/07/slider_questio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6" b="100000" l="968" r="90000">
                        <a14:foregroundMark x1="37957" y1="71143" x2="37957" y2="71143"/>
                        <a14:foregroundMark x1="34624" y1="84571" x2="34624" y2="84571"/>
                        <a14:foregroundMark x1="35806" y1="92286" x2="35806" y2="92286"/>
                        <a14:foregroundMark x1="45591" y1="77714" x2="45591" y2="77714"/>
                        <a14:foregroundMark x1="46344" y1="80857" x2="46344" y2="80857"/>
                        <a14:foregroundMark x1="44839" y1="96000" x2="44839" y2="96000"/>
                        <a14:foregroundMark x1="53441" y1="68000" x2="53441" y2="68000"/>
                        <a14:foregroundMark x1="51828" y1="84000" x2="51828" y2="84000"/>
                        <a14:foregroundMark x1="64301" y1="76571" x2="64301" y2="76571"/>
                        <a14:foregroundMark x1="61505" y1="95429" x2="61505" y2="95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90" y="1371600"/>
            <a:ext cx="5200650" cy="195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drkarenruskin.com/wp-content/uploads/2012/09/ask-dr-karen-questio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54" b="100000" l="0" r="100000">
                        <a14:foregroundMark x1="50526" y1="83660" x2="50526" y2="83660"/>
                        <a14:foregroundMark x1="50526" y1="81699" x2="50526" y2="81699"/>
                        <a14:foregroundMark x1="50000" y1="90523" x2="50000" y2="90523"/>
                        <a14:foregroundMark x1="50000" y1="90523" x2="50000" y2="90523"/>
                        <a14:foregroundMark x1="51053" y1="92810" x2="51053" y2="92810"/>
                        <a14:foregroundMark x1="53684" y1="95752" x2="53684" y2="95752"/>
                        <a14:foregroundMark x1="53684" y1="95752" x2="55263" y2="95752"/>
                        <a14:foregroundMark x1="56842" y1="95098" x2="56842" y2="95098"/>
                        <a14:foregroundMark x1="56842" y1="95098" x2="56842" y2="950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172" y="3048000"/>
            <a:ext cx="1028595" cy="165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5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Lecture Content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2743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Lecturer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Previous Module Homework Notes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Lectures Overview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Evaluation, Timeline, Workshops etc.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Champions from Introduction to Programming with Games.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Lecturer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14600" y="1905000"/>
            <a:ext cx="6629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9FFCC"/>
                </a:solidFill>
                <a:latin typeface="Futura Md BT" panose="020B0602020204020303" pitchFamily="34" charset="0"/>
              </a:rPr>
              <a:t>Martin </a:t>
            </a:r>
            <a:r>
              <a:rPr lang="en-US" sz="24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Antonov</a:t>
            </a:r>
            <a:endParaRPr lang="en-US" sz="2400" dirty="0">
              <a:solidFill>
                <a:srgbClr val="99FFCC"/>
              </a:solidFill>
              <a:latin typeface="Futura Md BT" panose="020B0602020204020303" pitchFamily="34" charset="0"/>
            </a:endParaRPr>
          </a:p>
          <a:p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Co-Founder and Game Designer at Fractal Games</a:t>
            </a:r>
          </a:p>
          <a:p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Founder of </a:t>
            </a:r>
            <a:r>
              <a:rPr lang="en-US" sz="2000" dirty="0" err="1">
                <a:solidFill>
                  <a:srgbClr val="CCFFFF"/>
                </a:solidFill>
                <a:latin typeface="Futura Md BT" panose="020B0602020204020303" pitchFamily="34" charset="0"/>
              </a:rPr>
              <a:t>YoYoBulgaria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 and </a:t>
            </a:r>
            <a:r>
              <a:rPr lang="en-US" sz="2000" dirty="0" err="1">
                <a:solidFill>
                  <a:srgbClr val="CCFFFF"/>
                </a:solidFill>
                <a:latin typeface="Futura Md BT" panose="020B0602020204020303" pitchFamily="34" charset="0"/>
              </a:rPr>
              <a:t>EfreetYoYoCompany</a:t>
            </a:r>
            <a:endParaRPr lang="en-US" sz="20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Graduated Mathematics at the University of Warwick</a:t>
            </a:r>
          </a:p>
          <a:p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Studied one year at the </a:t>
            </a:r>
            <a:r>
              <a:rPr lang="en-US" sz="2000" dirty="0" err="1">
                <a:solidFill>
                  <a:srgbClr val="CCFFFF"/>
                </a:solidFill>
                <a:latin typeface="Futura Md BT" panose="020B0602020204020303" pitchFamily="34" charset="0"/>
              </a:rPr>
              <a:t>Telerik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 Software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Academy</a:t>
            </a:r>
            <a:endParaRPr lang="en-US" sz="20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1028" name="Picture 4" descr="https://fbcdn-sphotos-h-a.akamaihd.net/hphotos-ak-xfa1/t31.0-8/860829_10200569315051123_257404449_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93" y="1981200"/>
            <a:ext cx="2392680" cy="185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9669" y="4953000"/>
            <a:ext cx="69805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CCFFFF"/>
              </a:solidFill>
            </a:endParaRPr>
          </a:p>
          <a:p>
            <a:endParaRPr lang="en-US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</a:rPr>
              <a:t>I like:</a:t>
            </a:r>
          </a:p>
          <a:p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</a:rPr>
              <a:t>Tennis, yoyos, computer games (DOTA anyone</a:t>
            </a: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?), snowboard</a:t>
            </a:r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</a:rPr>
              <a:t>, billiards, table football etc.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4114800"/>
            <a:ext cx="7043737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660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Homework Notes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1927225"/>
            <a:ext cx="8305800" cy="4625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i="1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What is wrong with the following lines of code?</a:t>
            </a:r>
          </a:p>
          <a:p>
            <a:pPr algn="l"/>
            <a:endParaRPr lang="en-US" sz="2000" dirty="0" smtClean="0">
              <a:solidFill>
                <a:srgbClr val="B9E2D2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err="1" smtClean="0">
                <a:solidFill>
                  <a:srgbClr val="B9E2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B9E2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5;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err="1" smtClean="0">
                <a:solidFill>
                  <a:srgbClr val="B9E2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B9E2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err="1" smtClean="0">
                <a:solidFill>
                  <a:srgbClr val="B9E2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B9E2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B9E2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a,b,c</a:t>
            </a:r>
            <a:r>
              <a:rPr lang="en-US" sz="2000" dirty="0" smtClean="0">
                <a:solidFill>
                  <a:srgbClr val="B9E2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algn="l"/>
            <a:r>
              <a:rPr lang="en-US" sz="2000" dirty="0">
                <a:solidFill>
                  <a:srgbClr val="B9E2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B9E2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 = </a:t>
            </a:r>
            <a:r>
              <a:rPr lang="en-US" sz="2000" dirty="0" err="1" smtClean="0">
                <a:solidFill>
                  <a:srgbClr val="B9E2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int.Parse</a:t>
            </a:r>
            <a:r>
              <a:rPr lang="en-US" sz="2000" dirty="0" smtClean="0">
                <a:solidFill>
                  <a:srgbClr val="B9E2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B9E2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2000" dirty="0" smtClean="0">
                <a:solidFill>
                  <a:srgbClr val="B9E2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algn="l"/>
            <a:r>
              <a:rPr lang="en-US" sz="2000" dirty="0" smtClean="0">
                <a:solidFill>
                  <a:srgbClr val="B9E2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 = 5</a:t>
            </a:r>
            <a:r>
              <a:rPr lang="en-US" sz="2000" dirty="0" smtClean="0">
                <a:solidFill>
                  <a:srgbClr val="B9E2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sz="2000" dirty="0" smtClean="0">
              <a:solidFill>
                <a:srgbClr val="B9E2D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bg-BG" sz="2000" dirty="0">
                <a:solidFill>
                  <a:srgbClr val="B9E2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000" dirty="0" smtClean="0">
                <a:solidFill>
                  <a:srgbClr val="B9E2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  <a:endParaRPr lang="en-US" sz="2000" dirty="0" smtClean="0">
              <a:solidFill>
                <a:srgbClr val="B9E2D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B9E2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B9E2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 = 3;</a:t>
            </a:r>
          </a:p>
          <a:p>
            <a:pPr algn="l"/>
            <a:r>
              <a:rPr lang="en-US" sz="2000" dirty="0">
                <a:solidFill>
                  <a:srgbClr val="B9E2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dirty="0" smtClean="0">
                <a:solidFill>
                  <a:srgbClr val="B9E2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en-US" sz="2000" dirty="0" err="1" smtClean="0">
                <a:solidFill>
                  <a:srgbClr val="B9E2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Program.cs</a:t>
            </a:r>
            <a:r>
              <a:rPr lang="en-US" sz="2000" dirty="0" smtClean="0">
                <a:solidFill>
                  <a:srgbClr val="B9E2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class Program</a:t>
            </a:r>
          </a:p>
          <a:p>
            <a:pPr algn="l"/>
            <a:r>
              <a:rPr lang="en-US" sz="2000" dirty="0">
                <a:solidFill>
                  <a:srgbClr val="B9E2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 smtClean="0">
                <a:solidFill>
                  <a:srgbClr val="B9E2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Homework1.cs, Homework2.cs, Problem1.cs etc.</a:t>
            </a:r>
          </a:p>
          <a:p>
            <a:pPr algn="l"/>
            <a:r>
              <a:rPr lang="en-US" sz="2000" dirty="0">
                <a:solidFill>
                  <a:srgbClr val="B9E2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2000" dirty="0" smtClean="0">
                <a:solidFill>
                  <a:srgbClr val="B9E2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if(</a:t>
            </a:r>
            <a:r>
              <a:rPr lang="en-US" sz="2000" dirty="0" err="1" smtClean="0">
                <a:solidFill>
                  <a:srgbClr val="B9E2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bunnyIsAlive</a:t>
            </a:r>
            <a:r>
              <a:rPr lang="en-US" sz="2000" dirty="0" smtClean="0">
                <a:solidFill>
                  <a:srgbClr val="B9E2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r>
              <a:rPr lang="en-US" sz="2000" dirty="0">
                <a:solidFill>
                  <a:srgbClr val="B9E2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B9E2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US" sz="2000" dirty="0" smtClean="0">
                <a:solidFill>
                  <a:srgbClr val="B9E2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/>
            <a:r>
              <a:rPr lang="en-US" sz="2000" dirty="0">
                <a:solidFill>
                  <a:srgbClr val="B9E2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2000" dirty="0" smtClean="0">
                <a:solidFill>
                  <a:srgbClr val="B9E2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en-US" sz="2000" dirty="0" err="1" smtClean="0">
                <a:solidFill>
                  <a:srgbClr val="B9E2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Math.Pow</a:t>
            </a:r>
            <a:r>
              <a:rPr lang="en-US" sz="2000" dirty="0" smtClean="0">
                <a:solidFill>
                  <a:srgbClr val="B9E2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(x,2);</a:t>
            </a:r>
          </a:p>
          <a:p>
            <a:pPr algn="l"/>
            <a:r>
              <a:rPr lang="en-US" sz="2000" dirty="0" smtClean="0">
                <a:solidFill>
                  <a:srgbClr val="B9E2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8. </a:t>
            </a:r>
            <a:r>
              <a:rPr lang="en-US" sz="2000" dirty="0" err="1" smtClean="0">
                <a:solidFill>
                  <a:srgbClr val="B9E2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devide</a:t>
            </a:r>
            <a:r>
              <a:rPr lang="en-US" sz="2000" dirty="0" smtClean="0">
                <a:solidFill>
                  <a:srgbClr val="B9E2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rgbClr val="B9E2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rectangule</a:t>
            </a:r>
            <a:r>
              <a:rPr lang="en-US" sz="2000" dirty="0" smtClean="0">
                <a:solidFill>
                  <a:srgbClr val="B9E2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etc.</a:t>
            </a:r>
          </a:p>
          <a:p>
            <a:pPr algn="l"/>
            <a:endParaRPr lang="en-US" sz="2400" i="1" dirty="0" smtClean="0">
              <a:solidFill>
                <a:srgbClr val="CC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 algn="l">
              <a:buFont typeface="+mj-lt"/>
              <a:buAutoNum type="arabicPeriod"/>
            </a:pPr>
            <a:endParaRPr lang="en-US" sz="2400" i="1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47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Homework Notes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1927225"/>
            <a:ext cx="8305800" cy="4625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i="1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What is wrong with the following code? The problem is to find the maximum of 2 values.</a:t>
            </a:r>
          </a:p>
          <a:p>
            <a:pPr algn="l"/>
            <a:endParaRPr lang="en-US" sz="2400" i="1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r>
              <a:rPr lang="en-US" sz="1800" dirty="0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static void Main()</a:t>
            </a:r>
          </a:p>
          <a:p>
            <a:pPr algn="l"/>
            <a:r>
              <a:rPr lang="en-US" sz="1800" dirty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 err="1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int</a:t>
            </a:r>
            <a:r>
              <a:rPr lang="en-US" sz="1800" dirty="0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firstNumber</a:t>
            </a:r>
            <a:r>
              <a:rPr lang="en-US" sz="1800" dirty="0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int.Parse</a:t>
            </a:r>
            <a:r>
              <a:rPr lang="en-US" sz="1800" dirty="0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Console.ReadLine</a:t>
            </a:r>
            <a:r>
              <a:rPr lang="en-US" sz="1800" dirty="0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());</a:t>
            </a:r>
          </a:p>
          <a:p>
            <a:pPr algn="l"/>
            <a:r>
              <a:rPr lang="en-US" sz="1800" dirty="0" err="1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Int</a:t>
            </a:r>
            <a:r>
              <a:rPr lang="en-US" sz="1800" dirty="0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secondNumber</a:t>
            </a:r>
            <a:r>
              <a:rPr lang="en-US" sz="1800" dirty="0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int.Parse</a:t>
            </a:r>
            <a:r>
              <a:rPr lang="en-US" sz="1800" dirty="0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Console.ReadLine</a:t>
            </a:r>
            <a:r>
              <a:rPr lang="en-US" sz="1800" dirty="0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());</a:t>
            </a:r>
          </a:p>
          <a:p>
            <a:pPr algn="l"/>
            <a:endParaRPr lang="en-US" sz="1800" dirty="0">
              <a:solidFill>
                <a:srgbClr val="B9E2D2"/>
              </a:solidFill>
              <a:latin typeface="Futura Md BT" panose="020B0602020204020303" pitchFamily="34" charset="0"/>
              <a:cs typeface="Consolas" panose="020B0609020204030204" pitchFamily="49" charset="0"/>
            </a:endParaRPr>
          </a:p>
          <a:p>
            <a:pPr algn="l"/>
            <a:r>
              <a:rPr lang="en-US" sz="1800" dirty="0" err="1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Console.WriteLine</a:t>
            </a:r>
            <a:r>
              <a:rPr lang="en-US" sz="1800" dirty="0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Math.Max</a:t>
            </a:r>
            <a:r>
              <a:rPr lang="en-US" sz="1800" dirty="0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firstNumber,secondNumber</a:t>
            </a:r>
            <a:r>
              <a:rPr lang="en-US" sz="1800" dirty="0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));</a:t>
            </a:r>
            <a:endParaRPr lang="en-US" sz="1800" dirty="0" smtClean="0">
              <a:solidFill>
                <a:srgbClr val="B9E2D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800" dirty="0" smtClean="0">
                <a:solidFill>
                  <a:srgbClr val="B9E2D2"/>
                </a:solidFill>
                <a:latin typeface="Futura Md BT" panose="020B0602020204020303" pitchFamily="34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1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Homework Notes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1615440"/>
            <a:ext cx="8305800" cy="5121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i="1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What is wrong with the following code? This is an actual homework copied 1:1.</a:t>
            </a:r>
          </a:p>
          <a:p>
            <a:pPr algn="l"/>
            <a:endParaRPr lang="en-US" sz="2400" i="1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r>
              <a:rPr lang="en-US" sz="1800" dirty="0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Class Program</a:t>
            </a:r>
          </a:p>
          <a:p>
            <a:pPr algn="l"/>
            <a:r>
              <a:rPr lang="en-US" sz="1800" dirty="0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static void Main()</a:t>
            </a:r>
          </a:p>
          <a:p>
            <a:pPr algn="l"/>
            <a:r>
              <a:rPr lang="en-US" sz="1800" dirty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{</a:t>
            </a:r>
            <a:endParaRPr lang="en-US" sz="1800" dirty="0">
              <a:solidFill>
                <a:srgbClr val="B9E2D2"/>
              </a:solidFill>
              <a:latin typeface="Futura Md BT" panose="020B0602020204020303" pitchFamily="34" charset="0"/>
              <a:cs typeface="Consolas" panose="020B0609020204030204" pitchFamily="49" charset="0"/>
            </a:endParaRPr>
          </a:p>
          <a:p>
            <a:pPr algn="l"/>
            <a:r>
              <a:rPr lang="en-US" sz="1800" dirty="0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		</a:t>
            </a:r>
            <a:r>
              <a:rPr lang="en-US" sz="1800" dirty="0" err="1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int</a:t>
            </a:r>
            <a:r>
              <a:rPr lang="en-US" sz="1800" dirty="0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 n = Convert.ToInt32(</a:t>
            </a:r>
            <a:r>
              <a:rPr lang="en-US" sz="1800" dirty="0" err="1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Console.ReadLine</a:t>
            </a:r>
            <a:r>
              <a:rPr lang="en-US" sz="1800" dirty="0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());</a:t>
            </a:r>
          </a:p>
          <a:p>
            <a:pPr algn="l"/>
            <a:r>
              <a:rPr lang="en-US" sz="1800" dirty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//</a:t>
            </a:r>
            <a:r>
              <a:rPr lang="en-US" sz="1800" dirty="0" err="1" smtClean="0">
                <a:solidFill>
                  <a:srgbClr val="00B050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int</a:t>
            </a:r>
            <a:r>
              <a:rPr lang="en-US" sz="1800" dirty="0" smtClean="0">
                <a:solidFill>
                  <a:srgbClr val="00B050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 n2=n;</a:t>
            </a:r>
          </a:p>
          <a:p>
            <a:pPr algn="l"/>
            <a:r>
              <a:rPr lang="en-US" sz="1800" dirty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int</a:t>
            </a:r>
            <a:r>
              <a:rPr lang="en-US" sz="1800" dirty="0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i</a:t>
            </a:r>
            <a:r>
              <a:rPr lang="en-US" sz="1800" dirty="0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 = 0;</a:t>
            </a:r>
          </a:p>
          <a:p>
            <a:pPr algn="l"/>
            <a:r>
              <a:rPr lang="en-US" sz="1800" dirty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int</a:t>
            </a:r>
            <a:r>
              <a:rPr lang="en-US" sz="1800" dirty="0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 y = 0;</a:t>
            </a:r>
          </a:p>
          <a:p>
            <a:pPr algn="l"/>
            <a:endParaRPr lang="en-US" sz="1800" dirty="0">
              <a:solidFill>
                <a:srgbClr val="B9E2D2"/>
              </a:solidFill>
              <a:latin typeface="Futura Md BT" panose="020B0602020204020303" pitchFamily="34" charset="0"/>
              <a:cs typeface="Consolas" panose="020B0609020204030204" pitchFamily="49" charset="0"/>
            </a:endParaRPr>
          </a:p>
          <a:p>
            <a:pPr algn="l"/>
            <a:r>
              <a:rPr lang="en-US" sz="1800" dirty="0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		while(</a:t>
            </a:r>
            <a:r>
              <a:rPr lang="en-US" sz="1800" dirty="0" err="1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i</a:t>
            </a:r>
            <a:r>
              <a:rPr lang="en-US" sz="1800" dirty="0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&lt;n)</a:t>
            </a:r>
          </a:p>
          <a:p>
            <a:pPr algn="l"/>
            <a:r>
              <a:rPr lang="en-US" sz="1800" dirty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	{</a:t>
            </a:r>
          </a:p>
          <a:p>
            <a:pPr algn="l"/>
            <a:r>
              <a:rPr lang="en-US" sz="1800" dirty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		</a:t>
            </a:r>
            <a:r>
              <a:rPr lang="en-US" sz="1800" dirty="0" smtClean="0">
                <a:solidFill>
                  <a:srgbClr val="00B050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//n2+=n2;</a:t>
            </a:r>
          </a:p>
          <a:p>
            <a:pPr algn="l"/>
            <a:endParaRPr lang="en-US" sz="1800" dirty="0">
              <a:solidFill>
                <a:srgbClr val="B9E2D2"/>
              </a:solidFill>
              <a:latin typeface="Futura Md BT" panose="020B0602020204020303" pitchFamily="34" charset="0"/>
              <a:cs typeface="Consolas" panose="020B0609020204030204" pitchFamily="49" charset="0"/>
            </a:endParaRPr>
          </a:p>
          <a:p>
            <a:pPr algn="l"/>
            <a:r>
              <a:rPr lang="en-US" sz="1800" dirty="0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			</a:t>
            </a:r>
            <a:r>
              <a:rPr lang="en-US" sz="1800" dirty="0" err="1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int</a:t>
            </a:r>
            <a:r>
              <a:rPr lang="en-US" sz="1800" dirty="0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 n2 = Convert.ToInt32(</a:t>
            </a:r>
            <a:r>
              <a:rPr lang="en-US" sz="1800" dirty="0" err="1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Console.ReadLine</a:t>
            </a:r>
            <a:r>
              <a:rPr lang="en-US" sz="1800" dirty="0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());</a:t>
            </a:r>
          </a:p>
          <a:p>
            <a:pPr algn="l"/>
            <a:r>
              <a:rPr lang="en-US" sz="1800" dirty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		y=y+n2;</a:t>
            </a:r>
          </a:p>
          <a:p>
            <a:pPr algn="l"/>
            <a:r>
              <a:rPr lang="en-US" sz="1800" dirty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		</a:t>
            </a:r>
            <a:r>
              <a:rPr lang="en-US" sz="1800" dirty="0" err="1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i</a:t>
            </a:r>
            <a:r>
              <a:rPr lang="en-US" sz="1800" dirty="0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++;</a:t>
            </a:r>
          </a:p>
          <a:p>
            <a:pPr algn="l"/>
            <a:r>
              <a:rPr lang="en-US" sz="1800" dirty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	}</a:t>
            </a:r>
          </a:p>
          <a:p>
            <a:pPr algn="l"/>
            <a:r>
              <a:rPr lang="en-US" sz="1800" dirty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Console.WriteLine</a:t>
            </a:r>
            <a:r>
              <a:rPr lang="en-US" sz="1800" dirty="0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(y);</a:t>
            </a:r>
          </a:p>
          <a:p>
            <a:pPr algn="l"/>
            <a:r>
              <a:rPr lang="en-US" sz="1800" dirty="0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	}</a:t>
            </a:r>
          </a:p>
          <a:p>
            <a:pPr algn="l"/>
            <a:r>
              <a:rPr lang="en-US" sz="1800" dirty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}</a:t>
            </a:r>
            <a:endParaRPr lang="en-US" sz="1800" dirty="0" smtClean="0">
              <a:solidFill>
                <a:srgbClr val="B9E2D2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0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Homework Notes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1615440"/>
            <a:ext cx="8305800" cy="5121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i="1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Additional notes:</a:t>
            </a:r>
          </a:p>
          <a:p>
            <a:pPr algn="l"/>
            <a:endParaRPr lang="en-US" sz="2400" i="1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342900" indent="-342900" algn="l">
              <a:buAutoNum type="arabicPeriod"/>
            </a:pPr>
            <a:r>
              <a:rPr lang="en-US" sz="1800" dirty="0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Name your solutions appropriately (“Homework 1” is bad naming</a:t>
            </a:r>
            <a:r>
              <a:rPr lang="en-US" sz="1800" dirty="0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)</a:t>
            </a:r>
            <a:r>
              <a:rPr lang="bg-BG" sz="1800" dirty="0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.</a:t>
            </a:r>
            <a:endParaRPr lang="en-US" sz="1800" dirty="0" smtClean="0">
              <a:solidFill>
                <a:srgbClr val="B9E2D2"/>
              </a:solidFill>
              <a:latin typeface="Futura Md BT" panose="020B0602020204020303" pitchFamily="34" charset="0"/>
              <a:cs typeface="Consolas" panose="020B0609020204030204" pitchFamily="49" charset="0"/>
            </a:endParaRPr>
          </a:p>
          <a:p>
            <a:pPr marL="342900" indent="-342900" algn="l">
              <a:buAutoNum type="arabicPeriod"/>
            </a:pPr>
            <a:r>
              <a:rPr lang="en-US" sz="1800" dirty="0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Name your projects inside the solution appropriately (do not just put Homework1 or Problem1,2,3 etc.).</a:t>
            </a:r>
          </a:p>
          <a:p>
            <a:pPr marL="342900" indent="-342900" algn="l">
              <a:buAutoNum type="arabicPeriod"/>
            </a:pPr>
            <a:r>
              <a:rPr lang="en-US" sz="1800" dirty="0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Insert the description of the problem on top as a comment. You can also insert the author. </a:t>
            </a:r>
            <a:endParaRPr lang="en-US" sz="1800" dirty="0">
              <a:solidFill>
                <a:srgbClr val="B9E2D2"/>
              </a:solidFill>
              <a:latin typeface="Futura Md BT" panose="020B0602020204020303" pitchFamily="34" charset="0"/>
              <a:cs typeface="Consolas" panose="020B0609020204030204" pitchFamily="49" charset="0"/>
            </a:endParaRPr>
          </a:p>
          <a:p>
            <a:pPr marL="342900" indent="-342900" algn="l">
              <a:buAutoNum type="arabicPeriod"/>
            </a:pPr>
            <a:r>
              <a:rPr lang="en-US" sz="1800" dirty="0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Should not be using recursion on </a:t>
            </a:r>
            <a:r>
              <a:rPr lang="en-US" sz="1800" dirty="0" err="1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QuickSort</a:t>
            </a:r>
            <a:r>
              <a:rPr lang="en-US" sz="1800" dirty="0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 and </a:t>
            </a:r>
            <a:r>
              <a:rPr lang="en-US" sz="1800" dirty="0" err="1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BinarySearch</a:t>
            </a:r>
            <a:r>
              <a:rPr lang="en-US" sz="1800" dirty="0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.</a:t>
            </a:r>
          </a:p>
          <a:p>
            <a:pPr marL="342900" indent="-342900" algn="l">
              <a:buAutoNum type="arabicPeriod"/>
            </a:pPr>
            <a:r>
              <a:rPr lang="en-US" sz="1800" dirty="0" smtClean="0">
                <a:solidFill>
                  <a:srgbClr val="B9E2D2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Only 1 person made the 2048 game. Thus, it will be given as a COMPULSORY homework after one of the lectures (made with OOP).</a:t>
            </a:r>
          </a:p>
          <a:p>
            <a:pPr algn="l"/>
            <a:endParaRPr lang="en-US" sz="1800" dirty="0" smtClean="0">
              <a:solidFill>
                <a:srgbClr val="B9E2D2"/>
              </a:solidFill>
              <a:latin typeface="Futura Md BT" panose="020B0602020204020303" pitchFamily="34" charset="0"/>
              <a:cs typeface="Consolas" panose="020B0609020204030204" pitchFamily="49" charset="0"/>
            </a:endParaRPr>
          </a:p>
          <a:p>
            <a:pPr algn="l"/>
            <a:endParaRPr lang="en-US" sz="1800" dirty="0" smtClean="0">
              <a:solidFill>
                <a:srgbClr val="B9E2D2"/>
              </a:solidFill>
              <a:latin typeface="Futura Md BT" panose="020B0602020204020303" pitchFamily="34" charset="0"/>
              <a:cs typeface="Consolas" panose="020B0609020204030204" pitchFamily="49" charset="0"/>
            </a:endParaRPr>
          </a:p>
          <a:p>
            <a:pPr marL="342900" indent="-342900" algn="l">
              <a:buAutoNum type="arabicPeriod"/>
            </a:pPr>
            <a:endParaRPr lang="en-US" sz="1800" dirty="0" smtClean="0">
              <a:solidFill>
                <a:srgbClr val="B9E2D2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600200" y="-1524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Object-oriented Programming </a:t>
            </a:r>
          </a:p>
          <a:p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and Quality Code</a:t>
            </a:r>
            <a:endParaRPr lang="en-US" sz="2800" i="1" u="sng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57148" y="1752600"/>
            <a:ext cx="8141329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0.  Module Introduction</a:t>
            </a:r>
          </a:p>
          <a:p>
            <a:pPr marL="457200" indent="-457200" algn="l">
              <a:buAutoNum type="arabicPeriod"/>
            </a:pP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Exception Handling in C# (short)</a:t>
            </a:r>
          </a:p>
          <a:p>
            <a:pPr marL="457200" indent="-457200" algn="l">
              <a:buAutoNum type="arabicPeriod"/>
            </a:pP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Defining Classes Part 1 (easy)</a:t>
            </a:r>
          </a:p>
          <a:p>
            <a:pPr marL="457200" indent="-457200" algn="l">
              <a:buAutoNum type="arabicPeriod"/>
            </a:pP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Defining </a:t>
            </a:r>
            <a:r>
              <a:rPr lang="en-US" sz="1800" dirty="0">
                <a:solidFill>
                  <a:srgbClr val="CCFFFF"/>
                </a:solidFill>
                <a:latin typeface="Futura Md BT" panose="020B0602020204020303" pitchFamily="34" charset="0"/>
              </a:rPr>
              <a:t>Classes Part 2 </a:t>
            </a: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(harder)</a:t>
            </a:r>
            <a:endParaRPr lang="en-US" sz="18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Extension </a:t>
            </a:r>
            <a:r>
              <a:rPr lang="en-US" sz="1800" dirty="0">
                <a:solidFill>
                  <a:srgbClr val="CCFFFF"/>
                </a:solidFill>
                <a:latin typeface="Futura Md BT" panose="020B0602020204020303" pitchFamily="34" charset="0"/>
              </a:rPr>
              <a:t>methods, delegates, lambda, dynamic and LINQ </a:t>
            </a: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(best)</a:t>
            </a:r>
          </a:p>
          <a:p>
            <a:pPr marL="457200" indent="-457200" algn="l">
              <a:buAutoNum type="arabicPeriod"/>
            </a:pP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OOP </a:t>
            </a:r>
            <a:r>
              <a:rPr lang="en-US" sz="1800" dirty="0">
                <a:solidFill>
                  <a:srgbClr val="CCFFFF"/>
                </a:solidFill>
                <a:latin typeface="Futura Md BT" panose="020B0602020204020303" pitchFamily="34" charset="0"/>
              </a:rPr>
              <a:t>Principles Part 1 </a:t>
            </a: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(important)</a:t>
            </a:r>
          </a:p>
          <a:p>
            <a:pPr marL="457200" indent="-457200" algn="l">
              <a:buAutoNum type="arabicPeriod"/>
            </a:pP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OOP </a:t>
            </a:r>
            <a:r>
              <a:rPr lang="en-US" sz="1800" dirty="0">
                <a:solidFill>
                  <a:srgbClr val="CCFFFF"/>
                </a:solidFill>
                <a:latin typeface="Futura Md BT" panose="020B0602020204020303" pitchFamily="34" charset="0"/>
              </a:rPr>
              <a:t>Principles Part 2 </a:t>
            </a: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(important)</a:t>
            </a:r>
          </a:p>
          <a:p>
            <a:pPr marL="457200" indent="-457200" algn="l">
              <a:buAutoNum type="arabicPeriod"/>
            </a:pP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Common </a:t>
            </a:r>
            <a:r>
              <a:rPr lang="en-US" sz="1800" dirty="0">
                <a:solidFill>
                  <a:srgbClr val="CCFFFF"/>
                </a:solidFill>
                <a:latin typeface="Futura Md BT" panose="020B0602020204020303" pitchFamily="34" charset="0"/>
              </a:rPr>
              <a:t>Type System in </a:t>
            </a:r>
            <a:r>
              <a:rPr lang="en-US" sz="1800" dirty="0" err="1">
                <a:solidFill>
                  <a:srgbClr val="CCFFFF"/>
                </a:solidFill>
                <a:latin typeface="Futura Md BT" panose="020B0602020204020303" pitchFamily="34" charset="0"/>
              </a:rPr>
              <a:t>.Net</a:t>
            </a:r>
            <a:r>
              <a:rPr lang="en-US" sz="18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(short)</a:t>
            </a:r>
          </a:p>
          <a:p>
            <a:pPr marL="457200" indent="-457200" algn="l">
              <a:buAutoNum type="arabicPeriod"/>
            </a:pP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Quality </a:t>
            </a:r>
            <a:r>
              <a:rPr lang="en-US" sz="1800" dirty="0">
                <a:solidFill>
                  <a:srgbClr val="CCFFFF"/>
                </a:solidFill>
                <a:latin typeface="Futura Md BT" panose="020B0602020204020303" pitchFamily="34" charset="0"/>
              </a:rPr>
              <a:t>Code </a:t>
            </a: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– Proper Naming</a:t>
            </a:r>
          </a:p>
          <a:p>
            <a:pPr marL="457200" indent="-457200" algn="l">
              <a:buAutoNum type="arabicPeriod"/>
            </a:pP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Quality </a:t>
            </a:r>
            <a:r>
              <a:rPr lang="en-US" sz="1800" dirty="0">
                <a:solidFill>
                  <a:srgbClr val="CCFFFF"/>
                </a:solidFill>
                <a:latin typeface="Futura Md BT" panose="020B0602020204020303" pitchFamily="34" charset="0"/>
              </a:rPr>
              <a:t>Code </a:t>
            </a: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– Proper OOP</a:t>
            </a:r>
          </a:p>
          <a:p>
            <a:pPr marL="457200" indent="-457200" algn="l">
              <a:buAutoNum type="arabicPeriod"/>
            </a:pP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Quality Code – Principles and Design Patterns</a:t>
            </a:r>
          </a:p>
          <a:p>
            <a:pPr marL="457200" indent="-457200" algn="l">
              <a:buAutoNum type="arabicPeriod"/>
            </a:pPr>
            <a:r>
              <a:rPr lang="en-US" sz="18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MonoGame</a:t>
            </a: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/XNA – brief overview (short)</a:t>
            </a:r>
          </a:p>
          <a:p>
            <a:pPr marL="457200" indent="-457200" algn="l">
              <a:buAutoNum type="arabicPeriod"/>
            </a:pP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Monopoly Architecture and Planning (short)</a:t>
            </a:r>
          </a:p>
          <a:p>
            <a:pPr marL="457200" indent="-457200" algn="l">
              <a:buAutoNum type="arabicPeriod"/>
            </a:pP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Implementing Monopoly with </a:t>
            </a:r>
            <a:r>
              <a:rPr lang="en-US" sz="18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MonoGame</a:t>
            </a: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(2-3 lectures)</a:t>
            </a:r>
          </a:p>
          <a:p>
            <a:pPr marL="457200" indent="-457200" algn="l">
              <a:buAutoNum type="arabicPeriod"/>
            </a:pPr>
            <a:endParaRPr lang="en-US" sz="18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4098" name="Picture 2" descr="http://www.funcion13.com/wp-content/uploads/2013/04/oo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377" y="3733800"/>
            <a:ext cx="19431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47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600200" y="-1524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Workshops</a:t>
            </a:r>
            <a:endParaRPr lang="en-US" sz="2800" i="1" u="sng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81000" y="838200"/>
            <a:ext cx="8141329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AutoNum type="arabicPeriod"/>
            </a:pPr>
            <a:r>
              <a:rPr lang="en-US" sz="24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EscapeFloor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Game – exam solution</a:t>
            </a:r>
          </a:p>
          <a:p>
            <a:pPr marL="342900" indent="-342900" algn="l">
              <a:buAutoNum type="arabicPeriod"/>
            </a:pPr>
            <a:r>
              <a:rPr lang="en-US" sz="24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SpacecraftWars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– exam solution</a:t>
            </a:r>
          </a:p>
          <a:p>
            <a:pPr marL="342900" indent="-34290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Some of the shorter lectures will also be done in the workshops</a:t>
            </a:r>
          </a:p>
          <a:p>
            <a:pPr marL="342900" indent="-34290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Questions from students</a:t>
            </a:r>
          </a:p>
          <a:p>
            <a:pPr marL="457200" indent="-457200" algn="l">
              <a:buAutoNum type="arabicPeriod"/>
            </a:pPr>
            <a:endParaRPr lang="en-US" sz="18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FFFF"/>
      </a:hlink>
      <a:folHlink>
        <a:srgbClr val="CC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5115</TotalTime>
  <Words>734</Words>
  <Application>Microsoft Office PowerPoint</Application>
  <PresentationFormat>On-screen Show (4:3)</PresentationFormat>
  <Paragraphs>166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Futura Md BT</vt:lpstr>
      <vt:lpstr>Office Theme</vt:lpstr>
      <vt:lpstr>Object-oriented Programming  and  Quality Code </vt:lpstr>
      <vt:lpstr>Lecture Content</vt:lpstr>
      <vt:lpstr>Lecturer</vt:lpstr>
      <vt:lpstr>Homework Notes</vt:lpstr>
      <vt:lpstr>Homework Notes</vt:lpstr>
      <vt:lpstr>Homework Notes</vt:lpstr>
      <vt:lpstr>Homework Notes</vt:lpstr>
      <vt:lpstr>PowerPoint Presentation</vt:lpstr>
      <vt:lpstr>PowerPoint Presentation</vt:lpstr>
      <vt:lpstr>Evaluation</vt:lpstr>
      <vt:lpstr>Timeline</vt:lpstr>
      <vt:lpstr>The Teamwork Project</vt:lpstr>
      <vt:lpstr>How to study</vt:lpstr>
      <vt:lpstr>Champions from the Introduction Module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M18x</dc:creator>
  <cp:lastModifiedBy>Zacademy</cp:lastModifiedBy>
  <cp:revision>81</cp:revision>
  <dcterms:created xsi:type="dcterms:W3CDTF">2006-08-16T00:00:00Z</dcterms:created>
  <dcterms:modified xsi:type="dcterms:W3CDTF">2015-05-14T08:52:26Z</dcterms:modified>
</cp:coreProperties>
</file>