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93" r:id="rId5"/>
    <p:sldId id="298" r:id="rId6"/>
    <p:sldId id="294" r:id="rId7"/>
    <p:sldId id="301" r:id="rId8"/>
    <p:sldId id="304" r:id="rId9"/>
    <p:sldId id="302" r:id="rId10"/>
    <p:sldId id="305" r:id="rId11"/>
    <p:sldId id="306" r:id="rId12"/>
    <p:sldId id="307" r:id="rId13"/>
    <p:sldId id="297" r:id="rId14"/>
    <p:sldId id="266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CCFFFF"/>
    <a:srgbClr val="B9E2D2"/>
    <a:srgbClr val="67F1FF"/>
    <a:srgbClr val="CCECFF"/>
    <a:srgbClr val="66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DF913-8009-43C4-85E4-5E89556EB0B0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1F4E6-D26E-402F-BEC4-9AFA29B74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1F4E6-D26E-402F-BEC4-9AFA29B7492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F4A-27EA-4963-963B-3F58ADC64164}" type="datetime1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C6ED-229D-4D0B-987C-E38ADB53470F}" type="datetime1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4FCB-3D12-4D5A-AC50-2BC8E673067F}" type="datetime1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58A8-B123-48D9-8A7E-BB60C45B0A15}" type="datetime1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F65B-AADD-4A66-BDC7-51BEF62ACE2E}" type="datetime1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472B-3C2B-490D-B6D2-C57B5BFA2B87}" type="datetime1">
              <a:rPr lang="en-US" smtClean="0"/>
              <a:pPr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D3BB-116F-4949-BB91-F1F223B4EE72}" type="datetime1">
              <a:rPr lang="en-US" smtClean="0"/>
              <a:pPr/>
              <a:t>5/14/2015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22A2-54FC-4804-871F-971EDE9564B4}" type="datetime1">
              <a:rPr lang="en-US" smtClean="0"/>
              <a:pPr/>
              <a:t>5/14/2015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6C13-EF93-4700-A184-F5D966D4CC95}" type="datetime1">
              <a:rPr lang="en-US" smtClean="0"/>
              <a:pPr/>
              <a:t>5/14/2015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6215-C45A-4D3C-902D-DD2520AF9657}" type="datetime1">
              <a:rPr lang="en-US" smtClean="0"/>
              <a:pPr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6096-2629-455C-8B24-74D4FEBB8E3E}" type="datetime1">
              <a:rPr lang="en-US" smtClean="0"/>
              <a:pPr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3E01-5AB8-4B8E-AA33-9BD95D526DB7}" type="datetime1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5" y="533402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2.1 Exception Handling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018" y="5997577"/>
            <a:ext cx="30480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u="sng" dirty="0">
                <a:solidFill>
                  <a:srgbClr val="CCFFFF"/>
                </a:solidFill>
                <a:latin typeface="Futura Md BT" panose="020B0602020204020303" pitchFamily="34" charset="0"/>
              </a:rPr>
              <a:t>academy.zariba.com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8" name="Picture 4" descr="http://www.typecastexception.com/image.axd?picture=Exception-Message-to-User-C-Sharp-Ex%5B2%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67000"/>
            <a:ext cx="57626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8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3060" y="434975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6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Best Practices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2810" y="4716465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33400" y="17526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32810" y="1947865"/>
            <a:ext cx="7924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catch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blocks should be ordered by the exception hierarchy starting with the lowest and move on to the more general exceptions.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Each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catch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block should handle only the exceptions which it expects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Handling all exceptions disregarding their type is a popular bad practice</a:t>
            </a:r>
            <a:endParaRPr lang="en-US" sz="28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71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3060" y="434975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6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Best Practices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2810" y="4716465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33400" y="17526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32810" y="1947865"/>
            <a:ext cx="7924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When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throwing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an exception always pass a good explanation message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Bad examples – 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Futura Md BT" panose="020B0602020204020303" pitchFamily="34" charset="0"/>
              </a:rPr>
              <a:t>“Unexpected error”, “Invalid Argument”, “Something broke”.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Good Examples –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“Bunny legs should be more than 4”, “Password should be more than 10 symbols”…</a:t>
            </a:r>
            <a:endParaRPr lang="en-US" sz="28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23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3060" y="434975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6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Best Practices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2810" y="4716465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33400" y="17526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32810" y="1947865"/>
            <a:ext cx="7924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Exceptions decrease the performance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Throw exceptions only in situations which should be handled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Do not throw exceptions in the normal program control flow (e.g. invalid user input)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CLR could throw exceptions at any time</a:t>
            </a:r>
          </a:p>
        </p:txBody>
      </p:sp>
    </p:spTree>
    <p:extLst>
      <p:ext uri="{BB962C8B-B14F-4D97-AF65-F5344CB8AC3E}">
        <p14:creationId xmlns:p14="http://schemas.microsoft.com/office/powerpoint/2010/main" val="310072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286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Homework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21066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SzPct val="90000"/>
              <a:buFont typeface="+mj-lt"/>
              <a:buAutoNum type="arabicPeriod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COMPULSORY – implement the 2048 game! </a:t>
            </a:r>
            <a:endParaRPr lang="en-US" sz="28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2" y="457202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99FFCC"/>
                </a:solidFill>
                <a:latin typeface="Futura Md BT" panose="020B0602020204020303" pitchFamily="34" charset="0"/>
              </a:rPr>
              <a:t>References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2050" name="Picture 2" descr="http://alsu.eu/wp-content/uploads/2014/07/Telerik-Academy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12129"/>
            <a:ext cx="44577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2" y="457202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 Academy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6612" y="2667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CCFFFF"/>
                </a:solidFill>
              </a:rPr>
              <a:t>Questions</a:t>
            </a:r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146" name="Picture 2" descr="http://mobyclik.com/images/blue_student_pc_1600_cl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2" y="3248685"/>
            <a:ext cx="2929515" cy="390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seekingmichigan.org/wp-content/uploads/2012/07/slider_quest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6" b="100000" l="968" r="90000">
                        <a14:foregroundMark x1="37957" y1="71143" x2="37957" y2="71143"/>
                        <a14:foregroundMark x1="34624" y1="84571" x2="34624" y2="84571"/>
                        <a14:foregroundMark x1="35806" y1="92286" x2="35806" y2="92286"/>
                        <a14:foregroundMark x1="45591" y1="77714" x2="45591" y2="77714"/>
                        <a14:foregroundMark x1="46344" y1="80857" x2="46344" y2="80857"/>
                        <a14:foregroundMark x1="44839" y1="96000" x2="44839" y2="96000"/>
                        <a14:foregroundMark x1="53441" y1="68000" x2="53441" y2="68000"/>
                        <a14:foregroundMark x1="51828" y1="84000" x2="51828" y2="84000"/>
                        <a14:foregroundMark x1="64301" y1="76571" x2="64301" y2="76571"/>
                        <a14:foregroundMark x1="61505" y1="95429" x2="61505" y2="95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0" y="1371600"/>
            <a:ext cx="5200650" cy="195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drkarenruskin.com/wp-content/uploads/2012/09/ask-dr-karen-ques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4" b="100000" l="0" r="100000">
                        <a14:foregroundMark x1="50526" y1="83660" x2="50526" y2="83660"/>
                        <a14:foregroundMark x1="50526" y1="81699" x2="50526" y2="81699"/>
                        <a14:foregroundMark x1="50000" y1="90523" x2="50000" y2="90523"/>
                        <a14:foregroundMark x1="50000" y1="90523" x2="50000" y2="90523"/>
                        <a14:foregroundMark x1="51053" y1="92810" x2="51053" y2="92810"/>
                        <a14:foregroundMark x1="53684" y1="95752" x2="53684" y2="95752"/>
                        <a14:foregroundMark x1="53684" y1="95752" x2="55263" y2="95752"/>
                        <a14:foregroundMark x1="56842" y1="95098" x2="56842" y2="95098"/>
                        <a14:foregroundMark x1="56842" y1="95098" x2="56842" y2="950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174" y="3048000"/>
            <a:ext cx="1028595" cy="16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5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2" y="457202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Lecture Content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905002"/>
            <a:ext cx="7162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What are Exceptions?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Handling Exceptions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System.Exception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Class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Exceptions Hierarchy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Throwing Exceptions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Best Practices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2" y="457202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1. 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What are Exceptions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2209799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exce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ptions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in .NET are classic implementation of the OOP exception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They deliver a powerful mechanism for centralized handling of errors and unusual events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Substitute procedure-oriented approach, in which each function returns an error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Simplify code construction and maintenance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Allow th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 problematic situations to b processed at multiple levels</a:t>
            </a:r>
            <a:endParaRPr lang="en-US" sz="28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32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7707" y="42545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2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Handling Exceptions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1185" y="1066802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" name="Picture 5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6851">
            <a:off x="5344910" y="4644030"/>
            <a:ext cx="2801221" cy="280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quickmeme.com/img/29/29e5d947da09a837ce875fc9636eff0588e598ea17121aae7225c3422e1033c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98" y="2416176"/>
            <a:ext cx="3098176" cy="33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878787" y="1898655"/>
            <a:ext cx="5036613" cy="4321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Try-Catch blocks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Try-Catch-Finally blocks</a:t>
            </a:r>
            <a:endParaRPr lang="en-US" sz="28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32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0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7707" y="42545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3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The </a:t>
            </a:r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System.Exception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Class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7610" y="4830765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1000" y="2209799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Exceptions in .NET are objects (as is everything)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</a:t>
            </a:r>
            <a:r>
              <a:rPr lang="en-US" sz="28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System.Exception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class is base for all exceptions in CLR (Common Language Runtime)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Contains information for the error/unusual situation.</a:t>
            </a:r>
          </a:p>
          <a:p>
            <a:pPr algn="l"/>
            <a:r>
              <a:rPr lang="en-US" sz="2800" dirty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Message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text description of the exception</a:t>
            </a:r>
          </a:p>
          <a:p>
            <a:pPr algn="l"/>
            <a:r>
              <a:rPr lang="en-US" sz="2800" dirty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r>
              <a:rPr lang="en-US" sz="28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StackTrace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description of the stack at the 			moment of throwing the exception</a:t>
            </a:r>
          </a:p>
          <a:p>
            <a:pPr algn="l"/>
            <a:r>
              <a:rPr lang="en-US" sz="2800" dirty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r>
              <a:rPr lang="en-US" sz="28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InnerException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exception caused the current 		exception </a:t>
            </a:r>
            <a:endParaRPr lang="en-US" sz="2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32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1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3060" y="434975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4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Exceptions Hierarchy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2810" y="4716465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4176" y="800099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3074" name="Picture 2" descr="http://book.javanb.com/From-Java-To-Csharp-A-Developers-Guide/FILES/13fig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87" y="1658901"/>
            <a:ext cx="7672977" cy="488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6851">
            <a:off x="7239876" y="5433534"/>
            <a:ext cx="1629733" cy="162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0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3060" y="434975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5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Throwing Exceptions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2810" y="4716465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32810" y="1947865"/>
            <a:ext cx="7924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Exceptions are thrown by the “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throw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” keyword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When an exception is thrown the program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execution stops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the exception travels over the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stack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to find a catch block. If the exception is not handled, an 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error message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is displayed.</a:t>
            </a:r>
            <a:endParaRPr lang="en-US" sz="28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41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3060" y="434975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5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Throwing Exceptions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2810" y="4716465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7" name="Picture 6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298798" y="5550544"/>
            <a:ext cx="1662414" cy="166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introprogramming.info/wp-content/uploads/2013/07/clip_image004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6705600" cy="490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53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3060" y="434975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6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Best Practices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2810" y="4716465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33400" y="17526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32810" y="1947865"/>
            <a:ext cx="7924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Choose a proper </a:t>
            </a:r>
            <a:r>
              <a:rPr lang="en-US" sz="28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ExceptionType</a:t>
            </a:r>
            <a:endParaRPr lang="en-US" sz="28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ArgumentException</a:t>
            </a:r>
            <a:endParaRPr lang="en-US" sz="28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ArgumentNullException</a:t>
            </a:r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ArgumentOutOfRangeException</a:t>
            </a:r>
            <a:endParaRPr lang="en-US" sz="28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NotSupportedException</a:t>
            </a:r>
            <a:endParaRPr lang="en-US" sz="28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NotImplementedException</a:t>
            </a:r>
            <a:endParaRPr lang="en-US" sz="28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If there is no suitable standard exception make, create your own exception class (we will learn later how to do that).</a:t>
            </a:r>
            <a:endParaRPr lang="en-US" sz="28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FFFF"/>
      </a:hlink>
      <a:folHlink>
        <a:srgbClr val="CC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5438</TotalTime>
  <Words>394</Words>
  <Application>Microsoft Office PowerPoint</Application>
  <PresentationFormat>On-screen Show (4:3)</PresentationFormat>
  <Paragraphs>89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Futura Md BT</vt:lpstr>
      <vt:lpstr>Office Theme</vt:lpstr>
      <vt:lpstr>2.1 Exception Handling</vt:lpstr>
      <vt:lpstr>Lecture Content</vt:lpstr>
      <vt:lpstr>1. What are Exceptions</vt:lpstr>
      <vt:lpstr>2. Handling Exceptions</vt:lpstr>
      <vt:lpstr>3. The System.Exception Class</vt:lpstr>
      <vt:lpstr>4. Exceptions Hierarchy</vt:lpstr>
      <vt:lpstr>5. Throwing Exceptions</vt:lpstr>
      <vt:lpstr>5. Throwing Exceptions</vt:lpstr>
      <vt:lpstr>6. Best Practices</vt:lpstr>
      <vt:lpstr>6. Best Practices</vt:lpstr>
      <vt:lpstr>6. Best Practices</vt:lpstr>
      <vt:lpstr>6. Best Practices</vt:lpstr>
      <vt:lpstr>Homework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M18x</dc:creator>
  <cp:lastModifiedBy>Fractal Games</cp:lastModifiedBy>
  <cp:revision>169</cp:revision>
  <dcterms:created xsi:type="dcterms:W3CDTF">2006-08-16T00:00:00Z</dcterms:created>
  <dcterms:modified xsi:type="dcterms:W3CDTF">2015-05-14T15:57:44Z</dcterms:modified>
</cp:coreProperties>
</file>