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93" r:id="rId4"/>
    <p:sldId id="316" r:id="rId5"/>
    <p:sldId id="323" r:id="rId6"/>
    <p:sldId id="324" r:id="rId7"/>
    <p:sldId id="325" r:id="rId8"/>
    <p:sldId id="326" r:id="rId9"/>
    <p:sldId id="315" r:id="rId10"/>
    <p:sldId id="317" r:id="rId11"/>
    <p:sldId id="318" r:id="rId12"/>
    <p:sldId id="319" r:id="rId13"/>
    <p:sldId id="259" r:id="rId14"/>
    <p:sldId id="320" r:id="rId15"/>
    <p:sldId id="321" r:id="rId16"/>
    <p:sldId id="308" r:id="rId17"/>
    <p:sldId id="297" r:id="rId18"/>
    <p:sldId id="322" r:id="rId19"/>
    <p:sldId id="266"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FFCC"/>
    <a:srgbClr val="B9E2D2"/>
    <a:srgbClr val="67F1FF"/>
    <a:srgbClr val="CCECFF"/>
    <a:srgbClr val="66C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DF913-8009-43C4-85E4-5E89556EB0B0}" type="datetimeFigureOut">
              <a:rPr lang="en-US" smtClean="0"/>
              <a:pPr/>
              <a:t>6/6/2015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51F4E6-D26E-402F-BEC4-9AFA29B74928}" type="slidenum">
              <a:rPr lang="en-US" smtClean="0"/>
              <a:pPr/>
              <a:t>‹#›</a:t>
            </a:fld>
            <a:endParaRPr lang="en-US"/>
          </a:p>
        </p:txBody>
      </p:sp>
    </p:spTree>
    <p:extLst>
      <p:ext uri="{BB962C8B-B14F-4D97-AF65-F5344CB8AC3E}">
        <p14:creationId xmlns:p14="http://schemas.microsoft.com/office/powerpoint/2010/main" val="2266257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17</a:t>
            </a:fld>
            <a:endParaRPr lang="en-US"/>
          </a:p>
        </p:txBody>
      </p:sp>
    </p:spTree>
    <p:extLst>
      <p:ext uri="{BB962C8B-B14F-4D97-AF65-F5344CB8AC3E}">
        <p14:creationId xmlns:p14="http://schemas.microsoft.com/office/powerpoint/2010/main" val="1321341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9E51F4E6-D26E-402F-BEC4-9AFA29B74928}" type="slidenum">
              <a:rPr lang="en-US" smtClean="0"/>
              <a:pPr/>
              <a:t>18</a:t>
            </a:fld>
            <a:endParaRPr lang="en-US"/>
          </a:p>
        </p:txBody>
      </p:sp>
    </p:spTree>
    <p:extLst>
      <p:ext uri="{BB962C8B-B14F-4D97-AF65-F5344CB8AC3E}">
        <p14:creationId xmlns:p14="http://schemas.microsoft.com/office/powerpoint/2010/main" val="400746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B24F4A-27EA-4963-963B-3F58ADC64164}" type="datetime1">
              <a:rPr lang="en-US" smtClean="0"/>
              <a:pPr/>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8C6ED-229D-4D0B-987C-E38ADB53470F}" type="datetime1">
              <a:rPr lang="en-US" smtClean="0"/>
              <a:pPr/>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24FCB-3D12-4D5A-AC50-2BC8E673067F}" type="datetime1">
              <a:rPr lang="en-US" smtClean="0"/>
              <a:pPr/>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AB58A8-B123-48D9-8A7E-BB60C45B0A15}" type="datetime1">
              <a:rPr lang="en-US" smtClean="0"/>
              <a:pPr/>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65F65B-AADD-4A66-BDC7-51BEF62ACE2E}" type="datetime1">
              <a:rPr lang="en-US" smtClean="0"/>
              <a:pPr/>
              <a:t>6/6/2015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7472B-3C2B-490D-B6D2-C57B5BFA2B87}" type="datetime1">
              <a:rPr lang="en-US" smtClean="0"/>
              <a:pPr/>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9D3BB-116F-4949-BB91-F1F223B4EE72}" type="datetime1">
              <a:rPr lang="en-US" smtClean="0"/>
              <a:pPr/>
              <a:t>6/6/2015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1A22A2-54FC-4804-871F-971EDE9564B4}" type="datetime1">
              <a:rPr lang="en-US" smtClean="0"/>
              <a:pPr/>
              <a:t>6/6/2015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A6C13-EF93-4700-A184-F5D966D4CC95}" type="datetime1">
              <a:rPr lang="en-US" smtClean="0"/>
              <a:pPr/>
              <a:t>6/6/2015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406215-C45A-4D3C-902D-DD2520AF9657}" type="datetime1">
              <a:rPr lang="en-US" smtClean="0"/>
              <a:pPr/>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F16096-2629-455C-8B24-74D4FEBB8E3E}" type="datetime1">
              <a:rPr lang="en-US" smtClean="0"/>
              <a:pPr/>
              <a:t>6/6/2015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B3E01-5AB8-4B8E-AA33-9BD95D526DB7}" type="datetime1">
              <a:rPr lang="en-US" smtClean="0"/>
              <a:pPr/>
              <a:t>6/6/2015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0885" y="533402"/>
            <a:ext cx="6793117" cy="1470025"/>
          </a:xfrm>
        </p:spPr>
        <p:txBody>
          <a:bodyPr>
            <a:normAutofit/>
          </a:bodyPr>
          <a:lstStyle/>
          <a:p>
            <a:r>
              <a:rPr lang="en-US" sz="3200" dirty="0" smtClean="0">
                <a:solidFill>
                  <a:srgbClr val="99FFCC"/>
                </a:solidFill>
                <a:latin typeface="Futura Md BT" panose="020B0602020204020303" pitchFamily="34" charset="0"/>
              </a:rPr>
              <a:t>Workshop on Graph Theory</a:t>
            </a:r>
            <a:endParaRPr lang="en-US" sz="3200" dirty="0">
              <a:solidFill>
                <a:srgbClr val="99FFCC"/>
              </a:solidFill>
              <a:latin typeface="Futura Md BT" panose="020B0602020204020303" pitchFamily="34" charset="0"/>
            </a:endParaRPr>
          </a:p>
        </p:txBody>
      </p:sp>
      <p:sp>
        <p:nvSpPr>
          <p:cNvPr id="5" name="Title 1"/>
          <p:cNvSpPr txBox="1">
            <a:spLocks/>
          </p:cNvSpPr>
          <p:nvPr/>
        </p:nvSpPr>
        <p:spPr>
          <a:xfrm>
            <a:off x="-3018" y="5997577"/>
            <a:ext cx="3048000" cy="8604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800" i="1" u="sng" dirty="0">
                <a:solidFill>
                  <a:srgbClr val="CCFFFF"/>
                </a:solidFill>
                <a:latin typeface="Futura Md BT" panose="020B0602020204020303" pitchFamily="34" charset="0"/>
              </a:rPr>
              <a:t>academy.zariba.com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pic>
        <p:nvPicPr>
          <p:cNvPr id="3" name="Picture 2" descr="C:\Users\M18x\Downloads\Petersen_graph_3-coloring (1).png"/>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86000" y="1981200"/>
            <a:ext cx="4393919" cy="421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8522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4. Depth-First-Search</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pic>
        <p:nvPicPr>
          <p:cNvPr id="7" name="Picture 6"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46851">
            <a:off x="5755652" y="4836910"/>
            <a:ext cx="2801221" cy="280122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ttps://camo.githubusercontent.com/81237833eeedea03b1f124ef97a2834f07e81e53/687474703a2f2f7777772e6373652e756e73772e6564752e61752f7e62696c6c772f4a757374736561726368312e6769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057400"/>
            <a:ext cx="6414397"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967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5. Hacking the “</a:t>
            </a:r>
            <a:r>
              <a:rPr lang="en-US" sz="3200" dirty="0" err="1" smtClean="0">
                <a:solidFill>
                  <a:srgbClr val="99FFCC"/>
                </a:solidFill>
                <a:latin typeface="Futura Md BT" panose="020B0602020204020303" pitchFamily="34" charset="0"/>
              </a:rPr>
              <a:t>Wordz</a:t>
            </a:r>
            <a:r>
              <a:rPr lang="en-US" sz="3200" dirty="0" smtClean="0">
                <a:solidFill>
                  <a:srgbClr val="99FFCC"/>
                </a:solidFill>
                <a:latin typeface="Futura Md BT" panose="020B0602020204020303" pitchFamily="34" charset="0"/>
              </a:rPr>
              <a:t>” game</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endParaRPr lang="en-US" sz="2400" dirty="0">
              <a:solidFill>
                <a:srgbClr val="CCFFFF"/>
              </a:solidFill>
              <a:latin typeface="Futura Md BT" panose="020B0602020204020303" pitchFamily="34" charset="0"/>
            </a:endParaRPr>
          </a:p>
        </p:txBody>
      </p:sp>
      <p:pic>
        <p:nvPicPr>
          <p:cNvPr id="7" name="Picture 6" descr="http://pinkdoorproperties.com/wp-content/gallery/semmes-ave-before-photos/Demo-Text-Pict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346851">
            <a:off x="5755652" y="4836910"/>
            <a:ext cx="2801221" cy="280122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http://a5.mzstatic.com/us/r30/Purple/v4/e9/6b/3e/e96b3ece-659b-df63-c0b0-b34e2295d03b/screen480x480.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52600"/>
            <a:ext cx="3657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498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smtClean="0">
                <a:solidFill>
                  <a:srgbClr val="99FFCC"/>
                </a:solidFill>
                <a:latin typeface="Futura Md BT" panose="020B0602020204020303" pitchFamily="34" charset="0"/>
              </a:rPr>
              <a:t>6. Optional Homework</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7" name="Title 1"/>
          <p:cNvSpPr txBox="1">
            <a:spLocks/>
          </p:cNvSpPr>
          <p:nvPr/>
        </p:nvSpPr>
        <p:spPr>
          <a:xfrm>
            <a:off x="228600" y="1447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AutoNum type="arabicPeriod"/>
            </a:pPr>
            <a:r>
              <a:rPr lang="en-US" sz="2400" dirty="0" smtClean="0">
                <a:solidFill>
                  <a:srgbClr val="CCFFFF"/>
                </a:solidFill>
                <a:latin typeface="Futura Md BT" panose="020B0602020204020303" pitchFamily="34" charset="0"/>
              </a:rPr>
              <a:t>Implement the Breadth-First-Search algorithm.</a:t>
            </a:r>
          </a:p>
          <a:p>
            <a:pPr marL="457200" indent="-457200" algn="l">
              <a:buAutoNum type="arabicPeriod"/>
            </a:pPr>
            <a:r>
              <a:rPr lang="en-US" sz="2400" dirty="0" smtClean="0">
                <a:solidFill>
                  <a:srgbClr val="CCFFFF"/>
                </a:solidFill>
                <a:latin typeface="Futura Md BT" panose="020B0602020204020303" pitchFamily="34" charset="0"/>
              </a:rPr>
              <a:t>Read online and implement </a:t>
            </a:r>
            <a:r>
              <a:rPr lang="en-US" sz="2400" dirty="0" err="1" smtClean="0">
                <a:solidFill>
                  <a:srgbClr val="CCFFFF"/>
                </a:solidFill>
                <a:latin typeface="Futura Md BT" panose="020B0602020204020303" pitchFamily="34" charset="0"/>
              </a:rPr>
              <a:t>Dijkstra’s</a:t>
            </a:r>
            <a:r>
              <a:rPr lang="en-US" sz="2400" smtClean="0">
                <a:solidFill>
                  <a:srgbClr val="CCFFFF"/>
                </a:solidFill>
                <a:latin typeface="Futura Md BT" panose="020B0602020204020303" pitchFamily="34" charset="0"/>
              </a:rPr>
              <a:t> algorithm.</a:t>
            </a:r>
            <a:endParaRPr lang="en-US" sz="2400" dirty="0" smtClean="0">
              <a:solidFill>
                <a:srgbClr val="CCFFFF"/>
              </a:solidFill>
              <a:latin typeface="Futura Md BT" panose="020B0602020204020303" pitchFamily="34" charset="0"/>
            </a:endParaRPr>
          </a:p>
          <a:p>
            <a:pPr marL="457200" indent="-457200" algn="l">
              <a:buAutoNum type="arabicPeriod"/>
            </a:pPr>
            <a:r>
              <a:rPr lang="en-US" sz="2400" dirty="0" smtClean="0">
                <a:solidFill>
                  <a:srgbClr val="CCFFFF"/>
                </a:solidFill>
                <a:latin typeface="Futura Md BT" panose="020B0602020204020303" pitchFamily="34" charset="0"/>
              </a:rPr>
              <a:t>Create a Cycle class on n vertices which inherits from Graph. </a:t>
            </a:r>
          </a:p>
          <a:p>
            <a:pPr marL="457200" indent="-457200" algn="l">
              <a:buAutoNum type="arabicPeriod"/>
            </a:pPr>
            <a:r>
              <a:rPr lang="en-US" sz="2400" dirty="0" smtClean="0">
                <a:solidFill>
                  <a:srgbClr val="CCFFFF"/>
                </a:solidFill>
                <a:latin typeface="Futura Md BT" panose="020B0602020204020303" pitchFamily="34" charset="0"/>
              </a:rPr>
              <a:t>Create a Path class on n vertices which inherits from Graph.</a:t>
            </a:r>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1764950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Abstraction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endParaRPr lang="en-US" sz="3200" dirty="0" smtClean="0">
              <a:solidFill>
                <a:srgbClr val="CCFFFF"/>
              </a:solidFill>
              <a:latin typeface="Futura Md BT" panose="020B0602020204020303" pitchFamily="34" charset="0"/>
            </a:endParaRPr>
          </a:p>
          <a:p>
            <a:pPr marL="514350" indent="-514350" algn="l">
              <a:buFont typeface="Arial" panose="020B0604020202020204" pitchFamily="34" charset="0"/>
              <a:buChar char="•"/>
            </a:pP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means ignoring irrelevant features, properties, or functions and emphasizing on the ones relevant to the specific project</a:t>
            </a:r>
          </a:p>
          <a:p>
            <a:pPr marL="342900" indent="-342900" algn="l">
              <a:buFont typeface="Arial" panose="020B0604020202020204" pitchFamily="34" charset="0"/>
              <a:buChar char="•"/>
            </a:pP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helps managing complexity</a:t>
            </a:r>
          </a:p>
          <a:p>
            <a:pPr marL="342900" indent="-342900" algn="l">
              <a:buFont typeface="Arial" panose="020B0604020202020204" pitchFamily="34" charset="0"/>
              <a:buChar char="•"/>
            </a:pP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 in </a:t>
            </a:r>
            <a:r>
              <a:rPr lang="en-US" sz="2400" dirty="0" err="1" smtClean="0">
                <a:solidFill>
                  <a:srgbClr val="CCFFFF"/>
                </a:solidFill>
                <a:latin typeface="Futura Md BT" panose="020B0602020204020303" pitchFamily="34" charset="0"/>
              </a:rPr>
              <a:t>.Net</a:t>
            </a:r>
            <a:r>
              <a:rPr lang="en-US" sz="2400" dirty="0" smtClean="0">
                <a:solidFill>
                  <a:srgbClr val="CCFFFF"/>
                </a:solidFill>
                <a:latin typeface="Futura Md BT" panose="020B0602020204020303" pitchFamily="34" charset="0"/>
              </a:rPr>
              <a:t> can be done with the use of abstract classes or interfaces (or both)</a:t>
            </a:r>
          </a:p>
          <a:p>
            <a:pPr algn="l"/>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776522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Inter</a:t>
            </a:r>
            <a:r>
              <a:rPr lang="bg-BG" sz="3200" dirty="0" smtClean="0">
                <a:solidFill>
                  <a:srgbClr val="99FFCC"/>
                </a:solidFill>
                <a:latin typeface="Futura Md BT" panose="020B0602020204020303" pitchFamily="34" charset="0"/>
              </a:rPr>
              <a:t>f</a:t>
            </a:r>
            <a:r>
              <a:rPr lang="en-US" sz="3200" dirty="0" smtClean="0">
                <a:solidFill>
                  <a:srgbClr val="99FFCC"/>
                </a:solidFill>
                <a:latin typeface="Futura Md BT" panose="020B0602020204020303" pitchFamily="34" charset="0"/>
              </a:rPr>
              <a:t>aces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066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Interfaces define a set of operations and attributes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They do not provide any implementation – only a contract for implementing the defined features of a class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 be extended by other interfaces</a:t>
            </a:r>
          </a:p>
          <a:p>
            <a:pPr marL="457200" indent="-457200" algn="l">
              <a:buFont typeface="Arial" panose="020B0604020202020204" pitchFamily="34" charset="0"/>
              <a:buChar char="•"/>
            </a:pPr>
            <a:endParaRPr lang="en-US" sz="2400" dirty="0">
              <a:solidFill>
                <a:srgbClr val="CCFFFF"/>
              </a:solidFill>
              <a:latin typeface="Futura Md BT" panose="020B0602020204020303" pitchFamily="34" charset="0"/>
            </a:endParaRP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Cannot be instantiated</a:t>
            </a:r>
          </a:p>
        </p:txBody>
      </p:sp>
    </p:spTree>
    <p:extLst>
      <p:ext uri="{BB962C8B-B14F-4D97-AF65-F5344CB8AC3E}">
        <p14:creationId xmlns:p14="http://schemas.microsoft.com/office/powerpoint/2010/main" val="243808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0"/>
            <a:ext cx="6793117" cy="1470025"/>
          </a:xfrm>
        </p:spPr>
        <p:txBody>
          <a:bodyPr>
            <a:normAutofit/>
          </a:bodyPr>
          <a:lstStyle/>
          <a:p>
            <a:r>
              <a:rPr lang="en-US" sz="3200" dirty="0" smtClean="0">
                <a:solidFill>
                  <a:srgbClr val="99FFCC"/>
                </a:solidFill>
                <a:latin typeface="Futura Md BT" panose="020B0602020204020303" pitchFamily="34" charset="0"/>
              </a:rPr>
              <a:t>Abstract Classes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228600" y="163068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Abstract classes are a mix between an interface and a class</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Partially or fully provide implementation</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Non implemented methods are declared as abstract and are left empty (same as interfaces)</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Cannot be instantiated</a:t>
            </a:r>
          </a:p>
          <a:p>
            <a:pPr marL="457200" indent="-457200" algn="l">
              <a:buFont typeface="Arial" panose="020B0604020202020204" pitchFamily="34" charset="0"/>
              <a:buChar char="•"/>
            </a:pPr>
            <a:r>
              <a:rPr lang="en-US" sz="2400" dirty="0" smtClean="0">
                <a:solidFill>
                  <a:srgbClr val="CCFFFF"/>
                </a:solidFill>
                <a:latin typeface="Futura Md BT" panose="020B0602020204020303" pitchFamily="34" charset="0"/>
              </a:rPr>
              <a:t>Child classes, which are not abstract, should implement all abstract methods</a:t>
            </a:r>
          </a:p>
        </p:txBody>
      </p:sp>
    </p:spTree>
    <p:extLst>
      <p:ext uri="{BB962C8B-B14F-4D97-AF65-F5344CB8AC3E}">
        <p14:creationId xmlns:p14="http://schemas.microsoft.com/office/powerpoint/2010/main" val="3415571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2" y="457202"/>
            <a:ext cx="6793117" cy="1470025"/>
          </a:xfrm>
        </p:spPr>
        <p:txBody>
          <a:bodyPr>
            <a:normAutofit/>
          </a:bodyPr>
          <a:lstStyle/>
          <a:p>
            <a:r>
              <a:rPr lang="en-US" sz="3200" dirty="0" smtClean="0">
                <a:solidFill>
                  <a:srgbClr val="99FFCC"/>
                </a:solidFill>
                <a:latin typeface="Futura Md BT" panose="020B0602020204020303" pitchFamily="34" charset="0"/>
              </a:rPr>
              <a:t>4. Encapsulation</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rgbClr val="CCFFFF"/>
                </a:solidFill>
                <a:latin typeface="Futura Md BT" panose="020B0602020204020303" pitchFamily="34" charset="0"/>
              </a:rPr>
              <a:t> </a:t>
            </a:r>
          </a:p>
          <a:p>
            <a:pPr algn="l">
              <a:buFont typeface="Arial" pitchFamily="34" charset="0"/>
              <a:buChar char="•"/>
            </a:pPr>
            <a:endParaRPr lang="en-US" sz="2400" dirty="0">
              <a:solidFill>
                <a:srgbClr val="CCFFFF"/>
              </a:solidFill>
              <a:latin typeface="Futura Md BT" panose="020B0602020204020303" pitchFamily="34" charset="0"/>
            </a:endParaRPr>
          </a:p>
        </p:txBody>
      </p:sp>
      <p:sp>
        <p:nvSpPr>
          <p:cNvPr id="6" name="Title 1"/>
          <p:cNvSpPr txBox="1">
            <a:spLocks/>
          </p:cNvSpPr>
          <p:nvPr/>
        </p:nvSpPr>
        <p:spPr>
          <a:xfrm>
            <a:off x="381000" y="2133600"/>
            <a:ext cx="8686800" cy="432752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Fields are always declared private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Constructors are almost always public</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Interface methods are always public</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Non-interface methods are declared private or</a:t>
            </a:r>
          </a:p>
          <a:p>
            <a:pPr algn="l"/>
            <a:r>
              <a:rPr lang="en-US" sz="2400" dirty="0">
                <a:solidFill>
                  <a:srgbClr val="CCFFFF"/>
                </a:solidFill>
                <a:latin typeface="Futura Md BT" panose="020B0602020204020303" pitchFamily="34" charset="0"/>
              </a:rPr>
              <a:t> </a:t>
            </a:r>
            <a:r>
              <a:rPr lang="en-US" sz="2400" dirty="0" smtClean="0">
                <a:solidFill>
                  <a:srgbClr val="CCFFFF"/>
                </a:solidFill>
                <a:latin typeface="Futura Md BT" panose="020B0602020204020303" pitchFamily="34" charset="0"/>
              </a:rPr>
              <a:t>   protected</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Hides implementation details and reduces</a:t>
            </a:r>
          </a:p>
          <a:p>
            <a:pPr algn="l"/>
            <a:r>
              <a:rPr lang="en-US" sz="2400" dirty="0">
                <a:solidFill>
                  <a:srgbClr val="CCFFFF"/>
                </a:solidFill>
                <a:latin typeface="Futura Md BT" panose="020B0602020204020303" pitchFamily="34" charset="0"/>
              </a:rPr>
              <a:t> </a:t>
            </a:r>
            <a:r>
              <a:rPr lang="en-US" sz="2400" dirty="0" smtClean="0">
                <a:solidFill>
                  <a:srgbClr val="CCFFFF"/>
                </a:solidFill>
                <a:latin typeface="Futura Md BT" panose="020B0602020204020303" pitchFamily="34" charset="0"/>
              </a:rPr>
              <a:t>   complexity</a:t>
            </a:r>
          </a:p>
          <a:p>
            <a:pPr algn="l"/>
            <a:endParaRPr lang="en-US" sz="2400" dirty="0">
              <a:solidFill>
                <a:srgbClr val="CCFFFF"/>
              </a:solidFill>
              <a:latin typeface="Futura Md BT" panose="020B0602020204020303" pitchFamily="34" charset="0"/>
            </a:endParaRPr>
          </a:p>
        </p:txBody>
      </p:sp>
      <p:pic>
        <p:nvPicPr>
          <p:cNvPr id="3074" name="Picture 2" descr="http://icons.iconarchive.com/icons/icons-land/medical/256/Equipment-Capsule-Red-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832" y="4617264"/>
            <a:ext cx="2003427" cy="2003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000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304800" y="1814514"/>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00000"/>
              </a:lnSpc>
              <a:buSzPct val="90000"/>
            </a:pPr>
            <a:r>
              <a:rPr lang="en-US" sz="1800" dirty="0" smtClean="0">
                <a:solidFill>
                  <a:srgbClr val="CCFFFF"/>
                </a:solidFill>
                <a:latin typeface="Futura Md BT" panose="020B0602020204020303" pitchFamily="34" charset="0"/>
              </a:rPr>
              <a:t>1. We are given a school. In the school there are classes of students. Each class has a set of teachers. Each teacher  teaches a set of disciplines. Students have a name and a unique class number. Classes have unique text identifier. Teachers have a name. Disciplines have a name, number of lectures and number of exercises. Both teachers and students are people. Students, classes, teachers and disciplines could have optional comments (free text block). Your task is to identify the OOP classes, their attributes and operations, encapsulate their fields , define the class hierarchy and create a class diagram.</a:t>
            </a:r>
          </a:p>
          <a:p>
            <a:pPr marL="514350" indent="-514350" algn="l">
              <a:lnSpc>
                <a:spcPct val="100000"/>
              </a:lnSpc>
              <a:buSzPct val="90000"/>
              <a:buFont typeface="+mj-lt"/>
              <a:buAutoNum type="arabicPeriod"/>
            </a:pPr>
            <a:endParaRPr lang="en-US" sz="18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9971674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71800" y="228600"/>
            <a:ext cx="6793117" cy="1470025"/>
          </a:xfrm>
        </p:spPr>
        <p:txBody>
          <a:bodyPr>
            <a:normAutofit/>
          </a:bodyPr>
          <a:lstStyle/>
          <a:p>
            <a:r>
              <a:rPr lang="en-US" sz="3200" dirty="0">
                <a:solidFill>
                  <a:srgbClr val="99FFCC"/>
                </a:solidFill>
                <a:latin typeface="Futura Md BT" panose="020B0602020204020303" pitchFamily="34" charset="0"/>
              </a:rPr>
              <a:t>Homework</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8" name="Title 1"/>
          <p:cNvSpPr txBox="1">
            <a:spLocks/>
          </p:cNvSpPr>
          <p:nvPr/>
        </p:nvSpPr>
        <p:spPr>
          <a:xfrm>
            <a:off x="304800" y="1814514"/>
            <a:ext cx="8763000" cy="47244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00000"/>
              </a:lnSpc>
              <a:buSzPct val="90000"/>
            </a:pPr>
            <a:r>
              <a:rPr lang="en-US" sz="1800" dirty="0" smtClean="0">
                <a:solidFill>
                  <a:srgbClr val="CCFFFF"/>
                </a:solidFill>
                <a:latin typeface="Futura Md BT" panose="020B0602020204020303" pitchFamily="34" charset="0"/>
              </a:rPr>
              <a:t>2. Define an abstract class Human with a first name and last name. Define a new class Student which is derived from Human and a has a new field – grade. Define class worker derived from Human with a new property </a:t>
            </a:r>
            <a:r>
              <a:rPr lang="en-US" sz="1800" dirty="0" err="1" smtClean="0">
                <a:solidFill>
                  <a:srgbClr val="CCFFFF"/>
                </a:solidFill>
                <a:latin typeface="Futura Md BT" panose="020B0602020204020303" pitchFamily="34" charset="0"/>
              </a:rPr>
              <a:t>WeekSalary</a:t>
            </a:r>
            <a:r>
              <a:rPr lang="en-US" sz="1800" dirty="0" smtClean="0">
                <a:solidFill>
                  <a:srgbClr val="CCFFFF"/>
                </a:solidFill>
                <a:latin typeface="Futura Md BT" panose="020B0602020204020303" pitchFamily="34" charset="0"/>
              </a:rPr>
              <a:t> and </a:t>
            </a:r>
            <a:r>
              <a:rPr lang="en-US" sz="1800" dirty="0" err="1" smtClean="0">
                <a:solidFill>
                  <a:srgbClr val="CCFFFF"/>
                </a:solidFill>
                <a:latin typeface="Futura Md BT" panose="020B0602020204020303" pitchFamily="34" charset="0"/>
              </a:rPr>
              <a:t>WorkHoursPerDay</a:t>
            </a:r>
            <a:r>
              <a:rPr lang="en-US" sz="1800" dirty="0" smtClean="0">
                <a:solidFill>
                  <a:srgbClr val="CCFFFF"/>
                </a:solidFill>
                <a:latin typeface="Futura Md BT" panose="020B0602020204020303" pitchFamily="34" charset="0"/>
              </a:rPr>
              <a:t> and a method </a:t>
            </a:r>
            <a:r>
              <a:rPr lang="en-US" sz="1800" dirty="0" err="1" smtClean="0">
                <a:solidFill>
                  <a:srgbClr val="CCFFFF"/>
                </a:solidFill>
                <a:latin typeface="Futura Md BT" panose="020B0602020204020303" pitchFamily="34" charset="0"/>
              </a:rPr>
              <a:t>MoneyPerHour</a:t>
            </a:r>
            <a:r>
              <a:rPr lang="en-US" sz="1800" dirty="0" smtClean="0">
                <a:solidFill>
                  <a:srgbClr val="CCFFFF"/>
                </a:solidFill>
                <a:latin typeface="Futura Md BT" panose="020B0602020204020303" pitchFamily="34" charset="0"/>
              </a:rPr>
              <a:t>() which returns the money earned per hour. Define the constructors and properties for this hierarchy.</a:t>
            </a:r>
            <a:r>
              <a:rPr lang="en-US" sz="1800" dirty="0">
                <a:solidFill>
                  <a:srgbClr val="CCFFFF"/>
                </a:solidFill>
                <a:latin typeface="Futura Md BT" panose="020B0602020204020303" pitchFamily="34" charset="0"/>
              </a:rPr>
              <a:t> </a:t>
            </a:r>
            <a:r>
              <a:rPr lang="en-US" sz="1800" dirty="0" smtClean="0">
                <a:solidFill>
                  <a:srgbClr val="CCFFFF"/>
                </a:solidFill>
                <a:latin typeface="Futura Md BT" panose="020B0602020204020303" pitchFamily="34" charset="0"/>
              </a:rPr>
              <a:t>Initialize a list of 10 students and sort them by grade in ascending order (</a:t>
            </a:r>
            <a:r>
              <a:rPr lang="en-US" sz="1800" dirty="0" err="1" smtClean="0">
                <a:solidFill>
                  <a:srgbClr val="CCFFFF"/>
                </a:solidFill>
                <a:latin typeface="Futura Md BT" panose="020B0602020204020303" pitchFamily="34" charset="0"/>
              </a:rPr>
              <a:t>Linq</a:t>
            </a:r>
            <a:r>
              <a:rPr lang="en-US" sz="1800" dirty="0" smtClean="0">
                <a:solidFill>
                  <a:srgbClr val="CCFFFF"/>
                </a:solidFill>
                <a:latin typeface="Futura Md BT" panose="020B0602020204020303" pitchFamily="34" charset="0"/>
              </a:rPr>
              <a:t>?). Initialize a list of 10 workers and sort them by money per hour in descending order. Merge the lists and sort them by first name and last name</a:t>
            </a:r>
          </a:p>
        </p:txBody>
      </p:sp>
    </p:spTree>
    <p:extLst>
      <p:ext uri="{BB962C8B-B14F-4D97-AF65-F5344CB8AC3E}">
        <p14:creationId xmlns:p14="http://schemas.microsoft.com/office/powerpoint/2010/main" val="12936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a:solidFill>
                  <a:srgbClr val="99FFCC"/>
                </a:solidFill>
                <a:latin typeface="Futura Md BT" panose="020B0602020204020303" pitchFamily="34" charset="0"/>
              </a:rPr>
              <a:t>References</a:t>
            </a:r>
            <a:endParaRPr lang="en-US" sz="3200" dirty="0">
              <a:solidFill>
                <a:srgbClr val="99FFCC"/>
              </a:solidFill>
              <a:latin typeface="Futura Md BT" panose="020B0602020204020303" pitchFamily="34" charset="0"/>
            </a:endParaRPr>
          </a:p>
        </p:txBody>
      </p:sp>
      <p:pic>
        <p:nvPicPr>
          <p:cNvPr id="2050" name="Picture 2" descr="http://alsu.eu/wp-content/uploads/2014/07/Telerik-Academy-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3112129"/>
            <a:ext cx="445770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783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2" y="457202"/>
            <a:ext cx="6793117" cy="1470025"/>
          </a:xfrm>
        </p:spPr>
        <p:txBody>
          <a:bodyPr>
            <a:normAutofit/>
          </a:bodyPr>
          <a:lstStyle/>
          <a:p>
            <a:r>
              <a:rPr lang="en-US" sz="3200" dirty="0" smtClean="0">
                <a:solidFill>
                  <a:srgbClr val="99FFCC"/>
                </a:solidFill>
                <a:latin typeface="Futura Md BT" panose="020B0602020204020303" pitchFamily="34" charset="0"/>
              </a:rPr>
              <a:t>Workshop Contents</a:t>
            </a:r>
            <a:endParaRPr lang="en-US" sz="3200" dirty="0">
              <a:solidFill>
                <a:srgbClr val="99FFCC"/>
              </a:solidFill>
              <a:latin typeface="Futura Md BT" panose="020B0602020204020303" pitchFamily="34" charset="0"/>
            </a:endParaRPr>
          </a:p>
        </p:txBody>
      </p:sp>
      <p:sp>
        <p:nvSpPr>
          <p:cNvPr id="7" name="Title 1"/>
          <p:cNvSpPr txBox="1">
            <a:spLocks/>
          </p:cNvSpPr>
          <p:nvPr/>
        </p:nvSpPr>
        <p:spPr>
          <a:xfrm>
            <a:off x="304800" y="1905002"/>
            <a:ext cx="7162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r>
              <a:rPr lang="en-US" sz="2400" dirty="0" smtClean="0">
                <a:solidFill>
                  <a:srgbClr val="CCFFFF"/>
                </a:solidFill>
                <a:latin typeface="Futura Md BT" panose="020B0602020204020303" pitchFamily="34" charset="0"/>
              </a:rPr>
              <a:t>What are graphs?</a:t>
            </a:r>
          </a:p>
          <a:p>
            <a:pPr marL="514350" indent="-514350" algn="l">
              <a:buAutoNum type="arabicPeriod"/>
            </a:pPr>
            <a:r>
              <a:rPr lang="en-US" sz="2400" dirty="0" smtClean="0">
                <a:solidFill>
                  <a:srgbClr val="CCFFFF"/>
                </a:solidFill>
                <a:latin typeface="Futura Md BT" panose="020B0602020204020303" pitchFamily="34" charset="0"/>
              </a:rPr>
              <a:t>Are they useful?</a:t>
            </a:r>
          </a:p>
          <a:p>
            <a:pPr marL="514350" indent="-514350" algn="l">
              <a:buAutoNum type="arabicPeriod"/>
            </a:pPr>
            <a:r>
              <a:rPr lang="en-US" sz="2400" dirty="0" smtClean="0">
                <a:solidFill>
                  <a:srgbClr val="CCFFFF"/>
                </a:solidFill>
                <a:latin typeface="Futura Md BT" panose="020B0602020204020303" pitchFamily="34" charset="0"/>
              </a:rPr>
              <a:t>Implementing our own Generic Graph</a:t>
            </a:r>
          </a:p>
          <a:p>
            <a:pPr marL="514350" indent="-514350" algn="l">
              <a:buAutoNum type="arabicPeriod"/>
            </a:pPr>
            <a:r>
              <a:rPr lang="en-US" sz="2400" dirty="0" smtClean="0">
                <a:solidFill>
                  <a:srgbClr val="CCFFFF"/>
                </a:solidFill>
                <a:latin typeface="Futura Md BT" panose="020B0602020204020303" pitchFamily="34" charset="0"/>
              </a:rPr>
              <a:t>Depth First Search</a:t>
            </a:r>
          </a:p>
          <a:p>
            <a:pPr marL="514350" indent="-514350" algn="l">
              <a:buAutoNum type="arabicPeriod"/>
            </a:pPr>
            <a:r>
              <a:rPr lang="en-US" sz="2400" dirty="0" smtClean="0">
                <a:solidFill>
                  <a:srgbClr val="CCFFFF"/>
                </a:solidFill>
                <a:latin typeface="Futura Md BT" panose="020B0602020204020303" pitchFamily="34" charset="0"/>
              </a:rPr>
              <a:t>Hacking the “</a:t>
            </a:r>
            <a:r>
              <a:rPr lang="en-US" sz="2400" dirty="0" err="1" smtClean="0">
                <a:solidFill>
                  <a:srgbClr val="CCFFFF"/>
                </a:solidFill>
                <a:latin typeface="Futura Md BT" panose="020B0602020204020303" pitchFamily="34" charset="0"/>
              </a:rPr>
              <a:t>Wordz</a:t>
            </a:r>
            <a:r>
              <a:rPr lang="en-US" sz="2400" dirty="0" smtClean="0">
                <a:solidFill>
                  <a:srgbClr val="CCFFFF"/>
                </a:solidFill>
                <a:latin typeface="Futura Md BT" panose="020B0602020204020303" pitchFamily="34" charset="0"/>
              </a:rPr>
              <a:t>” game</a:t>
            </a:r>
          </a:p>
          <a:p>
            <a:pPr marL="514350" indent="-514350" algn="l">
              <a:buAutoNum type="arabicPeriod"/>
            </a:pPr>
            <a:r>
              <a:rPr lang="en-US" sz="2400" dirty="0" smtClean="0">
                <a:solidFill>
                  <a:srgbClr val="CCFFFF"/>
                </a:solidFill>
                <a:latin typeface="Futura Md BT" panose="020B0602020204020303" pitchFamily="34" charset="0"/>
              </a:rPr>
              <a:t>Optional exercises</a:t>
            </a:r>
          </a:p>
          <a:p>
            <a:pPr algn="l"/>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1926813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3429002" y="457202"/>
            <a:ext cx="6793117"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err="1">
                <a:solidFill>
                  <a:srgbClr val="99FFCC"/>
                </a:solidFill>
                <a:latin typeface="Futura Md BT" panose="020B0602020204020303" pitchFamily="34" charset="0"/>
              </a:rPr>
              <a:t>Zariba</a:t>
            </a:r>
            <a:r>
              <a:rPr lang="en-US" sz="3200" dirty="0">
                <a:solidFill>
                  <a:srgbClr val="99FFCC"/>
                </a:solidFill>
                <a:latin typeface="Futura Md BT" panose="020B0602020204020303" pitchFamily="34" charset="0"/>
              </a:rPr>
              <a:t> Academy</a:t>
            </a:r>
          </a:p>
        </p:txBody>
      </p:sp>
      <p:sp>
        <p:nvSpPr>
          <p:cNvPr id="5" name="Title 1"/>
          <p:cNvSpPr txBox="1">
            <a:spLocks/>
          </p:cNvSpPr>
          <p:nvPr/>
        </p:nvSpPr>
        <p:spPr>
          <a:xfrm>
            <a:off x="1456612" y="2667000"/>
            <a:ext cx="9144000" cy="270356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dirty="0">
                <a:solidFill>
                  <a:srgbClr val="CCFFFF"/>
                </a:solidFill>
              </a:rPr>
              <a:t>Questions</a:t>
            </a:r>
            <a:endParaRPr lang="en-US" sz="1600" i="1" u="sng" dirty="0">
              <a:solidFill>
                <a:srgbClr val="CCFFFF"/>
              </a:solidFill>
              <a:latin typeface="Futura Md BT" panose="020B0602020204020303" pitchFamily="34" charset="0"/>
            </a:endParaRPr>
          </a:p>
        </p:txBody>
      </p:sp>
      <p:pic>
        <p:nvPicPr>
          <p:cNvPr id="6146" name="Picture 2" descr="http://mobyclik.com/images/blue_student_pc_1600_cl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2" y="3248685"/>
            <a:ext cx="2929515" cy="3906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eekingmichigan.org/wp-content/uploads/2012/07/slider_questions.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286" b="100000" l="968" r="90000">
                        <a14:foregroundMark x1="37957" y1="71143" x2="37957" y2="71143"/>
                        <a14:foregroundMark x1="34624" y1="84571" x2="34624" y2="84571"/>
                        <a14:foregroundMark x1="35806" y1="92286" x2="35806" y2="92286"/>
                        <a14:foregroundMark x1="45591" y1="77714" x2="45591" y2="77714"/>
                        <a14:foregroundMark x1="46344" y1="80857" x2="46344" y2="80857"/>
                        <a14:foregroundMark x1="44839" y1="96000" x2="44839" y2="96000"/>
                        <a14:foregroundMark x1="53441" y1="68000" x2="53441" y2="68000"/>
                        <a14:foregroundMark x1="51828" y1="84000" x2="51828" y2="84000"/>
                        <a14:foregroundMark x1="64301" y1="76571" x2="64301" y2="76571"/>
                        <a14:foregroundMark x1="61505" y1="95429" x2="61505" y2="95429"/>
                      </a14:backgroundRemoval>
                    </a14:imgEffect>
                  </a14:imgLayer>
                </a14:imgProps>
              </a:ext>
              <a:ext uri="{28A0092B-C50C-407E-A947-70E740481C1C}">
                <a14:useLocalDpi xmlns:a14="http://schemas.microsoft.com/office/drawing/2010/main" val="0"/>
              </a:ext>
            </a:extLst>
          </a:blip>
          <a:srcRect/>
          <a:stretch>
            <a:fillRect/>
          </a:stretch>
        </p:blipFill>
        <p:spPr bwMode="auto">
          <a:xfrm>
            <a:off x="176790" y="1371600"/>
            <a:ext cx="5200650" cy="19572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www.drkarenruskin.com/wp-content/uploads/2012/09/ask-dr-karen-questions.pn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654" b="100000" l="0" r="100000">
                        <a14:foregroundMark x1="50526" y1="83660" x2="50526" y2="83660"/>
                        <a14:foregroundMark x1="50526" y1="81699" x2="50526" y2="81699"/>
                        <a14:foregroundMark x1="50000" y1="90523" x2="50000" y2="90523"/>
                        <a14:foregroundMark x1="50000" y1="90523" x2="50000" y2="90523"/>
                        <a14:foregroundMark x1="51053" y1="92810" x2="51053" y2="92810"/>
                        <a14:foregroundMark x1="53684" y1="95752" x2="53684" y2="95752"/>
                        <a14:foregroundMark x1="53684" y1="95752" x2="55263" y2="95752"/>
                        <a14:foregroundMark x1="56842" y1="95098" x2="56842" y2="95098"/>
                        <a14:foregroundMark x1="56842" y1="95098" x2="56842" y2="95098"/>
                      </a14:backgroundRemoval>
                    </a14:imgEffect>
                  </a14:imgLayer>
                </a14:imgProps>
              </a:ext>
              <a:ext uri="{28A0092B-C50C-407E-A947-70E740481C1C}">
                <a14:useLocalDpi xmlns:a14="http://schemas.microsoft.com/office/drawing/2010/main" val="0"/>
              </a:ext>
            </a:extLst>
          </a:blip>
          <a:srcRect/>
          <a:stretch>
            <a:fillRect/>
          </a:stretch>
        </p:blipFill>
        <p:spPr bwMode="auto">
          <a:xfrm>
            <a:off x="7351174" y="3048000"/>
            <a:ext cx="1028595" cy="165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03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smtClean="0">
                <a:solidFill>
                  <a:srgbClr val="99FFCC"/>
                </a:solidFill>
                <a:latin typeface="Futura Md BT" panose="020B0602020204020303" pitchFamily="34" charset="0"/>
              </a:rPr>
              <a:t>1. What are graphs?</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304800" y="171250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CCFFFF"/>
                </a:solidFill>
                <a:latin typeface="Futura Md BT" panose="020B0602020204020303" pitchFamily="34" charset="0"/>
              </a:rPr>
              <a:t>A graph is roughly said a collection of vertices (points) and edges (lines) between them. </a:t>
            </a:r>
            <a:endParaRPr lang="en-US" sz="2400" dirty="0">
              <a:solidFill>
                <a:srgbClr val="CCFFFF"/>
              </a:solidFill>
              <a:latin typeface="Futura Md BT" panose="020B0602020204020303" pitchFamily="34" charset="0"/>
            </a:endParaRPr>
          </a:p>
          <a:p>
            <a:pPr algn="l"/>
            <a:endParaRPr lang="en-US" sz="2400" dirty="0" smtClean="0">
              <a:solidFill>
                <a:srgbClr val="CCFFFF"/>
              </a:solidFill>
              <a:latin typeface="Futura Md BT" panose="020B0602020204020303" pitchFamily="34" charset="0"/>
            </a:endParaRPr>
          </a:p>
          <a:p>
            <a:pPr algn="l"/>
            <a:r>
              <a:rPr lang="en-US" sz="2400" dirty="0" smtClean="0">
                <a:solidFill>
                  <a:srgbClr val="CCFFFF"/>
                </a:solidFill>
                <a:latin typeface="Futura Md BT" panose="020B0602020204020303" pitchFamily="34" charset="0"/>
              </a:rPr>
              <a:t>Edges can be directed, undirected, </a:t>
            </a:r>
            <a:r>
              <a:rPr lang="en-US" sz="2400" dirty="0" err="1" smtClean="0">
                <a:solidFill>
                  <a:srgbClr val="CCFFFF"/>
                </a:solidFill>
                <a:latin typeface="Futura Md BT" panose="020B0602020204020303" pitchFamily="34" charset="0"/>
              </a:rPr>
              <a:t>coloured</a:t>
            </a:r>
            <a:r>
              <a:rPr lang="en-US" sz="2400" dirty="0" smtClean="0">
                <a:solidFill>
                  <a:srgbClr val="CCFFFF"/>
                </a:solidFill>
                <a:latin typeface="Futura Md BT" panose="020B0602020204020303" pitchFamily="34" charset="0"/>
              </a:rPr>
              <a:t>, weighted etc.</a:t>
            </a:r>
          </a:p>
          <a:p>
            <a:pPr algn="l"/>
            <a:endParaRPr lang="en-US" sz="2400" dirty="0" smtClean="0">
              <a:solidFill>
                <a:srgbClr val="CCFFFF"/>
              </a:solidFill>
              <a:latin typeface="Futura Md BT" panose="020B0602020204020303" pitchFamily="34" charset="0"/>
            </a:endParaRPr>
          </a:p>
        </p:txBody>
      </p:sp>
    </p:spTree>
    <p:extLst>
      <p:ext uri="{BB962C8B-B14F-4D97-AF65-F5344CB8AC3E}">
        <p14:creationId xmlns:p14="http://schemas.microsoft.com/office/powerpoint/2010/main" val="2598046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Are they useful?</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7" name="Title 1"/>
          <p:cNvSpPr txBox="1">
            <a:spLocks/>
          </p:cNvSpPr>
          <p:nvPr/>
        </p:nvSpPr>
        <p:spPr>
          <a:xfrm>
            <a:off x="304800" y="1712505"/>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solidFill>
                  <a:srgbClr val="CCFFFF"/>
                </a:solidFill>
                <a:latin typeface="Futura Md BT" panose="020B0602020204020303" pitchFamily="34" charset="0"/>
              </a:rPr>
              <a:t>Well… yes. They have some really interesting applications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Pathfinding (GPS systems)</a:t>
            </a:r>
            <a:endParaRPr lang="en-US" sz="2400" dirty="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err="1" smtClean="0">
                <a:solidFill>
                  <a:srgbClr val="CCFFFF"/>
                </a:solidFill>
                <a:latin typeface="Futura Md BT" panose="020B0602020204020303" pitchFamily="34" charset="0"/>
              </a:rPr>
              <a:t>Matchings</a:t>
            </a:r>
            <a:endParaRPr lang="en-US" sz="2400" dirty="0" smtClean="0">
              <a:solidFill>
                <a:srgbClr val="CCFFFF"/>
              </a:solidFill>
              <a:latin typeface="Futura Md BT" panose="020B0602020204020303" pitchFamily="34" charset="0"/>
            </a:endParaRP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Algorithms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NoSQL databases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Many more</a:t>
            </a:r>
          </a:p>
          <a:p>
            <a:pPr algn="l"/>
            <a:endParaRPr lang="en-US" sz="2400" dirty="0" smtClean="0">
              <a:solidFill>
                <a:srgbClr val="CCFFFF"/>
              </a:solidFill>
              <a:latin typeface="Futura Md BT" panose="020B0602020204020303" pitchFamily="34" charset="0"/>
            </a:endParaRPr>
          </a:p>
          <a:p>
            <a:pPr algn="l"/>
            <a:endParaRPr lang="en-US" sz="2400" dirty="0" smtClean="0">
              <a:solidFill>
                <a:srgbClr val="CCFFFF"/>
              </a:solidFill>
              <a:latin typeface="Futura Md BT" panose="020B0602020204020303" pitchFamily="34" charset="0"/>
            </a:endParaRPr>
          </a:p>
        </p:txBody>
      </p:sp>
    </p:spTree>
    <p:extLst>
      <p:ext uri="{BB962C8B-B14F-4D97-AF65-F5344CB8AC3E}">
        <p14:creationId xmlns:p14="http://schemas.microsoft.com/office/powerpoint/2010/main" val="20342782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Are they useful?</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2050" name="Picture 2" descr="http://www.geeksforgeeks.org/wp-content/uploads/2009/11/gate2004.GIF"/>
          <p:cNvPicPr>
            <a:picLocks noChangeAspect="1" noChangeArrowheads="1"/>
          </p:cNvPicPr>
          <p:nvPr/>
        </p:nvPicPr>
        <p:blipFill rotWithShape="1">
          <a:blip r:embed="rId2">
            <a:extLst>
              <a:ext uri="{28A0092B-C50C-407E-A947-70E740481C1C}">
                <a14:useLocalDpi xmlns:a14="http://schemas.microsoft.com/office/drawing/2010/main" val="0"/>
              </a:ext>
            </a:extLst>
          </a:blip>
          <a:srcRect l="10180" r="16717"/>
          <a:stretch/>
        </p:blipFill>
        <p:spPr bwMode="auto">
          <a:xfrm>
            <a:off x="1025627" y="2057400"/>
            <a:ext cx="7097916"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4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Are they useful?</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3074" name="Picture 2" descr="http://upload.wikimedia.org/wikipedia/commons/thumb/e/e8/Simple-bipartite-graph.svg/1024px-Simple-bipartite-graph.svg.png"/>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2269" y="1752600"/>
            <a:ext cx="4498385" cy="449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941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Are they useful?</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4098" name="Picture 2" descr="http://educationresources.serif.com/cambridgenationals/creating_digital_images/images/sitemapcompgraphic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81200"/>
            <a:ext cx="4552950" cy="4578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234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4868" y="425453"/>
            <a:ext cx="6793117" cy="1470025"/>
          </a:xfrm>
        </p:spPr>
        <p:txBody>
          <a:bodyPr>
            <a:normAutofit/>
          </a:bodyPr>
          <a:lstStyle/>
          <a:p>
            <a:r>
              <a:rPr lang="en-US" sz="3200" dirty="0">
                <a:solidFill>
                  <a:srgbClr val="99FFCC"/>
                </a:solidFill>
                <a:latin typeface="Futura Md BT" panose="020B0602020204020303" pitchFamily="34" charset="0"/>
              </a:rPr>
              <a:t>2</a:t>
            </a:r>
            <a:r>
              <a:rPr lang="en-US" sz="3200" dirty="0" smtClean="0">
                <a:solidFill>
                  <a:srgbClr val="99FFCC"/>
                </a:solidFill>
                <a:latin typeface="Futura Md BT" panose="020B0602020204020303" pitchFamily="34" charset="0"/>
              </a:rPr>
              <a:t>. Are they useful?</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pic>
        <p:nvPicPr>
          <p:cNvPr id="5122" name="Picture 2" descr="https://manjunathkulkarni.files.wordpress.com/2011/05/4_colo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34419"/>
            <a:ext cx="5107985" cy="383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795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7707" y="425453"/>
            <a:ext cx="6793117" cy="1470025"/>
          </a:xfrm>
        </p:spPr>
        <p:txBody>
          <a:bodyPr>
            <a:normAutofit/>
          </a:bodyPr>
          <a:lstStyle/>
          <a:p>
            <a:r>
              <a:rPr lang="en-US" sz="3200" dirty="0" smtClean="0">
                <a:solidFill>
                  <a:srgbClr val="99FFCC"/>
                </a:solidFill>
                <a:latin typeface="Futura Md BT" panose="020B0602020204020303" pitchFamily="34" charset="0"/>
              </a:rPr>
              <a:t>3. Implementing our own </a:t>
            </a:r>
            <a:br>
              <a:rPr lang="en-US" sz="3200" dirty="0" smtClean="0">
                <a:solidFill>
                  <a:srgbClr val="99FFCC"/>
                </a:solidFill>
                <a:latin typeface="Futura Md BT" panose="020B0602020204020303" pitchFamily="34" charset="0"/>
              </a:rPr>
            </a:br>
            <a:r>
              <a:rPr lang="en-US" sz="3200" dirty="0" smtClean="0">
                <a:solidFill>
                  <a:srgbClr val="99FFCC"/>
                </a:solidFill>
                <a:latin typeface="Futura Md BT" panose="020B0602020204020303" pitchFamily="34" charset="0"/>
              </a:rPr>
              <a:t>Generic Graph</a:t>
            </a:r>
            <a:endParaRPr lang="en-US" sz="3200" dirty="0">
              <a:solidFill>
                <a:srgbClr val="99FFCC"/>
              </a:solidFill>
              <a:latin typeface="Futura Md BT" panose="020B0602020204020303"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381000" y="1600200"/>
            <a:ext cx="8763000" cy="3048000"/>
          </a:xfrm>
          <a:prstGeom prst="rect">
            <a:avLst/>
          </a:prstGeom>
          <a:ln>
            <a:noFill/>
          </a:ln>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2400" dirty="0">
              <a:solidFill>
                <a:srgbClr val="CCFFFF"/>
              </a:solidFill>
              <a:latin typeface="Futura Md BT" panose="020B0602020204020303" pitchFamily="34" charset="0"/>
            </a:endParaRPr>
          </a:p>
        </p:txBody>
      </p:sp>
      <p:sp>
        <p:nvSpPr>
          <p:cNvPr id="9" name="Title 1"/>
          <p:cNvSpPr txBox="1">
            <a:spLocks/>
          </p:cNvSpPr>
          <p:nvPr/>
        </p:nvSpPr>
        <p:spPr>
          <a:xfrm>
            <a:off x="231185" y="1066802"/>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14350" indent="-514350" algn="l">
              <a:buAutoNum type="arabicPeriod"/>
            </a:pPr>
            <a:endParaRPr lang="en-US" sz="2400" dirty="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p:txBody>
      </p:sp>
      <p:sp>
        <p:nvSpPr>
          <p:cNvPr id="14" name="Title 1"/>
          <p:cNvSpPr txBox="1">
            <a:spLocks/>
          </p:cNvSpPr>
          <p:nvPr/>
        </p:nvSpPr>
        <p:spPr>
          <a:xfrm>
            <a:off x="228600" y="1447800"/>
            <a:ext cx="8686800" cy="46482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3200" dirty="0" smtClean="0">
              <a:solidFill>
                <a:srgbClr val="CCFFFF"/>
              </a:solidFill>
              <a:latin typeface="Futura Md BT" panose="020B0602020204020303" pitchFamily="34" charset="0"/>
            </a:endParaRPr>
          </a:p>
          <a:p>
            <a:pPr marL="514350" indent="-514350" algn="l">
              <a:buAutoNum type="arabicPeriod"/>
            </a:pPr>
            <a:endParaRPr lang="en-US" sz="2400" dirty="0">
              <a:solidFill>
                <a:srgbClr val="CCFFFF"/>
              </a:solidFill>
              <a:latin typeface="Futura Md BT" panose="020B0602020204020303" pitchFamily="34" charset="0"/>
            </a:endParaRPr>
          </a:p>
          <a:p>
            <a:pPr algn="l"/>
            <a:r>
              <a:rPr lang="en-US" sz="2400" dirty="0" smtClean="0">
                <a:solidFill>
                  <a:srgbClr val="CCFFFF"/>
                </a:solidFill>
                <a:latin typeface="Futura Md BT" panose="020B0602020204020303" pitchFamily="34" charset="0"/>
              </a:rPr>
              <a:t>We will be revising and extending our knowledge 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Generic classes</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Quality Code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Inheritance</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Abstraction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Encapsulation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Cohesion</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Coupling</a:t>
            </a:r>
          </a:p>
          <a:p>
            <a:pPr marL="342900" indent="-342900" algn="l">
              <a:buFont typeface="Arial" panose="020B0604020202020204" pitchFamily="34" charset="0"/>
              <a:buChar char="•"/>
            </a:pPr>
            <a:r>
              <a:rPr lang="en-US" sz="2400" dirty="0" smtClean="0">
                <a:solidFill>
                  <a:srgbClr val="CCFFFF"/>
                </a:solidFill>
                <a:latin typeface="Futura Md BT" panose="020B0602020204020303" pitchFamily="34" charset="0"/>
              </a:rPr>
              <a:t>Algorithms</a:t>
            </a:r>
            <a:endParaRPr lang="en-US" sz="2400" dirty="0">
              <a:solidFill>
                <a:srgbClr val="CCFFFF"/>
              </a:solidFill>
              <a:latin typeface="Futura Md BT" panose="020B0602020204020303" pitchFamily="34" charset="0"/>
            </a:endParaRPr>
          </a:p>
        </p:txBody>
      </p:sp>
    </p:spTree>
    <p:extLst>
      <p:ext uri="{BB962C8B-B14F-4D97-AF65-F5344CB8AC3E}">
        <p14:creationId xmlns:p14="http://schemas.microsoft.com/office/powerpoint/2010/main" val="2611447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FFFF"/>
      </a:hlink>
      <a:folHlink>
        <a:srgbClr val="CC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7556</TotalTime>
  <Words>626</Words>
  <Application>Microsoft Office PowerPoint</Application>
  <PresentationFormat>On-screen Show (4:3)</PresentationFormat>
  <Paragraphs>110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Futura Md BT</vt:lpstr>
      <vt:lpstr>Office Theme</vt:lpstr>
      <vt:lpstr>Workshop on Graph Theory</vt:lpstr>
      <vt:lpstr>Workshop Contents</vt:lpstr>
      <vt:lpstr>1. What are graphs?</vt:lpstr>
      <vt:lpstr>2. Are they useful?</vt:lpstr>
      <vt:lpstr>2. Are they useful?</vt:lpstr>
      <vt:lpstr>2. Are they useful?</vt:lpstr>
      <vt:lpstr>2. Are they useful?</vt:lpstr>
      <vt:lpstr>2. Are they useful?</vt:lpstr>
      <vt:lpstr>3. Implementing our own  Generic Graph</vt:lpstr>
      <vt:lpstr>4. Depth-First-Search</vt:lpstr>
      <vt:lpstr>5. Hacking the “Wordz” game</vt:lpstr>
      <vt:lpstr>6. Optional Homework</vt:lpstr>
      <vt:lpstr>Abstraction</vt:lpstr>
      <vt:lpstr>Interfaces</vt:lpstr>
      <vt:lpstr>Abstract Classes</vt:lpstr>
      <vt:lpstr>4. Encapsulation</vt:lpstr>
      <vt:lpstr>Homework</vt:lpstr>
      <vt:lpstr>Homework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M18x</dc:creator>
  <cp:lastModifiedBy>Zacademy</cp:lastModifiedBy>
  <cp:revision>197</cp:revision>
  <dcterms:created xsi:type="dcterms:W3CDTF">2006-08-16T00:00:00Z</dcterms:created>
  <dcterms:modified xsi:type="dcterms:W3CDTF">2015-06-06T10:57:26Z</dcterms:modified>
</cp:coreProperties>
</file>