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B9E2D2"/>
    <a:srgbClr val="CCFFFF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riba.com/gam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lotbg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Welcome to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9616" y="154745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Overview Lecture</a:t>
            </a:r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6" name="Picture 2" descr="https://barefoottc.files.wordpress.com/2014/03/whowhatwhywhenwhereh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0" b="94136" l="3000" r="98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84" y="2819398"/>
            <a:ext cx="3810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0562" y="2362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But first…</a:t>
            </a:r>
          </a:p>
          <a:p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About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763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 smtClean="0">
                <a:solidFill>
                  <a:srgbClr val="CCFFFF"/>
                </a:solidFill>
              </a:rPr>
              <a:t>Zariba</a:t>
            </a:r>
            <a:r>
              <a:rPr lang="en-US" sz="2400" dirty="0" smtClean="0">
                <a:solidFill>
                  <a:srgbClr val="CCFFFF"/>
                </a:solidFill>
              </a:rPr>
              <a:t> was founded in 2007 by </a:t>
            </a:r>
            <a:r>
              <a:rPr lang="en-US" sz="2400" dirty="0" err="1" smtClean="0">
                <a:solidFill>
                  <a:srgbClr val="CCFFFF"/>
                </a:solidFill>
              </a:rPr>
              <a:t>Radostin</a:t>
            </a:r>
            <a:r>
              <a:rPr lang="en-US" sz="2400" dirty="0" smtClean="0">
                <a:solidFill>
                  <a:srgbClr val="CCFFFF"/>
                </a:solidFill>
              </a:rPr>
              <a:t> </a:t>
            </a:r>
            <a:r>
              <a:rPr lang="en-US" sz="2400" dirty="0" err="1" smtClean="0">
                <a:solidFill>
                  <a:srgbClr val="CCFFFF"/>
                </a:solidFill>
              </a:rPr>
              <a:t>Petrov</a:t>
            </a:r>
            <a:r>
              <a:rPr lang="en-US" sz="2400" dirty="0" smtClean="0">
                <a:solidFill>
                  <a:srgbClr val="CCFFFF"/>
                </a:solidFill>
              </a:rPr>
              <a:t> and </a:t>
            </a:r>
            <a:r>
              <a:rPr lang="en-US" sz="2400" dirty="0" err="1" smtClean="0">
                <a:solidFill>
                  <a:srgbClr val="CCFFFF"/>
                </a:solidFill>
              </a:rPr>
              <a:t>Galin</a:t>
            </a:r>
            <a:r>
              <a:rPr lang="en-US" sz="2400" dirty="0" smtClean="0">
                <a:solidFill>
                  <a:srgbClr val="CCFFFF"/>
                </a:solidFill>
              </a:rPr>
              <a:t> </a:t>
            </a:r>
            <a:r>
              <a:rPr lang="en-US" sz="2400" dirty="0" err="1" smtClean="0">
                <a:solidFill>
                  <a:srgbClr val="CCFFFF"/>
                </a:solidFill>
              </a:rPr>
              <a:t>Dinkov</a:t>
            </a:r>
            <a:r>
              <a:rPr lang="en-US" sz="1600" dirty="0" smtClean="0">
                <a:solidFill>
                  <a:srgbClr val="CCFFFF"/>
                </a:solidFill>
              </a:rPr>
              <a:t>.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6" name="Picture 2" descr="https://media.licdn.com/media/p/2/005/091/270/0996e2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2597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2400" y="4800600"/>
            <a:ext cx="6324600" cy="1752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CCFFFF"/>
                </a:solidFill>
              </a:rPr>
              <a:t>Galin</a:t>
            </a:r>
            <a:r>
              <a:rPr lang="en-US" sz="1600" dirty="0">
                <a:solidFill>
                  <a:srgbClr val="CCFFFF"/>
                </a:solidFill>
              </a:rPr>
              <a:t> started programming when he was at school in the early 90s. </a:t>
            </a:r>
            <a:endParaRPr lang="en-US" sz="1600" dirty="0" smtClean="0">
              <a:solidFill>
                <a:srgbClr val="CCFFF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FFFF"/>
                </a:solidFill>
              </a:rPr>
              <a:t>D</a:t>
            </a:r>
            <a:r>
              <a:rPr lang="en-US" sz="1600" dirty="0" smtClean="0">
                <a:solidFill>
                  <a:srgbClr val="CCFFFF"/>
                </a:solidFill>
              </a:rPr>
              <a:t>eveloped </a:t>
            </a:r>
            <a:r>
              <a:rPr lang="en-US" sz="1600" dirty="0">
                <a:solidFill>
                  <a:srgbClr val="CCFFFF"/>
                </a:solidFill>
              </a:rPr>
              <a:t>several indie games and game engines. </a:t>
            </a:r>
            <a:endParaRPr lang="en-US" sz="1600" dirty="0" smtClean="0">
              <a:solidFill>
                <a:srgbClr val="CCFFF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FFFF"/>
                </a:solidFill>
              </a:rPr>
              <a:t>C</a:t>
            </a:r>
            <a:r>
              <a:rPr lang="en-US" sz="1600" dirty="0" smtClean="0">
                <a:solidFill>
                  <a:srgbClr val="CCFFFF"/>
                </a:solidFill>
              </a:rPr>
              <a:t>ollaborated </a:t>
            </a:r>
            <a:r>
              <a:rPr lang="en-US" sz="1600" dirty="0">
                <a:solidFill>
                  <a:srgbClr val="CCFFFF"/>
                </a:solidFill>
              </a:rPr>
              <a:t>on multiple international projects as a developer and project manager. </a:t>
            </a:r>
            <a:endParaRPr lang="en-US" sz="1600" dirty="0" smtClean="0">
              <a:solidFill>
                <a:srgbClr val="CCFFF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</a:rPr>
              <a:t>He’s </a:t>
            </a:r>
            <a:r>
              <a:rPr lang="en-US" sz="1600" dirty="0">
                <a:solidFill>
                  <a:srgbClr val="CCFFFF"/>
                </a:solidFill>
              </a:rPr>
              <a:t>experienced in planning, development, publishing and marketing large software projects on multiple platforms</a:t>
            </a:r>
            <a:r>
              <a:rPr lang="en-US" sz="1600" dirty="0" smtClean="0">
                <a:solidFill>
                  <a:srgbClr val="CCFFFF"/>
                </a:solidFill>
              </a:rPr>
              <a:t>.</a:t>
            </a:r>
            <a:endParaRPr lang="en-US" sz="1600" dirty="0">
              <a:solidFill>
                <a:srgbClr val="CCFFFF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89018" y="2537233"/>
            <a:ext cx="6324600" cy="1752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CCFFFF"/>
                </a:solidFill>
              </a:rPr>
              <a:t>Radostin</a:t>
            </a:r>
            <a:r>
              <a:rPr lang="en-US" sz="1600" dirty="0">
                <a:solidFill>
                  <a:srgbClr val="CCFFFF"/>
                </a:solidFill>
              </a:rPr>
              <a:t> </a:t>
            </a:r>
            <a:r>
              <a:rPr lang="en-US" sz="1600" dirty="0" err="1">
                <a:solidFill>
                  <a:srgbClr val="CCFFFF"/>
                </a:solidFill>
              </a:rPr>
              <a:t>Petrov</a:t>
            </a:r>
            <a:r>
              <a:rPr lang="en-US" sz="1600" dirty="0">
                <a:solidFill>
                  <a:srgbClr val="CCFFFF"/>
                </a:solidFill>
              </a:rPr>
              <a:t> is a serial entrepreneur and CEO of number of </a:t>
            </a:r>
            <a:r>
              <a:rPr lang="en-US" sz="1600" dirty="0" smtClean="0">
                <a:solidFill>
                  <a:srgbClr val="CCFFFF"/>
                </a:solidFill>
              </a:rPr>
              <a:t>companies</a:t>
            </a:r>
            <a:r>
              <a:rPr lang="bg-BG" sz="1600" dirty="0" smtClean="0">
                <a:solidFill>
                  <a:srgbClr val="CCFFFF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rgbClr val="CCFFFF"/>
                </a:solidFill>
              </a:rPr>
              <a:t>М</a:t>
            </a:r>
            <a:r>
              <a:rPr lang="en-US" sz="1600" dirty="0" smtClean="0">
                <a:solidFill>
                  <a:srgbClr val="CCFFFF"/>
                </a:solidFill>
              </a:rPr>
              <a:t>ore </a:t>
            </a:r>
            <a:r>
              <a:rPr lang="en-US" sz="1600" dirty="0">
                <a:solidFill>
                  <a:srgbClr val="CCFFFF"/>
                </a:solidFill>
              </a:rPr>
              <a:t>than 20 years of investment and project management experience in the IT </a:t>
            </a:r>
            <a:r>
              <a:rPr lang="en-US" sz="1600" dirty="0" smtClean="0">
                <a:solidFill>
                  <a:srgbClr val="CCFFFF"/>
                </a:solidFill>
              </a:rPr>
              <a:t>field</a:t>
            </a:r>
            <a:r>
              <a:rPr lang="bg-BG" sz="1600" dirty="0" smtClean="0">
                <a:solidFill>
                  <a:srgbClr val="CCFFFF"/>
                </a:solidFill>
              </a:rPr>
              <a:t>, </a:t>
            </a:r>
            <a:r>
              <a:rPr lang="en-US" sz="1600" dirty="0" smtClean="0">
                <a:solidFill>
                  <a:srgbClr val="CCFFFF"/>
                </a:solidFill>
              </a:rPr>
              <a:t>such as:  Pi Consult Ltd, Podaraci.bg, Ocean solutions Ltd, among others.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</a:rPr>
              <a:t>Since 2007 </a:t>
            </a:r>
            <a:r>
              <a:rPr lang="en-US" sz="1600" dirty="0" err="1">
                <a:solidFill>
                  <a:srgbClr val="CCFFFF"/>
                </a:solidFill>
              </a:rPr>
              <a:t>Radostin</a:t>
            </a:r>
            <a:r>
              <a:rPr lang="en-US" sz="1600" dirty="0">
                <a:solidFill>
                  <a:srgbClr val="CCFFFF"/>
                </a:solidFill>
              </a:rPr>
              <a:t> </a:t>
            </a:r>
            <a:r>
              <a:rPr lang="en-US" sz="1600" dirty="0" smtClean="0">
                <a:solidFill>
                  <a:srgbClr val="CCFFFF"/>
                </a:solidFill>
              </a:rPr>
              <a:t>has established </a:t>
            </a:r>
            <a:r>
              <a:rPr lang="en-US" sz="1600" dirty="0">
                <a:solidFill>
                  <a:srgbClr val="CCFFFF"/>
                </a:solidFill>
              </a:rPr>
              <a:t>various businesses – </a:t>
            </a:r>
            <a:r>
              <a:rPr lang="en-US" sz="1600" dirty="0" err="1" smtClean="0">
                <a:solidFill>
                  <a:srgbClr val="CCFFFF"/>
                </a:solidFill>
              </a:rPr>
              <a:t>Waphoo</a:t>
            </a:r>
            <a:r>
              <a:rPr lang="en-US" sz="1600" dirty="0" smtClean="0">
                <a:solidFill>
                  <a:srgbClr val="CCFFFF"/>
                </a:solidFill>
              </a:rPr>
              <a:t>, </a:t>
            </a:r>
            <a:r>
              <a:rPr lang="en-US" sz="1600" dirty="0">
                <a:solidFill>
                  <a:srgbClr val="CCFFFF"/>
                </a:solidFill>
              </a:rPr>
              <a:t>App </a:t>
            </a:r>
            <a:r>
              <a:rPr lang="en-US" sz="1600" dirty="0" smtClean="0">
                <a:solidFill>
                  <a:srgbClr val="CCFFFF"/>
                </a:solidFill>
              </a:rPr>
              <a:t>Chef, </a:t>
            </a:r>
            <a:r>
              <a:rPr lang="en-US" sz="1600" dirty="0" err="1" smtClean="0">
                <a:solidFill>
                  <a:srgbClr val="CCFFFF"/>
                </a:solidFill>
              </a:rPr>
              <a:t>Casualino</a:t>
            </a:r>
            <a:r>
              <a:rPr lang="en-US" sz="1600" dirty="0" smtClean="0">
                <a:solidFill>
                  <a:srgbClr val="CCFFFF"/>
                </a:solidFill>
              </a:rPr>
              <a:t>, </a:t>
            </a:r>
            <a:r>
              <a:rPr lang="en-US" sz="1600" dirty="0" err="1">
                <a:solidFill>
                  <a:srgbClr val="CCFFFF"/>
                </a:solidFill>
              </a:rPr>
              <a:t>Zariba</a:t>
            </a:r>
            <a:r>
              <a:rPr lang="en-US" sz="1600" dirty="0">
                <a:solidFill>
                  <a:srgbClr val="CCFFFF"/>
                </a:solidFill>
              </a:rPr>
              <a:t> Games, Fractal </a:t>
            </a:r>
            <a:r>
              <a:rPr lang="en-US" sz="1600" dirty="0" smtClean="0">
                <a:solidFill>
                  <a:srgbClr val="CCFFFF"/>
                </a:solidFill>
              </a:rPr>
              <a:t>Games</a:t>
            </a:r>
            <a:r>
              <a:rPr lang="en-US" sz="1600" dirty="0">
                <a:solidFill>
                  <a:srgbClr val="CCFFFF"/>
                </a:solidFill>
              </a:rPr>
              <a:t> </a:t>
            </a:r>
            <a:r>
              <a:rPr lang="en-US" sz="1600" dirty="0" smtClean="0">
                <a:solidFill>
                  <a:srgbClr val="CCFFFF"/>
                </a:solidFill>
              </a:rPr>
              <a:t>with </a:t>
            </a:r>
            <a:r>
              <a:rPr lang="en-US" sz="1600" dirty="0" err="1" smtClean="0">
                <a:solidFill>
                  <a:srgbClr val="CCFFFF"/>
                </a:solidFill>
              </a:rPr>
              <a:t>Galin</a:t>
            </a:r>
            <a:r>
              <a:rPr lang="en-US" sz="1600" dirty="0">
                <a:solidFill>
                  <a:srgbClr val="CCFFFF"/>
                </a:solidFill>
              </a:rPr>
              <a:t>.</a:t>
            </a:r>
          </a:p>
        </p:txBody>
      </p:sp>
      <p:pic>
        <p:nvPicPr>
          <p:cNvPr id="4" name="Picture 2" descr="C:\Users\M18x\Desktop\rodib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37233"/>
            <a:ext cx="14870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zariba.eu/img/logo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92" y="1524000"/>
            <a:ext cx="2667000" cy="270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5212" y="2249440"/>
            <a:ext cx="4976388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an international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company with divisions in USA, Spain, Bulgaria and Philippines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algn="l"/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At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present, </a:t>
            </a:r>
            <a:r>
              <a:rPr lang="en-US" sz="16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 has more than 50 employees and plans to expand further. </a:t>
            </a:r>
            <a:endParaRPr lang="en-US" sz="16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16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Founded 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in 2007, </a:t>
            </a:r>
            <a:r>
              <a:rPr lang="en-US" sz="16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1600" dirty="0">
                <a:solidFill>
                  <a:srgbClr val="CCFFFF"/>
                </a:solidFill>
                <a:latin typeface="Futura Md BT" panose="020B0602020204020303" pitchFamily="34" charset="0"/>
              </a:rPr>
              <a:t> has released many games on a multitude of mobile platforms, utilizing a wide range of technologies. </a:t>
            </a:r>
            <a:r>
              <a:rPr lang="en-US" sz="1600" dirty="0" smtClean="0">
                <a:solidFill>
                  <a:srgbClr val="CCFFFF"/>
                </a:solidFill>
              </a:rPr>
              <a:t>development </a:t>
            </a:r>
            <a:r>
              <a:rPr lang="en-US" sz="1600" dirty="0">
                <a:solidFill>
                  <a:srgbClr val="CCFFFF"/>
                </a:solidFill>
              </a:rPr>
              <a:t>is strongly focused on iOS and Android smartphones and tablet computers.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3358" y="5290598"/>
            <a:ext cx="3048000" cy="9181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Links:</a:t>
            </a:r>
          </a:p>
          <a:p>
            <a:pPr algn="l"/>
            <a:endParaRPr lang="en-US" sz="1800" dirty="0">
              <a:solidFill>
                <a:srgbClr val="99FFCC"/>
              </a:solidFill>
              <a:latin typeface="Futura Md BT" panose="020B0602020204020303" pitchFamily="34" charset="0"/>
              <a:hlinkClick r:id="rId3"/>
            </a:endParaRPr>
          </a:p>
          <a:p>
            <a:r>
              <a:rPr lang="en-US" sz="1800" i="1" u="sng" dirty="0" smtClean="0">
                <a:solidFill>
                  <a:srgbClr val="99FFCC"/>
                </a:solidFill>
                <a:latin typeface="Futura Md BT" panose="020B0602020204020303" pitchFamily="34" charset="0"/>
                <a:hlinkClick r:id="rId3"/>
              </a:rPr>
              <a:t> </a:t>
            </a:r>
            <a:endParaRPr lang="en-US" sz="1800" i="1" u="sng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1933" y="5715000"/>
            <a:ext cx="3048000" cy="9181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  <a:hlinkClick r:id="rId3"/>
              </a:rPr>
              <a:t>Mobile Games</a:t>
            </a:r>
            <a:endParaRPr lang="en-US" sz="18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99FFCC"/>
                </a:solidFill>
                <a:latin typeface="Futura Md BT" panose="020B0602020204020303" pitchFamily="34" charset="0"/>
                <a:hlinkClick r:id="rId4"/>
              </a:rPr>
              <a:t>Belotbg</a:t>
            </a:r>
            <a:endParaRPr lang="en-US" sz="18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endParaRPr lang="en-US" sz="1800" dirty="0">
              <a:solidFill>
                <a:srgbClr val="99FFCC"/>
              </a:solidFill>
              <a:latin typeface="Futura Md BT" panose="020B0602020204020303" pitchFamily="34" charset="0"/>
              <a:hlinkClick r:id="rId3"/>
            </a:endParaRPr>
          </a:p>
          <a:p>
            <a:r>
              <a:rPr lang="en-US" sz="1800" i="1" u="sng" dirty="0" smtClean="0">
                <a:solidFill>
                  <a:srgbClr val="99FFCC"/>
                </a:solidFill>
                <a:latin typeface="Futura Md BT" panose="020B0602020204020303" pitchFamily="34" charset="0"/>
                <a:hlinkClick r:id="rId3"/>
              </a:rPr>
              <a:t> </a:t>
            </a:r>
            <a:endParaRPr lang="en-US" sz="1800" i="1" u="sng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69851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solidFill>
                  <a:srgbClr val="CCFFFF"/>
                </a:solidFill>
              </a:rPr>
              <a:t>Zariba</a:t>
            </a:r>
            <a:r>
              <a:rPr lang="en-US" sz="2400" dirty="0" smtClean="0">
                <a:solidFill>
                  <a:srgbClr val="CCFFFF"/>
                </a:solidFill>
              </a:rPr>
              <a:t> is home for multiple game studios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" name="Picture 2" descr="image_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7" y="2714030"/>
            <a:ext cx="2666998" cy="10668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_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1"/>
            <a:ext cx="2581554" cy="88741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_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11" y="3523683"/>
            <a:ext cx="2814778" cy="967581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_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1264"/>
            <a:ext cx="3048000" cy="8001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18x\Google Drive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32" y="5045797"/>
            <a:ext cx="2093913" cy="1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About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69851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CFFFF"/>
                </a:solidFill>
              </a:rPr>
              <a:t>We are one happy family </a:t>
            </a:r>
            <a:r>
              <a:rPr lang="en-US" sz="2400" dirty="0" smtClean="0">
                <a:solidFill>
                  <a:srgbClr val="CCFFFF"/>
                </a:solidFill>
                <a:sym typeface="Wingdings" panose="05000000000000000000" pitchFamily="2" charset="2"/>
              </a:rPr>
              <a:t>:)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www.zariba.com/media/img/zariba-t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47" y="2438399"/>
            <a:ext cx="6023195" cy="385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 is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free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There will be courses and lectures in:</a:t>
            </a:r>
          </a:p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r>
              <a:rPr lang="en-US" sz="1800" dirty="0">
                <a:solidFill>
                  <a:srgbClr val="CCFFFF"/>
                </a:solidFill>
                <a:latin typeface="Futura Md BT" panose="020B0602020204020303" pitchFamily="34" charset="0"/>
              </a:rPr>
              <a:t>d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evelopment, design, marketing, monetization,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photoshop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hacking 		and most importantly </a:t>
            </a:r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game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the unique opportunity to become a game developer in just about 6 months, but: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work hard!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do your homework!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participate in team projects!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have to ace </a:t>
            </a:r>
            <a:r>
              <a:rPr lang="en-US" sz="2400" smtClean="0">
                <a:solidFill>
                  <a:srgbClr val="CCFFFF"/>
                </a:solidFill>
                <a:latin typeface="Futura Md BT" panose="020B0602020204020303" pitchFamily="34" charset="0"/>
              </a:rPr>
              <a:t>your exams!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63" y="838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CFFFF"/>
                </a:solidFill>
              </a:rPr>
              <a:t>Our first course is:</a:t>
            </a:r>
          </a:p>
          <a:p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5123" name="Picture 3" descr="C:\Users\M18x\Google Drive\Academy\from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0" y="2057400"/>
            <a:ext cx="8757562" cy="47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8984" y="2362200"/>
            <a:ext cx="8329188" cy="3922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0562" y="2362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Let’s get started!</a:t>
            </a:r>
          </a:p>
          <a:p>
            <a:endParaRPr lang="en-US" sz="24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283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Futura Md BT</vt:lpstr>
      <vt:lpstr>Wingdings</vt:lpstr>
      <vt:lpstr>Office Theme</vt:lpstr>
      <vt:lpstr>Welcome to Zariba Academy</vt:lpstr>
      <vt:lpstr>Lecture Content</vt:lpstr>
      <vt:lpstr>About Zariba</vt:lpstr>
      <vt:lpstr>About Zariba</vt:lpstr>
      <vt:lpstr>About Zariba</vt:lpstr>
      <vt:lpstr>About Zariba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Fractal Games</cp:lastModifiedBy>
  <cp:revision>53</cp:revision>
  <dcterms:created xsi:type="dcterms:W3CDTF">2006-08-16T00:00:00Z</dcterms:created>
  <dcterms:modified xsi:type="dcterms:W3CDTF">2015-08-10T11:33:30Z</dcterms:modified>
</cp:coreProperties>
</file>