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93" r:id="rId5"/>
    <p:sldId id="298" r:id="rId6"/>
    <p:sldId id="294" r:id="rId7"/>
    <p:sldId id="297" r:id="rId8"/>
    <p:sldId id="300" r:id="rId9"/>
    <p:sldId id="266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99FFCC"/>
    <a:srgbClr val="B9E2D2"/>
    <a:srgbClr val="67F1FF"/>
    <a:srgbClr val="CCEC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DF913-8009-43C4-85E4-5E89556EB0B0}" type="datetimeFigureOut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1F4E6-D26E-402F-BEC4-9AFA29B749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1F4E6-D26E-402F-BEC4-9AFA29B749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9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4F4A-27EA-4963-963B-3F58ADC64164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8C6ED-229D-4D0B-987C-E38ADB53470F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4FCB-3D12-4D5A-AC50-2BC8E673067F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58A8-B123-48D9-8A7E-BB60C45B0A15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5F65B-AADD-4A66-BDC7-51BEF62ACE2E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7472B-3C2B-490D-B6D2-C57B5BFA2B87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D3BB-116F-4949-BB91-F1F223B4EE72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22A2-54FC-4804-871F-971EDE9564B4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A6C13-EF93-4700-A184-F5D966D4CC95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6215-C45A-4D3C-902D-DD2520AF9657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16096-2629-455C-8B24-74D4FEBB8E3E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3E01-5AB8-4B8E-AA33-9BD95D526DB7}" type="datetime1">
              <a:rPr lang="en-US" smtClean="0"/>
              <a:pPr/>
              <a:t>4/3/2015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0885" y="5334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1.</a:t>
            </a:r>
            <a:r>
              <a:rPr lang="bg-BG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8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bg-BG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Multidimensional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018" y="5997577"/>
            <a:ext cx="30480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>
                <a:solidFill>
                  <a:srgbClr val="CCFFFF"/>
                </a:solidFill>
                <a:latin typeface="Futura Md BT" panose="020B0602020204020303" pitchFamily="34" charset="0"/>
              </a:rPr>
              <a:t>academy.zariba.com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8" name="Picture 4" descr="https://docs.oracle.com/cd/E12032_01/doc/epm.921/html_esb_dbag/images/acsmpp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3833"/>
            <a:ext cx="4724400" cy="391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85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rgbClr val="99FFCC"/>
                </a:solidFill>
                <a:latin typeface="Futura Md BT" panose="020B0602020204020303" pitchFamily="34" charset="0"/>
              </a:rPr>
              <a:t>Zariba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Academy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56612" y="2667000"/>
            <a:ext cx="9144000" cy="27035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CCFFFF"/>
                </a:solidFill>
              </a:rPr>
              <a:t>Questions</a:t>
            </a:r>
            <a:endParaRPr lang="en-US" sz="1600" i="1" u="sng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6146" name="Picture 2" descr="http://mobyclik.com/images/blue_student_pc_1600_cl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3248685"/>
            <a:ext cx="2929515" cy="390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seekingmichigan.org/wp-content/uploads/2012/07/slider_question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6" b="100000" l="968" r="90000">
                        <a14:foregroundMark x1="37957" y1="71143" x2="37957" y2="71143"/>
                        <a14:foregroundMark x1="34624" y1="84571" x2="34624" y2="84571"/>
                        <a14:foregroundMark x1="35806" y1="92286" x2="35806" y2="92286"/>
                        <a14:foregroundMark x1="45591" y1="77714" x2="45591" y2="77714"/>
                        <a14:foregroundMark x1="46344" y1="80857" x2="46344" y2="80857"/>
                        <a14:foregroundMark x1="44839" y1="96000" x2="44839" y2="96000"/>
                        <a14:foregroundMark x1="53441" y1="68000" x2="53441" y2="68000"/>
                        <a14:foregroundMark x1="51828" y1="84000" x2="51828" y2="84000"/>
                        <a14:foregroundMark x1="64301" y1="76571" x2="64301" y2="76571"/>
                        <a14:foregroundMark x1="61505" y1="95429" x2="61505" y2="95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90" y="1371600"/>
            <a:ext cx="5200650" cy="195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drkarenruskin.com/wp-content/uploads/2012/09/ask-dr-karen-ques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54" b="100000" l="0" r="100000">
                        <a14:foregroundMark x1="50526" y1="83660" x2="50526" y2="83660"/>
                        <a14:foregroundMark x1="50526" y1="81699" x2="50526" y2="81699"/>
                        <a14:foregroundMark x1="50000" y1="90523" x2="50000" y2="90523"/>
                        <a14:foregroundMark x1="50000" y1="90523" x2="50000" y2="90523"/>
                        <a14:foregroundMark x1="51053" y1="92810" x2="51053" y2="92810"/>
                        <a14:foregroundMark x1="53684" y1="95752" x2="53684" y2="95752"/>
                        <a14:foregroundMark x1="53684" y1="95752" x2="55263" y2="95752"/>
                        <a14:foregroundMark x1="56842" y1="95098" x2="56842" y2="95098"/>
                        <a14:foregroundMark x1="56842" y1="95098" x2="56842" y2="950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174" y="3048000"/>
            <a:ext cx="1028595" cy="165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5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Lecture Content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1905002"/>
            <a:ext cx="7162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Matrices and Multidimensional Arrays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</a:t>
            </a:r>
            <a:r>
              <a:rPr lang="en-US" sz="24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Array</a:t>
            </a:r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Class</a:t>
            </a:r>
            <a:endParaRPr lang="bg-BG" sz="2400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r>
              <a:rPr lang="bg-BG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Structs and Array.Sort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57202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Multidimensional Arrays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600" y="1728199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An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array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is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multidimensional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if it has more than one 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dimension</a:t>
            </a:r>
            <a:r>
              <a:rPr lang="bg-BG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s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(duh!) – imagine matrix</a:t>
            </a:r>
            <a:r>
              <a:rPr lang="bg-BG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(a table)</a:t>
            </a:r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, cube, hypercube etc.</a:t>
            </a:r>
          </a:p>
          <a:p>
            <a:pPr algn="l"/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/>
            <a:r>
              <a:rPr lang="en-US" sz="32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The most important multidimensional arrays have 2 dimensions, i.e. matrices. </a:t>
            </a:r>
            <a:endParaRPr lang="en-US" sz="32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1.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Matrices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1185" y="1066802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Declaring, initializing, accessing elements, input, output with examples.</a:t>
            </a: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img0.joyreactor.com/pics/post/matrix-movie-tv-minions-10985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06" y="3429000"/>
            <a:ext cx="3428582" cy="32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0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707" y="42545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2. The Array Class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37610" y="48307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3074" name="Picture 2" descr="http://newbattlefield.com/wp-content/uploads/mvbthumbs/img_6464_top-10-addictive-elements-of-moba-gam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1" y="1886196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529043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3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.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Structs</a:t>
            </a:r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and </a:t>
            </a:r>
            <a:r>
              <a:rPr lang="en-US" sz="3200" dirty="0" err="1" smtClean="0">
                <a:solidFill>
                  <a:srgbClr val="99FFCC"/>
                </a:solidFill>
                <a:latin typeface="Futura Md BT" panose="020B0602020204020303" pitchFamily="34" charset="0"/>
              </a:rPr>
              <a:t>Array.Sort</a:t>
            </a:r>
            <a:r>
              <a:rPr lang="en-US" sz="3200" dirty="0" smtClean="0">
                <a:solidFill>
                  <a:srgbClr val="99FFCC"/>
                </a:solidFill>
                <a:latin typeface="Futura Md BT" panose="020B0602020204020303" pitchFamily="34" charset="0"/>
              </a:rPr>
              <a:t> 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600200"/>
            <a:ext cx="8763000" cy="3048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</a:p>
          <a:p>
            <a:pPr algn="l">
              <a:buFont typeface="Arial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7" name="Picture 6" descr="http://pinkdoorproperties.com/wp-content/gallery/semmes-ave-before-photos/Demo-Text-Pi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18218">
            <a:off x="5463788" y="4625589"/>
            <a:ext cx="2932392" cy="29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2810" y="4716465"/>
            <a:ext cx="8686800" cy="464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514350" indent="-514350" algn="l"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4098" name="Picture 2" descr="http://www.sylumclan.com/sylumblog/wp-content/uploads/2013/02/kara__s_evil_bunn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09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596" y="1609335"/>
            <a:ext cx="849063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>
              <a:buFontTx/>
              <a:buAutoNum type="arabicPeriod"/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Write a program that prints the following matrices with n rows and n columns for a given number n: All examples are for n=4.</a:t>
            </a: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       </a:t>
            </a:r>
          </a:p>
          <a:p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 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        a)                                             b)                                       c)</a:t>
            </a: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2.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Write a program that reads a rectangular matrix of size N x M and finds in it the square 3 x 3 that has maximal sum of its elements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.</a:t>
            </a:r>
          </a:p>
          <a:p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3. Write 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a program, that reads from the console an array of N integers and an integer K, sorts the array and using the method </a:t>
            </a:r>
            <a:r>
              <a:rPr lang="en-US" noProof="1">
                <a:solidFill>
                  <a:srgbClr val="CCFFFF"/>
                </a:solidFill>
                <a:latin typeface="Futura Md BT" panose="020B0602020204020303" pitchFamily="34" charset="0"/>
                <a:cs typeface="Consolas" pitchFamily="49" charset="0"/>
              </a:rPr>
              <a:t>Array.BinSearch()</a:t>
            </a:r>
            <a:r>
              <a:rPr lang="en-US" dirty="0">
                <a:solidFill>
                  <a:srgbClr val="CCFFFF"/>
                </a:solidFill>
                <a:latin typeface="Futura Md BT" panose="020B0602020204020303" pitchFamily="34" charset="0"/>
              </a:rPr>
              <a:t> finds the largest number in the array which is ≤ K. </a:t>
            </a:r>
          </a:p>
          <a:p>
            <a:endParaRPr lang="en-US" dirty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endParaRPr lang="en-US" dirty="0" smtClean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marL="450850" indent="-450850">
              <a:buFontTx/>
              <a:buAutoNum type="arabicPeriod"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  <a:sym typeface="Wingdings" pitchFamily="2" charset="2"/>
            </a:endParaRPr>
          </a:p>
          <a:p>
            <a:pPr marL="450850" indent="-450850">
              <a:lnSpc>
                <a:spcPts val="3600"/>
              </a:lnSpc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865202"/>
              </p:ext>
            </p:extLst>
          </p:nvPr>
        </p:nvGraphicFramePr>
        <p:xfrm>
          <a:off x="278676" y="2819400"/>
          <a:ext cx="215972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3456"/>
                <a:gridCol w="463456"/>
                <a:gridCol w="616406"/>
                <a:gridCol w="61640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187046"/>
              </p:ext>
            </p:extLst>
          </p:nvPr>
        </p:nvGraphicFramePr>
        <p:xfrm>
          <a:off x="3396345" y="2819400"/>
          <a:ext cx="215972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3456"/>
                <a:gridCol w="463456"/>
                <a:gridCol w="616406"/>
                <a:gridCol w="61640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30289"/>
              </p:ext>
            </p:extLst>
          </p:nvPr>
        </p:nvGraphicFramePr>
        <p:xfrm>
          <a:off x="6261465" y="2819400"/>
          <a:ext cx="215972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3456"/>
                <a:gridCol w="463456"/>
                <a:gridCol w="616406"/>
                <a:gridCol w="616406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2" y="417625"/>
            <a:ext cx="6793117" cy="147002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FFCC"/>
                </a:solidFill>
                <a:latin typeface="Futura Md BT" panose="020B0602020204020303" pitchFamily="34" charset="0"/>
              </a:rPr>
              <a:t>Homework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2" y="2438401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1905000"/>
            <a:ext cx="8763000" cy="47244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CFFFF"/>
              </a:solidFill>
              <a:latin typeface="Futura Md BT" panose="020B06020202040203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CCFFFF"/>
                </a:solidFill>
                <a:latin typeface="Futura Md BT" panose="020B0602020204020303" pitchFamily="34" charset="0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905000"/>
            <a:ext cx="84906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4"/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Make a </a:t>
            </a:r>
            <a:r>
              <a:rPr lang="en-US" dirty="0" err="1" smtClean="0">
                <a:solidFill>
                  <a:srgbClr val="CCFFFF"/>
                </a:solidFill>
                <a:latin typeface="Futura Md BT" panose="020B0602020204020303" pitchFamily="34" charset="0"/>
              </a:rPr>
              <a:t>struct</a:t>
            </a: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 of students each having an ID, Name, Age, Gender and Score out of 100. Create an Array of 10 students and sort them by:</a:t>
            </a:r>
          </a:p>
          <a:p>
            <a:pPr lvl="1"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ID, Name, Name (reverse), Age, Score, Name Length and (first by Gender and then by Name).</a:t>
            </a:r>
          </a:p>
          <a:p>
            <a:pPr lvl="1"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</a:rPr>
              <a:t>YOU ARE NOT ALLOWED TO USE LINQ</a:t>
            </a:r>
          </a:p>
          <a:p>
            <a:pPr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5.* Implement the game 2048 in the Console (optional).</a:t>
            </a:r>
          </a:p>
          <a:p>
            <a:pPr>
              <a:tabLst>
                <a:tab pos="447675" algn="l"/>
              </a:tabLst>
            </a:pPr>
            <a:r>
              <a:rPr lang="en-US" dirty="0" smtClean="0">
                <a:solidFill>
                  <a:srgbClr val="CCFFFF"/>
                </a:solidFill>
                <a:latin typeface="Futura Md BT" panose="020B0602020204020303" pitchFamily="34" charset="0"/>
                <a:sym typeface="Wingdings" pitchFamily="2" charset="2"/>
              </a:rPr>
              <a:t> </a:t>
            </a:r>
          </a:p>
          <a:p>
            <a:pPr marL="450850" indent="-450850">
              <a:buNone/>
            </a:pPr>
            <a:endParaRPr lang="en-US" dirty="0">
              <a:solidFill>
                <a:srgbClr val="CCFFFF"/>
              </a:solidFill>
              <a:latin typeface="Futura Md BT" panose="020B0602020204020303" pitchFamily="34" charset="0"/>
            </a:endParaRPr>
          </a:p>
        </p:txBody>
      </p:sp>
      <p:pic>
        <p:nvPicPr>
          <p:cNvPr id="5122" name="Picture 2" descr="http://upload.wikimedia.org/wikipedia/commons/6/64/2048_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010" y="3958631"/>
            <a:ext cx="2835790" cy="284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59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29002" y="457202"/>
            <a:ext cx="6793117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rgbClr val="99FFCC"/>
                </a:solidFill>
                <a:latin typeface="Futura Md BT" panose="020B0602020204020303" pitchFamily="34" charset="0"/>
              </a:rPr>
              <a:t>References</a:t>
            </a:r>
            <a:endParaRPr lang="en-US" sz="3200" dirty="0">
              <a:solidFill>
                <a:srgbClr val="99FFCC"/>
              </a:solidFill>
              <a:latin typeface="Futura Md BT" panose="020B0602020204020303" pitchFamily="34" charset="0"/>
            </a:endParaRPr>
          </a:p>
        </p:txBody>
      </p:sp>
      <p:pic>
        <p:nvPicPr>
          <p:cNvPr id="2050" name="Picture 2" descr="http://alsu.eu/wp-content/uploads/2014/07/Telerik-Academy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12129"/>
            <a:ext cx="4457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8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FFFF"/>
      </a:hlink>
      <a:folHlink>
        <a:srgbClr val="CC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339</Words>
  <Application>Microsoft Office PowerPoint</Application>
  <PresentationFormat>On-screen Show (4:3)</PresentationFormat>
  <Paragraphs>110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Futura Md BT</vt:lpstr>
      <vt:lpstr>Wingdings</vt:lpstr>
      <vt:lpstr>Office Theme</vt:lpstr>
      <vt:lpstr>1.8 Multidimensional Arrays</vt:lpstr>
      <vt:lpstr>Lecture Content</vt:lpstr>
      <vt:lpstr>Multidimensional Arrays</vt:lpstr>
      <vt:lpstr>1. Matrices</vt:lpstr>
      <vt:lpstr>2. The Array Class</vt:lpstr>
      <vt:lpstr>3. Structs and Array.Sort </vt:lpstr>
      <vt:lpstr>Homework</vt:lpstr>
      <vt:lpstr>Homework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M18x</dc:creator>
  <cp:lastModifiedBy>Zacademy</cp:lastModifiedBy>
  <cp:revision>150</cp:revision>
  <dcterms:created xsi:type="dcterms:W3CDTF">2006-08-16T00:00:00Z</dcterms:created>
  <dcterms:modified xsi:type="dcterms:W3CDTF">2015-04-03T18:08:08Z</dcterms:modified>
</cp:coreProperties>
</file>