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93" r:id="rId4"/>
    <p:sldId id="316" r:id="rId5"/>
    <p:sldId id="315" r:id="rId6"/>
    <p:sldId id="317" r:id="rId7"/>
    <p:sldId id="318" r:id="rId8"/>
    <p:sldId id="297" r:id="rId9"/>
    <p:sldId id="266" r:id="rId10"/>
    <p:sldId id="27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FF"/>
    <a:srgbClr val="B9E2D2"/>
    <a:srgbClr val="67F1FF"/>
    <a:srgbClr val="CCECFF"/>
    <a:srgbClr val="66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DF913-8009-43C4-85E4-5E89556EB0B0}" type="datetimeFigureOut">
              <a:rPr lang="en-US" smtClean="0"/>
              <a:pPr/>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1F4E6-D26E-402F-BEC4-9AFA29B74928}" type="slidenum">
              <a:rPr lang="en-US" smtClean="0"/>
              <a:pPr/>
              <a:t>‹#›</a:t>
            </a:fld>
            <a:endParaRPr lang="en-US"/>
          </a:p>
        </p:txBody>
      </p:sp>
    </p:spTree>
    <p:extLst>
      <p:ext uri="{BB962C8B-B14F-4D97-AF65-F5344CB8AC3E}">
        <p14:creationId xmlns:p14="http://schemas.microsoft.com/office/powerpoint/2010/main" val="226625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8</a:t>
            </a:fld>
            <a:endParaRPr lang="en-US"/>
          </a:p>
        </p:txBody>
      </p:sp>
    </p:spTree>
    <p:extLst>
      <p:ext uri="{BB962C8B-B14F-4D97-AF65-F5344CB8AC3E}">
        <p14:creationId xmlns:p14="http://schemas.microsoft.com/office/powerpoint/2010/main" val="132134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B24F4A-27EA-4963-963B-3F58ADC64164}" type="datetime1">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8C6ED-229D-4D0B-987C-E38ADB53470F}" type="datetime1">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24FCB-3D12-4D5A-AC50-2BC8E673067F}" type="datetime1">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B58A8-B123-48D9-8A7E-BB60C45B0A15}" type="datetime1">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5F65B-AADD-4A66-BDC7-51BEF62ACE2E}" type="datetime1">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7472B-3C2B-490D-B6D2-C57B5BFA2B87}" type="datetime1">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9D3BB-116F-4949-BB91-F1F223B4EE72}" type="datetime1">
              <a:rPr lang="en-US" smtClean="0"/>
              <a:pPr/>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A22A2-54FC-4804-871F-971EDE9564B4}" type="datetime1">
              <a:rPr lang="en-US" smtClean="0"/>
              <a:pPr/>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6C13-EF93-4700-A184-F5D966D4CC95}" type="datetime1">
              <a:rPr lang="en-US" smtClean="0"/>
              <a:pPr/>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06215-C45A-4D3C-902D-DD2520AF9657}" type="datetime1">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6096-2629-455C-8B24-74D4FEBB8E3E}" type="datetime1">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3E01-5AB8-4B8E-AA33-9BD95D526DB7}" type="datetime1">
              <a:rPr lang="en-US" smtClean="0"/>
              <a:pPr/>
              <a:t>6/4/2015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0885" y="533402"/>
            <a:ext cx="6793117" cy="1470025"/>
          </a:xfrm>
        </p:spPr>
        <p:txBody>
          <a:bodyPr>
            <a:normAutofit/>
          </a:bodyPr>
          <a:lstStyle/>
          <a:p>
            <a:r>
              <a:rPr lang="en-US" sz="3200" dirty="0" smtClean="0">
                <a:solidFill>
                  <a:srgbClr val="99FFCC"/>
                </a:solidFill>
                <a:latin typeface="Futura Md BT" panose="020B0602020204020303" pitchFamily="34" charset="0"/>
              </a:rPr>
              <a:t>2.5 OOP Principles Part 2</a:t>
            </a:r>
            <a:endParaRPr lang="en-US" sz="3200" dirty="0">
              <a:solidFill>
                <a:srgbClr val="99FFCC"/>
              </a:solidFill>
              <a:latin typeface="Futura Md BT" panose="020B0602020204020303" pitchFamily="34" charset="0"/>
            </a:endParaRPr>
          </a:p>
        </p:txBody>
      </p:sp>
      <p:sp>
        <p:nvSpPr>
          <p:cNvPr id="5" name="Title 1"/>
          <p:cNvSpPr txBox="1">
            <a:spLocks/>
          </p:cNvSpPr>
          <p:nvPr/>
        </p:nvSpPr>
        <p:spPr>
          <a:xfrm>
            <a:off x="-3018" y="5997577"/>
            <a:ext cx="3048000" cy="8604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u="sng" dirty="0">
                <a:solidFill>
                  <a:srgbClr val="CCFFFF"/>
                </a:solidFill>
                <a:latin typeface="Futura Md BT" panose="020B0602020204020303" pitchFamily="34" charset="0"/>
              </a:rPr>
              <a:t>academy.zariba.com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descr="http://www.tattooshunt.com/images/34/more-butterfly-tattoo-desig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209800"/>
            <a:ext cx="4610100" cy="332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52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a:solidFill>
                  <a:srgbClr val="99FFCC"/>
                </a:solidFill>
                <a:latin typeface="Futura Md BT" panose="020B0602020204020303" pitchFamily="34" charset="0"/>
              </a:rPr>
              <a:t>Zariba</a:t>
            </a:r>
            <a:r>
              <a:rPr lang="en-US" sz="3200" dirty="0">
                <a:solidFill>
                  <a:srgbClr val="99FFCC"/>
                </a:solidFill>
                <a:latin typeface="Futura Md BT" panose="020B0602020204020303" pitchFamily="34" charset="0"/>
              </a:rPr>
              <a:t> Academy</a:t>
            </a:r>
          </a:p>
        </p:txBody>
      </p:sp>
      <p:sp>
        <p:nvSpPr>
          <p:cNvPr id="5" name="Title 1"/>
          <p:cNvSpPr txBox="1">
            <a:spLocks/>
          </p:cNvSpPr>
          <p:nvPr/>
        </p:nvSpPr>
        <p:spPr>
          <a:xfrm>
            <a:off x="1456612" y="2667000"/>
            <a:ext cx="9144000" cy="270356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CCFFFF"/>
                </a:solidFill>
              </a:rPr>
              <a:t>Questions</a:t>
            </a:r>
            <a:endParaRPr lang="en-US" sz="1600" i="1" u="sng" dirty="0">
              <a:solidFill>
                <a:srgbClr val="CCFFFF"/>
              </a:solidFill>
              <a:latin typeface="Futura Md BT" panose="020B0602020204020303" pitchFamily="34" charset="0"/>
            </a:endParaRPr>
          </a:p>
        </p:txBody>
      </p:sp>
      <p:pic>
        <p:nvPicPr>
          <p:cNvPr id="6146" name="Picture 2" descr="http://mobyclik.com/images/blue_student_pc_1600_cl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2" y="3248685"/>
            <a:ext cx="2929515" cy="3906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ekingmichigan.org/wp-content/uploads/2012/07/slider_questions.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86" b="100000" l="968" r="90000">
                        <a14:foregroundMark x1="37957" y1="71143" x2="37957" y2="71143"/>
                        <a14:foregroundMark x1="34624" y1="84571" x2="34624" y2="84571"/>
                        <a14:foregroundMark x1="35806" y1="92286" x2="35806" y2="92286"/>
                        <a14:foregroundMark x1="45591" y1="77714" x2="45591" y2="77714"/>
                        <a14:foregroundMark x1="46344" y1="80857" x2="46344" y2="80857"/>
                        <a14:foregroundMark x1="44839" y1="96000" x2="44839" y2="96000"/>
                        <a14:foregroundMark x1="53441" y1="68000" x2="53441" y2="68000"/>
                        <a14:foregroundMark x1="51828" y1="84000" x2="51828" y2="84000"/>
                        <a14:foregroundMark x1="64301" y1="76571" x2="64301" y2="76571"/>
                        <a14:foregroundMark x1="61505" y1="95429" x2="61505" y2="95429"/>
                      </a14:backgroundRemoval>
                    </a14:imgEffect>
                  </a14:imgLayer>
                </a14:imgProps>
              </a:ext>
              <a:ext uri="{28A0092B-C50C-407E-A947-70E740481C1C}">
                <a14:useLocalDpi xmlns:a14="http://schemas.microsoft.com/office/drawing/2010/main" val="0"/>
              </a:ext>
            </a:extLst>
          </a:blip>
          <a:srcRect/>
          <a:stretch>
            <a:fillRect/>
          </a:stretch>
        </p:blipFill>
        <p:spPr bwMode="auto">
          <a:xfrm>
            <a:off x="176790" y="1371600"/>
            <a:ext cx="5200650" cy="19572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drkarenruskin.com/wp-content/uploads/2012/09/ask-dr-karen-questions.pn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54" b="100000" l="0" r="100000">
                        <a14:foregroundMark x1="50526" y1="83660" x2="50526" y2="83660"/>
                        <a14:foregroundMark x1="50526" y1="81699" x2="50526" y2="81699"/>
                        <a14:foregroundMark x1="50000" y1="90523" x2="50000" y2="90523"/>
                        <a14:foregroundMark x1="50000" y1="90523" x2="50000" y2="90523"/>
                        <a14:foregroundMark x1="51053" y1="92810" x2="51053" y2="92810"/>
                        <a14:foregroundMark x1="53684" y1="95752" x2="53684" y2="95752"/>
                        <a14:foregroundMark x1="53684" y1="95752" x2="55263" y2="95752"/>
                        <a14:foregroundMark x1="56842" y1="95098" x2="56842" y2="95098"/>
                        <a14:foregroundMark x1="56842" y1="95098" x2="56842" y2="95098"/>
                      </a14:backgroundRemoval>
                    </a14:imgEffect>
                  </a14:imgLayer>
                </a14:imgProps>
              </a:ext>
              <a:ext uri="{28A0092B-C50C-407E-A947-70E740481C1C}">
                <a14:useLocalDpi xmlns:a14="http://schemas.microsoft.com/office/drawing/2010/main" val="0"/>
              </a:ext>
            </a:extLst>
          </a:blip>
          <a:srcRect/>
          <a:stretch>
            <a:fillRect/>
          </a:stretch>
        </p:blipFill>
        <p:spPr bwMode="auto">
          <a:xfrm>
            <a:off x="7351174" y="3048000"/>
            <a:ext cx="1028595" cy="165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03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2" y="457202"/>
            <a:ext cx="6793117" cy="1470025"/>
          </a:xfrm>
        </p:spPr>
        <p:txBody>
          <a:bodyPr>
            <a:normAutofit/>
          </a:bodyPr>
          <a:lstStyle/>
          <a:p>
            <a:r>
              <a:rPr lang="en-US" sz="3200" dirty="0">
                <a:solidFill>
                  <a:srgbClr val="99FFCC"/>
                </a:solidFill>
                <a:latin typeface="Futura Md BT" panose="020B0602020204020303" pitchFamily="34" charset="0"/>
              </a:rPr>
              <a:t>Lecture Content</a:t>
            </a:r>
          </a:p>
        </p:txBody>
      </p:sp>
      <p:sp>
        <p:nvSpPr>
          <p:cNvPr id="7" name="Title 1"/>
          <p:cNvSpPr txBox="1">
            <a:spLocks/>
          </p:cNvSpPr>
          <p:nvPr/>
        </p:nvSpPr>
        <p:spPr>
          <a:xfrm>
            <a:off x="304800" y="1905002"/>
            <a:ext cx="7162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n-US" sz="2400" dirty="0" smtClean="0">
                <a:solidFill>
                  <a:srgbClr val="CCFFFF"/>
                </a:solidFill>
                <a:latin typeface="Futura Md BT" panose="020B0602020204020303" pitchFamily="34" charset="0"/>
              </a:rPr>
              <a:t>Polymorphism</a:t>
            </a:r>
          </a:p>
          <a:p>
            <a:pPr marL="514350" indent="-514350" algn="l">
              <a:buAutoNum type="arabicPeriod"/>
            </a:pPr>
            <a:r>
              <a:rPr lang="en-US" sz="2400" dirty="0" smtClean="0">
                <a:solidFill>
                  <a:srgbClr val="CCFFFF"/>
                </a:solidFill>
                <a:latin typeface="Futura Md BT" panose="020B0602020204020303" pitchFamily="34" charset="0"/>
              </a:rPr>
              <a:t>Cohesion</a:t>
            </a:r>
          </a:p>
          <a:p>
            <a:pPr marL="514350" indent="-514350" algn="l">
              <a:buAutoNum type="arabicPeriod"/>
            </a:pPr>
            <a:r>
              <a:rPr lang="en-US" sz="2400" dirty="0" smtClean="0">
                <a:solidFill>
                  <a:srgbClr val="CCFFFF"/>
                </a:solidFill>
                <a:latin typeface="Futura Md BT" panose="020B0602020204020303" pitchFamily="34" charset="0"/>
              </a:rPr>
              <a:t>Coupling</a:t>
            </a:r>
          </a:p>
          <a:p>
            <a:pPr algn="l"/>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2681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72960"/>
            <a:ext cx="6793117" cy="1470025"/>
          </a:xfrm>
        </p:spPr>
        <p:txBody>
          <a:bodyPr>
            <a:normAutofit/>
          </a:bodyPr>
          <a:lstStyle/>
          <a:p>
            <a:r>
              <a:rPr lang="en-US" sz="3200" dirty="0" smtClean="0">
                <a:solidFill>
                  <a:srgbClr val="99FFCC"/>
                </a:solidFill>
                <a:latin typeface="Futura Md BT" panose="020B0602020204020303" pitchFamily="34" charset="0"/>
              </a:rPr>
              <a:t>Fundamental Principles of OOP</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304800" y="171250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99FFCC"/>
                </a:solidFill>
                <a:latin typeface="Futura Md BT" panose="020B0602020204020303" pitchFamily="34" charset="0"/>
              </a:rPr>
              <a:t>Inheritance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Inherit members from parent class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Abstraction</a:t>
            </a:r>
            <a:endParaRPr lang="en-US" sz="2400" dirty="0">
              <a:solidFill>
                <a:srgbClr val="99FFCC"/>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Define and execute abstract actions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Encapsulation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Hide the internals of a class</a:t>
            </a:r>
          </a:p>
          <a:p>
            <a:pPr algn="l"/>
            <a:endParaRPr lang="en-US" sz="2400" dirty="0" smtClean="0">
              <a:solidFill>
                <a:srgbClr val="CCFFFF"/>
              </a:solidFill>
              <a:latin typeface="Futura Md BT" panose="020B0602020204020303" pitchFamily="34" charset="0"/>
            </a:endParaRPr>
          </a:p>
          <a:p>
            <a:pPr algn="l"/>
            <a:r>
              <a:rPr lang="en-US" sz="2400" dirty="0" smtClean="0">
                <a:solidFill>
                  <a:srgbClr val="99FFCC"/>
                </a:solidFill>
                <a:latin typeface="Futura Md BT" panose="020B0602020204020303" pitchFamily="34" charset="0"/>
              </a:rPr>
              <a:t>Polymorphism</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Access a class through its parent interface</a:t>
            </a:r>
          </a:p>
        </p:txBody>
      </p:sp>
    </p:spTree>
    <p:extLst>
      <p:ext uri="{BB962C8B-B14F-4D97-AF65-F5344CB8AC3E}">
        <p14:creationId xmlns:p14="http://schemas.microsoft.com/office/powerpoint/2010/main" val="259804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1</a:t>
            </a:r>
            <a:r>
              <a:rPr lang="en-US" sz="3200" dirty="0" smtClean="0">
                <a:solidFill>
                  <a:srgbClr val="99FFCC"/>
                </a:solidFill>
                <a:latin typeface="Futura Md BT" panose="020B0602020204020303" pitchFamily="34" charset="0"/>
              </a:rPr>
              <a:t>. Polymorphism</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7"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endParaRPr lang="en-US" sz="3200" dirty="0" smtClean="0">
              <a:solidFill>
                <a:srgbClr val="CCFFFF"/>
              </a:solidFill>
              <a:latin typeface="Futura Md BT" panose="020B0602020204020303" pitchFamily="34" charset="0"/>
            </a:endParaRPr>
          </a:p>
          <a:p>
            <a:pPr marL="514350" indent="-51435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99FFCC"/>
                </a:solidFill>
                <a:latin typeface="Futura Md BT" panose="020B0602020204020303" pitchFamily="34" charset="0"/>
              </a:rPr>
              <a:t>Polymorphism</a:t>
            </a:r>
            <a:r>
              <a:rPr lang="en-US" sz="2400" dirty="0" smtClean="0">
                <a:solidFill>
                  <a:srgbClr val="CCFFFF"/>
                </a:solidFill>
                <a:latin typeface="Futura Md BT" panose="020B0602020204020303" pitchFamily="34" charset="0"/>
              </a:rPr>
              <a:t> is the ability to take more than one form – a derived class can be used through its parent interface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Derived classes can override some of the </a:t>
            </a:r>
            <a:r>
              <a:rPr lang="en-US" sz="2400" dirty="0" err="1" smtClean="0">
                <a:solidFill>
                  <a:srgbClr val="CCFFFF"/>
                </a:solidFill>
                <a:latin typeface="Futura Md BT" panose="020B0602020204020303" pitchFamily="34" charset="0"/>
              </a:rPr>
              <a:t>behaviour</a:t>
            </a:r>
            <a:r>
              <a:rPr lang="en-US" sz="2400" dirty="0" smtClean="0">
                <a:solidFill>
                  <a:srgbClr val="CCFFFF"/>
                </a:solidFill>
                <a:latin typeface="Futura Md BT" panose="020B0602020204020303" pitchFamily="34" charset="0"/>
              </a:rPr>
              <a:t> of the parent class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Polymorphism allows abstract operations to be defined and invoked. It also allows you to mix related types in the same collection</a:t>
            </a:r>
          </a:p>
        </p:txBody>
      </p:sp>
      <p:pic>
        <p:nvPicPr>
          <p:cNvPr id="8" name="Picture 7"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46851">
            <a:off x="5773069" y="4455909"/>
            <a:ext cx="2801221" cy="280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27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2. Cohesion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Cohesion describes how closely routines in a class/method or generally in the code support a central purpose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Cohesion must be strong – classes must contain strongly related functionality and aim for a single purpose</a:t>
            </a:r>
          </a:p>
          <a:p>
            <a:pPr marL="342900" indent="-342900" algn="l">
              <a:buFont typeface="Arial" panose="020B0604020202020204" pitchFamily="34" charset="0"/>
              <a:buChar char="•"/>
            </a:pPr>
            <a:r>
              <a:rPr lang="en-US" sz="2400" dirty="0" smtClean="0">
                <a:solidFill>
                  <a:srgbClr val="99FFCC"/>
                </a:solidFill>
                <a:latin typeface="Futura Md BT" panose="020B0602020204020303" pitchFamily="34" charset="0"/>
              </a:rPr>
              <a:t>e.g. The Math class, </a:t>
            </a:r>
            <a:r>
              <a:rPr lang="en-US" sz="2400" dirty="0" err="1" smtClean="0">
                <a:solidFill>
                  <a:srgbClr val="99FFCC"/>
                </a:solidFill>
                <a:latin typeface="Futura Md BT" panose="020B0602020204020303" pitchFamily="34" charset="0"/>
              </a:rPr>
              <a:t>DateTime</a:t>
            </a:r>
            <a:r>
              <a:rPr lang="en-US" sz="2400" dirty="0" smtClean="0">
                <a:solidFill>
                  <a:srgbClr val="99FFCC"/>
                </a:solidFill>
                <a:latin typeface="Futura Md BT" panose="020B0602020204020303" pitchFamily="34" charset="0"/>
              </a:rPr>
              <a:t> class</a:t>
            </a:r>
          </a:p>
          <a:p>
            <a:pPr marL="342900" indent="-342900" algn="l">
              <a:buFont typeface="Arial" panose="020B0604020202020204" pitchFamily="34" charset="0"/>
              <a:buChar char="•"/>
            </a:pPr>
            <a:r>
              <a:rPr lang="en-US" sz="2400" dirty="0" smtClean="0">
                <a:solidFill>
                  <a:schemeClr val="accent2">
                    <a:lumMod val="40000"/>
                    <a:lumOff val="60000"/>
                  </a:schemeClr>
                </a:solidFill>
                <a:latin typeface="Futura Md BT" panose="020B0602020204020303" pitchFamily="34" charset="0"/>
              </a:rPr>
              <a:t>e.g. A class which creates all characters, draws them, moves them, starts the game…</a:t>
            </a:r>
            <a:endParaRPr lang="en-US" sz="2400" dirty="0">
              <a:solidFill>
                <a:schemeClr val="accent2">
                  <a:lumMod val="40000"/>
                  <a:lumOff val="60000"/>
                </a:schemeClr>
              </a:solidFill>
              <a:latin typeface="Futura Md BT" panose="020B0602020204020303" pitchFamily="34" charset="0"/>
            </a:endParaRPr>
          </a:p>
        </p:txBody>
      </p:sp>
    </p:spTree>
    <p:extLst>
      <p:ext uri="{BB962C8B-B14F-4D97-AF65-F5344CB8AC3E}">
        <p14:creationId xmlns:p14="http://schemas.microsoft.com/office/powerpoint/2010/main" val="2611447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3. Coupling</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381000" y="20574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solidFill>
                  <a:srgbClr val="99FFCC"/>
                </a:solidFill>
                <a:latin typeface="Futura Md BT" panose="020B0602020204020303" pitchFamily="34" charset="0"/>
              </a:rPr>
              <a:t>Coupling</a:t>
            </a:r>
            <a:r>
              <a:rPr lang="en-US" sz="2400" dirty="0" smtClean="0">
                <a:solidFill>
                  <a:srgbClr val="CCFFFF"/>
                </a:solidFill>
                <a:latin typeface="Futura Md BT" panose="020B0602020204020303" pitchFamily="34" charset="0"/>
              </a:rPr>
              <a:t> describes how tightly a class/method/routine is related to other classes or routines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Coupling must be </a:t>
            </a:r>
            <a:r>
              <a:rPr lang="en-US" sz="2400" dirty="0" smtClean="0">
                <a:solidFill>
                  <a:srgbClr val="99FFCC"/>
                </a:solidFill>
                <a:latin typeface="Futura Md BT" panose="020B0602020204020303" pitchFamily="34" charset="0"/>
              </a:rPr>
              <a:t>loose</a:t>
            </a:r>
            <a:r>
              <a:rPr lang="en-US" sz="2400" dirty="0" smtClean="0">
                <a:solidFill>
                  <a:srgbClr val="CCFFFF"/>
                </a:solidFill>
                <a:latin typeface="Futura Md BT" panose="020B0602020204020303" pitchFamily="34" charset="0"/>
              </a:rPr>
              <a:t> – there should be little or no dependency between classes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If there is dependency it should be clearly stated</a:t>
            </a:r>
          </a:p>
          <a:p>
            <a:pPr marL="342900" indent="-342900" algn="l">
              <a:buFont typeface="Arial" panose="020B0604020202020204" pitchFamily="34" charset="0"/>
              <a:buChar char="•"/>
            </a:pPr>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80796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Summary</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367937" y="2667002"/>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OOP fundamental principles are: </a:t>
            </a:r>
            <a:r>
              <a:rPr lang="en-US" sz="2400" dirty="0" smtClean="0">
                <a:solidFill>
                  <a:srgbClr val="99FFCC"/>
                </a:solidFill>
                <a:latin typeface="Futura Md BT" panose="020B0602020204020303" pitchFamily="34" charset="0"/>
              </a:rPr>
              <a:t>inheritance, encapsulation, abstraction, polymorphism</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Inheritance allows inheriting members from a base class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and encapsulation hide internal data and allow working through more abstract interfaces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Polymorphism allows working with objects through their parent interface and invoke abstract actions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Use strong cohesion and loose coupling to avoid spaghetti code</a:t>
            </a: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978498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376646" y="963612"/>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00000"/>
              </a:lnSpc>
              <a:buSzPct val="90000"/>
            </a:pPr>
            <a:r>
              <a:rPr lang="en-US" sz="1800" dirty="0" smtClean="0">
                <a:solidFill>
                  <a:srgbClr val="CCFFFF"/>
                </a:solidFill>
                <a:latin typeface="Futura Md BT" panose="020B0602020204020303" pitchFamily="34" charset="0"/>
              </a:rPr>
              <a:t>1. Design an application which calculates the surface and perimeter of different shapes: </a:t>
            </a:r>
            <a:r>
              <a:rPr lang="en-US" sz="1800" dirty="0" smtClean="0">
                <a:solidFill>
                  <a:srgbClr val="CCFFFF"/>
                </a:solidFill>
                <a:latin typeface="Futura Md BT" panose="020B0602020204020303" pitchFamily="34" charset="0"/>
              </a:rPr>
              <a:t>circle, triangle</a:t>
            </a:r>
            <a:r>
              <a:rPr lang="en-US" sz="1800" dirty="0" smtClean="0">
                <a:solidFill>
                  <a:srgbClr val="CCFFFF"/>
                </a:solidFill>
                <a:latin typeface="Futura Md BT" panose="020B0602020204020303" pitchFamily="34" charset="0"/>
              </a:rPr>
              <a:t>, square, rectangle, trapezium, rhombus and a regular n-</a:t>
            </a:r>
            <a:r>
              <a:rPr lang="en-US" sz="1800" dirty="0" err="1" smtClean="0">
                <a:solidFill>
                  <a:srgbClr val="CCFFFF"/>
                </a:solidFill>
                <a:latin typeface="Futura Md BT" panose="020B0602020204020303" pitchFamily="34" charset="0"/>
              </a:rPr>
              <a:t>gon</a:t>
            </a:r>
            <a:r>
              <a:rPr lang="en-US" sz="1800" dirty="0" smtClean="0">
                <a:solidFill>
                  <a:srgbClr val="CCFFFF"/>
                </a:solidFill>
                <a:latin typeface="Futura Md BT" panose="020B0602020204020303" pitchFamily="34" charset="0"/>
              </a:rPr>
              <a:t>. Make an abstract class Shape which will hold 2 methods (calculate area and perimeter) and a single attribute value. Be very careful when using inheritance and abstraction – all common features of each shape should be inherited from the base shape. The picture below could be useful (or not). If you can calculate the area using the sides only, you should do that. Otherwise, define all necessary additional fields you may need like angles, heights and so on. Test your application with all possible shapes, stored in a list, and print their area and perimeter.</a:t>
            </a:r>
          </a:p>
          <a:p>
            <a:pPr marL="514350" indent="-514350" algn="l">
              <a:lnSpc>
                <a:spcPct val="100000"/>
              </a:lnSpc>
              <a:buSzPct val="90000"/>
              <a:buFont typeface="+mj-lt"/>
              <a:buAutoNum type="arabicPeriod"/>
            </a:pPr>
            <a:endParaRPr lang="en-US" sz="1800" dirty="0">
              <a:solidFill>
                <a:srgbClr val="CCFFFF"/>
              </a:solidFill>
              <a:latin typeface="Futura Md BT" panose="020B0602020204020303" pitchFamily="34" charset="0"/>
            </a:endParaRPr>
          </a:p>
        </p:txBody>
      </p:sp>
      <p:pic>
        <p:nvPicPr>
          <p:cNvPr id="2050" name="Picture 2" descr="https://casmusings.files.wordpress.com/2012/04/quadrilateral_hierarc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605280"/>
            <a:ext cx="3430516" cy="210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67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solidFill>
                  <a:srgbClr val="99FFCC"/>
                </a:solidFill>
                <a:latin typeface="Futura Md BT" panose="020B0602020204020303" pitchFamily="34" charset="0"/>
              </a:rPr>
              <a:t>References</a:t>
            </a:r>
            <a:endParaRPr lang="en-US" sz="3200" dirty="0">
              <a:solidFill>
                <a:srgbClr val="99FFCC"/>
              </a:solidFill>
              <a:latin typeface="Futura Md BT" panose="020B0602020204020303" pitchFamily="34" charset="0"/>
            </a:endParaRPr>
          </a:p>
        </p:txBody>
      </p:sp>
      <p:pic>
        <p:nvPicPr>
          <p:cNvPr id="2050" name="Picture 2" descr="http://alsu.eu/wp-content/uploads/2014/07/Telerik-Academ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112129"/>
            <a:ext cx="44577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83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FFFF"/>
      </a:hlink>
      <a:folHlink>
        <a:srgbClr val="CC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8435</TotalTime>
  <Words>416</Words>
  <Application>Microsoft Office PowerPoint</Application>
  <PresentationFormat>On-screen Show (4:3)</PresentationFormat>
  <Paragraphs>60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Futura Md BT</vt:lpstr>
      <vt:lpstr>Office Theme</vt:lpstr>
      <vt:lpstr>2.5 OOP Principles Part 2</vt:lpstr>
      <vt:lpstr>Lecture Content</vt:lpstr>
      <vt:lpstr>Fundamental Principles of OOP</vt:lpstr>
      <vt:lpstr>1. Polymorphism</vt:lpstr>
      <vt:lpstr>2. Cohesion</vt:lpstr>
      <vt:lpstr>3. Coupling</vt:lpstr>
      <vt:lpstr>Summary</vt:lpstr>
      <vt:lpstr>Homework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M18x</dc:creator>
  <cp:lastModifiedBy>Zacademy</cp:lastModifiedBy>
  <cp:revision>202</cp:revision>
  <dcterms:created xsi:type="dcterms:W3CDTF">2006-08-16T00:00:00Z</dcterms:created>
  <dcterms:modified xsi:type="dcterms:W3CDTF">2015-06-05T08:41:19Z</dcterms:modified>
</cp:coreProperties>
</file>